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9"/>
  </p:notesMasterIdLst>
  <p:sldIdLst>
    <p:sldId id="296" r:id="rId2"/>
    <p:sldId id="304" r:id="rId3"/>
    <p:sldId id="299" r:id="rId4"/>
    <p:sldId id="308" r:id="rId5"/>
    <p:sldId id="305" r:id="rId6"/>
    <p:sldId id="306" r:id="rId7"/>
    <p:sldId id="307" r:id="rId8"/>
    <p:sldId id="310" r:id="rId9"/>
    <p:sldId id="309" r:id="rId10"/>
    <p:sldId id="311" r:id="rId11"/>
    <p:sldId id="312" r:id="rId12"/>
    <p:sldId id="314" r:id="rId13"/>
    <p:sldId id="313" r:id="rId14"/>
    <p:sldId id="315" r:id="rId15"/>
    <p:sldId id="316" r:id="rId16"/>
    <p:sldId id="317" r:id="rId17"/>
    <p:sldId id="31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88028"/>
    <a:srgbClr val="FF6600"/>
    <a:srgbClr val="333399"/>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3000">
              <a:schemeClr val="accent6">
                <a:lumMod val="97000"/>
                <a:lumOff val="3000"/>
              </a:schemeClr>
            </a:gs>
            <a:gs pos="100000">
              <a:schemeClr val="accent6">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rgbClr val="FFC000"/>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D6A69B64-F83E-4D6C-A563-7CA818BA50D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2" name="Rectangle 1">
            <a:extLst>
              <a:ext uri="{FF2B5EF4-FFF2-40B4-BE49-F238E27FC236}">
                <a16:creationId xmlns:a16="http://schemas.microsoft.com/office/drawing/2014/main" id="{4746020B-3485-47AB-A12E-0E56F5DE2A10}"/>
              </a:ext>
            </a:extLst>
          </p:cNvPr>
          <p:cNvSpPr/>
          <p:nvPr/>
        </p:nvSpPr>
        <p:spPr>
          <a:xfrm>
            <a:off x="1320086" y="998675"/>
            <a:ext cx="3892476" cy="400110"/>
          </a:xfrm>
          <a:prstGeom prst="rect">
            <a:avLst/>
          </a:prstGeom>
        </p:spPr>
        <p:txBody>
          <a:bodyPr wrap="none">
            <a:spAutoFit/>
          </a:bodyPr>
          <a:lstStyle/>
          <a:p>
            <a:r>
              <a:rPr lang="en-US" sz="2000" b="1" dirty="0">
                <a:solidFill>
                  <a:srgbClr val="FFFF00"/>
                </a:solidFill>
                <a:latin typeface="Constantia" panose="02030602050306030303" pitchFamily="18" charset="0"/>
              </a:rPr>
              <a:t>What does it mean to “be one”?</a:t>
            </a:r>
          </a:p>
        </p:txBody>
      </p:sp>
      <p:sp>
        <p:nvSpPr>
          <p:cNvPr id="8" name="Rectangle 7">
            <a:extLst>
              <a:ext uri="{FF2B5EF4-FFF2-40B4-BE49-F238E27FC236}">
                <a16:creationId xmlns:a16="http://schemas.microsoft.com/office/drawing/2014/main" id="{8F2B021D-22B5-46D0-BA4B-BAE263112A2E}"/>
              </a:ext>
            </a:extLst>
          </p:cNvPr>
          <p:cNvSpPr/>
          <p:nvPr/>
        </p:nvSpPr>
        <p:spPr>
          <a:xfrm>
            <a:off x="1320086" y="1429272"/>
            <a:ext cx="6053196" cy="369332"/>
          </a:xfrm>
          <a:prstGeom prst="rect">
            <a:avLst/>
          </a:prstGeom>
        </p:spPr>
        <p:txBody>
          <a:bodyPr wrap="none">
            <a:spAutoFit/>
          </a:bodyPr>
          <a:lstStyle/>
          <a:p>
            <a:r>
              <a:rPr lang="en-US" b="1" dirty="0"/>
              <a:t>To be unified with others and with the Lord in righteousness.</a:t>
            </a:r>
          </a:p>
        </p:txBody>
      </p:sp>
      <p:sp>
        <p:nvSpPr>
          <p:cNvPr id="9" name="Rectangle 8">
            <a:extLst>
              <a:ext uri="{FF2B5EF4-FFF2-40B4-BE49-F238E27FC236}">
                <a16:creationId xmlns:a16="http://schemas.microsoft.com/office/drawing/2014/main" id="{24C24DB6-71D0-40DD-8E29-FB2D4286352D}"/>
              </a:ext>
            </a:extLst>
          </p:cNvPr>
          <p:cNvSpPr/>
          <p:nvPr/>
        </p:nvSpPr>
        <p:spPr>
          <a:xfrm>
            <a:off x="1277281" y="1829091"/>
            <a:ext cx="8996271" cy="707886"/>
          </a:xfrm>
          <a:prstGeom prst="rect">
            <a:avLst/>
          </a:prstGeom>
        </p:spPr>
        <p:txBody>
          <a:bodyPr wrap="square">
            <a:spAutoFit/>
          </a:bodyPr>
          <a:lstStyle/>
          <a:p>
            <a:pPr algn="just"/>
            <a:r>
              <a:rPr lang="en-US" sz="2000" b="1" dirty="0">
                <a:solidFill>
                  <a:srgbClr val="FFFF00"/>
                </a:solidFill>
                <a:latin typeface="Constantia" panose="02030602050306030303" pitchFamily="18" charset="0"/>
              </a:rPr>
              <a:t>How might valuing others as much as we value ourselves help us become one with each other? How might this help us become one with the Lord?</a:t>
            </a:r>
          </a:p>
        </p:txBody>
      </p:sp>
      <p:sp>
        <p:nvSpPr>
          <p:cNvPr id="11" name="Rectangle 10">
            <a:extLst>
              <a:ext uri="{FF2B5EF4-FFF2-40B4-BE49-F238E27FC236}">
                <a16:creationId xmlns:a16="http://schemas.microsoft.com/office/drawing/2014/main" id="{404E1AB9-BF45-493B-BC35-A36132CC9801}"/>
              </a:ext>
            </a:extLst>
          </p:cNvPr>
          <p:cNvSpPr/>
          <p:nvPr/>
        </p:nvSpPr>
        <p:spPr>
          <a:xfrm>
            <a:off x="1277281" y="2567173"/>
            <a:ext cx="8213106" cy="400110"/>
          </a:xfrm>
          <a:prstGeom prst="rect">
            <a:avLst/>
          </a:prstGeom>
        </p:spPr>
        <p:txBody>
          <a:bodyPr wrap="square">
            <a:spAutoFit/>
          </a:bodyPr>
          <a:lstStyle/>
          <a:p>
            <a:r>
              <a:rPr lang="en-US" sz="2000" b="1" dirty="0">
                <a:solidFill>
                  <a:srgbClr val="FFFF00"/>
                </a:solidFill>
                <a:latin typeface="Constantia" panose="02030602050306030303" pitchFamily="18" charset="0"/>
              </a:rPr>
              <a:t>Why do you think we cannot be the Lord’s people if we are no tone?</a:t>
            </a:r>
          </a:p>
        </p:txBody>
      </p:sp>
      <p:sp>
        <p:nvSpPr>
          <p:cNvPr id="12" name="Rectangle 11">
            <a:extLst>
              <a:ext uri="{FF2B5EF4-FFF2-40B4-BE49-F238E27FC236}">
                <a16:creationId xmlns:a16="http://schemas.microsoft.com/office/drawing/2014/main" id="{0571BBC1-E3A7-4347-9BFD-A58CA59E9CA1}"/>
              </a:ext>
            </a:extLst>
          </p:cNvPr>
          <p:cNvSpPr/>
          <p:nvPr/>
        </p:nvSpPr>
        <p:spPr>
          <a:xfrm>
            <a:off x="1320086" y="2997479"/>
            <a:ext cx="8953466" cy="646331"/>
          </a:xfrm>
          <a:prstGeom prst="rect">
            <a:avLst/>
          </a:prstGeom>
        </p:spPr>
        <p:txBody>
          <a:bodyPr wrap="square">
            <a:spAutoFit/>
          </a:bodyPr>
          <a:lstStyle/>
          <a:p>
            <a:pPr algn="just"/>
            <a:r>
              <a:rPr lang="en-US" b="1" i="1" dirty="0">
                <a:solidFill>
                  <a:srgbClr val="FFFF00"/>
                </a:solidFill>
                <a:latin typeface="Constantia" panose="02030602050306030303" pitchFamily="18" charset="0"/>
              </a:rPr>
              <a:t>How might the principles on the board have blessed the Saints as they gathered with other members of the Church in Ohio?</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mc:Choice xmlns:p14="http://schemas.microsoft.com/office/powerpoint/2010/main" Requires="p14">
      <p:transition spd="slow" p14:dur="1750">
        <p:pull dir="rd"/>
      </p:transition>
    </mc:Choice>
    <mc:Fallback>
      <p:transition spd="slow">
        <p:pull dir="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heckerboard(across)">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250" fill="hold"/>
                                        <p:tgtEl>
                                          <p:spTgt spid="11"/>
                                        </p:tgtEl>
                                        <p:attrNameLst>
                                          <p:attrName>ppt_x</p:attrName>
                                        </p:attrNameLst>
                                      </p:cBhvr>
                                      <p:tavLst>
                                        <p:tav tm="0">
                                          <p:val>
                                            <p:strVal val="0-#ppt_w/2"/>
                                          </p:val>
                                        </p:tav>
                                        <p:tav tm="100000">
                                          <p:val>
                                            <p:strVal val="#ppt_x"/>
                                          </p:val>
                                        </p:tav>
                                      </p:tavLst>
                                    </p:anim>
                                    <p:anim calcmode="lin" valueType="num">
                                      <p:cBhvr additive="base">
                                        <p:cTn id="20" dur="12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25" dur="12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3" name="Rectangle 2">
            <a:extLst>
              <a:ext uri="{FF2B5EF4-FFF2-40B4-BE49-F238E27FC236}">
                <a16:creationId xmlns:a16="http://schemas.microsoft.com/office/drawing/2014/main" id="{5EB84988-6D63-4159-89A0-FD70B745A206}"/>
              </a:ext>
            </a:extLst>
          </p:cNvPr>
          <p:cNvSpPr/>
          <p:nvPr/>
        </p:nvSpPr>
        <p:spPr>
          <a:xfrm>
            <a:off x="2941399" y="1152940"/>
            <a:ext cx="6593152" cy="24211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77FC1440-69A3-4E20-9E1A-7BB00B53167E}"/>
              </a:ext>
            </a:extLst>
          </p:cNvPr>
          <p:cNvSpPr txBox="1"/>
          <p:nvPr/>
        </p:nvSpPr>
        <p:spPr>
          <a:xfrm>
            <a:off x="4185858" y="1152939"/>
            <a:ext cx="5389034" cy="1815882"/>
          </a:xfrm>
          <a:prstGeom prst="rect">
            <a:avLst/>
          </a:prstGeom>
          <a:noFill/>
        </p:spPr>
        <p:txBody>
          <a:bodyPr wrap="square" rtlCol="0">
            <a:spAutoFit/>
          </a:bodyPr>
          <a:lstStyle/>
          <a:p>
            <a:pPr algn="just"/>
            <a:r>
              <a:rPr lang="en-US" sz="1400" dirty="0"/>
              <a:t>“We know from experience that joy comes when we are blessed with unity. … [Our Heavenly Father’s] desire is to grant us that sacred wish for unity out of His love for us. </a:t>
            </a:r>
          </a:p>
          <a:p>
            <a:pPr algn="just"/>
            <a:r>
              <a:rPr lang="en-US" sz="1400" dirty="0"/>
              <a:t>“He cannot grant it to us as individuals. The joy of unity He wants so much to give us is not solitary. We must seek it and qualify for it with others. It is not surprising then that God urges us to gather so that He can bless us. He wants us to gather into families. He has established classes, wards, and branches and commanded us to meet together</a:t>
            </a:r>
          </a:p>
        </p:txBody>
      </p:sp>
      <p:pic>
        <p:nvPicPr>
          <p:cNvPr id="1026" name="Picture 2" descr="Resultado de imagen para henry b eyring">
            <a:extLst>
              <a:ext uri="{FF2B5EF4-FFF2-40B4-BE49-F238E27FC236}">
                <a16:creationId xmlns:a16="http://schemas.microsoft.com/office/drawing/2014/main" id="{9BACF4B3-22F2-45FC-802F-86AFE7D39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581" y="1226103"/>
            <a:ext cx="1145277" cy="15270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E311DD5-2EF3-4FFA-9EFB-15D5A2319343}"/>
              </a:ext>
            </a:extLst>
          </p:cNvPr>
          <p:cNvSpPr txBox="1"/>
          <p:nvPr/>
        </p:nvSpPr>
        <p:spPr>
          <a:xfrm>
            <a:off x="3114524" y="2713383"/>
            <a:ext cx="997389" cy="246221"/>
          </a:xfrm>
          <a:prstGeom prst="rect">
            <a:avLst/>
          </a:prstGeom>
          <a:noFill/>
        </p:spPr>
        <p:txBody>
          <a:bodyPr wrap="none" rtlCol="0">
            <a:spAutoFit/>
          </a:bodyPr>
          <a:lstStyle/>
          <a:p>
            <a:r>
              <a:rPr lang="en-US" sz="1000" b="1" dirty="0"/>
              <a:t>Henry B. Eyring</a:t>
            </a:r>
          </a:p>
        </p:txBody>
      </p:sp>
      <p:sp>
        <p:nvSpPr>
          <p:cNvPr id="6" name="Rectangle 5">
            <a:extLst>
              <a:ext uri="{FF2B5EF4-FFF2-40B4-BE49-F238E27FC236}">
                <a16:creationId xmlns:a16="http://schemas.microsoft.com/office/drawing/2014/main" id="{9A4F816A-174D-432D-9587-AE37CBFD4FFE}"/>
              </a:ext>
            </a:extLst>
          </p:cNvPr>
          <p:cNvSpPr/>
          <p:nvPr/>
        </p:nvSpPr>
        <p:spPr>
          <a:xfrm>
            <a:off x="2994407" y="2835429"/>
            <a:ext cx="6540144" cy="738664"/>
          </a:xfrm>
          <a:prstGeom prst="rect">
            <a:avLst/>
          </a:prstGeom>
        </p:spPr>
        <p:txBody>
          <a:bodyPr wrap="square">
            <a:spAutoFit/>
          </a:bodyPr>
          <a:lstStyle/>
          <a:p>
            <a:pPr algn="just"/>
            <a:r>
              <a:rPr lang="en-US" sz="1400" dirty="0"/>
              <a:t>often. In those gatherings, which God has designed for us, lies our great opportunity. We can pray and work for the unity that will bring us joy and multiply our power to serve” (“Our Hearts Knit as One,” Ensign or Liahona, Nov. 2008,69).</a:t>
            </a:r>
          </a:p>
        </p:txBody>
      </p:sp>
      <p:sp>
        <p:nvSpPr>
          <p:cNvPr id="7" name="Rectangle 6">
            <a:extLst>
              <a:ext uri="{FF2B5EF4-FFF2-40B4-BE49-F238E27FC236}">
                <a16:creationId xmlns:a16="http://schemas.microsoft.com/office/drawing/2014/main" id="{88BC53B3-9E9E-43AD-8E61-7CC6AE5623CE}"/>
              </a:ext>
            </a:extLst>
          </p:cNvPr>
          <p:cNvSpPr/>
          <p:nvPr/>
        </p:nvSpPr>
        <p:spPr>
          <a:xfrm>
            <a:off x="1630390" y="3887248"/>
            <a:ext cx="5237588" cy="369332"/>
          </a:xfrm>
          <a:prstGeom prst="rect">
            <a:avLst/>
          </a:prstGeom>
        </p:spPr>
        <p:txBody>
          <a:bodyPr wrap="none">
            <a:spAutoFit/>
          </a:bodyPr>
          <a:lstStyle/>
          <a:p>
            <a:r>
              <a:rPr lang="en-US" b="1" dirty="0">
                <a:solidFill>
                  <a:srgbClr val="FFFF00"/>
                </a:solidFill>
                <a:latin typeface="Constantia" panose="02030602050306030303" pitchFamily="18" charset="0"/>
              </a:rPr>
              <a:t>Why does the Lord want us to gather together? </a:t>
            </a:r>
          </a:p>
        </p:txBody>
      </p:sp>
      <p:sp>
        <p:nvSpPr>
          <p:cNvPr id="8" name="Rectangle 7">
            <a:extLst>
              <a:ext uri="{FF2B5EF4-FFF2-40B4-BE49-F238E27FC236}">
                <a16:creationId xmlns:a16="http://schemas.microsoft.com/office/drawing/2014/main" id="{9EDE978D-9D57-4338-9119-5690CF767183}"/>
              </a:ext>
            </a:extLst>
          </p:cNvPr>
          <p:cNvSpPr/>
          <p:nvPr/>
        </p:nvSpPr>
        <p:spPr>
          <a:xfrm>
            <a:off x="1630390" y="4281978"/>
            <a:ext cx="4889415" cy="369332"/>
          </a:xfrm>
          <a:prstGeom prst="rect">
            <a:avLst/>
          </a:prstGeom>
        </p:spPr>
        <p:txBody>
          <a:bodyPr wrap="none">
            <a:spAutoFit/>
          </a:bodyPr>
          <a:lstStyle/>
          <a:p>
            <a:r>
              <a:rPr lang="en-US" b="1" dirty="0"/>
              <a:t>So He can bless us and help us work toward unity</a:t>
            </a:r>
          </a:p>
        </p:txBody>
      </p:sp>
      <p:sp>
        <p:nvSpPr>
          <p:cNvPr id="9" name="Rectangle 8">
            <a:extLst>
              <a:ext uri="{FF2B5EF4-FFF2-40B4-BE49-F238E27FC236}">
                <a16:creationId xmlns:a16="http://schemas.microsoft.com/office/drawing/2014/main" id="{E0A67F73-A759-4282-96A1-FD8BD76C9D2B}"/>
              </a:ext>
            </a:extLst>
          </p:cNvPr>
          <p:cNvSpPr/>
          <p:nvPr/>
        </p:nvSpPr>
        <p:spPr>
          <a:xfrm>
            <a:off x="1630390" y="4692042"/>
            <a:ext cx="3625736" cy="369332"/>
          </a:xfrm>
          <a:prstGeom prst="rect">
            <a:avLst/>
          </a:prstGeom>
        </p:spPr>
        <p:txBody>
          <a:bodyPr wrap="none">
            <a:spAutoFit/>
          </a:bodyPr>
          <a:lstStyle/>
          <a:p>
            <a:r>
              <a:rPr lang="en-US" b="1" dirty="0">
                <a:solidFill>
                  <a:srgbClr val="FFFF00"/>
                </a:solidFill>
                <a:latin typeface="Constantia" panose="02030602050306030303" pitchFamily="18" charset="0"/>
              </a:rPr>
              <a:t>What are the blessings of unity?</a:t>
            </a:r>
          </a:p>
        </p:txBody>
      </p:sp>
      <p:sp>
        <p:nvSpPr>
          <p:cNvPr id="10" name="Rectangle 9">
            <a:extLst>
              <a:ext uri="{FF2B5EF4-FFF2-40B4-BE49-F238E27FC236}">
                <a16:creationId xmlns:a16="http://schemas.microsoft.com/office/drawing/2014/main" id="{EB29FC6A-0458-4E0B-893A-6839A0638D29}"/>
              </a:ext>
            </a:extLst>
          </p:cNvPr>
          <p:cNvSpPr/>
          <p:nvPr/>
        </p:nvSpPr>
        <p:spPr>
          <a:xfrm>
            <a:off x="1630390" y="5105015"/>
            <a:ext cx="5386859" cy="369332"/>
          </a:xfrm>
          <a:prstGeom prst="rect">
            <a:avLst/>
          </a:prstGeom>
        </p:spPr>
        <p:txBody>
          <a:bodyPr wrap="none">
            <a:spAutoFit/>
          </a:bodyPr>
          <a:lstStyle/>
          <a:p>
            <a:r>
              <a:rPr lang="en-US" b="1" dirty="0">
                <a:latin typeface="Constantia" panose="02030602050306030303" pitchFamily="18" charset="0"/>
              </a:rPr>
              <a:t>Joy and the multiplication of our power to serve.</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heel(1)">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9C50A479-4D95-46D4-8069-808B386AC4E3}"/>
              </a:ext>
            </a:extLst>
          </p:cNvPr>
          <p:cNvSpPr/>
          <p:nvPr/>
        </p:nvSpPr>
        <p:spPr>
          <a:xfrm>
            <a:off x="1431235" y="890974"/>
            <a:ext cx="8587408" cy="646331"/>
          </a:xfrm>
          <a:prstGeom prst="rect">
            <a:avLst/>
          </a:prstGeom>
        </p:spPr>
        <p:txBody>
          <a:bodyPr wrap="square">
            <a:spAutoFit/>
          </a:bodyPr>
          <a:lstStyle/>
          <a:p>
            <a:pPr algn="just"/>
            <a:r>
              <a:rPr lang="en-US" b="1" dirty="0">
                <a:solidFill>
                  <a:srgbClr val="FFFF00"/>
                </a:solidFill>
                <a:latin typeface="Constantia" panose="02030602050306030303" pitchFamily="18" charset="0"/>
              </a:rPr>
              <a:t>How does President Eyring’s statement help us understand why we gather together as families? As Church members? As a seminary class?</a:t>
            </a:r>
          </a:p>
        </p:txBody>
      </p:sp>
      <p:sp>
        <p:nvSpPr>
          <p:cNvPr id="9" name="Rectangle 8">
            <a:extLst>
              <a:ext uri="{FF2B5EF4-FFF2-40B4-BE49-F238E27FC236}">
                <a16:creationId xmlns:a16="http://schemas.microsoft.com/office/drawing/2014/main" id="{CA7E83A3-9721-46D4-902C-9CFF40676BB9}"/>
              </a:ext>
            </a:extLst>
          </p:cNvPr>
          <p:cNvSpPr/>
          <p:nvPr/>
        </p:nvSpPr>
        <p:spPr>
          <a:xfrm>
            <a:off x="1431234" y="1873383"/>
            <a:ext cx="8587407" cy="646331"/>
          </a:xfrm>
          <a:prstGeom prst="rect">
            <a:avLst/>
          </a:prstGeom>
        </p:spPr>
        <p:txBody>
          <a:bodyPr wrap="square">
            <a:spAutoFit/>
          </a:bodyPr>
          <a:lstStyle/>
          <a:p>
            <a:r>
              <a:rPr lang="en-US" b="1" dirty="0">
                <a:solidFill>
                  <a:srgbClr val="FFFF00"/>
                </a:solidFill>
                <a:latin typeface="Constantia" panose="02030602050306030303" pitchFamily="18" charset="0"/>
              </a:rPr>
              <a:t>When have you experienced the blessings that come from gathering together with others?</a:t>
            </a:r>
          </a:p>
        </p:txBody>
      </p:sp>
    </p:spTree>
    <p:extLst>
      <p:ext uri="{BB962C8B-B14F-4D97-AF65-F5344CB8AC3E}">
        <p14:creationId xmlns:p14="http://schemas.microsoft.com/office/powerpoint/2010/main" val="2637861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barn(inVertical)">
                                      <p:cBhvr>
                                        <p:cTn id="14" dur="12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12" name="Rectangle 11">
            <a:extLst>
              <a:ext uri="{FF2B5EF4-FFF2-40B4-BE49-F238E27FC236}">
                <a16:creationId xmlns:a16="http://schemas.microsoft.com/office/drawing/2014/main" id="{A8755D7C-25AD-49FA-9DB9-F7C9443F08B8}"/>
              </a:ext>
            </a:extLst>
          </p:cNvPr>
          <p:cNvSpPr/>
          <p:nvPr/>
        </p:nvSpPr>
        <p:spPr>
          <a:xfrm>
            <a:off x="1281953" y="890974"/>
            <a:ext cx="413735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38:28-33.</a:t>
            </a:r>
          </a:p>
        </p:txBody>
      </p:sp>
      <p:sp>
        <p:nvSpPr>
          <p:cNvPr id="9" name="Rectangle 8">
            <a:extLst>
              <a:ext uri="{FF2B5EF4-FFF2-40B4-BE49-F238E27FC236}">
                <a16:creationId xmlns:a16="http://schemas.microsoft.com/office/drawing/2014/main" id="{C4D92185-1D00-48ED-AC08-21C7A25CA5C2}"/>
              </a:ext>
            </a:extLst>
          </p:cNvPr>
          <p:cNvSpPr/>
          <p:nvPr/>
        </p:nvSpPr>
        <p:spPr>
          <a:xfrm>
            <a:off x="3048000" y="2551837"/>
            <a:ext cx="6096000" cy="1754326"/>
          </a:xfrm>
          <a:prstGeom prst="rect">
            <a:avLst/>
          </a:prstGeom>
        </p:spPr>
        <p:txBody>
          <a:bodyPr>
            <a:spAutoFit/>
          </a:bodyPr>
          <a:lstStyle/>
          <a:p>
            <a:pPr algn="ctr"/>
            <a:r>
              <a:rPr lang="en-US" sz="3600" b="1" dirty="0">
                <a:solidFill>
                  <a:srgbClr val="FFFF00"/>
                </a:solidFill>
                <a:latin typeface="Bahnschrift SemiLight SemiConde" panose="020B0502040204020203" pitchFamily="34" charset="0"/>
              </a:rPr>
              <a:t>“The Lord explains why He commanded</a:t>
            </a:r>
          </a:p>
          <a:p>
            <a:pPr algn="ctr"/>
            <a:r>
              <a:rPr lang="en-US" sz="3600" b="1" dirty="0">
                <a:solidFill>
                  <a:srgbClr val="FFFF00"/>
                </a:solidFill>
                <a:latin typeface="Bahnschrift SemiLight SemiConde" panose="020B0502040204020203" pitchFamily="34" charset="0"/>
              </a:rPr>
              <a:t>His Church to gather to Ohio”</a:t>
            </a:r>
          </a:p>
        </p:txBody>
      </p:sp>
    </p:spTree>
    <p:extLst>
      <p:ext uri="{BB962C8B-B14F-4D97-AF65-F5344CB8AC3E}">
        <p14:creationId xmlns:p14="http://schemas.microsoft.com/office/powerpoint/2010/main" val="11040847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4CCE749B-53D5-4C00-8A2A-24028290E614}"/>
              </a:ext>
            </a:extLst>
          </p:cNvPr>
          <p:cNvSpPr/>
          <p:nvPr/>
        </p:nvSpPr>
        <p:spPr>
          <a:xfrm>
            <a:off x="1281953" y="890974"/>
            <a:ext cx="413735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38:28-30.</a:t>
            </a:r>
          </a:p>
        </p:txBody>
      </p:sp>
      <p:sp>
        <p:nvSpPr>
          <p:cNvPr id="4" name="Rectangle 3">
            <a:extLst>
              <a:ext uri="{FF2B5EF4-FFF2-40B4-BE49-F238E27FC236}">
                <a16:creationId xmlns:a16="http://schemas.microsoft.com/office/drawing/2014/main" id="{AC3F0A9C-68C3-41CD-904E-1EDBA1F4D2E0}"/>
              </a:ext>
            </a:extLst>
          </p:cNvPr>
          <p:cNvSpPr/>
          <p:nvPr/>
        </p:nvSpPr>
        <p:spPr>
          <a:xfrm>
            <a:off x="1281953" y="1291084"/>
            <a:ext cx="9628094" cy="2031325"/>
          </a:xfrm>
          <a:prstGeom prst="rect">
            <a:avLst/>
          </a:prstGeom>
        </p:spPr>
        <p:txBody>
          <a:bodyPr wrap="square">
            <a:spAutoFit/>
          </a:bodyPr>
          <a:lstStyle/>
          <a:p>
            <a:pPr algn="just" fontAlgn="base"/>
            <a:r>
              <a:rPr lang="en-US" b="1" dirty="0">
                <a:latin typeface="Palatino"/>
              </a:rPr>
              <a:t>28 </a:t>
            </a:r>
            <a:r>
              <a:rPr lang="en-US" dirty="0">
                <a:latin typeface="Palatino"/>
              </a:rPr>
              <a:t>And again, I say unto you that the enemy in the secret chambers seeketh your lives.</a:t>
            </a:r>
          </a:p>
          <a:p>
            <a:pPr algn="just" fontAlgn="base"/>
            <a:r>
              <a:rPr lang="en-US" b="1" dirty="0">
                <a:latin typeface="Palatino"/>
              </a:rPr>
              <a:t>29 </a:t>
            </a:r>
            <a:r>
              <a:rPr lang="en-US" dirty="0">
                <a:latin typeface="Palatino"/>
              </a:rPr>
              <a:t>Ye hear of wars in far countries, and you say that there will soon be great wars in far countries, but ye know not the hearts of men in your own land.</a:t>
            </a:r>
          </a:p>
          <a:p>
            <a:pPr algn="just" fontAlgn="base"/>
            <a:r>
              <a:rPr lang="en-US" b="1" dirty="0">
                <a:latin typeface="Palatino"/>
              </a:rPr>
              <a:t>30 </a:t>
            </a:r>
            <a:r>
              <a:rPr lang="en-US" dirty="0">
                <a:latin typeface="Palatino"/>
              </a:rPr>
              <a:t>I tell you these things because of your prayers; wherefore, treasure up wisdom in your bosoms, lest the wickedness of men reveal these things unto you by their wickedness, in a manner which shall speak in your ears with a voice louder than that which shall shake the earth; but if ye are prepared ye shall not fear.</a:t>
            </a:r>
            <a:endParaRPr lang="en-US" b="0" i="0" dirty="0">
              <a:effectLst/>
              <a:latin typeface="Palatino"/>
            </a:endParaRPr>
          </a:p>
        </p:txBody>
      </p:sp>
      <p:sp>
        <p:nvSpPr>
          <p:cNvPr id="6" name="Rectangle 5">
            <a:extLst>
              <a:ext uri="{FF2B5EF4-FFF2-40B4-BE49-F238E27FC236}">
                <a16:creationId xmlns:a16="http://schemas.microsoft.com/office/drawing/2014/main" id="{592E9116-EE98-4148-A56D-D6B643C5C775}"/>
              </a:ext>
            </a:extLst>
          </p:cNvPr>
          <p:cNvSpPr/>
          <p:nvPr/>
        </p:nvSpPr>
        <p:spPr>
          <a:xfrm>
            <a:off x="1281953" y="3392544"/>
            <a:ext cx="4656596" cy="369332"/>
          </a:xfrm>
          <a:prstGeom prst="rect">
            <a:avLst/>
          </a:prstGeom>
        </p:spPr>
        <p:txBody>
          <a:bodyPr wrap="none">
            <a:spAutoFit/>
          </a:bodyPr>
          <a:lstStyle/>
          <a:p>
            <a:r>
              <a:rPr lang="en-US" b="1" dirty="0">
                <a:solidFill>
                  <a:srgbClr val="FFFF00"/>
                </a:solidFill>
                <a:latin typeface="Constantia" panose="02030602050306030303" pitchFamily="18" charset="0"/>
              </a:rPr>
              <a:t>What did the Lord warn the Saints about?</a:t>
            </a:r>
          </a:p>
        </p:txBody>
      </p:sp>
      <p:sp>
        <p:nvSpPr>
          <p:cNvPr id="7" name="Rectangle 6">
            <a:extLst>
              <a:ext uri="{FF2B5EF4-FFF2-40B4-BE49-F238E27FC236}">
                <a16:creationId xmlns:a16="http://schemas.microsoft.com/office/drawing/2014/main" id="{17E4F153-4C82-4484-8674-75F438BC5BFE}"/>
              </a:ext>
            </a:extLst>
          </p:cNvPr>
          <p:cNvSpPr/>
          <p:nvPr/>
        </p:nvSpPr>
        <p:spPr>
          <a:xfrm>
            <a:off x="1281953" y="3761876"/>
            <a:ext cx="7162800" cy="369332"/>
          </a:xfrm>
          <a:prstGeom prst="rect">
            <a:avLst/>
          </a:prstGeom>
        </p:spPr>
        <p:txBody>
          <a:bodyPr wrap="square">
            <a:spAutoFit/>
          </a:bodyPr>
          <a:lstStyle/>
          <a:p>
            <a:r>
              <a:rPr lang="en-US" b="1" dirty="0">
                <a:solidFill>
                  <a:srgbClr val="FFFF00"/>
                </a:solidFill>
                <a:latin typeface="Constantia" panose="02030602050306030303" pitchFamily="18" charset="0"/>
              </a:rPr>
              <a:t>What can the Lord’s people do in order to not fear their enemies?</a:t>
            </a:r>
          </a:p>
        </p:txBody>
      </p:sp>
      <p:sp>
        <p:nvSpPr>
          <p:cNvPr id="8" name="Rectangle 7">
            <a:extLst>
              <a:ext uri="{FF2B5EF4-FFF2-40B4-BE49-F238E27FC236}">
                <a16:creationId xmlns:a16="http://schemas.microsoft.com/office/drawing/2014/main" id="{34731547-DA1C-4D06-8D0D-7BC527B8642C}"/>
              </a:ext>
            </a:extLst>
          </p:cNvPr>
          <p:cNvSpPr/>
          <p:nvPr/>
        </p:nvSpPr>
        <p:spPr>
          <a:xfrm>
            <a:off x="2514250" y="4195143"/>
            <a:ext cx="3649461" cy="369332"/>
          </a:xfrm>
          <a:prstGeom prst="rect">
            <a:avLst/>
          </a:prstGeom>
        </p:spPr>
        <p:txBody>
          <a:bodyPr wrap="none">
            <a:spAutoFit/>
          </a:bodyPr>
          <a:lstStyle/>
          <a:p>
            <a:r>
              <a:rPr lang="en-US" b="1" dirty="0"/>
              <a:t>If we are prepared, we shall not fear</a:t>
            </a:r>
          </a:p>
        </p:txBody>
      </p:sp>
      <p:sp>
        <p:nvSpPr>
          <p:cNvPr id="9" name="Rectangle 8">
            <a:extLst>
              <a:ext uri="{FF2B5EF4-FFF2-40B4-BE49-F238E27FC236}">
                <a16:creationId xmlns:a16="http://schemas.microsoft.com/office/drawing/2014/main" id="{4C27968F-1A5A-45CB-9D30-D8AEFDEC1567}"/>
              </a:ext>
            </a:extLst>
          </p:cNvPr>
          <p:cNvSpPr/>
          <p:nvPr/>
        </p:nvSpPr>
        <p:spPr>
          <a:xfrm>
            <a:off x="1281953" y="4639541"/>
            <a:ext cx="9628094" cy="369332"/>
          </a:xfrm>
          <a:prstGeom prst="rect">
            <a:avLst/>
          </a:prstGeom>
        </p:spPr>
        <p:txBody>
          <a:bodyPr wrap="square">
            <a:spAutoFit/>
          </a:bodyPr>
          <a:lstStyle/>
          <a:p>
            <a:r>
              <a:rPr lang="en-US" b="1" dirty="0">
                <a:solidFill>
                  <a:srgbClr val="FFFF00"/>
                </a:solidFill>
                <a:latin typeface="Constantia" panose="02030602050306030303" pitchFamily="18" charset="0"/>
              </a:rPr>
              <a:t>Why do you think preparation gives us confidence in the face of opposition or danger?</a:t>
            </a:r>
          </a:p>
        </p:txBody>
      </p:sp>
      <p:sp>
        <p:nvSpPr>
          <p:cNvPr id="10" name="Rectangle 9">
            <a:extLst>
              <a:ext uri="{FF2B5EF4-FFF2-40B4-BE49-F238E27FC236}">
                <a16:creationId xmlns:a16="http://schemas.microsoft.com/office/drawing/2014/main" id="{798CA946-FCF5-4F21-A3F2-A6D28ACBDB79}"/>
              </a:ext>
            </a:extLst>
          </p:cNvPr>
          <p:cNvSpPr/>
          <p:nvPr/>
        </p:nvSpPr>
        <p:spPr>
          <a:xfrm>
            <a:off x="1281953" y="5134427"/>
            <a:ext cx="8208434" cy="369332"/>
          </a:xfrm>
          <a:prstGeom prst="rect">
            <a:avLst/>
          </a:prstGeom>
        </p:spPr>
        <p:txBody>
          <a:bodyPr wrap="square">
            <a:spAutoFit/>
          </a:bodyPr>
          <a:lstStyle/>
          <a:p>
            <a:r>
              <a:rPr lang="en-US" b="1" dirty="0">
                <a:solidFill>
                  <a:srgbClr val="FFFF00"/>
                </a:solidFill>
                <a:latin typeface="Constantia" panose="02030602050306030303" pitchFamily="18" charset="0"/>
              </a:rPr>
              <a:t>What can we do to be prepared against the adversary’s efforts to harm us?</a:t>
            </a:r>
          </a:p>
        </p:txBody>
      </p:sp>
    </p:spTree>
    <p:extLst>
      <p:ext uri="{BB962C8B-B14F-4D97-AF65-F5344CB8AC3E}">
        <p14:creationId xmlns:p14="http://schemas.microsoft.com/office/powerpoint/2010/main" val="2806465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randombar(horizontal)">
                                      <p:cBhvr>
                                        <p:cTn id="21" dur="175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1750" fill="hold"/>
                                        <p:tgtEl>
                                          <p:spTgt spid="9"/>
                                        </p:tgtEl>
                                        <p:attrNameLst>
                                          <p:attrName>ppt_x</p:attrName>
                                        </p:attrNameLst>
                                      </p:cBhvr>
                                      <p:tavLst>
                                        <p:tav tm="0">
                                          <p:val>
                                            <p:strVal val="0-#ppt_w/2"/>
                                          </p:val>
                                        </p:tav>
                                        <p:tav tm="100000">
                                          <p:val>
                                            <p:strVal val="#ppt_x"/>
                                          </p:val>
                                        </p:tav>
                                      </p:tavLst>
                                    </p:anim>
                                    <p:anim calcmode="lin" valueType="num">
                                      <p:cBhvr additive="base">
                                        <p:cTn id="27" dur="1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4CCE749B-53D5-4C00-8A2A-24028290E614}"/>
              </a:ext>
            </a:extLst>
          </p:cNvPr>
          <p:cNvSpPr/>
          <p:nvPr/>
        </p:nvSpPr>
        <p:spPr>
          <a:xfrm>
            <a:off x="1035424" y="890974"/>
            <a:ext cx="4086953"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38:31-33.</a:t>
            </a:r>
          </a:p>
        </p:txBody>
      </p:sp>
      <p:sp>
        <p:nvSpPr>
          <p:cNvPr id="3" name="Rectangle 2">
            <a:extLst>
              <a:ext uri="{FF2B5EF4-FFF2-40B4-BE49-F238E27FC236}">
                <a16:creationId xmlns:a16="http://schemas.microsoft.com/office/drawing/2014/main" id="{276BC2BE-2053-4686-BFE1-C5572CE85C23}"/>
              </a:ext>
            </a:extLst>
          </p:cNvPr>
          <p:cNvSpPr/>
          <p:nvPr/>
        </p:nvSpPr>
        <p:spPr>
          <a:xfrm>
            <a:off x="1035424" y="1291084"/>
            <a:ext cx="9520517" cy="1923604"/>
          </a:xfrm>
          <a:prstGeom prst="rect">
            <a:avLst/>
          </a:prstGeom>
        </p:spPr>
        <p:txBody>
          <a:bodyPr wrap="square">
            <a:spAutoFit/>
          </a:bodyPr>
          <a:lstStyle/>
          <a:p>
            <a:pPr algn="just" fontAlgn="base"/>
            <a:r>
              <a:rPr lang="en-US" sz="1700" b="1" dirty="0">
                <a:latin typeface="Palatino"/>
              </a:rPr>
              <a:t>31 </a:t>
            </a:r>
            <a:r>
              <a:rPr lang="en-US" sz="1700" dirty="0">
                <a:latin typeface="Palatino"/>
              </a:rPr>
              <a:t>And that ye might escape the power of the enemy, and be gathered unto me a righteous people, without spot and blameless—</a:t>
            </a:r>
          </a:p>
          <a:p>
            <a:pPr algn="just" fontAlgn="base"/>
            <a:r>
              <a:rPr lang="en-US" sz="1700" b="1" dirty="0">
                <a:latin typeface="Palatino"/>
              </a:rPr>
              <a:t>32 </a:t>
            </a:r>
            <a:r>
              <a:rPr lang="en-US" sz="1700" dirty="0">
                <a:latin typeface="Palatino"/>
              </a:rPr>
              <a:t>Wherefore, for this cause I gave unto you the commandment that ye should go to the Ohio; and there I will give unto you my law; and there you shall be endowed with power from on high;</a:t>
            </a:r>
          </a:p>
          <a:p>
            <a:pPr algn="just" fontAlgn="base"/>
            <a:r>
              <a:rPr lang="en-US" sz="1700" b="1" dirty="0">
                <a:latin typeface="Palatino"/>
              </a:rPr>
              <a:t>33 </a:t>
            </a:r>
            <a:r>
              <a:rPr lang="en-US" sz="1700" dirty="0">
                <a:latin typeface="Palatino"/>
              </a:rPr>
              <a:t>And from thence, whosoever I will shall go forth among all nations, and it shall be told them what they shall do; for I have a great work laid up in store, for Israel shall be saved, and I will lead them whithersoever I will, and no power shall stay my hand.</a:t>
            </a:r>
            <a:endParaRPr lang="en-US" sz="1700" b="0" i="0" dirty="0">
              <a:effectLst/>
              <a:latin typeface="Palatino"/>
            </a:endParaRPr>
          </a:p>
        </p:txBody>
      </p:sp>
      <p:sp>
        <p:nvSpPr>
          <p:cNvPr id="6" name="Rectangle 5">
            <a:extLst>
              <a:ext uri="{FF2B5EF4-FFF2-40B4-BE49-F238E27FC236}">
                <a16:creationId xmlns:a16="http://schemas.microsoft.com/office/drawing/2014/main" id="{FF053838-38E0-48F8-8AC0-3C2562945D1E}"/>
              </a:ext>
            </a:extLst>
          </p:cNvPr>
          <p:cNvSpPr/>
          <p:nvPr/>
        </p:nvSpPr>
        <p:spPr>
          <a:xfrm>
            <a:off x="1035424" y="3450952"/>
            <a:ext cx="8763000" cy="384721"/>
          </a:xfrm>
          <a:prstGeom prst="rect">
            <a:avLst/>
          </a:prstGeom>
        </p:spPr>
        <p:txBody>
          <a:bodyPr wrap="square">
            <a:spAutoFit/>
          </a:bodyPr>
          <a:lstStyle/>
          <a:p>
            <a:r>
              <a:rPr lang="en-US" sz="1900" b="1" dirty="0">
                <a:effectLst>
                  <a:outerShdw blurRad="38100" dist="38100" dir="2700000" algn="tl">
                    <a:srgbClr val="000000">
                      <a:alpha val="43137"/>
                    </a:srgbClr>
                  </a:outerShdw>
                </a:effectLst>
                <a:latin typeface="Corbel" panose="020B0503020204020204" pitchFamily="34" charset="0"/>
              </a:rPr>
              <a:t>The Lord gathers His people to protect them and to strengthen them spiritually. </a:t>
            </a:r>
          </a:p>
        </p:txBody>
      </p:sp>
      <p:sp>
        <p:nvSpPr>
          <p:cNvPr id="7" name="Rectangle 6">
            <a:extLst>
              <a:ext uri="{FF2B5EF4-FFF2-40B4-BE49-F238E27FC236}">
                <a16:creationId xmlns:a16="http://schemas.microsoft.com/office/drawing/2014/main" id="{485237BC-4D78-4F37-9A30-0B61F03E789E}"/>
              </a:ext>
            </a:extLst>
          </p:cNvPr>
          <p:cNvSpPr/>
          <p:nvPr/>
        </p:nvSpPr>
        <p:spPr>
          <a:xfrm>
            <a:off x="1035424" y="3961875"/>
            <a:ext cx="9520517" cy="646331"/>
          </a:xfrm>
          <a:prstGeom prst="rect">
            <a:avLst/>
          </a:prstGeom>
        </p:spPr>
        <p:txBody>
          <a:bodyPr wrap="square">
            <a:spAutoFit/>
          </a:bodyPr>
          <a:lstStyle/>
          <a:p>
            <a:r>
              <a:rPr lang="en-US" b="1" dirty="0">
                <a:solidFill>
                  <a:srgbClr val="FFFF00"/>
                </a:solidFill>
                <a:latin typeface="Constantia" panose="02030602050306030303" pitchFamily="18" charset="0"/>
              </a:rPr>
              <a:t>How does gathering with those who share your standards help you feel protected from the power of Satan? </a:t>
            </a:r>
          </a:p>
        </p:txBody>
      </p:sp>
      <p:sp>
        <p:nvSpPr>
          <p:cNvPr id="8" name="Rectangle 7">
            <a:extLst>
              <a:ext uri="{FF2B5EF4-FFF2-40B4-BE49-F238E27FC236}">
                <a16:creationId xmlns:a16="http://schemas.microsoft.com/office/drawing/2014/main" id="{67EA80EF-5020-4F4B-BC8B-AD110D350877}"/>
              </a:ext>
            </a:extLst>
          </p:cNvPr>
          <p:cNvSpPr/>
          <p:nvPr/>
        </p:nvSpPr>
        <p:spPr>
          <a:xfrm>
            <a:off x="1035424" y="4737193"/>
            <a:ext cx="6812955" cy="369332"/>
          </a:xfrm>
          <a:prstGeom prst="rect">
            <a:avLst/>
          </a:prstGeom>
        </p:spPr>
        <p:txBody>
          <a:bodyPr wrap="none">
            <a:spAutoFit/>
          </a:bodyPr>
          <a:lstStyle/>
          <a:p>
            <a:r>
              <a:rPr lang="en-US" b="1" dirty="0">
                <a:solidFill>
                  <a:srgbClr val="FFFF00"/>
                </a:solidFill>
                <a:latin typeface="Constantia" panose="02030602050306030303" pitchFamily="18" charset="0"/>
              </a:rPr>
              <a:t>How does receiving God’s laws help strengthen us spiritually?</a:t>
            </a:r>
          </a:p>
        </p:txBody>
      </p:sp>
    </p:spTree>
    <p:extLst>
      <p:ext uri="{BB962C8B-B14F-4D97-AF65-F5344CB8AC3E}">
        <p14:creationId xmlns:p14="http://schemas.microsoft.com/office/powerpoint/2010/main" val="372452850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4CCE749B-53D5-4C00-8A2A-24028290E614}"/>
              </a:ext>
            </a:extLst>
          </p:cNvPr>
          <p:cNvSpPr/>
          <p:nvPr/>
        </p:nvSpPr>
        <p:spPr>
          <a:xfrm>
            <a:off x="1281953" y="890974"/>
            <a:ext cx="4161524"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38:34-42.</a:t>
            </a:r>
          </a:p>
        </p:txBody>
      </p:sp>
      <p:sp>
        <p:nvSpPr>
          <p:cNvPr id="2" name="Rectangle 1">
            <a:extLst>
              <a:ext uri="{FF2B5EF4-FFF2-40B4-BE49-F238E27FC236}">
                <a16:creationId xmlns:a16="http://schemas.microsoft.com/office/drawing/2014/main" id="{850AE894-5E0A-456E-8009-D4FBAD1A494D}"/>
              </a:ext>
            </a:extLst>
          </p:cNvPr>
          <p:cNvSpPr/>
          <p:nvPr/>
        </p:nvSpPr>
        <p:spPr>
          <a:xfrm>
            <a:off x="3048000" y="2551837"/>
            <a:ext cx="6096000" cy="1754326"/>
          </a:xfrm>
          <a:prstGeom prst="rect">
            <a:avLst/>
          </a:prstGeom>
        </p:spPr>
        <p:txBody>
          <a:bodyPr>
            <a:spAutoFit/>
          </a:bodyPr>
          <a:lstStyle/>
          <a:p>
            <a:pPr algn="ctr"/>
            <a:r>
              <a:rPr lang="en-US" sz="3600" dirty="0">
                <a:solidFill>
                  <a:srgbClr val="FFFF00"/>
                </a:solidFill>
                <a:latin typeface="Bahnschrift SemiLight SemiConde" panose="020B0502040204020203" pitchFamily="34" charset="0"/>
              </a:rPr>
              <a:t>“The Church is given commandments regarding the gathering to Ohio”</a:t>
            </a:r>
          </a:p>
        </p:txBody>
      </p:sp>
    </p:spTree>
    <p:extLst>
      <p:ext uri="{BB962C8B-B14F-4D97-AF65-F5344CB8AC3E}">
        <p14:creationId xmlns:p14="http://schemas.microsoft.com/office/powerpoint/2010/main" val="3513584840"/>
      </p:ext>
    </p:extLst>
  </p:cSld>
  <p:clrMapOvr>
    <a:masterClrMapping/>
  </p:clrMapOvr>
  <p:transition spd="slow">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4CCE749B-53D5-4C00-8A2A-24028290E614}"/>
              </a:ext>
            </a:extLst>
          </p:cNvPr>
          <p:cNvSpPr/>
          <p:nvPr/>
        </p:nvSpPr>
        <p:spPr>
          <a:xfrm>
            <a:off x="1281953" y="890974"/>
            <a:ext cx="4118948"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38:37,39.</a:t>
            </a:r>
          </a:p>
        </p:txBody>
      </p:sp>
      <p:sp>
        <p:nvSpPr>
          <p:cNvPr id="2" name="Rectangle 1">
            <a:extLst>
              <a:ext uri="{FF2B5EF4-FFF2-40B4-BE49-F238E27FC236}">
                <a16:creationId xmlns:a16="http://schemas.microsoft.com/office/drawing/2014/main" id="{DDCE4B50-6BB3-4B91-BFE8-B4C3186ED114}"/>
              </a:ext>
            </a:extLst>
          </p:cNvPr>
          <p:cNvSpPr/>
          <p:nvPr/>
        </p:nvSpPr>
        <p:spPr>
          <a:xfrm>
            <a:off x="1281953" y="1291084"/>
            <a:ext cx="9260541" cy="1754326"/>
          </a:xfrm>
          <a:prstGeom prst="rect">
            <a:avLst/>
          </a:prstGeom>
        </p:spPr>
        <p:txBody>
          <a:bodyPr wrap="square">
            <a:spAutoFit/>
          </a:bodyPr>
          <a:lstStyle/>
          <a:p>
            <a:pPr algn="just"/>
            <a:r>
              <a:rPr lang="en-US" b="1" dirty="0">
                <a:latin typeface="Palatino"/>
              </a:rPr>
              <a:t>37 </a:t>
            </a:r>
            <a:r>
              <a:rPr lang="en-US" dirty="0">
                <a:latin typeface="Palatino"/>
              </a:rPr>
              <a:t>And they that have farms that cannot be sold, let them be left or rented as seemeth them good.</a:t>
            </a:r>
          </a:p>
          <a:p>
            <a:pPr algn="just"/>
            <a:r>
              <a:rPr lang="en-US" b="1" dirty="0">
                <a:latin typeface="Palatino"/>
              </a:rPr>
              <a:t>39 </a:t>
            </a:r>
            <a:r>
              <a:rPr lang="en-US" dirty="0">
                <a:latin typeface="Palatino"/>
              </a:rPr>
              <a:t>And if ye seek the riches which it is the will of the Father to give unto you, ye shall be the richest of all people, for ye shall have the riches of eternity; and it must needs be that the riches of the earth are mine to give; but beware of pride, lest ye become as the Nephites of old.</a:t>
            </a:r>
          </a:p>
        </p:txBody>
      </p:sp>
      <p:sp>
        <p:nvSpPr>
          <p:cNvPr id="3" name="Rectangle 2">
            <a:extLst>
              <a:ext uri="{FF2B5EF4-FFF2-40B4-BE49-F238E27FC236}">
                <a16:creationId xmlns:a16="http://schemas.microsoft.com/office/drawing/2014/main" id="{C043EEEE-0BC5-4A18-BF85-C12397F43053}"/>
              </a:ext>
            </a:extLst>
          </p:cNvPr>
          <p:cNvSpPr/>
          <p:nvPr/>
        </p:nvSpPr>
        <p:spPr>
          <a:xfrm>
            <a:off x="1281953" y="3200227"/>
            <a:ext cx="8561294" cy="615553"/>
          </a:xfrm>
          <a:prstGeom prst="rect">
            <a:avLst/>
          </a:prstGeom>
        </p:spPr>
        <p:txBody>
          <a:bodyPr wrap="square">
            <a:spAutoFit/>
          </a:bodyPr>
          <a:lstStyle/>
          <a:p>
            <a:r>
              <a:rPr lang="en-US" sz="1700" b="1" dirty="0">
                <a:solidFill>
                  <a:srgbClr val="FFFF00"/>
                </a:solidFill>
                <a:latin typeface="Constantia" panose="02030602050306030303" pitchFamily="18" charset="0"/>
              </a:rPr>
              <a:t>How does knowing the eternal promises the Lord has given you help you obey His commandments?</a:t>
            </a:r>
          </a:p>
        </p:txBody>
      </p:sp>
    </p:spTree>
    <p:extLst>
      <p:ext uri="{BB962C8B-B14F-4D97-AF65-F5344CB8AC3E}">
        <p14:creationId xmlns:p14="http://schemas.microsoft.com/office/powerpoint/2010/main" val="234648553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3" name="Rectangle 2">
            <a:extLst>
              <a:ext uri="{FF2B5EF4-FFF2-40B4-BE49-F238E27FC236}">
                <a16:creationId xmlns:a16="http://schemas.microsoft.com/office/drawing/2014/main" id="{A45A8041-F84B-4507-A449-C607E8B54304}"/>
              </a:ext>
            </a:extLst>
          </p:cNvPr>
          <p:cNvSpPr/>
          <p:nvPr/>
        </p:nvSpPr>
        <p:spPr>
          <a:xfrm>
            <a:off x="2258250" y="2721114"/>
            <a:ext cx="7675499" cy="707886"/>
          </a:xfrm>
          <a:prstGeom prst="rect">
            <a:avLst/>
          </a:prstGeom>
        </p:spPr>
        <p:txBody>
          <a:bodyPr wrap="none">
            <a:spAutoFit/>
          </a:bodyPr>
          <a:lstStyle/>
          <a:p>
            <a:r>
              <a:rPr lang="en-US" sz="4000" b="1" dirty="0">
                <a:solidFill>
                  <a:srgbClr val="FFC000"/>
                </a:solidFill>
                <a:effectLst>
                  <a:outerShdw blurRad="38100" dist="38100" dir="2700000" algn="tl">
                    <a:srgbClr val="000000">
                      <a:alpha val="43137"/>
                    </a:srgbClr>
                  </a:outerShdw>
                </a:effectLst>
                <a:latin typeface="Bahnschrift Light" panose="020B0502040204020203" pitchFamily="34" charset="0"/>
              </a:rPr>
              <a:t>Doctrine and Covenants 38:17-42.</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BB0AE7EB-570A-4054-92EC-3563C664841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6" name="Rectangle 5">
            <a:extLst>
              <a:ext uri="{FF2B5EF4-FFF2-40B4-BE49-F238E27FC236}">
                <a16:creationId xmlns:a16="http://schemas.microsoft.com/office/drawing/2014/main" id="{05495A9B-E55D-46FD-9F0E-BD5B94D44491}"/>
              </a:ext>
            </a:extLst>
          </p:cNvPr>
          <p:cNvSpPr/>
          <p:nvPr/>
        </p:nvSpPr>
        <p:spPr>
          <a:xfrm>
            <a:off x="1172400" y="1035189"/>
            <a:ext cx="4112729"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38:17-22.</a:t>
            </a:r>
          </a:p>
        </p:txBody>
      </p:sp>
      <p:sp>
        <p:nvSpPr>
          <p:cNvPr id="5" name="Rectangle 4">
            <a:extLst>
              <a:ext uri="{FF2B5EF4-FFF2-40B4-BE49-F238E27FC236}">
                <a16:creationId xmlns:a16="http://schemas.microsoft.com/office/drawing/2014/main" id="{72E991EA-1900-4A54-A078-0A6F3C125848}"/>
              </a:ext>
            </a:extLst>
          </p:cNvPr>
          <p:cNvSpPr/>
          <p:nvPr/>
        </p:nvSpPr>
        <p:spPr>
          <a:xfrm>
            <a:off x="3048000" y="2551837"/>
            <a:ext cx="6096000" cy="1754326"/>
          </a:xfrm>
          <a:prstGeom prst="rect">
            <a:avLst/>
          </a:prstGeom>
        </p:spPr>
        <p:txBody>
          <a:bodyPr>
            <a:spAutoFit/>
          </a:bodyPr>
          <a:lstStyle/>
          <a:p>
            <a:pPr algn="ctr"/>
            <a:r>
              <a:rPr lang="en-US" sz="3600" dirty="0">
                <a:solidFill>
                  <a:srgbClr val="FFFF00"/>
                </a:solidFill>
                <a:latin typeface="Bahnschrift SemiLight SemiConde" panose="020B0502040204020203" pitchFamily="34" charset="0"/>
              </a:rPr>
              <a:t>“The Lord reveals some blessings that will come to the righteous now and during the Millennium”</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B560809-524A-49D5-A857-68043AE93B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5" name="Rectangle 4">
            <a:extLst>
              <a:ext uri="{FF2B5EF4-FFF2-40B4-BE49-F238E27FC236}">
                <a16:creationId xmlns:a16="http://schemas.microsoft.com/office/drawing/2014/main" id="{B0F24A61-52B9-4B31-845D-19A4AEA1A7A8}"/>
              </a:ext>
            </a:extLst>
          </p:cNvPr>
          <p:cNvSpPr/>
          <p:nvPr/>
        </p:nvSpPr>
        <p:spPr>
          <a:xfrm>
            <a:off x="1147761" y="1049089"/>
            <a:ext cx="4261103" cy="400110"/>
          </a:xfrm>
          <a:prstGeom prst="rect">
            <a:avLst/>
          </a:prstGeom>
        </p:spPr>
        <p:txBody>
          <a:bodyPr wrap="none">
            <a:spAutoFit/>
          </a:bodyPr>
          <a:lstStyle/>
          <a:p>
            <a:r>
              <a:rPr lang="en-US" sz="2000" b="1" dirty="0">
                <a:solidFill>
                  <a:srgbClr val="002060"/>
                </a:solidFill>
                <a:latin typeface="Corbel" panose="020B0503020204020204" pitchFamily="34" charset="0"/>
              </a:rPr>
              <a:t>Why would you want an inheritance?</a:t>
            </a:r>
          </a:p>
        </p:txBody>
      </p:sp>
      <p:sp>
        <p:nvSpPr>
          <p:cNvPr id="7" name="Rectangle 6">
            <a:extLst>
              <a:ext uri="{FF2B5EF4-FFF2-40B4-BE49-F238E27FC236}">
                <a16:creationId xmlns:a16="http://schemas.microsoft.com/office/drawing/2014/main" id="{7E940CA0-756F-496C-A327-EDF99E6EF3E0}"/>
              </a:ext>
            </a:extLst>
          </p:cNvPr>
          <p:cNvSpPr/>
          <p:nvPr/>
        </p:nvSpPr>
        <p:spPr>
          <a:xfrm>
            <a:off x="1134794" y="1449199"/>
            <a:ext cx="4112729"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38:17-22.</a:t>
            </a:r>
          </a:p>
        </p:txBody>
      </p:sp>
      <p:sp>
        <p:nvSpPr>
          <p:cNvPr id="6" name="Rectangle 5">
            <a:extLst>
              <a:ext uri="{FF2B5EF4-FFF2-40B4-BE49-F238E27FC236}">
                <a16:creationId xmlns:a16="http://schemas.microsoft.com/office/drawing/2014/main" id="{7BFEE8E6-6B88-458D-A49F-28A724AC642E}"/>
              </a:ext>
            </a:extLst>
          </p:cNvPr>
          <p:cNvSpPr/>
          <p:nvPr/>
        </p:nvSpPr>
        <p:spPr>
          <a:xfrm>
            <a:off x="1134794" y="1849309"/>
            <a:ext cx="9909445" cy="3416320"/>
          </a:xfrm>
          <a:prstGeom prst="rect">
            <a:avLst/>
          </a:prstGeom>
        </p:spPr>
        <p:txBody>
          <a:bodyPr wrap="square">
            <a:spAutoFit/>
          </a:bodyPr>
          <a:lstStyle/>
          <a:p>
            <a:pPr algn="just" fontAlgn="base"/>
            <a:r>
              <a:rPr lang="en-US" b="1" dirty="0">
                <a:solidFill>
                  <a:srgbClr val="333333"/>
                </a:solidFill>
                <a:latin typeface="Palatino"/>
              </a:rPr>
              <a:t>17 </a:t>
            </a:r>
            <a:r>
              <a:rPr lang="en-US" dirty="0">
                <a:solidFill>
                  <a:srgbClr val="333333"/>
                </a:solidFill>
                <a:latin typeface="Palatino"/>
              </a:rPr>
              <a:t>And I have made the earth rich, and behold it is my footstool, wherefore, again I will stand upon it.</a:t>
            </a:r>
          </a:p>
          <a:p>
            <a:pPr algn="just" fontAlgn="base"/>
            <a:r>
              <a:rPr lang="en-US" b="1" dirty="0">
                <a:solidFill>
                  <a:srgbClr val="333333"/>
                </a:solidFill>
                <a:latin typeface="Palatino"/>
              </a:rPr>
              <a:t>18 </a:t>
            </a:r>
            <a:r>
              <a:rPr lang="en-US" dirty="0">
                <a:solidFill>
                  <a:srgbClr val="333333"/>
                </a:solidFill>
                <a:latin typeface="Palatino"/>
              </a:rPr>
              <a:t>And I hold forth and deign to give unto you greater riches, even a land of promise, a land flowing with milk and honey, upon which there shall be no curse when the Lord cometh;</a:t>
            </a:r>
          </a:p>
          <a:p>
            <a:pPr algn="just" fontAlgn="base"/>
            <a:r>
              <a:rPr lang="en-US" b="1" dirty="0">
                <a:solidFill>
                  <a:srgbClr val="333333"/>
                </a:solidFill>
                <a:latin typeface="Palatino"/>
              </a:rPr>
              <a:t>19 </a:t>
            </a:r>
            <a:r>
              <a:rPr lang="en-US" dirty="0">
                <a:solidFill>
                  <a:srgbClr val="333333"/>
                </a:solidFill>
                <a:latin typeface="Palatino"/>
              </a:rPr>
              <a:t>And I will give it unto you for the land of your inheritance, if you seek it with all your hearts.</a:t>
            </a:r>
          </a:p>
          <a:p>
            <a:pPr algn="just" fontAlgn="base"/>
            <a:r>
              <a:rPr lang="en-US" b="1" dirty="0">
                <a:solidFill>
                  <a:srgbClr val="333333"/>
                </a:solidFill>
                <a:latin typeface="Palatino"/>
              </a:rPr>
              <a:t>20 </a:t>
            </a:r>
            <a:r>
              <a:rPr lang="en-US" dirty="0">
                <a:solidFill>
                  <a:srgbClr val="333333"/>
                </a:solidFill>
                <a:latin typeface="Palatino"/>
              </a:rPr>
              <a:t>And this shall be my covenant with you, ye shall have it for the land of your inheritance, and for the inheritance of your children forever, while the earth shall stand, and ye shall possess it again in eternity, no more to pass away.</a:t>
            </a:r>
          </a:p>
          <a:p>
            <a:pPr algn="just" fontAlgn="base"/>
            <a:r>
              <a:rPr lang="en-US" b="1" dirty="0">
                <a:solidFill>
                  <a:srgbClr val="333333"/>
                </a:solidFill>
                <a:latin typeface="Palatino"/>
              </a:rPr>
              <a:t>21 </a:t>
            </a:r>
            <a:r>
              <a:rPr lang="en-US" dirty="0">
                <a:solidFill>
                  <a:srgbClr val="333333"/>
                </a:solidFill>
                <a:latin typeface="Palatino"/>
              </a:rPr>
              <a:t>But, verily I say unto you that in time ye shall have no king nor ruler, for I will be your king and watch over you.</a:t>
            </a:r>
          </a:p>
          <a:p>
            <a:pPr algn="just" fontAlgn="base"/>
            <a:r>
              <a:rPr lang="en-US" b="1" dirty="0">
                <a:solidFill>
                  <a:srgbClr val="333333"/>
                </a:solidFill>
                <a:latin typeface="Palatino"/>
              </a:rPr>
              <a:t>22 </a:t>
            </a:r>
            <a:r>
              <a:rPr lang="en-US" dirty="0">
                <a:solidFill>
                  <a:srgbClr val="333333"/>
                </a:solidFill>
                <a:latin typeface="Palatino"/>
              </a:rPr>
              <a:t>Wherefore, hear my voice and follow me, and you shall be a free people, and ye shall have no laws but my laws when I come, for I am your lawgiver, and what can stay my hand?</a:t>
            </a:r>
            <a:endParaRPr lang="en-US" b="0" i="0" dirty="0">
              <a:solidFill>
                <a:srgbClr val="333333"/>
              </a:solidFill>
              <a:effectLst/>
              <a:latin typeface="Palatino"/>
            </a:endParaRPr>
          </a:p>
        </p:txBody>
      </p:sp>
      <p:sp>
        <p:nvSpPr>
          <p:cNvPr id="8" name="Rectangle 7">
            <a:extLst>
              <a:ext uri="{FF2B5EF4-FFF2-40B4-BE49-F238E27FC236}">
                <a16:creationId xmlns:a16="http://schemas.microsoft.com/office/drawing/2014/main" id="{73B31E3D-1730-4A85-9256-9335C9AEBA30}"/>
              </a:ext>
            </a:extLst>
          </p:cNvPr>
          <p:cNvSpPr/>
          <p:nvPr/>
        </p:nvSpPr>
        <p:spPr>
          <a:xfrm>
            <a:off x="1147760" y="5408801"/>
            <a:ext cx="9666013" cy="646331"/>
          </a:xfrm>
          <a:prstGeom prst="rect">
            <a:avLst/>
          </a:prstGeom>
        </p:spPr>
        <p:txBody>
          <a:bodyPr wrap="square">
            <a:spAutoFit/>
          </a:bodyPr>
          <a:lstStyle/>
          <a:p>
            <a:pPr algn="just"/>
            <a:r>
              <a:rPr lang="en-US" b="1" dirty="0">
                <a:solidFill>
                  <a:srgbClr val="FFFF00"/>
                </a:solidFill>
                <a:latin typeface="Constantia" panose="02030602050306030303" pitchFamily="18" charset="0"/>
              </a:rPr>
              <a:t>What did the Lord say His people would need to do in order to receive the inheritance spoken of in these verses?</a:t>
            </a:r>
          </a:p>
        </p:txBody>
      </p:sp>
      <p:sp>
        <p:nvSpPr>
          <p:cNvPr id="10" name="Rectangle 9">
            <a:extLst>
              <a:ext uri="{FF2B5EF4-FFF2-40B4-BE49-F238E27FC236}">
                <a16:creationId xmlns:a16="http://schemas.microsoft.com/office/drawing/2014/main" id="{2180C15C-27DC-494A-BD2B-CE9FF49B3DE8}"/>
              </a:ext>
            </a:extLst>
          </p:cNvPr>
          <p:cNvSpPr/>
          <p:nvPr/>
        </p:nvSpPr>
        <p:spPr>
          <a:xfrm>
            <a:off x="1134794" y="4592622"/>
            <a:ext cx="9909445" cy="646331"/>
          </a:xfrm>
          <a:prstGeom prst="rect">
            <a:avLst/>
          </a:prstGeom>
        </p:spPr>
        <p:txBody>
          <a:bodyPr wrap="square">
            <a:spAutoFit/>
          </a:bodyPr>
          <a:lstStyle/>
          <a:p>
            <a:pPr algn="just" fontAlgn="base"/>
            <a:r>
              <a:rPr lang="en-US" b="1" dirty="0">
                <a:solidFill>
                  <a:srgbClr val="333333"/>
                </a:solidFill>
                <a:latin typeface="Palatino"/>
              </a:rPr>
              <a:t>22 </a:t>
            </a:r>
            <a:r>
              <a:rPr lang="en-US" dirty="0">
                <a:solidFill>
                  <a:srgbClr val="333333"/>
                </a:solidFill>
                <a:latin typeface="Palatino"/>
              </a:rPr>
              <a:t>Wherefore, </a:t>
            </a:r>
            <a:r>
              <a:rPr lang="en-US" dirty="0">
                <a:solidFill>
                  <a:srgbClr val="FFFF00"/>
                </a:solidFill>
                <a:latin typeface="Palatino"/>
              </a:rPr>
              <a:t>hear my voice and follow me</a:t>
            </a:r>
            <a:r>
              <a:rPr lang="en-US" dirty="0">
                <a:solidFill>
                  <a:srgbClr val="333333"/>
                </a:solidFill>
                <a:latin typeface="Palatino"/>
              </a:rPr>
              <a:t>, and you shall be a free people, and ye shall have no laws but my laws when I come, for I am your lawgiver, and what can stay my hand?</a:t>
            </a:r>
          </a:p>
        </p:txBody>
      </p:sp>
      <p:sp>
        <p:nvSpPr>
          <p:cNvPr id="11" name="Rectangle 10">
            <a:extLst>
              <a:ext uri="{FF2B5EF4-FFF2-40B4-BE49-F238E27FC236}">
                <a16:creationId xmlns:a16="http://schemas.microsoft.com/office/drawing/2014/main" id="{DBBE67B8-C280-48DF-804A-83E8C29614F9}"/>
              </a:ext>
            </a:extLst>
          </p:cNvPr>
          <p:cNvSpPr/>
          <p:nvPr/>
        </p:nvSpPr>
        <p:spPr>
          <a:xfrm>
            <a:off x="1134794" y="2938360"/>
            <a:ext cx="9922412" cy="369332"/>
          </a:xfrm>
          <a:prstGeom prst="rect">
            <a:avLst/>
          </a:prstGeom>
        </p:spPr>
        <p:txBody>
          <a:bodyPr wrap="square">
            <a:spAutoFit/>
          </a:bodyPr>
          <a:lstStyle/>
          <a:p>
            <a:pPr algn="just" fontAlgn="base"/>
            <a:r>
              <a:rPr lang="en-US" b="1" dirty="0">
                <a:solidFill>
                  <a:srgbClr val="333333"/>
                </a:solidFill>
                <a:latin typeface="Palatino"/>
              </a:rPr>
              <a:t>19 </a:t>
            </a:r>
            <a:r>
              <a:rPr lang="en-US" dirty="0">
                <a:solidFill>
                  <a:srgbClr val="333333"/>
                </a:solidFill>
                <a:latin typeface="Palatino"/>
              </a:rPr>
              <a:t>And I will give it unto you for the land of your inheritance, if you </a:t>
            </a:r>
            <a:r>
              <a:rPr lang="en-US" dirty="0">
                <a:solidFill>
                  <a:srgbClr val="FFFF00"/>
                </a:solidFill>
                <a:latin typeface="Palatino"/>
              </a:rPr>
              <a:t>seek it with all your hearts</a:t>
            </a:r>
            <a:r>
              <a:rPr lang="en-US" dirty="0">
                <a:solidFill>
                  <a:srgbClr val="333333"/>
                </a:solidFill>
                <a:latin typeface="Palatino"/>
              </a:rPr>
              <a:t>.</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vertical)">
                                      <p:cBhvr>
                                        <p:cTn id="7" dur="1750"/>
                                        <p:tgtEl>
                                          <p:spTgt spid="7"/>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vertical)">
                                      <p:cBhvr>
                                        <p:cTn id="10" dur="175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058FB9D-7575-45FB-845B-3DC2A281A11E}"/>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11" name="Rectangle 10">
            <a:extLst>
              <a:ext uri="{FF2B5EF4-FFF2-40B4-BE49-F238E27FC236}">
                <a16:creationId xmlns:a16="http://schemas.microsoft.com/office/drawing/2014/main" id="{38355642-0447-46A5-A9A2-80E187F0EBF2}"/>
              </a:ext>
            </a:extLst>
          </p:cNvPr>
          <p:cNvSpPr/>
          <p:nvPr/>
        </p:nvSpPr>
        <p:spPr>
          <a:xfrm>
            <a:off x="1172400" y="1035189"/>
            <a:ext cx="413036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38:23-27.</a:t>
            </a:r>
          </a:p>
        </p:txBody>
      </p:sp>
      <p:sp>
        <p:nvSpPr>
          <p:cNvPr id="5" name="Rectangle 4">
            <a:extLst>
              <a:ext uri="{FF2B5EF4-FFF2-40B4-BE49-F238E27FC236}">
                <a16:creationId xmlns:a16="http://schemas.microsoft.com/office/drawing/2014/main" id="{8C53C301-EDCB-4D06-A521-7B668120093D}"/>
              </a:ext>
            </a:extLst>
          </p:cNvPr>
          <p:cNvSpPr/>
          <p:nvPr/>
        </p:nvSpPr>
        <p:spPr>
          <a:xfrm>
            <a:off x="2047456" y="3105834"/>
            <a:ext cx="8097088" cy="646331"/>
          </a:xfrm>
          <a:prstGeom prst="rect">
            <a:avLst/>
          </a:prstGeom>
        </p:spPr>
        <p:txBody>
          <a:bodyPr wrap="none">
            <a:spAutoFit/>
          </a:bodyPr>
          <a:lstStyle/>
          <a:p>
            <a:r>
              <a:rPr lang="en-US" sz="3600" dirty="0">
                <a:solidFill>
                  <a:srgbClr val="FFFF00"/>
                </a:solidFill>
                <a:latin typeface="Bahnschrift SemiLight SemiConde" panose="020B0502040204020203" pitchFamily="34" charset="0"/>
              </a:rPr>
              <a:t>“The Lord commands the Saints to be unified”</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403965E-EF4C-43C1-B32E-DD90B2CC68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pic>
        <p:nvPicPr>
          <p:cNvPr id="10" name="Picture 9">
            <a:extLst>
              <a:ext uri="{FF2B5EF4-FFF2-40B4-BE49-F238E27FC236}">
                <a16:creationId xmlns:a16="http://schemas.microsoft.com/office/drawing/2014/main" id="{7370790A-D0B4-433D-82BA-5E4BFC24005E}"/>
              </a:ext>
            </a:extLst>
          </p:cNvPr>
          <p:cNvPicPr/>
          <p:nvPr/>
        </p:nvPicPr>
        <p:blipFill rotWithShape="1">
          <a:blip r:embed="rId2"/>
          <a:srcRect l="53854" t="37786" r="24110" b="21578"/>
          <a:stretch/>
        </p:blipFill>
        <p:spPr bwMode="auto">
          <a:xfrm>
            <a:off x="7485266" y="1634255"/>
            <a:ext cx="3299273" cy="3240740"/>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5B4126B5-4312-4E6A-8344-D612E9558508}"/>
              </a:ext>
            </a:extLst>
          </p:cNvPr>
          <p:cNvSpPr/>
          <p:nvPr/>
        </p:nvSpPr>
        <p:spPr>
          <a:xfrm>
            <a:off x="1243721" y="2373407"/>
            <a:ext cx="5342965" cy="923330"/>
          </a:xfrm>
          <a:prstGeom prst="rect">
            <a:avLst/>
          </a:prstGeom>
        </p:spPr>
        <p:txBody>
          <a:bodyPr wrap="square">
            <a:spAutoFit/>
          </a:bodyPr>
          <a:lstStyle/>
          <a:p>
            <a:pPr algn="ctr"/>
            <a:r>
              <a:rPr lang="en-US" b="1" dirty="0">
                <a:solidFill>
                  <a:srgbClr val="FFFF00"/>
                </a:solidFill>
                <a:latin typeface="Constantia" panose="02030602050306030303" pitchFamily="18" charset="0"/>
              </a:rPr>
              <a:t>How can the parts of a building be compared to the people in a family or to the people in a ward or branch? </a:t>
            </a:r>
          </a:p>
        </p:txBody>
      </p:sp>
      <p:sp>
        <p:nvSpPr>
          <p:cNvPr id="4" name="Rectangle 3">
            <a:extLst>
              <a:ext uri="{FF2B5EF4-FFF2-40B4-BE49-F238E27FC236}">
                <a16:creationId xmlns:a16="http://schemas.microsoft.com/office/drawing/2014/main" id="{C11EC863-EBFE-4651-BAFF-E7562ACCACB6}"/>
              </a:ext>
            </a:extLst>
          </p:cNvPr>
          <p:cNvSpPr/>
          <p:nvPr/>
        </p:nvSpPr>
        <p:spPr>
          <a:xfrm>
            <a:off x="867204" y="4126041"/>
            <a:ext cx="6096000" cy="646331"/>
          </a:xfrm>
          <a:prstGeom prst="rect">
            <a:avLst/>
          </a:prstGeom>
        </p:spPr>
        <p:txBody>
          <a:bodyPr>
            <a:spAutoFit/>
          </a:bodyPr>
          <a:lstStyle/>
          <a:p>
            <a:pPr algn="ctr"/>
            <a:r>
              <a:rPr lang="en-US" b="1" dirty="0"/>
              <a:t>Just as each part of a building is important, each person in a family or ward or branch is valuable and can serve a vital role.</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F9A9525C-F594-4C19-8A97-FDC3BA9569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9" name="Rectangle 8">
            <a:extLst>
              <a:ext uri="{FF2B5EF4-FFF2-40B4-BE49-F238E27FC236}">
                <a16:creationId xmlns:a16="http://schemas.microsoft.com/office/drawing/2014/main" id="{20D8E8E4-5443-4860-BC76-B7C0A1A78D99}"/>
              </a:ext>
            </a:extLst>
          </p:cNvPr>
          <p:cNvSpPr/>
          <p:nvPr/>
        </p:nvSpPr>
        <p:spPr>
          <a:xfrm>
            <a:off x="1172400" y="1035189"/>
            <a:ext cx="413036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38:23-25.</a:t>
            </a:r>
          </a:p>
        </p:txBody>
      </p:sp>
      <p:sp>
        <p:nvSpPr>
          <p:cNvPr id="2" name="Rectangle 1">
            <a:extLst>
              <a:ext uri="{FF2B5EF4-FFF2-40B4-BE49-F238E27FC236}">
                <a16:creationId xmlns:a16="http://schemas.microsoft.com/office/drawing/2014/main" id="{91C49381-9FDA-4FAA-837E-C63DD48C6AB4}"/>
              </a:ext>
            </a:extLst>
          </p:cNvPr>
          <p:cNvSpPr/>
          <p:nvPr/>
        </p:nvSpPr>
        <p:spPr>
          <a:xfrm>
            <a:off x="1172399" y="1435299"/>
            <a:ext cx="9154941" cy="1477328"/>
          </a:xfrm>
          <a:prstGeom prst="rect">
            <a:avLst/>
          </a:prstGeom>
        </p:spPr>
        <p:txBody>
          <a:bodyPr wrap="square">
            <a:spAutoFit/>
          </a:bodyPr>
          <a:lstStyle/>
          <a:p>
            <a:pPr algn="just" fontAlgn="base"/>
            <a:r>
              <a:rPr lang="en-US" b="1" dirty="0">
                <a:latin typeface="Palatino"/>
              </a:rPr>
              <a:t>23 </a:t>
            </a:r>
            <a:r>
              <a:rPr lang="en-US" dirty="0">
                <a:latin typeface="Palatino"/>
              </a:rPr>
              <a:t>But, verily I say unto you, teach one another according to the office wherewith I have appointed you;</a:t>
            </a:r>
          </a:p>
          <a:p>
            <a:pPr algn="just" fontAlgn="base"/>
            <a:r>
              <a:rPr lang="en-US" b="1" dirty="0">
                <a:latin typeface="Palatino"/>
              </a:rPr>
              <a:t>24 </a:t>
            </a:r>
            <a:r>
              <a:rPr lang="en-US" dirty="0">
                <a:latin typeface="Palatino"/>
              </a:rPr>
              <a:t>And let every man esteem his brother as himself, and practice virtue and holiness before me.</a:t>
            </a:r>
          </a:p>
          <a:p>
            <a:pPr algn="just" fontAlgn="base"/>
            <a:r>
              <a:rPr lang="en-US" b="1" dirty="0">
                <a:latin typeface="Palatino"/>
              </a:rPr>
              <a:t>25 </a:t>
            </a:r>
            <a:r>
              <a:rPr lang="en-US" dirty="0">
                <a:latin typeface="Palatino"/>
              </a:rPr>
              <a:t>And again I say unto you, let every man esteem his brother as himself.</a:t>
            </a:r>
            <a:endParaRPr lang="en-US" b="0" i="0" dirty="0">
              <a:effectLst/>
              <a:latin typeface="Palatino"/>
            </a:endParaRPr>
          </a:p>
        </p:txBody>
      </p:sp>
      <p:sp>
        <p:nvSpPr>
          <p:cNvPr id="4" name="Rectangle 3">
            <a:extLst>
              <a:ext uri="{FF2B5EF4-FFF2-40B4-BE49-F238E27FC236}">
                <a16:creationId xmlns:a16="http://schemas.microsoft.com/office/drawing/2014/main" id="{1566ED37-41D5-429D-B778-4F5208F77679}"/>
              </a:ext>
            </a:extLst>
          </p:cNvPr>
          <p:cNvSpPr/>
          <p:nvPr/>
        </p:nvSpPr>
        <p:spPr>
          <a:xfrm>
            <a:off x="1172399" y="3133786"/>
            <a:ext cx="8317988" cy="369332"/>
          </a:xfrm>
          <a:prstGeom prst="rect">
            <a:avLst/>
          </a:prstGeom>
        </p:spPr>
        <p:txBody>
          <a:bodyPr wrap="square">
            <a:spAutoFit/>
          </a:bodyPr>
          <a:lstStyle/>
          <a:p>
            <a:pPr algn="just"/>
            <a:r>
              <a:rPr lang="en-US" b="1" dirty="0">
                <a:solidFill>
                  <a:srgbClr val="FFFF00"/>
                </a:solidFill>
                <a:latin typeface="Constantia" panose="02030602050306030303" pitchFamily="18" charset="0"/>
              </a:rPr>
              <a:t>What do you think it means for a person to “esteem his brother as himself”?</a:t>
            </a:r>
          </a:p>
        </p:txBody>
      </p:sp>
      <p:sp>
        <p:nvSpPr>
          <p:cNvPr id="10" name="Rectangle 9">
            <a:extLst>
              <a:ext uri="{FF2B5EF4-FFF2-40B4-BE49-F238E27FC236}">
                <a16:creationId xmlns:a16="http://schemas.microsoft.com/office/drawing/2014/main" id="{68DD63BA-0098-4AE7-939F-FE03139EE98C}"/>
              </a:ext>
            </a:extLst>
          </p:cNvPr>
          <p:cNvSpPr/>
          <p:nvPr/>
        </p:nvSpPr>
        <p:spPr>
          <a:xfrm>
            <a:off x="2529001" y="3707237"/>
            <a:ext cx="5371470" cy="369332"/>
          </a:xfrm>
          <a:prstGeom prst="rect">
            <a:avLst/>
          </a:prstGeom>
        </p:spPr>
        <p:txBody>
          <a:bodyPr wrap="none">
            <a:spAutoFit/>
          </a:bodyPr>
          <a:lstStyle/>
          <a:p>
            <a:r>
              <a:rPr lang="en-US" b="1" dirty="0"/>
              <a:t>We are to value others as much as we value ourselves.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circle(in)">
                                      <p:cBhvr>
                                        <p:cTn id="14"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52EF0A-0790-4EFA-A03F-AB05230DDEBE}"/>
              </a:ext>
            </a:extLst>
          </p:cNvPr>
          <p:cNvSpPr/>
          <p:nvPr/>
        </p:nvSpPr>
        <p:spPr>
          <a:xfrm>
            <a:off x="3442446" y="1048870"/>
            <a:ext cx="4733365" cy="136191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6" name="Subtitle 4">
            <a:extLst>
              <a:ext uri="{FF2B5EF4-FFF2-40B4-BE49-F238E27FC236}">
                <a16:creationId xmlns:a16="http://schemas.microsoft.com/office/drawing/2014/main" id="{2D1E4999-60FE-4392-A5E7-F5050D0F50BF}"/>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3" name="Rectangle 2">
            <a:extLst>
              <a:ext uri="{FF2B5EF4-FFF2-40B4-BE49-F238E27FC236}">
                <a16:creationId xmlns:a16="http://schemas.microsoft.com/office/drawing/2014/main" id="{C7425145-9223-45C4-AD40-642665D85B9A}"/>
              </a:ext>
            </a:extLst>
          </p:cNvPr>
          <p:cNvSpPr/>
          <p:nvPr/>
        </p:nvSpPr>
        <p:spPr>
          <a:xfrm>
            <a:off x="4531659" y="1042173"/>
            <a:ext cx="3644153" cy="1361911"/>
          </a:xfrm>
          <a:prstGeom prst="rect">
            <a:avLst/>
          </a:prstGeom>
        </p:spPr>
        <p:txBody>
          <a:bodyPr wrap="square">
            <a:spAutoFit/>
          </a:bodyPr>
          <a:lstStyle/>
          <a:p>
            <a:pPr algn="just"/>
            <a:r>
              <a:rPr lang="en-US" sz="1650" dirty="0">
                <a:latin typeface="Palatino"/>
              </a:rPr>
              <a:t>“There is a unique equality among members [of the Church]. No one of us is to consider himself of more value than the other (</a:t>
            </a:r>
            <a:r>
              <a:rPr lang="en-US" sz="1650" dirty="0" err="1">
                <a:latin typeface="Palatino"/>
              </a:rPr>
              <a:t>seeD&amp;C</a:t>
            </a:r>
            <a:r>
              <a:rPr lang="en-US" sz="1650" dirty="0">
                <a:latin typeface="Palatino"/>
              </a:rPr>
              <a:t> 38:24–25)” (President Boyd K. Packer).</a:t>
            </a:r>
          </a:p>
        </p:txBody>
      </p:sp>
      <p:pic>
        <p:nvPicPr>
          <p:cNvPr id="7" name="Picture 6">
            <a:extLst>
              <a:ext uri="{FF2B5EF4-FFF2-40B4-BE49-F238E27FC236}">
                <a16:creationId xmlns:a16="http://schemas.microsoft.com/office/drawing/2014/main" id="{51FAEE3E-39B1-4895-B184-6A9F2BCFD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471" y="1121931"/>
            <a:ext cx="968188" cy="1177516"/>
          </a:xfrm>
          <a:prstGeom prst="rect">
            <a:avLst/>
          </a:prstGeom>
        </p:spPr>
      </p:pic>
      <p:sp>
        <p:nvSpPr>
          <p:cNvPr id="9" name="Rectangle 8">
            <a:extLst>
              <a:ext uri="{FF2B5EF4-FFF2-40B4-BE49-F238E27FC236}">
                <a16:creationId xmlns:a16="http://schemas.microsoft.com/office/drawing/2014/main" id="{468017B4-46AF-49D3-8932-B6A654C9572F}"/>
              </a:ext>
            </a:extLst>
          </p:cNvPr>
          <p:cNvSpPr/>
          <p:nvPr/>
        </p:nvSpPr>
        <p:spPr>
          <a:xfrm>
            <a:off x="1483659" y="2971365"/>
            <a:ext cx="8816788" cy="369332"/>
          </a:xfrm>
          <a:prstGeom prst="rect">
            <a:avLst/>
          </a:prstGeom>
        </p:spPr>
        <p:txBody>
          <a:bodyPr wrap="square">
            <a:spAutoFit/>
          </a:bodyPr>
          <a:lstStyle/>
          <a:p>
            <a:pPr algn="just"/>
            <a:r>
              <a:rPr lang="en-US" b="1" dirty="0">
                <a:solidFill>
                  <a:srgbClr val="FFFF00"/>
                </a:solidFill>
                <a:latin typeface="Constantia" panose="02030602050306030303" pitchFamily="18" charset="0"/>
              </a:rPr>
              <a:t>What happens when people think they are of more value, or better, than others?</a:t>
            </a:r>
          </a:p>
        </p:txBody>
      </p:sp>
      <p:sp>
        <p:nvSpPr>
          <p:cNvPr id="10" name="Rectangle 9">
            <a:extLst>
              <a:ext uri="{FF2B5EF4-FFF2-40B4-BE49-F238E27FC236}">
                <a16:creationId xmlns:a16="http://schemas.microsoft.com/office/drawing/2014/main" id="{CC7C87BC-D084-4A9F-88BA-5FF9B09C74BA}"/>
              </a:ext>
            </a:extLst>
          </p:cNvPr>
          <p:cNvSpPr/>
          <p:nvPr/>
        </p:nvSpPr>
        <p:spPr>
          <a:xfrm>
            <a:off x="1483659" y="3517304"/>
            <a:ext cx="8615082" cy="646331"/>
          </a:xfrm>
          <a:prstGeom prst="rect">
            <a:avLst/>
          </a:prstGeom>
        </p:spPr>
        <p:txBody>
          <a:bodyPr wrap="square">
            <a:spAutoFit/>
          </a:bodyPr>
          <a:lstStyle/>
          <a:p>
            <a:pPr algn="just"/>
            <a:r>
              <a:rPr lang="en-US" b="1" dirty="0">
                <a:solidFill>
                  <a:srgbClr val="FFFF00"/>
                </a:solidFill>
                <a:latin typeface="Constantia" panose="02030602050306030303" pitchFamily="18" charset="0"/>
              </a:rPr>
              <a:t>How is the Church blessed when we do not consider ourselves to be of more value than others?</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C44B0219-195D-43A2-8A69-F55102D12DA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43</a:t>
            </a:r>
          </a:p>
        </p:txBody>
      </p:sp>
      <p:sp>
        <p:nvSpPr>
          <p:cNvPr id="8" name="Rectangle 7">
            <a:extLst>
              <a:ext uri="{FF2B5EF4-FFF2-40B4-BE49-F238E27FC236}">
                <a16:creationId xmlns:a16="http://schemas.microsoft.com/office/drawing/2014/main" id="{DA0E510F-8FE0-40F5-87D7-37300090F5B2}"/>
              </a:ext>
            </a:extLst>
          </p:cNvPr>
          <p:cNvSpPr/>
          <p:nvPr/>
        </p:nvSpPr>
        <p:spPr>
          <a:xfrm>
            <a:off x="1281953" y="890974"/>
            <a:ext cx="381848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38:26.</a:t>
            </a:r>
          </a:p>
        </p:txBody>
      </p:sp>
      <p:sp>
        <p:nvSpPr>
          <p:cNvPr id="10" name="Rectangle 9">
            <a:extLst>
              <a:ext uri="{FF2B5EF4-FFF2-40B4-BE49-F238E27FC236}">
                <a16:creationId xmlns:a16="http://schemas.microsoft.com/office/drawing/2014/main" id="{7CD61D8A-30DA-470B-8EA1-513704ADF00C}"/>
              </a:ext>
            </a:extLst>
          </p:cNvPr>
          <p:cNvSpPr/>
          <p:nvPr/>
        </p:nvSpPr>
        <p:spPr>
          <a:xfrm>
            <a:off x="1281952" y="1210857"/>
            <a:ext cx="8816787" cy="1077218"/>
          </a:xfrm>
          <a:prstGeom prst="rect">
            <a:avLst/>
          </a:prstGeom>
        </p:spPr>
        <p:txBody>
          <a:bodyPr wrap="square">
            <a:spAutoFit/>
          </a:bodyPr>
          <a:lstStyle/>
          <a:p>
            <a:pPr algn="just"/>
            <a:r>
              <a:rPr lang="en-US" sz="1600" dirty="0">
                <a:latin typeface="Palatino"/>
              </a:rPr>
              <a:t>For what man among you having twelve sons, and is no respecter of them, and they serve him obediently, and he saith unto the one: Be thou clothed in robes and sit thou here; and to the other: Be thou clothed in rags and sit thou there—and looketh upon his sons and saith I am just?</a:t>
            </a:r>
            <a:endParaRPr lang="en-US" sz="1600" dirty="0"/>
          </a:p>
        </p:txBody>
      </p:sp>
      <p:sp>
        <p:nvSpPr>
          <p:cNvPr id="4" name="Rectangle 3">
            <a:extLst>
              <a:ext uri="{FF2B5EF4-FFF2-40B4-BE49-F238E27FC236}">
                <a16:creationId xmlns:a16="http://schemas.microsoft.com/office/drawing/2014/main" id="{82387DF5-4B8A-4077-8604-8A7FD0671904}"/>
              </a:ext>
            </a:extLst>
          </p:cNvPr>
          <p:cNvSpPr/>
          <p:nvPr/>
        </p:nvSpPr>
        <p:spPr>
          <a:xfrm>
            <a:off x="1281952" y="2607958"/>
            <a:ext cx="8816786" cy="369332"/>
          </a:xfrm>
          <a:prstGeom prst="rect">
            <a:avLst/>
          </a:prstGeom>
        </p:spPr>
        <p:txBody>
          <a:bodyPr wrap="square">
            <a:spAutoFit/>
          </a:bodyPr>
          <a:lstStyle/>
          <a:p>
            <a:pPr algn="just"/>
            <a:r>
              <a:rPr lang="en-US" b="1" dirty="0">
                <a:solidFill>
                  <a:srgbClr val="FFFF00"/>
                </a:solidFill>
                <a:latin typeface="Constantia" panose="02030602050306030303" pitchFamily="18" charset="0"/>
              </a:rPr>
              <a:t>How would you feel if you were the son who received rags in this parable?</a:t>
            </a:r>
          </a:p>
        </p:txBody>
      </p:sp>
      <p:sp>
        <p:nvSpPr>
          <p:cNvPr id="5" name="Rectangle 4">
            <a:extLst>
              <a:ext uri="{FF2B5EF4-FFF2-40B4-BE49-F238E27FC236}">
                <a16:creationId xmlns:a16="http://schemas.microsoft.com/office/drawing/2014/main" id="{DA9FA6CF-946D-41C5-A106-9FBD4EFE22C0}"/>
              </a:ext>
            </a:extLst>
          </p:cNvPr>
          <p:cNvSpPr/>
          <p:nvPr/>
        </p:nvSpPr>
        <p:spPr>
          <a:xfrm>
            <a:off x="1281951" y="2977290"/>
            <a:ext cx="7956177" cy="369332"/>
          </a:xfrm>
          <a:prstGeom prst="rect">
            <a:avLst/>
          </a:prstGeom>
        </p:spPr>
        <p:txBody>
          <a:bodyPr wrap="square">
            <a:spAutoFit/>
          </a:bodyPr>
          <a:lstStyle/>
          <a:p>
            <a:r>
              <a:rPr lang="en-US" b="1" dirty="0">
                <a:solidFill>
                  <a:srgbClr val="FFFF00"/>
                </a:solidFill>
                <a:latin typeface="Constantia" panose="02030602050306030303" pitchFamily="18" charset="0"/>
              </a:rPr>
              <a:t>What could the son who received robes do to improve this situation? </a:t>
            </a:r>
          </a:p>
        </p:txBody>
      </p:sp>
      <p:sp>
        <p:nvSpPr>
          <p:cNvPr id="6" name="Rectangle 5">
            <a:extLst>
              <a:ext uri="{FF2B5EF4-FFF2-40B4-BE49-F238E27FC236}">
                <a16:creationId xmlns:a16="http://schemas.microsoft.com/office/drawing/2014/main" id="{8DDA416A-4E79-4353-A0D4-E593BADC2AED}"/>
              </a:ext>
            </a:extLst>
          </p:cNvPr>
          <p:cNvSpPr/>
          <p:nvPr/>
        </p:nvSpPr>
        <p:spPr>
          <a:xfrm>
            <a:off x="1281951" y="3429000"/>
            <a:ext cx="6794232" cy="369332"/>
          </a:xfrm>
          <a:prstGeom prst="rect">
            <a:avLst/>
          </a:prstGeom>
        </p:spPr>
        <p:txBody>
          <a:bodyPr wrap="none">
            <a:spAutoFit/>
          </a:bodyPr>
          <a:lstStyle/>
          <a:p>
            <a:r>
              <a:rPr lang="en-US" b="1" dirty="0">
                <a:solidFill>
                  <a:srgbClr val="FFFF00"/>
                </a:solidFill>
                <a:latin typeface="Constantia" panose="02030602050306030303" pitchFamily="18" charset="0"/>
              </a:rPr>
              <a:t>What do you think is the Lord’s message to us in this parable?</a:t>
            </a:r>
          </a:p>
        </p:txBody>
      </p:sp>
      <p:sp>
        <p:nvSpPr>
          <p:cNvPr id="11" name="Rectangle 10">
            <a:extLst>
              <a:ext uri="{FF2B5EF4-FFF2-40B4-BE49-F238E27FC236}">
                <a16:creationId xmlns:a16="http://schemas.microsoft.com/office/drawing/2014/main" id="{65642BD7-405E-4613-9441-21A57E0BB92F}"/>
              </a:ext>
            </a:extLst>
          </p:cNvPr>
          <p:cNvSpPr/>
          <p:nvPr/>
        </p:nvSpPr>
        <p:spPr>
          <a:xfrm>
            <a:off x="1281951" y="4435947"/>
            <a:ext cx="8816786" cy="646331"/>
          </a:xfrm>
          <a:prstGeom prst="rect">
            <a:avLst/>
          </a:prstGeom>
        </p:spPr>
        <p:txBody>
          <a:bodyPr wrap="square">
            <a:spAutoFit/>
          </a:bodyPr>
          <a:lstStyle/>
          <a:p>
            <a:r>
              <a:rPr lang="en-US" dirty="0">
                <a:latin typeface="Palatino"/>
              </a:rPr>
              <a:t>Behold, this I have given unto you as a parable, and it is even as I am. I say unto you, be one; and if ye are not one ye are not mine.</a:t>
            </a:r>
            <a:endParaRPr lang="en-US" dirty="0"/>
          </a:p>
        </p:txBody>
      </p:sp>
      <p:sp>
        <p:nvSpPr>
          <p:cNvPr id="13" name="Rectangle 12">
            <a:extLst>
              <a:ext uri="{FF2B5EF4-FFF2-40B4-BE49-F238E27FC236}">
                <a16:creationId xmlns:a16="http://schemas.microsoft.com/office/drawing/2014/main" id="{FC1F0E25-F19D-44F2-882E-B1D6AC4295D6}"/>
              </a:ext>
            </a:extLst>
          </p:cNvPr>
          <p:cNvSpPr/>
          <p:nvPr/>
        </p:nvSpPr>
        <p:spPr>
          <a:xfrm>
            <a:off x="1281951" y="4035837"/>
            <a:ext cx="3818481" cy="400110"/>
          </a:xfrm>
          <a:prstGeom prst="rect">
            <a:avLst/>
          </a:prstGeom>
        </p:spPr>
        <p:txBody>
          <a:bodyPr wrap="none">
            <a:spAutoFit/>
          </a:bodyPr>
          <a:lstStyle/>
          <a:p>
            <a:r>
              <a:rPr lang="en-US" sz="2000" b="1" dirty="0">
                <a:solidFill>
                  <a:srgbClr val="FFC000"/>
                </a:solidFill>
                <a:effectLst>
                  <a:outerShdw blurRad="38100" dist="38100" dir="2700000" algn="tl">
                    <a:srgbClr val="000000">
                      <a:alpha val="43137"/>
                    </a:srgbClr>
                  </a:outerShdw>
                </a:effectLst>
                <a:latin typeface="Constantia" panose="02030602050306030303" pitchFamily="18" charset="0"/>
              </a:rPr>
              <a:t>Doctrine and Covenants 38:27.</a:t>
            </a:r>
          </a:p>
        </p:txBody>
      </p:sp>
      <p:sp>
        <p:nvSpPr>
          <p:cNvPr id="12" name="Rectangle 11">
            <a:extLst>
              <a:ext uri="{FF2B5EF4-FFF2-40B4-BE49-F238E27FC236}">
                <a16:creationId xmlns:a16="http://schemas.microsoft.com/office/drawing/2014/main" id="{E1F69272-063E-49AB-A0A4-4ACF0E29C11A}"/>
              </a:ext>
            </a:extLst>
          </p:cNvPr>
          <p:cNvSpPr/>
          <p:nvPr/>
        </p:nvSpPr>
        <p:spPr>
          <a:xfrm>
            <a:off x="3269969" y="5155940"/>
            <a:ext cx="4972002" cy="369332"/>
          </a:xfrm>
          <a:prstGeom prst="rect">
            <a:avLst/>
          </a:prstGeom>
        </p:spPr>
        <p:txBody>
          <a:bodyPr wrap="none">
            <a:spAutoFit/>
          </a:bodyPr>
          <a:lstStyle/>
          <a:p>
            <a:r>
              <a:rPr lang="en-US" b="1" dirty="0">
                <a:effectLst>
                  <a:outerShdw blurRad="38100" dist="38100" dir="2700000" algn="tl">
                    <a:srgbClr val="000000">
                      <a:alpha val="43137"/>
                    </a:srgbClr>
                  </a:outerShdw>
                </a:effectLst>
              </a:rPr>
              <a:t>If we are not one, we cannot be the Lord’s people.</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fltVal val="0"/>
                                          </p:val>
                                        </p:tav>
                                        <p:tav tm="100000">
                                          <p:val>
                                            <p:strVal val="#ppt_w"/>
                                          </p:val>
                                        </p:tav>
                                      </p:tavLst>
                                    </p:anim>
                                    <p:anim calcmode="lin" valueType="num">
                                      <p:cBhvr>
                                        <p:cTn id="35" dur="1000" fill="hold"/>
                                        <p:tgtEl>
                                          <p:spTgt spid="12"/>
                                        </p:tgtEl>
                                        <p:attrNameLst>
                                          <p:attrName>ppt_h</p:attrName>
                                        </p:attrNameLst>
                                      </p:cBhvr>
                                      <p:tavLst>
                                        <p:tav tm="0">
                                          <p:val>
                                            <p:fltVal val="0"/>
                                          </p:val>
                                        </p:tav>
                                        <p:tav tm="100000">
                                          <p:val>
                                            <p:strVal val="#ppt_h"/>
                                          </p:val>
                                        </p:tav>
                                      </p:tavLst>
                                    </p:anim>
                                    <p:animEffect transition="in" filter="fade">
                                      <p:cBhvr>
                                        <p:cTn id="3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1" grpId="0"/>
      <p:bldP spid="13"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955</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MingLiU_HKSCS-ExtB</vt:lpstr>
      <vt:lpstr>Arial</vt:lpstr>
      <vt:lpstr>Bahnschrift Light</vt:lpstr>
      <vt:lpstr>Bahnschrift SemiLight SemiConde</vt:lpstr>
      <vt:lpstr>Calibri</vt:lpstr>
      <vt:lpstr>Calibri Light</vt:lpstr>
      <vt:lpstr>Cambria Math</vt:lpstr>
      <vt:lpstr>Comic Sans MS</vt:lpstr>
      <vt:lpstr>Constantia</vt:lpstr>
      <vt:lpstr>Corbel</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1533</cp:revision>
  <dcterms:created xsi:type="dcterms:W3CDTF">2018-08-29T04:26:39Z</dcterms:created>
  <dcterms:modified xsi:type="dcterms:W3CDTF">2018-09-24T23:20:30Z</dcterms:modified>
</cp:coreProperties>
</file>