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44" r:id="rId1"/>
  </p:sldMasterIdLst>
  <p:notesMasterIdLst>
    <p:notesMasterId r:id="rId16"/>
  </p:notesMasterIdLst>
  <p:sldIdLst>
    <p:sldId id="296" r:id="rId2"/>
    <p:sldId id="304" r:id="rId3"/>
    <p:sldId id="299" r:id="rId4"/>
    <p:sldId id="308" r:id="rId5"/>
    <p:sldId id="305" r:id="rId6"/>
    <p:sldId id="306" r:id="rId7"/>
    <p:sldId id="307" r:id="rId8"/>
    <p:sldId id="310" r:id="rId9"/>
    <p:sldId id="309" r:id="rId10"/>
    <p:sldId id="311" r:id="rId11"/>
    <p:sldId id="312" r:id="rId12"/>
    <p:sldId id="314" r:id="rId13"/>
    <p:sldId id="313" r:id="rId14"/>
    <p:sldId id="31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D88028"/>
    <a:srgbClr val="FF6600"/>
    <a:srgbClr val="333399"/>
    <a:srgbClr val="13BD23"/>
    <a:srgbClr val="D6E513"/>
    <a:srgbClr val="FFFFFF"/>
    <a:srgbClr val="E6E6E6"/>
    <a:srgbClr val="F2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58" autoAdjust="0"/>
    <p:restoredTop sz="94660"/>
  </p:normalViewPr>
  <p:slideViewPr>
    <p:cSldViewPr snapToGrid="0">
      <p:cViewPr varScale="1">
        <p:scale>
          <a:sx n="71" d="100"/>
          <a:sy n="71" d="100"/>
        </p:scale>
        <p:origin x="9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9/24/2018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BEF47-6921-40E0-AE72-E0A6F8087D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523E05-A307-46B8-B8EB-23F7C6C3A7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3F4FE5-199C-47A9-BFDB-19D022360EF2}"/>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5" name="Footer Placeholder 4">
            <a:extLst>
              <a:ext uri="{FF2B5EF4-FFF2-40B4-BE49-F238E27FC236}">
                <a16:creationId xmlns:a16="http://schemas.microsoft.com/office/drawing/2014/main" id="{CC47E86D-60AB-4EE8-8487-19CFE482A8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339233-F057-4AF3-859D-1590D0949A90}"/>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386010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B2060-D7A5-4E0A-B33A-F0EC4220083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35D9F2-E765-4E2D-9D6A-58DBC362480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D57EB3-021F-4339-A2A7-F8E5DB1201A1}"/>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5" name="Footer Placeholder 4">
            <a:extLst>
              <a:ext uri="{FF2B5EF4-FFF2-40B4-BE49-F238E27FC236}">
                <a16:creationId xmlns:a16="http://schemas.microsoft.com/office/drawing/2014/main" id="{C06945E9-9B3E-4A5B-AD61-B87DB51ECD3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0B1EECE-451A-465E-B2FC-5108BAEEFBA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706839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FB8C84-1F8A-4082-8036-312EDDDD43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64873D-B3D0-4BBF-A3FB-337C7B8E1B3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7605E0-74B7-4497-8D1A-9BAA09379944}"/>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5" name="Footer Placeholder 4">
            <a:extLst>
              <a:ext uri="{FF2B5EF4-FFF2-40B4-BE49-F238E27FC236}">
                <a16:creationId xmlns:a16="http://schemas.microsoft.com/office/drawing/2014/main" id="{B2D6E846-521B-4CCB-B9CF-3A07E222987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DF8893-AABA-44D8-8DDA-4983DBAD4398}"/>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824082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A9852-BD8A-406A-8A29-9CC3824BD3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2F77BC-F3C1-4195-837D-47BE6323BC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7619C2-8E20-45B2-A6A5-16661C827233}"/>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5" name="Footer Placeholder 4">
            <a:extLst>
              <a:ext uri="{FF2B5EF4-FFF2-40B4-BE49-F238E27FC236}">
                <a16:creationId xmlns:a16="http://schemas.microsoft.com/office/drawing/2014/main" id="{D3B85760-E69B-4CBD-9CCC-6A5EB9B131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271A41B-BAD0-49BA-AE46-CB619A74290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561314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14982-F2EB-4CED-B4B5-4671BA8167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3DEADC-FCBD-4B8F-95FD-203762E25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6A19F9F-D8FE-47F0-A7A7-19876AFD21DC}"/>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5" name="Footer Placeholder 4">
            <a:extLst>
              <a:ext uri="{FF2B5EF4-FFF2-40B4-BE49-F238E27FC236}">
                <a16:creationId xmlns:a16="http://schemas.microsoft.com/office/drawing/2014/main" id="{5CE80921-7ED9-4D4C-917E-6D90AC2DFA7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7C6C59-5C41-4067-AD6E-63BA0385292D}"/>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66815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2315C-16FB-42B0-AC5E-71D4DB0AC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E348E5-57A2-4436-8A46-3C59314262C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019745-7450-4872-A717-FB09064577D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5C69ED-C66D-4978-A0E6-9FAD576FE7D3}"/>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6" name="Footer Placeholder 5">
            <a:extLst>
              <a:ext uri="{FF2B5EF4-FFF2-40B4-BE49-F238E27FC236}">
                <a16:creationId xmlns:a16="http://schemas.microsoft.com/office/drawing/2014/main" id="{45119929-7AC0-49EC-B04D-E0DDE44D3B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D19955A-9122-4A5F-A9E9-B25078C8DC40}"/>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074935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EA8B0-68E6-4FDE-8F33-935F49F9AF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7F1A57-1AD0-4749-9281-7EC926DE9F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0B6C1E9-75F5-466C-9726-C1DC2B48C6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ABD594-897E-4FF8-90DE-0B62B2C96C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1D19CE5-B4E0-4204-A93C-ECA5D05FFC5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1C2544-9DFC-4C92-98C6-FF43044D56B4}"/>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8" name="Footer Placeholder 7">
            <a:extLst>
              <a:ext uri="{FF2B5EF4-FFF2-40B4-BE49-F238E27FC236}">
                <a16:creationId xmlns:a16="http://schemas.microsoft.com/office/drawing/2014/main" id="{2B062828-191E-4D00-A448-72832A38AC3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196FBF4-96FF-4F75-858D-0267438B704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6505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6BB68-35FD-442A-99EE-FBF3BEC85C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B7BE04-67C5-490D-8948-4A1DFC37F7F1}"/>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4" name="Footer Placeholder 3">
            <a:extLst>
              <a:ext uri="{FF2B5EF4-FFF2-40B4-BE49-F238E27FC236}">
                <a16:creationId xmlns:a16="http://schemas.microsoft.com/office/drawing/2014/main" id="{70B304B4-8987-48C0-BDE0-F5964F42EC0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14E0A19-3766-49CB-BF1B-C4EBA6D98648}"/>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871975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260685-8280-4AB2-A2B6-6A869858B61E}"/>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3" name="Footer Placeholder 2">
            <a:extLst>
              <a:ext uri="{FF2B5EF4-FFF2-40B4-BE49-F238E27FC236}">
                <a16:creationId xmlns:a16="http://schemas.microsoft.com/office/drawing/2014/main" id="{33669C59-1F62-4CFA-9239-CA772DD12AB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0F342A4-0726-4E3B-974F-FC41189691F0}"/>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16623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3D5DD-1EF4-446B-BE35-80A6468310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700F5F-841E-4CF6-A1D6-A69A5FB613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D3F911-3BBF-4AD2-81C3-E1BAE2F909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514A3BA-7045-4AB2-A492-FA9B6AF24D0B}"/>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6" name="Footer Placeholder 5">
            <a:extLst>
              <a:ext uri="{FF2B5EF4-FFF2-40B4-BE49-F238E27FC236}">
                <a16:creationId xmlns:a16="http://schemas.microsoft.com/office/drawing/2014/main" id="{DCF914AB-7D21-4028-A64C-EA044E9C308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2A0B031-7324-4447-BFF3-3721020382CA}"/>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057020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29F62-F055-48A4-B1BF-FFD29EC623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7BAE2D-2B47-495E-AE33-A0C50CAF82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0BE54C-2101-4DA7-BB64-C6DEF27962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C36ECB3-9735-4E19-A6D1-F9867220C1B6}"/>
              </a:ext>
            </a:extLst>
          </p:cNvPr>
          <p:cNvSpPr>
            <a:spLocks noGrp="1"/>
          </p:cNvSpPr>
          <p:nvPr>
            <p:ph type="dt" sz="half" idx="10"/>
          </p:nvPr>
        </p:nvSpPr>
        <p:spPr/>
        <p:txBody>
          <a:bodyPr/>
          <a:lstStyle/>
          <a:p>
            <a:fld id="{75640873-EF0B-4AC7-AF11-57FEBA4985EA}" type="datetimeFigureOut">
              <a:rPr lang="en-US" smtClean="0"/>
              <a:t>9/24/2018</a:t>
            </a:fld>
            <a:endParaRPr lang="en-US" dirty="0"/>
          </a:p>
        </p:txBody>
      </p:sp>
      <p:sp>
        <p:nvSpPr>
          <p:cNvPr id="6" name="Footer Placeholder 5">
            <a:extLst>
              <a:ext uri="{FF2B5EF4-FFF2-40B4-BE49-F238E27FC236}">
                <a16:creationId xmlns:a16="http://schemas.microsoft.com/office/drawing/2014/main" id="{A1F16FB9-4217-4107-B866-8F84336A0C9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5F50B4F-B2DE-4655-A903-98EE74826FD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588861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6600"/>
            </a:gs>
            <a:gs pos="48000">
              <a:schemeClr val="accent5">
                <a:lumMod val="97000"/>
                <a:lumOff val="3000"/>
              </a:schemeClr>
            </a:gs>
            <a:gs pos="100000">
              <a:schemeClr val="accent5">
                <a:lumMod val="60000"/>
                <a:lumOff val="40000"/>
              </a:schemeClr>
            </a:gs>
          </a:gsLst>
          <a:lin ang="14400000" scaled="0"/>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BD3567-9D17-4DFF-8C67-A6FA3D40EA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B5E5596-03AD-4122-964C-C609704B5C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950137-1852-44EA-AF67-69FF9157EC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9/24/2018</a:t>
            </a:fld>
            <a:endParaRPr lang="en-US" dirty="0"/>
          </a:p>
        </p:txBody>
      </p:sp>
      <p:sp>
        <p:nvSpPr>
          <p:cNvPr id="5" name="Footer Placeholder 4">
            <a:extLst>
              <a:ext uri="{FF2B5EF4-FFF2-40B4-BE49-F238E27FC236}">
                <a16:creationId xmlns:a16="http://schemas.microsoft.com/office/drawing/2014/main" id="{D8ECB1D7-738B-4C79-A99B-D539A6D257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4A4BCE6-BDF2-492B-B191-16772FD33F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2024205746"/>
      </p:ext>
    </p:extLst>
  </p:cSld>
  <p:clrMap bg1="lt1" tx1="dk1" bg2="lt2" tx2="dk2" accent1="accent1" accent2="accent2" accent3="accent3" accent4="accent4" accent5="accent5" accent6="accent6" hlink="hlink" folHlink="folHlink"/>
  <p:sldLayoutIdLst>
    <p:sldLayoutId id="2147484345"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solidFill>
                  <a:srgbClr val="D88028"/>
                </a:solidFill>
                <a:latin typeface="Sitka Display" panose="02000505000000020004" pitchFamily="2" charset="0"/>
                <a:ea typeface="MingLiU_HKSCS-ExtB" panose="02020500000000000000" pitchFamily="18" charset="-120"/>
                <a:cs typeface="Times New Roman" panose="02020603050405020304" pitchFamily="18"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6600"/>
            </a:gs>
            <a:gs pos="100000">
              <a:schemeClr val="accent5">
                <a:lumMod val="97000"/>
                <a:lumOff val="3000"/>
              </a:schemeClr>
            </a:gs>
            <a:gs pos="100000">
              <a:schemeClr val="accent5">
                <a:lumMod val="60000"/>
                <a:lumOff val="40000"/>
              </a:schemeClr>
            </a:gs>
          </a:gsLst>
          <a:lin ang="12000000" scaled="0"/>
          <a:tileRect/>
        </a:gradFill>
        <a:effectLst/>
      </p:bgPr>
    </p:bg>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D6A69B64-F83E-4D6C-A563-7CA818BA50D6}"/>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C000"/>
                </a:solidFill>
                <a:latin typeface="Comic Sans MS" panose="030F0702030302020204" pitchFamily="66" charset="0"/>
                <a:ea typeface="Cambria Math" panose="02040503050406030204" pitchFamily="18" charset="0"/>
              </a:rPr>
              <a:t>LESSON 42</a:t>
            </a:r>
          </a:p>
        </p:txBody>
      </p:sp>
      <p:sp>
        <p:nvSpPr>
          <p:cNvPr id="10" name="Rectangle 9">
            <a:extLst>
              <a:ext uri="{FF2B5EF4-FFF2-40B4-BE49-F238E27FC236}">
                <a16:creationId xmlns:a16="http://schemas.microsoft.com/office/drawing/2014/main" id="{82169044-29F3-4524-BCC6-0D15C84D6459}"/>
              </a:ext>
            </a:extLst>
          </p:cNvPr>
          <p:cNvSpPr/>
          <p:nvPr/>
        </p:nvSpPr>
        <p:spPr>
          <a:xfrm>
            <a:off x="1222127" y="881807"/>
            <a:ext cx="4459939" cy="430887"/>
          </a:xfrm>
          <a:prstGeom prst="rect">
            <a:avLst/>
          </a:prstGeom>
        </p:spPr>
        <p:txBody>
          <a:bodyPr wrap="none">
            <a:spAutoFit/>
          </a:bodyPr>
          <a:lstStyle/>
          <a:p>
            <a:r>
              <a:rPr lang="en-US" sz="2200" b="1" dirty="0">
                <a:solidFill>
                  <a:srgbClr val="CC0000"/>
                </a:solidFill>
                <a:latin typeface="Constantia" panose="02030602050306030303" pitchFamily="18" charset="0"/>
              </a:rPr>
              <a:t>Doctrine and Covenants 38:11-12.</a:t>
            </a:r>
          </a:p>
        </p:txBody>
      </p:sp>
      <p:sp>
        <p:nvSpPr>
          <p:cNvPr id="3" name="Rectangle 2">
            <a:extLst>
              <a:ext uri="{FF2B5EF4-FFF2-40B4-BE49-F238E27FC236}">
                <a16:creationId xmlns:a16="http://schemas.microsoft.com/office/drawing/2014/main" id="{60C214A9-58B2-4690-BFC6-690F82118558}"/>
              </a:ext>
            </a:extLst>
          </p:cNvPr>
          <p:cNvSpPr/>
          <p:nvPr/>
        </p:nvSpPr>
        <p:spPr>
          <a:xfrm>
            <a:off x="1222127" y="3670612"/>
            <a:ext cx="9051426" cy="384721"/>
          </a:xfrm>
          <a:prstGeom prst="rect">
            <a:avLst/>
          </a:prstGeom>
        </p:spPr>
        <p:txBody>
          <a:bodyPr wrap="square">
            <a:spAutoFit/>
          </a:bodyPr>
          <a:lstStyle/>
          <a:p>
            <a:r>
              <a:rPr lang="en-US" sz="1900" b="1" dirty="0">
                <a:solidFill>
                  <a:srgbClr val="FFC000"/>
                </a:solidFill>
                <a:latin typeface="Constantia" panose="02030602050306030303" pitchFamily="18" charset="0"/>
              </a:rPr>
              <a:t>What evidence do you see that the conditions described inverse 11 exist today?</a:t>
            </a:r>
          </a:p>
        </p:txBody>
      </p:sp>
      <p:sp>
        <p:nvSpPr>
          <p:cNvPr id="4" name="Rectangle 3">
            <a:extLst>
              <a:ext uri="{FF2B5EF4-FFF2-40B4-BE49-F238E27FC236}">
                <a16:creationId xmlns:a16="http://schemas.microsoft.com/office/drawing/2014/main" id="{67F324F4-FF4F-4ED6-8790-CB9B9EC8C4C1}"/>
              </a:ext>
            </a:extLst>
          </p:cNvPr>
          <p:cNvSpPr/>
          <p:nvPr/>
        </p:nvSpPr>
        <p:spPr>
          <a:xfrm>
            <a:off x="1222126" y="4275729"/>
            <a:ext cx="8137027" cy="400110"/>
          </a:xfrm>
          <a:prstGeom prst="rect">
            <a:avLst/>
          </a:prstGeom>
        </p:spPr>
        <p:txBody>
          <a:bodyPr wrap="square">
            <a:spAutoFit/>
          </a:bodyPr>
          <a:lstStyle/>
          <a:p>
            <a:r>
              <a:rPr lang="en-US" sz="2000" b="1" dirty="0">
                <a:solidFill>
                  <a:srgbClr val="FFC000"/>
                </a:solidFill>
                <a:latin typeface="Constantia" panose="02030602050306030303" pitchFamily="18" charset="0"/>
              </a:rPr>
              <a:t>What can we do to remain pure in the midst of these conditions?</a:t>
            </a:r>
          </a:p>
        </p:txBody>
      </p:sp>
      <p:sp>
        <p:nvSpPr>
          <p:cNvPr id="5" name="Rectangle 4">
            <a:extLst>
              <a:ext uri="{FF2B5EF4-FFF2-40B4-BE49-F238E27FC236}">
                <a16:creationId xmlns:a16="http://schemas.microsoft.com/office/drawing/2014/main" id="{9032BF9D-18EA-4FD3-A7AB-9E54B54A3D94}"/>
              </a:ext>
            </a:extLst>
          </p:cNvPr>
          <p:cNvSpPr/>
          <p:nvPr/>
        </p:nvSpPr>
        <p:spPr>
          <a:xfrm>
            <a:off x="1222126" y="1397675"/>
            <a:ext cx="9051426" cy="1323439"/>
          </a:xfrm>
          <a:prstGeom prst="rect">
            <a:avLst/>
          </a:prstGeom>
        </p:spPr>
        <p:txBody>
          <a:bodyPr wrap="square">
            <a:spAutoFit/>
          </a:bodyPr>
          <a:lstStyle/>
          <a:p>
            <a:pPr algn="just" fontAlgn="base"/>
            <a:r>
              <a:rPr lang="en-US" sz="1600" b="1" dirty="0">
                <a:latin typeface="Palatino"/>
              </a:rPr>
              <a:t>11 </a:t>
            </a:r>
            <a:r>
              <a:rPr lang="en-US" sz="1600" dirty="0">
                <a:latin typeface="Palatino"/>
              </a:rPr>
              <a:t>For all flesh is corrupted before me; and the powers of darkness prevail upon the earth, among the children of men, in the presence of all the hosts of heaven—</a:t>
            </a:r>
          </a:p>
          <a:p>
            <a:pPr algn="just" fontAlgn="base"/>
            <a:r>
              <a:rPr lang="en-US" sz="1600" b="1" dirty="0">
                <a:latin typeface="Palatino"/>
              </a:rPr>
              <a:t>12 </a:t>
            </a:r>
            <a:r>
              <a:rPr lang="en-US" sz="1600" dirty="0">
                <a:latin typeface="Palatino"/>
              </a:rPr>
              <a:t>Which causeth silence to reign, and all eternity is pained, and the angels are waiting the great command to reap down the earth, to gather the tares that they may be burned; and, behold, the enemy is combined.</a:t>
            </a:r>
            <a:endParaRPr lang="en-US" sz="1600" b="0" i="0" dirty="0">
              <a:effectLst/>
              <a:latin typeface="Palatino"/>
            </a:endParaRPr>
          </a:p>
        </p:txBody>
      </p:sp>
    </p:spTree>
    <p:extLst>
      <p:ext uri="{BB962C8B-B14F-4D97-AF65-F5344CB8AC3E}">
        <p14:creationId xmlns:p14="http://schemas.microsoft.com/office/powerpoint/2010/main" val="3824137942"/>
      </p:ext>
    </p:extLst>
  </p:cSld>
  <p:clrMapOvr>
    <a:masterClrMapping/>
  </p:clrMapOvr>
  <mc:AlternateContent xmlns:mc="http://schemas.openxmlformats.org/markup-compatibility/2006" xmlns:p14="http://schemas.microsoft.com/office/powerpoint/2010/main">
    <mc:Choice Requires="p14">
      <p:transition spd="slow" p14:dur="1500">
        <p:push dir="d"/>
      </p:transition>
    </mc:Choice>
    <mc:Fallback xmlns="">
      <p:transition spd="slow">
        <p:push dir="d"/>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F5D9B64C-5D78-4309-9DBA-B529228BDD81}"/>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C000"/>
                </a:solidFill>
                <a:latin typeface="Comic Sans MS" panose="030F0702030302020204" pitchFamily="66" charset="0"/>
                <a:ea typeface="Cambria Math" panose="02040503050406030204" pitchFamily="18" charset="0"/>
              </a:rPr>
              <a:t>LESSON 42</a:t>
            </a:r>
          </a:p>
        </p:txBody>
      </p:sp>
      <p:sp>
        <p:nvSpPr>
          <p:cNvPr id="2" name="Rectangle 1">
            <a:extLst>
              <a:ext uri="{FF2B5EF4-FFF2-40B4-BE49-F238E27FC236}">
                <a16:creationId xmlns:a16="http://schemas.microsoft.com/office/drawing/2014/main" id="{6C1869D4-3D84-491D-8283-4AD09FF210C8}"/>
              </a:ext>
            </a:extLst>
          </p:cNvPr>
          <p:cNvSpPr/>
          <p:nvPr/>
        </p:nvSpPr>
        <p:spPr>
          <a:xfrm>
            <a:off x="3048000" y="2551837"/>
            <a:ext cx="6096000" cy="1754326"/>
          </a:xfrm>
          <a:prstGeom prst="rect">
            <a:avLst/>
          </a:prstGeom>
        </p:spPr>
        <p:txBody>
          <a:bodyPr>
            <a:spAutoFit/>
          </a:bodyPr>
          <a:lstStyle/>
          <a:p>
            <a:pPr algn="ctr"/>
            <a:r>
              <a:rPr lang="en-US" sz="3600" dirty="0">
                <a:solidFill>
                  <a:srgbClr val="FFC000"/>
                </a:solidFill>
                <a:latin typeface="Bahnschrift SemiLight SemiConde" panose="020B0502040204020203" pitchFamily="34" charset="0"/>
              </a:rPr>
              <a:t>“The Lord warns the Saints of danger and gives them encouragement”.</a:t>
            </a:r>
          </a:p>
        </p:txBody>
      </p:sp>
      <p:sp>
        <p:nvSpPr>
          <p:cNvPr id="20" name="Rectangle 19">
            <a:extLst>
              <a:ext uri="{FF2B5EF4-FFF2-40B4-BE49-F238E27FC236}">
                <a16:creationId xmlns:a16="http://schemas.microsoft.com/office/drawing/2014/main" id="{C2B9595F-1AA8-4525-92BD-4A35D2A9E609}"/>
              </a:ext>
            </a:extLst>
          </p:cNvPr>
          <p:cNvSpPr/>
          <p:nvPr/>
        </p:nvSpPr>
        <p:spPr>
          <a:xfrm>
            <a:off x="1222127" y="881807"/>
            <a:ext cx="4496808" cy="430887"/>
          </a:xfrm>
          <a:prstGeom prst="rect">
            <a:avLst/>
          </a:prstGeom>
        </p:spPr>
        <p:txBody>
          <a:bodyPr wrap="none">
            <a:spAutoFit/>
          </a:bodyPr>
          <a:lstStyle/>
          <a:p>
            <a:r>
              <a:rPr lang="en-US" sz="2200" b="1" dirty="0">
                <a:solidFill>
                  <a:srgbClr val="CC0000"/>
                </a:solidFill>
                <a:latin typeface="Constantia" panose="02030602050306030303" pitchFamily="18" charset="0"/>
              </a:rPr>
              <a:t>Doctrine and Covenants 38:13-16.</a:t>
            </a:r>
          </a:p>
        </p:txBody>
      </p:sp>
    </p:spTree>
    <p:extLst>
      <p:ext uri="{BB962C8B-B14F-4D97-AF65-F5344CB8AC3E}">
        <p14:creationId xmlns:p14="http://schemas.microsoft.com/office/powerpoint/2010/main" val="8452230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F5D9B64C-5D78-4309-9DBA-B529228BDD81}"/>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C000"/>
                </a:solidFill>
                <a:latin typeface="Comic Sans MS" panose="030F0702030302020204" pitchFamily="66" charset="0"/>
                <a:ea typeface="Cambria Math" panose="02040503050406030204" pitchFamily="18" charset="0"/>
              </a:rPr>
              <a:t>LESSON 42</a:t>
            </a:r>
          </a:p>
        </p:txBody>
      </p:sp>
      <p:sp>
        <p:nvSpPr>
          <p:cNvPr id="2" name="Rectangle 1">
            <a:extLst>
              <a:ext uri="{FF2B5EF4-FFF2-40B4-BE49-F238E27FC236}">
                <a16:creationId xmlns:a16="http://schemas.microsoft.com/office/drawing/2014/main" id="{9104C384-0448-45C0-90BE-79740B5339D2}"/>
              </a:ext>
            </a:extLst>
          </p:cNvPr>
          <p:cNvSpPr/>
          <p:nvPr/>
        </p:nvSpPr>
        <p:spPr>
          <a:xfrm>
            <a:off x="1222125" y="1319479"/>
            <a:ext cx="9379198" cy="923330"/>
          </a:xfrm>
          <a:prstGeom prst="rect">
            <a:avLst/>
          </a:prstGeom>
        </p:spPr>
        <p:txBody>
          <a:bodyPr wrap="square">
            <a:spAutoFit/>
          </a:bodyPr>
          <a:lstStyle/>
          <a:p>
            <a:pPr algn="just"/>
            <a:r>
              <a:rPr lang="en-US" dirty="0">
                <a:latin typeface="Palatino"/>
              </a:rPr>
              <a:t>Which causeth silence to reign, and all eternity is pained, and the angels are waiting the great command to reap down the earth, to gather the tares that they may be burned; and, behold, the enemy is combined.</a:t>
            </a:r>
            <a:endParaRPr lang="en-US" dirty="0"/>
          </a:p>
        </p:txBody>
      </p:sp>
      <p:sp>
        <p:nvSpPr>
          <p:cNvPr id="6" name="Rectangle 5">
            <a:extLst>
              <a:ext uri="{FF2B5EF4-FFF2-40B4-BE49-F238E27FC236}">
                <a16:creationId xmlns:a16="http://schemas.microsoft.com/office/drawing/2014/main" id="{C73953FE-752A-4DDF-9D16-A1D22083249A}"/>
              </a:ext>
            </a:extLst>
          </p:cNvPr>
          <p:cNvSpPr/>
          <p:nvPr/>
        </p:nvSpPr>
        <p:spPr>
          <a:xfrm>
            <a:off x="1222127" y="881807"/>
            <a:ext cx="4128118" cy="430887"/>
          </a:xfrm>
          <a:prstGeom prst="rect">
            <a:avLst/>
          </a:prstGeom>
        </p:spPr>
        <p:txBody>
          <a:bodyPr wrap="none">
            <a:spAutoFit/>
          </a:bodyPr>
          <a:lstStyle/>
          <a:p>
            <a:r>
              <a:rPr lang="en-US" sz="2200" b="1" dirty="0">
                <a:solidFill>
                  <a:srgbClr val="CC0000"/>
                </a:solidFill>
                <a:latin typeface="Constantia" panose="02030602050306030303" pitchFamily="18" charset="0"/>
              </a:rPr>
              <a:t>Doctrine and Covenants 38:12.</a:t>
            </a:r>
          </a:p>
        </p:txBody>
      </p:sp>
      <p:sp>
        <p:nvSpPr>
          <p:cNvPr id="3" name="Rectangle 2">
            <a:extLst>
              <a:ext uri="{FF2B5EF4-FFF2-40B4-BE49-F238E27FC236}">
                <a16:creationId xmlns:a16="http://schemas.microsoft.com/office/drawing/2014/main" id="{120271EF-D1AA-478F-877A-551D0E153D29}"/>
              </a:ext>
            </a:extLst>
          </p:cNvPr>
          <p:cNvSpPr/>
          <p:nvPr/>
        </p:nvSpPr>
        <p:spPr>
          <a:xfrm>
            <a:off x="1222127" y="2600385"/>
            <a:ext cx="6824945" cy="400110"/>
          </a:xfrm>
          <a:prstGeom prst="rect">
            <a:avLst/>
          </a:prstGeom>
        </p:spPr>
        <p:txBody>
          <a:bodyPr wrap="none">
            <a:spAutoFit/>
          </a:bodyPr>
          <a:lstStyle/>
          <a:p>
            <a:r>
              <a:rPr lang="en-US" sz="2000" b="1" dirty="0">
                <a:solidFill>
                  <a:srgbClr val="FFC000"/>
                </a:solidFill>
                <a:latin typeface="Constantia" panose="02030602050306030303" pitchFamily="18" charset="0"/>
              </a:rPr>
              <a:t>What did the Lord teach about the enemy of the Saints?</a:t>
            </a:r>
          </a:p>
        </p:txBody>
      </p:sp>
      <p:sp>
        <p:nvSpPr>
          <p:cNvPr id="8" name="Rectangle 7">
            <a:extLst>
              <a:ext uri="{FF2B5EF4-FFF2-40B4-BE49-F238E27FC236}">
                <a16:creationId xmlns:a16="http://schemas.microsoft.com/office/drawing/2014/main" id="{B95CE185-E83C-4D47-BBCD-79AD739C8B90}"/>
              </a:ext>
            </a:extLst>
          </p:cNvPr>
          <p:cNvSpPr/>
          <p:nvPr/>
        </p:nvSpPr>
        <p:spPr>
          <a:xfrm>
            <a:off x="1222127" y="3429000"/>
            <a:ext cx="4128118" cy="430887"/>
          </a:xfrm>
          <a:prstGeom prst="rect">
            <a:avLst/>
          </a:prstGeom>
        </p:spPr>
        <p:txBody>
          <a:bodyPr wrap="none">
            <a:spAutoFit/>
          </a:bodyPr>
          <a:lstStyle/>
          <a:p>
            <a:r>
              <a:rPr lang="en-US" sz="2200" b="1" dirty="0">
                <a:solidFill>
                  <a:srgbClr val="CC0000"/>
                </a:solidFill>
                <a:latin typeface="Constantia" panose="02030602050306030303" pitchFamily="18" charset="0"/>
              </a:rPr>
              <a:t>Doctrine and Covenants 38:13.</a:t>
            </a:r>
          </a:p>
        </p:txBody>
      </p:sp>
      <p:sp>
        <p:nvSpPr>
          <p:cNvPr id="4" name="Rectangle 3">
            <a:extLst>
              <a:ext uri="{FF2B5EF4-FFF2-40B4-BE49-F238E27FC236}">
                <a16:creationId xmlns:a16="http://schemas.microsoft.com/office/drawing/2014/main" id="{A06C581C-C9B5-40EA-B0CA-94DE3BA9EFDA}"/>
              </a:ext>
            </a:extLst>
          </p:cNvPr>
          <p:cNvSpPr/>
          <p:nvPr/>
        </p:nvSpPr>
        <p:spPr>
          <a:xfrm>
            <a:off x="1222126" y="3857506"/>
            <a:ext cx="9379197" cy="646331"/>
          </a:xfrm>
          <a:prstGeom prst="rect">
            <a:avLst/>
          </a:prstGeom>
        </p:spPr>
        <p:txBody>
          <a:bodyPr wrap="square">
            <a:spAutoFit/>
          </a:bodyPr>
          <a:lstStyle/>
          <a:p>
            <a:pPr algn="just"/>
            <a:r>
              <a:rPr lang="en-US" dirty="0">
                <a:latin typeface="Palatino"/>
              </a:rPr>
              <a:t>And now I show unto you a mystery, a thing which is had in secret chambers, to bring to pass even your destruction in process of time, and ye knew it not.</a:t>
            </a:r>
            <a:endParaRPr lang="en-US" dirty="0"/>
          </a:p>
        </p:txBody>
      </p:sp>
      <p:sp>
        <p:nvSpPr>
          <p:cNvPr id="7" name="Rectangle 6">
            <a:extLst>
              <a:ext uri="{FF2B5EF4-FFF2-40B4-BE49-F238E27FC236}">
                <a16:creationId xmlns:a16="http://schemas.microsoft.com/office/drawing/2014/main" id="{3BF6A91F-1FB7-46C1-8094-039ED1390EAB}"/>
              </a:ext>
            </a:extLst>
          </p:cNvPr>
          <p:cNvSpPr/>
          <p:nvPr/>
        </p:nvSpPr>
        <p:spPr>
          <a:xfrm>
            <a:off x="1222125" y="4592716"/>
            <a:ext cx="5587940" cy="400110"/>
          </a:xfrm>
          <a:prstGeom prst="rect">
            <a:avLst/>
          </a:prstGeom>
        </p:spPr>
        <p:txBody>
          <a:bodyPr wrap="none">
            <a:spAutoFit/>
          </a:bodyPr>
          <a:lstStyle/>
          <a:p>
            <a:r>
              <a:rPr lang="en-US" sz="2000" b="1" dirty="0">
                <a:solidFill>
                  <a:srgbClr val="FFC000"/>
                </a:solidFill>
                <a:latin typeface="Constantia" panose="02030602050306030303" pitchFamily="18" charset="0"/>
              </a:rPr>
              <a:t>What can the Lord do when we are in danger?</a:t>
            </a:r>
          </a:p>
        </p:txBody>
      </p:sp>
      <p:sp>
        <p:nvSpPr>
          <p:cNvPr id="10" name="Rectangle 9">
            <a:extLst>
              <a:ext uri="{FF2B5EF4-FFF2-40B4-BE49-F238E27FC236}">
                <a16:creationId xmlns:a16="http://schemas.microsoft.com/office/drawing/2014/main" id="{9AEBEBA1-407B-4405-9EEE-A2CD2B52514B}"/>
              </a:ext>
            </a:extLst>
          </p:cNvPr>
          <p:cNvSpPr/>
          <p:nvPr/>
        </p:nvSpPr>
        <p:spPr>
          <a:xfrm>
            <a:off x="1222125" y="5081705"/>
            <a:ext cx="3215367" cy="369332"/>
          </a:xfrm>
          <a:prstGeom prst="rect">
            <a:avLst/>
          </a:prstGeom>
        </p:spPr>
        <p:txBody>
          <a:bodyPr wrap="none">
            <a:spAutoFit/>
          </a:bodyPr>
          <a:lstStyle/>
          <a:p>
            <a:r>
              <a:rPr lang="en-US" b="1" dirty="0"/>
              <a:t>The Lord can warn us of danger.</a:t>
            </a:r>
          </a:p>
        </p:txBody>
      </p:sp>
    </p:spTree>
    <p:extLst>
      <p:ext uri="{BB962C8B-B14F-4D97-AF65-F5344CB8AC3E}">
        <p14:creationId xmlns:p14="http://schemas.microsoft.com/office/powerpoint/2010/main" val="263786190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circle(in)">
                                      <p:cBhvr>
                                        <p:cTn id="26" dur="20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animEffect transition="in" filter="fade">
                                      <p:cBhvr>
                                        <p:cTn id="31" dur="1000"/>
                                        <p:tgtEl>
                                          <p:spTgt spid="10">
                                            <p:txEl>
                                              <p:pRg st="0" end="0"/>
                                            </p:txEl>
                                          </p:spTgt>
                                        </p:tgtEl>
                                      </p:cBhvr>
                                    </p:animEffect>
                                    <p:anim calcmode="lin" valueType="num">
                                      <p:cBhvr>
                                        <p:cTn id="32"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33"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4"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F5D9B64C-5D78-4309-9DBA-B529228BDD81}"/>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C000"/>
                </a:solidFill>
                <a:latin typeface="Comic Sans MS" panose="030F0702030302020204" pitchFamily="66" charset="0"/>
                <a:ea typeface="Cambria Math" panose="02040503050406030204" pitchFamily="18" charset="0"/>
              </a:rPr>
              <a:t>LESSON 42</a:t>
            </a:r>
          </a:p>
        </p:txBody>
      </p:sp>
      <p:sp>
        <p:nvSpPr>
          <p:cNvPr id="2" name="Rectangle 1">
            <a:extLst>
              <a:ext uri="{FF2B5EF4-FFF2-40B4-BE49-F238E27FC236}">
                <a16:creationId xmlns:a16="http://schemas.microsoft.com/office/drawing/2014/main" id="{5BC85E17-582A-474B-BC1C-06548185AB8E}"/>
              </a:ext>
            </a:extLst>
          </p:cNvPr>
          <p:cNvSpPr/>
          <p:nvPr/>
        </p:nvSpPr>
        <p:spPr>
          <a:xfrm>
            <a:off x="923365" y="873624"/>
            <a:ext cx="8567022" cy="707886"/>
          </a:xfrm>
          <a:prstGeom prst="rect">
            <a:avLst/>
          </a:prstGeom>
        </p:spPr>
        <p:txBody>
          <a:bodyPr wrap="square">
            <a:spAutoFit/>
          </a:bodyPr>
          <a:lstStyle/>
          <a:p>
            <a:r>
              <a:rPr lang="en-US" sz="2000" b="1" dirty="0">
                <a:solidFill>
                  <a:srgbClr val="FFC000"/>
                </a:solidFill>
                <a:latin typeface="Constantia" panose="02030602050306030303" pitchFamily="18" charset="0"/>
              </a:rPr>
              <a:t>In what ways are these messages warnings from the Lord of spiritual or physical dangers we face?</a:t>
            </a:r>
          </a:p>
        </p:txBody>
      </p:sp>
      <p:sp>
        <p:nvSpPr>
          <p:cNvPr id="3" name="Rectangle 2">
            <a:extLst>
              <a:ext uri="{FF2B5EF4-FFF2-40B4-BE49-F238E27FC236}">
                <a16:creationId xmlns:a16="http://schemas.microsoft.com/office/drawing/2014/main" id="{54288C67-CAC2-4579-8DDA-F8E79D422082}"/>
              </a:ext>
            </a:extLst>
          </p:cNvPr>
          <p:cNvSpPr/>
          <p:nvPr/>
        </p:nvSpPr>
        <p:spPr>
          <a:xfrm>
            <a:off x="923365" y="1519083"/>
            <a:ext cx="9067800" cy="400110"/>
          </a:xfrm>
          <a:prstGeom prst="rect">
            <a:avLst/>
          </a:prstGeom>
        </p:spPr>
        <p:txBody>
          <a:bodyPr wrap="square">
            <a:spAutoFit/>
          </a:bodyPr>
          <a:lstStyle/>
          <a:p>
            <a:r>
              <a:rPr lang="en-US" sz="2000" b="1" dirty="0">
                <a:solidFill>
                  <a:srgbClr val="FFC000"/>
                </a:solidFill>
                <a:latin typeface="Constantia" panose="02030602050306030303" pitchFamily="18" charset="0"/>
              </a:rPr>
              <a:t>In what other ways have you been warned of spiritual or physical dangers?</a:t>
            </a:r>
          </a:p>
        </p:txBody>
      </p:sp>
      <p:sp>
        <p:nvSpPr>
          <p:cNvPr id="4" name="Rectangle 3">
            <a:extLst>
              <a:ext uri="{FF2B5EF4-FFF2-40B4-BE49-F238E27FC236}">
                <a16:creationId xmlns:a16="http://schemas.microsoft.com/office/drawing/2014/main" id="{2362837A-1305-4CB4-8CA9-DB355A7C246A}"/>
              </a:ext>
            </a:extLst>
          </p:cNvPr>
          <p:cNvSpPr/>
          <p:nvPr/>
        </p:nvSpPr>
        <p:spPr>
          <a:xfrm>
            <a:off x="923365" y="2312608"/>
            <a:ext cx="9296400" cy="830997"/>
          </a:xfrm>
          <a:prstGeom prst="rect">
            <a:avLst/>
          </a:prstGeom>
        </p:spPr>
        <p:txBody>
          <a:bodyPr wrap="square">
            <a:spAutoFit/>
          </a:bodyPr>
          <a:lstStyle/>
          <a:p>
            <a:pPr algn="just" fontAlgn="base"/>
            <a:r>
              <a:rPr lang="en-US" sz="1600" b="1" dirty="0">
                <a:latin typeface="Palatino"/>
              </a:rPr>
              <a:t>14 </a:t>
            </a:r>
            <a:r>
              <a:rPr lang="en-US" sz="1600" dirty="0">
                <a:latin typeface="Palatino"/>
              </a:rPr>
              <a:t>But now I tell it unto you, and ye are blessed, not because of your iniquity, neither your hearts of unbelief; for verily some of you are guilty before me, but I will be merciful unto your weakness.</a:t>
            </a:r>
          </a:p>
          <a:p>
            <a:pPr algn="just" fontAlgn="base"/>
            <a:r>
              <a:rPr lang="en-US" sz="1600" b="1" dirty="0">
                <a:latin typeface="Palatino"/>
              </a:rPr>
              <a:t>15 </a:t>
            </a:r>
            <a:r>
              <a:rPr lang="en-US" sz="1600" dirty="0">
                <a:latin typeface="Palatino"/>
              </a:rPr>
              <a:t>Therefore, be ye strong from henceforth; fear not, for the kingdom is yours.</a:t>
            </a:r>
            <a:endParaRPr lang="en-US" sz="1600" b="0" i="0" dirty="0">
              <a:effectLst/>
              <a:latin typeface="Palatino"/>
            </a:endParaRPr>
          </a:p>
        </p:txBody>
      </p:sp>
      <p:sp>
        <p:nvSpPr>
          <p:cNvPr id="19" name="Rectangle 18">
            <a:extLst>
              <a:ext uri="{FF2B5EF4-FFF2-40B4-BE49-F238E27FC236}">
                <a16:creationId xmlns:a16="http://schemas.microsoft.com/office/drawing/2014/main" id="{0E8FC832-0F45-4464-9BA5-988AB27688DD}"/>
              </a:ext>
            </a:extLst>
          </p:cNvPr>
          <p:cNvSpPr/>
          <p:nvPr/>
        </p:nvSpPr>
        <p:spPr>
          <a:xfrm>
            <a:off x="923365" y="1935654"/>
            <a:ext cx="4468467" cy="430887"/>
          </a:xfrm>
          <a:prstGeom prst="rect">
            <a:avLst/>
          </a:prstGeom>
        </p:spPr>
        <p:txBody>
          <a:bodyPr wrap="none">
            <a:spAutoFit/>
          </a:bodyPr>
          <a:lstStyle/>
          <a:p>
            <a:r>
              <a:rPr lang="en-US" sz="2200" b="1" dirty="0">
                <a:solidFill>
                  <a:srgbClr val="CC0000"/>
                </a:solidFill>
                <a:latin typeface="Constantia" panose="02030602050306030303" pitchFamily="18" charset="0"/>
              </a:rPr>
              <a:t>Doctrine and Covenants 38:14-15</a:t>
            </a:r>
          </a:p>
        </p:txBody>
      </p:sp>
      <p:sp>
        <p:nvSpPr>
          <p:cNvPr id="20" name="Rectangle 19">
            <a:extLst>
              <a:ext uri="{FF2B5EF4-FFF2-40B4-BE49-F238E27FC236}">
                <a16:creationId xmlns:a16="http://schemas.microsoft.com/office/drawing/2014/main" id="{271689B8-5610-4E15-89ED-878656046DE8}"/>
              </a:ext>
            </a:extLst>
          </p:cNvPr>
          <p:cNvSpPr/>
          <p:nvPr/>
        </p:nvSpPr>
        <p:spPr>
          <a:xfrm>
            <a:off x="5090307" y="1935654"/>
            <a:ext cx="603050" cy="430887"/>
          </a:xfrm>
          <a:prstGeom prst="rect">
            <a:avLst/>
          </a:prstGeom>
        </p:spPr>
        <p:txBody>
          <a:bodyPr wrap="none">
            <a:spAutoFit/>
          </a:bodyPr>
          <a:lstStyle/>
          <a:p>
            <a:r>
              <a:rPr lang="en-US" sz="2200" b="1" dirty="0">
                <a:solidFill>
                  <a:srgbClr val="CC0000"/>
                </a:solidFill>
                <a:latin typeface="Constantia" panose="02030602050306030303" pitchFamily="18" charset="0"/>
              </a:rPr>
              <a:t>,16.</a:t>
            </a:r>
          </a:p>
        </p:txBody>
      </p:sp>
      <p:sp>
        <p:nvSpPr>
          <p:cNvPr id="5" name="Rectangle 4">
            <a:extLst>
              <a:ext uri="{FF2B5EF4-FFF2-40B4-BE49-F238E27FC236}">
                <a16:creationId xmlns:a16="http://schemas.microsoft.com/office/drawing/2014/main" id="{C3D6BC6D-CA4F-4F66-94B1-0194739ED48A}"/>
              </a:ext>
            </a:extLst>
          </p:cNvPr>
          <p:cNvSpPr/>
          <p:nvPr/>
        </p:nvSpPr>
        <p:spPr>
          <a:xfrm>
            <a:off x="923365" y="3002490"/>
            <a:ext cx="9296400" cy="830997"/>
          </a:xfrm>
          <a:prstGeom prst="rect">
            <a:avLst/>
          </a:prstGeom>
        </p:spPr>
        <p:txBody>
          <a:bodyPr wrap="square">
            <a:spAutoFit/>
          </a:bodyPr>
          <a:lstStyle/>
          <a:p>
            <a:pPr algn="just"/>
            <a:r>
              <a:rPr lang="en-US" sz="1600" b="1" dirty="0">
                <a:latin typeface="Palatino"/>
              </a:rPr>
              <a:t>16 </a:t>
            </a:r>
            <a:r>
              <a:rPr lang="en-US" sz="1600" dirty="0">
                <a:latin typeface="Palatino"/>
              </a:rPr>
              <a:t>And for your salvation I give unto you a commandment, for I have heard your prayers, and the poor have complained before me, and the rich have I made, and all flesh is mine, and I am no respecter of persons.</a:t>
            </a:r>
            <a:endParaRPr lang="en-US" sz="1600" dirty="0"/>
          </a:p>
        </p:txBody>
      </p:sp>
      <p:sp>
        <p:nvSpPr>
          <p:cNvPr id="6" name="Rectangle 5">
            <a:extLst>
              <a:ext uri="{FF2B5EF4-FFF2-40B4-BE49-F238E27FC236}">
                <a16:creationId xmlns:a16="http://schemas.microsoft.com/office/drawing/2014/main" id="{20C58E23-FF3B-4C25-A2E2-3EA499A1F880}"/>
              </a:ext>
            </a:extLst>
          </p:cNvPr>
          <p:cNvSpPr/>
          <p:nvPr/>
        </p:nvSpPr>
        <p:spPr>
          <a:xfrm>
            <a:off x="923365" y="3966393"/>
            <a:ext cx="9296400" cy="707886"/>
          </a:xfrm>
          <a:prstGeom prst="rect">
            <a:avLst/>
          </a:prstGeom>
        </p:spPr>
        <p:txBody>
          <a:bodyPr wrap="square">
            <a:spAutoFit/>
          </a:bodyPr>
          <a:lstStyle/>
          <a:p>
            <a:r>
              <a:rPr lang="en-US" sz="2000" b="1" dirty="0">
                <a:solidFill>
                  <a:srgbClr val="FFC000"/>
                </a:solidFill>
                <a:latin typeface="Constantia" panose="02030602050306030303" pitchFamily="18" charset="0"/>
              </a:rPr>
              <a:t>How might the commandment to move from New York have been for the Saints’ physical salvation?</a:t>
            </a:r>
          </a:p>
        </p:txBody>
      </p:sp>
      <p:sp>
        <p:nvSpPr>
          <p:cNvPr id="7" name="Rectangle 6">
            <a:extLst>
              <a:ext uri="{FF2B5EF4-FFF2-40B4-BE49-F238E27FC236}">
                <a16:creationId xmlns:a16="http://schemas.microsoft.com/office/drawing/2014/main" id="{70A549AD-ADB7-4C8E-B26D-3F84AF11EC55}"/>
              </a:ext>
            </a:extLst>
          </p:cNvPr>
          <p:cNvSpPr/>
          <p:nvPr/>
        </p:nvSpPr>
        <p:spPr>
          <a:xfrm>
            <a:off x="923365" y="4682147"/>
            <a:ext cx="9296400" cy="707886"/>
          </a:xfrm>
          <a:prstGeom prst="rect">
            <a:avLst/>
          </a:prstGeom>
        </p:spPr>
        <p:txBody>
          <a:bodyPr wrap="square">
            <a:spAutoFit/>
          </a:bodyPr>
          <a:lstStyle/>
          <a:p>
            <a:r>
              <a:rPr lang="en-US" sz="2000" b="1" dirty="0">
                <a:solidFill>
                  <a:srgbClr val="FFC000"/>
                </a:solidFill>
                <a:latin typeface="Constantia" panose="02030602050306030303" pitchFamily="18" charset="0"/>
              </a:rPr>
              <a:t>How could the commandment to gather to Ohio have been for their spiritual salvation?</a:t>
            </a:r>
          </a:p>
        </p:txBody>
      </p:sp>
      <p:sp>
        <p:nvSpPr>
          <p:cNvPr id="8" name="Rectangle 7">
            <a:extLst>
              <a:ext uri="{FF2B5EF4-FFF2-40B4-BE49-F238E27FC236}">
                <a16:creationId xmlns:a16="http://schemas.microsoft.com/office/drawing/2014/main" id="{E2E23E05-766C-4469-8557-019719AF5AEE}"/>
              </a:ext>
            </a:extLst>
          </p:cNvPr>
          <p:cNvSpPr/>
          <p:nvPr/>
        </p:nvSpPr>
        <p:spPr>
          <a:xfrm>
            <a:off x="2343832" y="5390033"/>
            <a:ext cx="6096000" cy="646331"/>
          </a:xfrm>
          <a:prstGeom prst="rect">
            <a:avLst/>
          </a:prstGeom>
        </p:spPr>
        <p:txBody>
          <a:bodyPr>
            <a:spAutoFit/>
          </a:bodyPr>
          <a:lstStyle/>
          <a:p>
            <a:pPr algn="ctr"/>
            <a:r>
              <a:rPr lang="en-US" b="1" dirty="0"/>
              <a:t>The Lord can warn us of danger and give us commandments for our protection. </a:t>
            </a:r>
          </a:p>
        </p:txBody>
      </p:sp>
    </p:spTree>
    <p:extLst>
      <p:ext uri="{BB962C8B-B14F-4D97-AF65-F5344CB8AC3E}">
        <p14:creationId xmlns:p14="http://schemas.microsoft.com/office/powerpoint/2010/main" val="110408477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1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5"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randombar(vertical)">
                                      <p:cBhvr>
                                        <p:cTn id="17" dur="1000"/>
                                        <p:tgtEl>
                                          <p:spTgt spid="19"/>
                                        </p:tgtEl>
                                      </p:cBhvr>
                                    </p:animEffect>
                                  </p:childTnLst>
                                </p:cTn>
                              </p:par>
                              <p:par>
                                <p:cTn id="18" presetID="14" presetClass="entr" presetSubtype="5"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randombar(vertical)">
                                      <p:cBhvr>
                                        <p:cTn id="20" dur="10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wheel(1)">
                                      <p:cBhvr>
                                        <p:cTn id="25" dur="2000"/>
                                        <p:tgtEl>
                                          <p:spTgt spid="20"/>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heel(1)">
                                      <p:cBhvr>
                                        <p:cTn id="28" dur="20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down)">
                                      <p:cBhvr>
                                        <p:cTn id="33" dur="10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fade">
                                      <p:cBhvr>
                                        <p:cTn id="38" dur="1000"/>
                                        <p:tgtEl>
                                          <p:spTgt spid="7"/>
                                        </p:tgtEl>
                                      </p:cBhvr>
                                    </p:animEffect>
                                    <p:anim calcmode="lin" valueType="num">
                                      <p:cBhvr>
                                        <p:cTn id="39" dur="1000" fill="hold"/>
                                        <p:tgtEl>
                                          <p:spTgt spid="7"/>
                                        </p:tgtEl>
                                        <p:attrNameLst>
                                          <p:attrName>ppt_x</p:attrName>
                                        </p:attrNameLst>
                                      </p:cBhvr>
                                      <p:tavLst>
                                        <p:tav tm="0">
                                          <p:val>
                                            <p:strVal val="#ppt_x"/>
                                          </p:val>
                                        </p:tav>
                                        <p:tav tm="100000">
                                          <p:val>
                                            <p:strVal val="#ppt_x"/>
                                          </p:val>
                                        </p:tav>
                                      </p:tavLst>
                                    </p:anim>
                                    <p:anim calcmode="lin" valueType="num">
                                      <p:cBhvr>
                                        <p:cTn id="4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nodeType="clickEffect">
                                  <p:stCondLst>
                                    <p:cond delay="0"/>
                                  </p:stCondLst>
                                  <p:childTnLst>
                                    <p:set>
                                      <p:cBhvr>
                                        <p:cTn id="44" dur="1" fill="hold">
                                          <p:stCondLst>
                                            <p:cond delay="0"/>
                                          </p:stCondLst>
                                        </p:cTn>
                                        <p:tgtEl>
                                          <p:spTgt spid="8">
                                            <p:txEl>
                                              <p:pRg st="0" end="0"/>
                                            </p:txEl>
                                          </p:spTgt>
                                        </p:tgtEl>
                                        <p:attrNameLst>
                                          <p:attrName>style.visibility</p:attrName>
                                        </p:attrNameLst>
                                      </p:cBhvr>
                                      <p:to>
                                        <p:strVal val="visible"/>
                                      </p:to>
                                    </p:set>
                                    <p:anim calcmode="lin" valueType="num">
                                      <p:cBhvr>
                                        <p:cTn id="45" dur="1250" fill="hold"/>
                                        <p:tgtEl>
                                          <p:spTgt spid="8">
                                            <p:txEl>
                                              <p:pRg st="0" end="0"/>
                                            </p:txEl>
                                          </p:spTgt>
                                        </p:tgtEl>
                                        <p:attrNameLst>
                                          <p:attrName>ppt_w</p:attrName>
                                        </p:attrNameLst>
                                      </p:cBhvr>
                                      <p:tavLst>
                                        <p:tav tm="0">
                                          <p:val>
                                            <p:fltVal val="0"/>
                                          </p:val>
                                        </p:tav>
                                        <p:tav tm="100000">
                                          <p:val>
                                            <p:strVal val="#ppt_w"/>
                                          </p:val>
                                        </p:tav>
                                      </p:tavLst>
                                    </p:anim>
                                    <p:anim calcmode="lin" valueType="num">
                                      <p:cBhvr>
                                        <p:cTn id="46" dur="125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47" dur="125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19" grpId="0"/>
      <p:bldP spid="20" grpId="0"/>
      <p:bldP spid="5"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4">
            <a:extLst>
              <a:ext uri="{FF2B5EF4-FFF2-40B4-BE49-F238E27FC236}">
                <a16:creationId xmlns:a16="http://schemas.microsoft.com/office/drawing/2014/main" id="{F5D9B64C-5D78-4309-9DBA-B529228BDD81}"/>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C000"/>
                </a:solidFill>
                <a:latin typeface="Comic Sans MS" panose="030F0702030302020204" pitchFamily="66" charset="0"/>
                <a:ea typeface="Cambria Math" panose="02040503050406030204" pitchFamily="18" charset="0"/>
              </a:rPr>
              <a:t>LESSON 42</a:t>
            </a:r>
          </a:p>
        </p:txBody>
      </p:sp>
      <p:sp>
        <p:nvSpPr>
          <p:cNvPr id="2" name="Rectangle 1">
            <a:extLst>
              <a:ext uri="{FF2B5EF4-FFF2-40B4-BE49-F238E27FC236}">
                <a16:creationId xmlns:a16="http://schemas.microsoft.com/office/drawing/2014/main" id="{1081D8C3-0863-4DC8-9875-5B0F45FB9413}"/>
              </a:ext>
            </a:extLst>
          </p:cNvPr>
          <p:cNvSpPr/>
          <p:nvPr/>
        </p:nvSpPr>
        <p:spPr>
          <a:xfrm>
            <a:off x="2654096" y="2007080"/>
            <a:ext cx="6883808" cy="400110"/>
          </a:xfrm>
          <a:prstGeom prst="rect">
            <a:avLst/>
          </a:prstGeom>
        </p:spPr>
        <p:txBody>
          <a:bodyPr wrap="none">
            <a:spAutoFit/>
          </a:bodyPr>
          <a:lstStyle/>
          <a:p>
            <a:r>
              <a:rPr lang="en-US" sz="2000" b="1" dirty="0">
                <a:solidFill>
                  <a:srgbClr val="FFC000"/>
                </a:solidFill>
                <a:latin typeface="Constantia" panose="02030602050306030303" pitchFamily="18" charset="0"/>
              </a:rPr>
              <a:t>How can keeping the Lord’s commandments protect us?</a:t>
            </a:r>
          </a:p>
        </p:txBody>
      </p:sp>
      <p:sp>
        <p:nvSpPr>
          <p:cNvPr id="3" name="Rectangle 2">
            <a:extLst>
              <a:ext uri="{FF2B5EF4-FFF2-40B4-BE49-F238E27FC236}">
                <a16:creationId xmlns:a16="http://schemas.microsoft.com/office/drawing/2014/main" id="{3A4BCA80-1AD3-4DE2-A0A3-3D6DEC7F991F}"/>
              </a:ext>
            </a:extLst>
          </p:cNvPr>
          <p:cNvSpPr/>
          <p:nvPr/>
        </p:nvSpPr>
        <p:spPr>
          <a:xfrm>
            <a:off x="2170460" y="3523296"/>
            <a:ext cx="8103337" cy="369332"/>
          </a:xfrm>
          <a:prstGeom prst="rect">
            <a:avLst/>
          </a:prstGeom>
        </p:spPr>
        <p:txBody>
          <a:bodyPr wrap="square">
            <a:spAutoFit/>
          </a:bodyPr>
          <a:lstStyle/>
          <a:p>
            <a:r>
              <a:rPr lang="en-US" b="1" dirty="0">
                <a:solidFill>
                  <a:srgbClr val="FFC000"/>
                </a:solidFill>
                <a:latin typeface="Constantia" panose="02030602050306030303" pitchFamily="18" charset="0"/>
              </a:rPr>
              <a:t>When have you felt that you were protected by keeping a commandment?</a:t>
            </a:r>
          </a:p>
        </p:txBody>
      </p:sp>
    </p:spTree>
    <p:extLst>
      <p:ext uri="{BB962C8B-B14F-4D97-AF65-F5344CB8AC3E}">
        <p14:creationId xmlns:p14="http://schemas.microsoft.com/office/powerpoint/2010/main" val="280646582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C000"/>
                </a:solidFill>
                <a:latin typeface="Comic Sans MS" panose="030F0702030302020204" pitchFamily="66" charset="0"/>
                <a:ea typeface="Cambria Math" panose="02040503050406030204" pitchFamily="18" charset="0"/>
              </a:rPr>
              <a:t>LESSON 42</a:t>
            </a:r>
          </a:p>
        </p:txBody>
      </p:sp>
      <p:sp>
        <p:nvSpPr>
          <p:cNvPr id="3" name="Rectangle 2">
            <a:extLst>
              <a:ext uri="{FF2B5EF4-FFF2-40B4-BE49-F238E27FC236}">
                <a16:creationId xmlns:a16="http://schemas.microsoft.com/office/drawing/2014/main" id="{A45A8041-F84B-4507-A449-C607E8B54304}"/>
              </a:ext>
            </a:extLst>
          </p:cNvPr>
          <p:cNvSpPr/>
          <p:nvPr/>
        </p:nvSpPr>
        <p:spPr>
          <a:xfrm>
            <a:off x="2454618" y="2721114"/>
            <a:ext cx="7282763" cy="707886"/>
          </a:xfrm>
          <a:prstGeom prst="rect">
            <a:avLst/>
          </a:prstGeom>
        </p:spPr>
        <p:txBody>
          <a:bodyPr wrap="none">
            <a:spAutoFit/>
          </a:bodyPr>
          <a:lstStyle/>
          <a:p>
            <a:r>
              <a:rPr lang="en-US" sz="4000" b="1" dirty="0">
                <a:solidFill>
                  <a:srgbClr val="FFC000"/>
                </a:solidFill>
                <a:effectLst>
                  <a:outerShdw blurRad="38100" dist="38100" dir="2700000" algn="tl">
                    <a:srgbClr val="000000">
                      <a:alpha val="43137"/>
                    </a:srgbClr>
                  </a:outerShdw>
                </a:effectLst>
                <a:latin typeface="Bahnschrift Light" panose="020B0502040204020203" pitchFamily="34" charset="0"/>
              </a:rPr>
              <a:t>Doctrine and Covenants 38:1-16.</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xmlns:p14="http://schemas.microsoft.com/office/powerpoint/2010/main">
    <mc:Choice Requires="p14">
      <p:transition spd="slow" p14:dur="3400">
        <p14:reveal thruBlk="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BB0AE7EB-570A-4054-92EC-3563C664841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C000"/>
                </a:solidFill>
                <a:latin typeface="Comic Sans MS" panose="030F0702030302020204" pitchFamily="66" charset="0"/>
                <a:ea typeface="Cambria Math" panose="02040503050406030204" pitchFamily="18" charset="0"/>
              </a:rPr>
              <a:t>LESSON 42</a:t>
            </a:r>
          </a:p>
        </p:txBody>
      </p:sp>
      <p:sp>
        <p:nvSpPr>
          <p:cNvPr id="2" name="Rectangle 1">
            <a:extLst>
              <a:ext uri="{FF2B5EF4-FFF2-40B4-BE49-F238E27FC236}">
                <a16:creationId xmlns:a16="http://schemas.microsoft.com/office/drawing/2014/main" id="{F2DF92D5-52B1-44FC-98F7-3481AC10DB3B}"/>
              </a:ext>
            </a:extLst>
          </p:cNvPr>
          <p:cNvSpPr/>
          <p:nvPr/>
        </p:nvSpPr>
        <p:spPr>
          <a:xfrm>
            <a:off x="2874806" y="2828835"/>
            <a:ext cx="6442387" cy="1200329"/>
          </a:xfrm>
          <a:prstGeom prst="rect">
            <a:avLst/>
          </a:prstGeom>
        </p:spPr>
        <p:txBody>
          <a:bodyPr wrap="square">
            <a:spAutoFit/>
          </a:bodyPr>
          <a:lstStyle/>
          <a:p>
            <a:pPr algn="ctr"/>
            <a:r>
              <a:rPr lang="en-US" sz="3600" b="1" dirty="0">
                <a:solidFill>
                  <a:srgbClr val="FFC000"/>
                </a:solidFill>
                <a:latin typeface="Bahnschrift SemiLight SemiConde" panose="020B0502040204020203" pitchFamily="34" charset="0"/>
              </a:rPr>
              <a:t>“Jesus Christ tells the members of His Church that He is in their midst”</a:t>
            </a:r>
          </a:p>
        </p:txBody>
      </p:sp>
      <p:sp>
        <p:nvSpPr>
          <p:cNvPr id="4" name="Rectangle 3">
            <a:extLst>
              <a:ext uri="{FF2B5EF4-FFF2-40B4-BE49-F238E27FC236}">
                <a16:creationId xmlns:a16="http://schemas.microsoft.com/office/drawing/2014/main" id="{3D248CF6-AD7D-4E58-9709-8725BAC0D8E8}"/>
              </a:ext>
            </a:extLst>
          </p:cNvPr>
          <p:cNvSpPr/>
          <p:nvPr/>
        </p:nvSpPr>
        <p:spPr>
          <a:xfrm>
            <a:off x="1507642" y="890974"/>
            <a:ext cx="4185826" cy="430887"/>
          </a:xfrm>
          <a:prstGeom prst="rect">
            <a:avLst/>
          </a:prstGeom>
        </p:spPr>
        <p:txBody>
          <a:bodyPr wrap="none">
            <a:spAutoFit/>
          </a:bodyPr>
          <a:lstStyle/>
          <a:p>
            <a:r>
              <a:rPr lang="en-US" sz="2200" b="1" dirty="0">
                <a:solidFill>
                  <a:srgbClr val="CC0000"/>
                </a:solidFill>
                <a:latin typeface="Constantia" panose="02030602050306030303" pitchFamily="18" charset="0"/>
              </a:rPr>
              <a:t>Doctrine and Covenants 38:1–7</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xmlns:p14="http://schemas.microsoft.com/office/powerpoint/2010/main">
    <mc:Choice Requires="p14">
      <p:transition spd="slow" p14:dur="125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6600"/>
            </a:gs>
            <a:gs pos="69000">
              <a:schemeClr val="accent5">
                <a:lumMod val="97000"/>
                <a:lumOff val="3000"/>
              </a:schemeClr>
            </a:gs>
            <a:gs pos="100000">
              <a:schemeClr val="accent5">
                <a:lumMod val="60000"/>
                <a:lumOff val="40000"/>
              </a:schemeClr>
            </a:gs>
          </a:gsLst>
          <a:lin ang="14400000" scaled="0"/>
          <a:tileRect/>
        </a:gradFill>
        <a:effectLst/>
      </p:bgPr>
    </p:bg>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3B560809-524A-49D5-A857-68043AE93B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C000"/>
                </a:solidFill>
                <a:latin typeface="Comic Sans MS" panose="030F0702030302020204" pitchFamily="66" charset="0"/>
                <a:ea typeface="Cambria Math" panose="02040503050406030204" pitchFamily="18" charset="0"/>
              </a:rPr>
              <a:t>LESSON 42</a:t>
            </a:r>
          </a:p>
        </p:txBody>
      </p:sp>
      <p:sp>
        <p:nvSpPr>
          <p:cNvPr id="2" name="Rectangle 1">
            <a:extLst>
              <a:ext uri="{FF2B5EF4-FFF2-40B4-BE49-F238E27FC236}">
                <a16:creationId xmlns:a16="http://schemas.microsoft.com/office/drawing/2014/main" id="{0EBC98C2-CFCC-4523-8925-02B4E9926124}"/>
              </a:ext>
            </a:extLst>
          </p:cNvPr>
          <p:cNvSpPr/>
          <p:nvPr/>
        </p:nvSpPr>
        <p:spPr>
          <a:xfrm>
            <a:off x="1403080" y="1344096"/>
            <a:ext cx="7392858" cy="400110"/>
          </a:xfrm>
          <a:prstGeom prst="rect">
            <a:avLst/>
          </a:prstGeom>
        </p:spPr>
        <p:txBody>
          <a:bodyPr wrap="none">
            <a:spAutoFit/>
          </a:bodyPr>
          <a:lstStyle/>
          <a:p>
            <a:r>
              <a:rPr lang="en-US" sz="2000" b="1" dirty="0">
                <a:solidFill>
                  <a:srgbClr val="FFC000"/>
                </a:solidFill>
                <a:latin typeface="Constantia" panose="02030602050306030303" pitchFamily="18" charset="0"/>
              </a:rPr>
              <a:t>Why might some commandments be difficult for us to obey?</a:t>
            </a:r>
          </a:p>
        </p:txBody>
      </p:sp>
      <p:sp>
        <p:nvSpPr>
          <p:cNvPr id="3" name="Rectangle 2">
            <a:extLst>
              <a:ext uri="{FF2B5EF4-FFF2-40B4-BE49-F238E27FC236}">
                <a16:creationId xmlns:a16="http://schemas.microsoft.com/office/drawing/2014/main" id="{D2FC1C20-958E-4D5B-B62D-C504B900A714}"/>
              </a:ext>
            </a:extLst>
          </p:cNvPr>
          <p:cNvSpPr/>
          <p:nvPr/>
        </p:nvSpPr>
        <p:spPr>
          <a:xfrm>
            <a:off x="1403080" y="2087046"/>
            <a:ext cx="8136523" cy="707886"/>
          </a:xfrm>
          <a:prstGeom prst="rect">
            <a:avLst/>
          </a:prstGeom>
        </p:spPr>
        <p:txBody>
          <a:bodyPr wrap="none">
            <a:spAutoFit/>
          </a:bodyPr>
          <a:lstStyle/>
          <a:p>
            <a:r>
              <a:rPr lang="en-US" sz="2000" b="1" dirty="0">
                <a:solidFill>
                  <a:srgbClr val="FFC000"/>
                </a:solidFill>
                <a:latin typeface="Constantia" panose="02030602050306030303" pitchFamily="18" charset="0"/>
              </a:rPr>
              <a:t>What has motivated you to keep commandments that are difficult </a:t>
            </a:r>
          </a:p>
          <a:p>
            <a:r>
              <a:rPr lang="en-US" sz="2000" b="1" dirty="0">
                <a:solidFill>
                  <a:srgbClr val="FFC000"/>
                </a:solidFill>
                <a:latin typeface="Constantia" panose="02030602050306030303" pitchFamily="18" charset="0"/>
              </a:rPr>
              <a:t>for you to obey?</a:t>
            </a:r>
          </a:p>
        </p:txBody>
      </p:sp>
      <p:sp>
        <p:nvSpPr>
          <p:cNvPr id="4" name="Rectangle 3">
            <a:extLst>
              <a:ext uri="{FF2B5EF4-FFF2-40B4-BE49-F238E27FC236}">
                <a16:creationId xmlns:a16="http://schemas.microsoft.com/office/drawing/2014/main" id="{FE56B4D0-182E-439F-A228-7A7D10B5D3A9}"/>
              </a:ext>
            </a:extLst>
          </p:cNvPr>
          <p:cNvSpPr/>
          <p:nvPr/>
        </p:nvSpPr>
        <p:spPr>
          <a:xfrm>
            <a:off x="1403079" y="3139872"/>
            <a:ext cx="8562555" cy="707886"/>
          </a:xfrm>
          <a:prstGeom prst="rect">
            <a:avLst/>
          </a:prstGeom>
        </p:spPr>
        <p:txBody>
          <a:bodyPr wrap="square">
            <a:spAutoFit/>
          </a:bodyPr>
          <a:lstStyle/>
          <a:p>
            <a:r>
              <a:rPr lang="en-US" sz="2000" b="1" dirty="0">
                <a:solidFill>
                  <a:srgbClr val="FFC000"/>
                </a:solidFill>
                <a:latin typeface="Constantia" panose="02030602050306030303" pitchFamily="18" charset="0"/>
              </a:rPr>
              <a:t>Why do you think it might have been difficult for some of the Saints to obey the commandment to leave New York and gather to Ohio? </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ircle(in)">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rgbClr val="FF6600"/>
            </a:gs>
            <a:gs pos="38000">
              <a:schemeClr val="accent5">
                <a:lumMod val="97000"/>
                <a:lumOff val="3000"/>
              </a:schemeClr>
            </a:gs>
            <a:gs pos="100000">
              <a:schemeClr val="accent5">
                <a:lumMod val="60000"/>
                <a:lumOff val="40000"/>
              </a:schemeClr>
            </a:gs>
          </a:gsLst>
          <a:lin ang="15600000" scaled="0"/>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058FB9D-7575-45FB-845B-3DC2A281A11E}"/>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C000"/>
                </a:solidFill>
                <a:latin typeface="Comic Sans MS" panose="030F0702030302020204" pitchFamily="66" charset="0"/>
                <a:ea typeface="Cambria Math" panose="02040503050406030204" pitchFamily="18" charset="0"/>
              </a:rPr>
              <a:t>LESSON 42</a:t>
            </a:r>
          </a:p>
        </p:txBody>
      </p:sp>
      <p:sp>
        <p:nvSpPr>
          <p:cNvPr id="2" name="Rectangle 1">
            <a:extLst>
              <a:ext uri="{FF2B5EF4-FFF2-40B4-BE49-F238E27FC236}">
                <a16:creationId xmlns:a16="http://schemas.microsoft.com/office/drawing/2014/main" id="{E0DACD90-8A47-462E-9141-013F198AF8DF}"/>
              </a:ext>
            </a:extLst>
          </p:cNvPr>
          <p:cNvSpPr/>
          <p:nvPr/>
        </p:nvSpPr>
        <p:spPr>
          <a:xfrm>
            <a:off x="1119135" y="2545087"/>
            <a:ext cx="7746801" cy="400110"/>
          </a:xfrm>
          <a:prstGeom prst="rect">
            <a:avLst/>
          </a:prstGeom>
        </p:spPr>
        <p:txBody>
          <a:bodyPr wrap="none">
            <a:spAutoFit/>
          </a:bodyPr>
          <a:lstStyle/>
          <a:p>
            <a:r>
              <a:rPr lang="en-US" sz="2000" b="1" dirty="0">
                <a:solidFill>
                  <a:srgbClr val="FFC000"/>
                </a:solidFill>
                <a:latin typeface="Constantia" panose="02030602050306030303" pitchFamily="18" charset="0"/>
              </a:rPr>
              <a:t>What truths can we learn about Jesus Christ from these verses? </a:t>
            </a:r>
          </a:p>
        </p:txBody>
      </p:sp>
      <p:sp>
        <p:nvSpPr>
          <p:cNvPr id="10" name="Rectangle 9">
            <a:extLst>
              <a:ext uri="{FF2B5EF4-FFF2-40B4-BE49-F238E27FC236}">
                <a16:creationId xmlns:a16="http://schemas.microsoft.com/office/drawing/2014/main" id="{F757A537-410E-4987-8184-39DEF956E6DC}"/>
              </a:ext>
            </a:extLst>
          </p:cNvPr>
          <p:cNvSpPr/>
          <p:nvPr/>
        </p:nvSpPr>
        <p:spPr>
          <a:xfrm>
            <a:off x="1222127" y="881807"/>
            <a:ext cx="4261167" cy="430887"/>
          </a:xfrm>
          <a:prstGeom prst="rect">
            <a:avLst/>
          </a:prstGeom>
        </p:spPr>
        <p:txBody>
          <a:bodyPr wrap="none">
            <a:spAutoFit/>
          </a:bodyPr>
          <a:lstStyle/>
          <a:p>
            <a:r>
              <a:rPr lang="en-US" sz="2200" b="1" dirty="0">
                <a:solidFill>
                  <a:srgbClr val="CC0000"/>
                </a:solidFill>
                <a:latin typeface="Constantia" panose="02030602050306030303" pitchFamily="18" charset="0"/>
              </a:rPr>
              <a:t>Doctrine and Covenants 38:1–3.</a:t>
            </a:r>
          </a:p>
        </p:txBody>
      </p:sp>
      <p:sp>
        <p:nvSpPr>
          <p:cNvPr id="4" name="Rectangle 3">
            <a:extLst>
              <a:ext uri="{FF2B5EF4-FFF2-40B4-BE49-F238E27FC236}">
                <a16:creationId xmlns:a16="http://schemas.microsoft.com/office/drawing/2014/main" id="{04307825-3BCF-4A06-A7AE-55140D966C17}"/>
              </a:ext>
            </a:extLst>
          </p:cNvPr>
          <p:cNvSpPr/>
          <p:nvPr/>
        </p:nvSpPr>
        <p:spPr>
          <a:xfrm>
            <a:off x="3160260" y="3006243"/>
            <a:ext cx="2935740" cy="369332"/>
          </a:xfrm>
          <a:prstGeom prst="rect">
            <a:avLst/>
          </a:prstGeom>
        </p:spPr>
        <p:txBody>
          <a:bodyPr wrap="none">
            <a:spAutoFit/>
          </a:bodyPr>
          <a:lstStyle/>
          <a:p>
            <a:r>
              <a:rPr lang="en-US" b="1" dirty="0"/>
              <a:t>Jesus Christ knows all things.</a:t>
            </a:r>
          </a:p>
        </p:txBody>
      </p:sp>
      <p:sp>
        <p:nvSpPr>
          <p:cNvPr id="12" name="Rectangle 11">
            <a:extLst>
              <a:ext uri="{FF2B5EF4-FFF2-40B4-BE49-F238E27FC236}">
                <a16:creationId xmlns:a16="http://schemas.microsoft.com/office/drawing/2014/main" id="{1404C39B-B9EA-47FF-A9B5-7F15851ACDDC}"/>
              </a:ext>
            </a:extLst>
          </p:cNvPr>
          <p:cNvSpPr/>
          <p:nvPr/>
        </p:nvSpPr>
        <p:spPr>
          <a:xfrm>
            <a:off x="1119135" y="3469704"/>
            <a:ext cx="9011085" cy="646331"/>
          </a:xfrm>
          <a:prstGeom prst="rect">
            <a:avLst/>
          </a:prstGeom>
        </p:spPr>
        <p:txBody>
          <a:bodyPr wrap="square">
            <a:spAutoFit/>
          </a:bodyPr>
          <a:lstStyle/>
          <a:p>
            <a:r>
              <a:rPr lang="en-US" b="1" dirty="0">
                <a:solidFill>
                  <a:srgbClr val="FFC000"/>
                </a:solidFill>
                <a:latin typeface="Constantia" panose="02030602050306030303" pitchFamily="18" charset="0"/>
              </a:rPr>
              <a:t>How might understanding that Jesus Christ knows all things have helped the Saints who were commanded to move to Ohio?</a:t>
            </a:r>
          </a:p>
        </p:txBody>
      </p:sp>
      <p:sp>
        <p:nvSpPr>
          <p:cNvPr id="13" name="Rectangle 12">
            <a:extLst>
              <a:ext uri="{FF2B5EF4-FFF2-40B4-BE49-F238E27FC236}">
                <a16:creationId xmlns:a16="http://schemas.microsoft.com/office/drawing/2014/main" id="{D9781134-BCC7-47DF-83CC-96A79F731B91}"/>
              </a:ext>
            </a:extLst>
          </p:cNvPr>
          <p:cNvSpPr/>
          <p:nvPr/>
        </p:nvSpPr>
        <p:spPr>
          <a:xfrm>
            <a:off x="1119134" y="4317376"/>
            <a:ext cx="8488691" cy="707886"/>
          </a:xfrm>
          <a:prstGeom prst="rect">
            <a:avLst/>
          </a:prstGeom>
        </p:spPr>
        <p:txBody>
          <a:bodyPr wrap="square">
            <a:spAutoFit/>
          </a:bodyPr>
          <a:lstStyle/>
          <a:p>
            <a:r>
              <a:rPr lang="en-US" sz="2000" b="1" dirty="0">
                <a:solidFill>
                  <a:srgbClr val="FFC000"/>
                </a:solidFill>
                <a:latin typeface="Constantia" panose="02030602050306030303" pitchFamily="18" charset="0"/>
              </a:rPr>
              <a:t>How might this truth also help us at times when we struggle to obey the Lord’s commandments?</a:t>
            </a:r>
          </a:p>
        </p:txBody>
      </p:sp>
      <p:sp>
        <p:nvSpPr>
          <p:cNvPr id="14" name="Rectangle 13">
            <a:extLst>
              <a:ext uri="{FF2B5EF4-FFF2-40B4-BE49-F238E27FC236}">
                <a16:creationId xmlns:a16="http://schemas.microsoft.com/office/drawing/2014/main" id="{8DF3AF03-90CB-4CC4-9063-8A02C24C7BB5}"/>
              </a:ext>
            </a:extLst>
          </p:cNvPr>
          <p:cNvSpPr/>
          <p:nvPr/>
        </p:nvSpPr>
        <p:spPr>
          <a:xfrm>
            <a:off x="1169686" y="1274865"/>
            <a:ext cx="9269506" cy="1169551"/>
          </a:xfrm>
          <a:prstGeom prst="rect">
            <a:avLst/>
          </a:prstGeom>
        </p:spPr>
        <p:txBody>
          <a:bodyPr wrap="square">
            <a:spAutoFit/>
          </a:bodyPr>
          <a:lstStyle/>
          <a:p>
            <a:pPr algn="just" fontAlgn="base"/>
            <a:r>
              <a:rPr lang="en-US" sz="1400" b="1" dirty="0">
                <a:latin typeface="Palatino"/>
              </a:rPr>
              <a:t>1 </a:t>
            </a:r>
            <a:r>
              <a:rPr lang="en-US" sz="1400" dirty="0">
                <a:latin typeface="Palatino"/>
              </a:rPr>
              <a:t>Thus saith the Lord your God, even Jesus Christ, the Great </a:t>
            </a:r>
            <a:r>
              <a:rPr lang="en-US" sz="1400" cap="small" dirty="0">
                <a:latin typeface="Palatino"/>
              </a:rPr>
              <a:t>I Am</a:t>
            </a:r>
            <a:r>
              <a:rPr lang="en-US" sz="1400" dirty="0">
                <a:latin typeface="Palatino"/>
              </a:rPr>
              <a:t>, Alpha and Omega, the beginning and the end, the same which looked upon the wide expanse of eternity, and all the seraphic hosts of heaven, before the world was made;</a:t>
            </a:r>
          </a:p>
          <a:p>
            <a:pPr algn="just" fontAlgn="base"/>
            <a:r>
              <a:rPr lang="en-US" sz="1400" b="1" dirty="0">
                <a:latin typeface="Palatino"/>
              </a:rPr>
              <a:t>2 </a:t>
            </a:r>
            <a:r>
              <a:rPr lang="en-US" sz="1400" dirty="0">
                <a:latin typeface="Palatino"/>
              </a:rPr>
              <a:t>The same which knoweth all things, for all things are present before mine eyes;</a:t>
            </a:r>
          </a:p>
          <a:p>
            <a:pPr algn="just" fontAlgn="base"/>
            <a:r>
              <a:rPr lang="en-US" sz="1400" b="1" dirty="0">
                <a:latin typeface="Palatino"/>
              </a:rPr>
              <a:t>3 </a:t>
            </a:r>
            <a:r>
              <a:rPr lang="en-US" sz="1400" dirty="0">
                <a:latin typeface="Palatino"/>
              </a:rPr>
              <a:t>I am the same which spake, and the world was made, and all things came by me.</a:t>
            </a:r>
            <a:endParaRPr lang="en-US" sz="1400" b="0" i="0" dirty="0">
              <a:effectLst/>
              <a:latin typeface="Palatino"/>
            </a:endParaRP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heckerboard(across)">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plus(in)">
                                      <p:cBhvr>
                                        <p:cTn id="17" dur="1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7"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1250" fill="hold"/>
                                        <p:tgtEl>
                                          <p:spTgt spid="13"/>
                                        </p:tgtEl>
                                        <p:attrNameLst>
                                          <p:attrName>ppt_w</p:attrName>
                                        </p:attrNameLst>
                                      </p:cBhvr>
                                      <p:tavLst>
                                        <p:tav tm="0">
                                          <p:val>
                                            <p:fltVal val="0"/>
                                          </p:val>
                                        </p:tav>
                                        <p:tav tm="100000">
                                          <p:val>
                                            <p:strVal val="#ppt_w"/>
                                          </p:val>
                                        </p:tav>
                                      </p:tavLst>
                                    </p:anim>
                                    <p:anim calcmode="lin" valueType="num">
                                      <p:cBhvr>
                                        <p:cTn id="23" dur="125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6600"/>
            </a:gs>
            <a:gs pos="38000">
              <a:schemeClr val="accent5">
                <a:lumMod val="97000"/>
                <a:lumOff val="3000"/>
              </a:schemeClr>
            </a:gs>
            <a:gs pos="100000">
              <a:schemeClr val="accent5">
                <a:lumMod val="60000"/>
                <a:lumOff val="40000"/>
              </a:schemeClr>
            </a:gs>
          </a:gsLst>
          <a:lin ang="16800000" scaled="0"/>
          <a:tileRect/>
        </a:gradFill>
        <a:effectLst/>
      </p:bgPr>
    </p:bg>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B403965E-EF4C-43C1-B32E-DD90B2CC6858}"/>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C000"/>
                </a:solidFill>
                <a:latin typeface="Comic Sans MS" panose="030F0702030302020204" pitchFamily="66" charset="0"/>
                <a:ea typeface="Cambria Math" panose="02040503050406030204" pitchFamily="18" charset="0"/>
              </a:rPr>
              <a:t>LESSON 42</a:t>
            </a:r>
          </a:p>
        </p:txBody>
      </p:sp>
      <p:sp>
        <p:nvSpPr>
          <p:cNvPr id="11" name="Rectangle 10">
            <a:extLst>
              <a:ext uri="{FF2B5EF4-FFF2-40B4-BE49-F238E27FC236}">
                <a16:creationId xmlns:a16="http://schemas.microsoft.com/office/drawing/2014/main" id="{9694DACA-C82C-4D7D-8D82-F0BACC02EC79}"/>
              </a:ext>
            </a:extLst>
          </p:cNvPr>
          <p:cNvSpPr/>
          <p:nvPr/>
        </p:nvSpPr>
        <p:spPr>
          <a:xfrm>
            <a:off x="1222127" y="881807"/>
            <a:ext cx="4036746" cy="430887"/>
          </a:xfrm>
          <a:prstGeom prst="rect">
            <a:avLst/>
          </a:prstGeom>
        </p:spPr>
        <p:txBody>
          <a:bodyPr wrap="none">
            <a:spAutoFit/>
          </a:bodyPr>
          <a:lstStyle/>
          <a:p>
            <a:r>
              <a:rPr lang="en-US" sz="2200" b="1" dirty="0">
                <a:solidFill>
                  <a:srgbClr val="CC0000"/>
                </a:solidFill>
                <a:latin typeface="Constantia" panose="02030602050306030303" pitchFamily="18" charset="0"/>
              </a:rPr>
              <a:t>Doctrine and Covenants 38:4.</a:t>
            </a:r>
          </a:p>
        </p:txBody>
      </p:sp>
      <p:sp>
        <p:nvSpPr>
          <p:cNvPr id="2" name="Rectangle 1">
            <a:extLst>
              <a:ext uri="{FF2B5EF4-FFF2-40B4-BE49-F238E27FC236}">
                <a16:creationId xmlns:a16="http://schemas.microsoft.com/office/drawing/2014/main" id="{567FE9A7-6652-45FE-9DA2-46067DCD4653}"/>
              </a:ext>
            </a:extLst>
          </p:cNvPr>
          <p:cNvSpPr/>
          <p:nvPr/>
        </p:nvSpPr>
        <p:spPr>
          <a:xfrm>
            <a:off x="1222127" y="2451467"/>
            <a:ext cx="9279186" cy="707886"/>
          </a:xfrm>
          <a:prstGeom prst="rect">
            <a:avLst/>
          </a:prstGeom>
        </p:spPr>
        <p:txBody>
          <a:bodyPr wrap="square">
            <a:spAutoFit/>
          </a:bodyPr>
          <a:lstStyle/>
          <a:p>
            <a:r>
              <a:rPr lang="en-US" sz="2000" b="1" dirty="0">
                <a:solidFill>
                  <a:srgbClr val="FFC000"/>
                </a:solidFill>
                <a:latin typeface="Constantia" panose="02030602050306030303" pitchFamily="18" charset="0"/>
              </a:rPr>
              <a:t>What was one thing Enoch’s people did that caused the Lord to take them up to heaven? </a:t>
            </a:r>
          </a:p>
        </p:txBody>
      </p:sp>
      <p:sp>
        <p:nvSpPr>
          <p:cNvPr id="6" name="Rectangle 5">
            <a:extLst>
              <a:ext uri="{FF2B5EF4-FFF2-40B4-BE49-F238E27FC236}">
                <a16:creationId xmlns:a16="http://schemas.microsoft.com/office/drawing/2014/main" id="{FEF71CF6-BC48-4688-BB2B-7F4A2C09BBF8}"/>
              </a:ext>
            </a:extLst>
          </p:cNvPr>
          <p:cNvSpPr/>
          <p:nvPr/>
        </p:nvSpPr>
        <p:spPr>
          <a:xfrm>
            <a:off x="4457617" y="3259694"/>
            <a:ext cx="2808205" cy="369332"/>
          </a:xfrm>
          <a:prstGeom prst="rect">
            <a:avLst/>
          </a:prstGeom>
        </p:spPr>
        <p:txBody>
          <a:bodyPr wrap="none">
            <a:spAutoFit/>
          </a:bodyPr>
          <a:lstStyle/>
          <a:p>
            <a:r>
              <a:rPr lang="en-US" b="1" dirty="0"/>
              <a:t>They believed on His name.</a:t>
            </a:r>
          </a:p>
        </p:txBody>
      </p:sp>
      <p:sp>
        <p:nvSpPr>
          <p:cNvPr id="7" name="Rectangle 6">
            <a:extLst>
              <a:ext uri="{FF2B5EF4-FFF2-40B4-BE49-F238E27FC236}">
                <a16:creationId xmlns:a16="http://schemas.microsoft.com/office/drawing/2014/main" id="{35A61BB5-F9C8-499D-85E8-059E3DF57D9E}"/>
              </a:ext>
            </a:extLst>
          </p:cNvPr>
          <p:cNvSpPr/>
          <p:nvPr/>
        </p:nvSpPr>
        <p:spPr>
          <a:xfrm>
            <a:off x="1169822" y="3796516"/>
            <a:ext cx="9279186" cy="707886"/>
          </a:xfrm>
          <a:prstGeom prst="rect">
            <a:avLst/>
          </a:prstGeom>
        </p:spPr>
        <p:txBody>
          <a:bodyPr wrap="square">
            <a:spAutoFit/>
          </a:bodyPr>
          <a:lstStyle/>
          <a:p>
            <a:pPr algn="just"/>
            <a:r>
              <a:rPr lang="en-US" sz="2000" b="1" dirty="0">
                <a:solidFill>
                  <a:srgbClr val="FFC000"/>
                </a:solidFill>
              </a:rPr>
              <a:t>What did the Savior say He had done for those who had believed on His name? How does that make you feel about the Savior?</a:t>
            </a:r>
          </a:p>
        </p:txBody>
      </p:sp>
      <p:sp>
        <p:nvSpPr>
          <p:cNvPr id="8" name="Rectangle 7">
            <a:extLst>
              <a:ext uri="{FF2B5EF4-FFF2-40B4-BE49-F238E27FC236}">
                <a16:creationId xmlns:a16="http://schemas.microsoft.com/office/drawing/2014/main" id="{0C26BE88-143F-495B-B1EB-11E107D790C8}"/>
              </a:ext>
            </a:extLst>
          </p:cNvPr>
          <p:cNvSpPr/>
          <p:nvPr/>
        </p:nvSpPr>
        <p:spPr>
          <a:xfrm>
            <a:off x="1222126" y="1219654"/>
            <a:ext cx="9118661" cy="830997"/>
          </a:xfrm>
          <a:prstGeom prst="rect">
            <a:avLst/>
          </a:prstGeom>
        </p:spPr>
        <p:txBody>
          <a:bodyPr wrap="square">
            <a:spAutoFit/>
          </a:bodyPr>
          <a:lstStyle/>
          <a:p>
            <a:pPr algn="just"/>
            <a:r>
              <a:rPr lang="en-US" sz="1600" dirty="0">
                <a:latin typeface="Palatino"/>
              </a:rPr>
              <a:t>I am the same which have taken the Zion of Enoch into mine own bosom; and verily, I say, even as many as have believed in my name, for I am Christ, and in mine own name, by the virtue of the blood which I have spilt, have I pleaded before the Father for them.</a:t>
            </a:r>
            <a:endParaRPr lang="en-US" sz="1600" dirty="0"/>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6600"/>
            </a:gs>
            <a:gs pos="100000">
              <a:schemeClr val="accent5">
                <a:lumMod val="97000"/>
                <a:lumOff val="3000"/>
              </a:schemeClr>
            </a:gs>
            <a:gs pos="100000">
              <a:schemeClr val="accent5">
                <a:lumMod val="60000"/>
                <a:lumOff val="40000"/>
              </a:schemeClr>
            </a:gs>
          </a:gsLst>
          <a:lin ang="9000000" scaled="0"/>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F9A9525C-F594-4C19-8A97-FDC3BA9569B0}"/>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C000"/>
                </a:solidFill>
                <a:latin typeface="Comic Sans MS" panose="030F0702030302020204" pitchFamily="66" charset="0"/>
                <a:ea typeface="Cambria Math" panose="02040503050406030204" pitchFamily="18" charset="0"/>
              </a:rPr>
              <a:t>LESSON 42</a:t>
            </a:r>
          </a:p>
        </p:txBody>
      </p:sp>
      <p:sp>
        <p:nvSpPr>
          <p:cNvPr id="8" name="Rectangle 7">
            <a:extLst>
              <a:ext uri="{FF2B5EF4-FFF2-40B4-BE49-F238E27FC236}">
                <a16:creationId xmlns:a16="http://schemas.microsoft.com/office/drawing/2014/main" id="{D49A077B-F396-4EAA-AD89-3DC4F5AB84F4}"/>
              </a:ext>
            </a:extLst>
          </p:cNvPr>
          <p:cNvSpPr/>
          <p:nvPr/>
        </p:nvSpPr>
        <p:spPr>
          <a:xfrm>
            <a:off x="1222127" y="881807"/>
            <a:ext cx="4253152" cy="430887"/>
          </a:xfrm>
          <a:prstGeom prst="rect">
            <a:avLst/>
          </a:prstGeom>
        </p:spPr>
        <p:txBody>
          <a:bodyPr wrap="none">
            <a:spAutoFit/>
          </a:bodyPr>
          <a:lstStyle/>
          <a:p>
            <a:r>
              <a:rPr lang="en-US" sz="2200" b="1" dirty="0">
                <a:solidFill>
                  <a:srgbClr val="CC0000"/>
                </a:solidFill>
                <a:latin typeface="Constantia" panose="02030602050306030303" pitchFamily="18" charset="0"/>
              </a:rPr>
              <a:t>Doctrine and Covenants 38:5-7.</a:t>
            </a:r>
          </a:p>
        </p:txBody>
      </p:sp>
      <p:sp>
        <p:nvSpPr>
          <p:cNvPr id="3" name="Rectangle 2">
            <a:extLst>
              <a:ext uri="{FF2B5EF4-FFF2-40B4-BE49-F238E27FC236}">
                <a16:creationId xmlns:a16="http://schemas.microsoft.com/office/drawing/2014/main" id="{01E017B8-BEFA-465E-83BF-56711021FEB0}"/>
              </a:ext>
            </a:extLst>
          </p:cNvPr>
          <p:cNvSpPr/>
          <p:nvPr/>
        </p:nvSpPr>
        <p:spPr>
          <a:xfrm>
            <a:off x="1238763" y="3240596"/>
            <a:ext cx="4120230" cy="400110"/>
          </a:xfrm>
          <a:prstGeom prst="rect">
            <a:avLst/>
          </a:prstGeom>
        </p:spPr>
        <p:txBody>
          <a:bodyPr wrap="none">
            <a:spAutoFit/>
          </a:bodyPr>
          <a:lstStyle/>
          <a:p>
            <a:r>
              <a:rPr lang="en-US" sz="2000" b="1" dirty="0">
                <a:solidFill>
                  <a:srgbClr val="FFC000"/>
                </a:solidFill>
                <a:latin typeface="Constantia" panose="02030602050306030303" pitchFamily="18" charset="0"/>
              </a:rPr>
              <a:t>Where did Jesus Christ say He is?</a:t>
            </a:r>
          </a:p>
        </p:txBody>
      </p:sp>
      <p:sp>
        <p:nvSpPr>
          <p:cNvPr id="5" name="Rectangle 4">
            <a:extLst>
              <a:ext uri="{FF2B5EF4-FFF2-40B4-BE49-F238E27FC236}">
                <a16:creationId xmlns:a16="http://schemas.microsoft.com/office/drawing/2014/main" id="{02E24BA6-F136-499F-9FE3-8A6735DBA6F0}"/>
              </a:ext>
            </a:extLst>
          </p:cNvPr>
          <p:cNvSpPr/>
          <p:nvPr/>
        </p:nvSpPr>
        <p:spPr>
          <a:xfrm>
            <a:off x="1238763" y="4182488"/>
            <a:ext cx="9179173" cy="707886"/>
          </a:xfrm>
          <a:prstGeom prst="rect">
            <a:avLst/>
          </a:prstGeom>
        </p:spPr>
        <p:txBody>
          <a:bodyPr wrap="square">
            <a:spAutoFit/>
          </a:bodyPr>
          <a:lstStyle/>
          <a:p>
            <a:r>
              <a:rPr lang="en-US" sz="2000" b="1" dirty="0">
                <a:solidFill>
                  <a:srgbClr val="FFC000"/>
                </a:solidFill>
                <a:latin typeface="Constantia" panose="02030602050306030303" pitchFamily="18" charset="0"/>
              </a:rPr>
              <a:t>When have you felt that the Savior was near even though you could not see Him with your eyes?</a:t>
            </a:r>
          </a:p>
        </p:txBody>
      </p:sp>
      <p:sp>
        <p:nvSpPr>
          <p:cNvPr id="6" name="Rectangle 5">
            <a:extLst>
              <a:ext uri="{FF2B5EF4-FFF2-40B4-BE49-F238E27FC236}">
                <a16:creationId xmlns:a16="http://schemas.microsoft.com/office/drawing/2014/main" id="{9C239E57-B5FC-4A78-BEA9-B199AFCEB2D2}"/>
              </a:ext>
            </a:extLst>
          </p:cNvPr>
          <p:cNvSpPr/>
          <p:nvPr/>
        </p:nvSpPr>
        <p:spPr>
          <a:xfrm>
            <a:off x="1238763" y="1290518"/>
            <a:ext cx="8954108" cy="1569660"/>
          </a:xfrm>
          <a:prstGeom prst="rect">
            <a:avLst/>
          </a:prstGeom>
        </p:spPr>
        <p:txBody>
          <a:bodyPr wrap="square">
            <a:spAutoFit/>
          </a:bodyPr>
          <a:lstStyle/>
          <a:p>
            <a:pPr algn="just" fontAlgn="base"/>
            <a:r>
              <a:rPr lang="en-US" sz="1600" b="1" dirty="0">
                <a:latin typeface="Palatino"/>
              </a:rPr>
              <a:t>5 </a:t>
            </a:r>
            <a:r>
              <a:rPr lang="en-US" sz="1600" dirty="0">
                <a:latin typeface="Palatino"/>
              </a:rPr>
              <a:t>But behold, the residue of the wicked have I kept in chains of darkness until the judgment of the great day, which shall come at the end of the earth;</a:t>
            </a:r>
          </a:p>
          <a:p>
            <a:pPr algn="just" fontAlgn="base"/>
            <a:r>
              <a:rPr lang="en-US" sz="1600" b="1" dirty="0">
                <a:latin typeface="Palatino"/>
              </a:rPr>
              <a:t>6 </a:t>
            </a:r>
            <a:r>
              <a:rPr lang="en-US" sz="1600" dirty="0">
                <a:latin typeface="Palatino"/>
              </a:rPr>
              <a:t>And even so will I cause the wicked to be kept, that will not hear my voice but harden their hearts, and wo, wo, wo, is their doom.</a:t>
            </a:r>
          </a:p>
          <a:p>
            <a:pPr algn="just" fontAlgn="base"/>
            <a:r>
              <a:rPr lang="en-US" sz="1600" b="1" dirty="0">
                <a:latin typeface="Palatino"/>
              </a:rPr>
              <a:t>7 </a:t>
            </a:r>
            <a:r>
              <a:rPr lang="en-US" sz="1600" dirty="0">
                <a:latin typeface="Palatino"/>
              </a:rPr>
              <a:t>But behold, verily, verily, I say unto you that mine eyes are upon you. I am in your midst and ye cannot see me.</a:t>
            </a:r>
            <a:endParaRPr lang="en-US" sz="1600" b="0" i="0" dirty="0">
              <a:effectLst/>
              <a:latin typeface="Palatino"/>
            </a:endParaRP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2D1E4999-60FE-4392-A5E7-F5050D0F50BF}"/>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C000"/>
                </a:solidFill>
                <a:latin typeface="Comic Sans MS" panose="030F0702030302020204" pitchFamily="66" charset="0"/>
                <a:ea typeface="Cambria Math" panose="02040503050406030204" pitchFamily="18" charset="0"/>
              </a:rPr>
              <a:t>LESSON 42</a:t>
            </a:r>
          </a:p>
        </p:txBody>
      </p:sp>
      <p:sp>
        <p:nvSpPr>
          <p:cNvPr id="5" name="Rectangle 4">
            <a:extLst>
              <a:ext uri="{FF2B5EF4-FFF2-40B4-BE49-F238E27FC236}">
                <a16:creationId xmlns:a16="http://schemas.microsoft.com/office/drawing/2014/main" id="{85C97E01-A1F6-464E-9906-DBCC51CF943A}"/>
              </a:ext>
            </a:extLst>
          </p:cNvPr>
          <p:cNvSpPr/>
          <p:nvPr/>
        </p:nvSpPr>
        <p:spPr>
          <a:xfrm>
            <a:off x="1222127" y="881807"/>
            <a:ext cx="4378186" cy="430887"/>
          </a:xfrm>
          <a:prstGeom prst="rect">
            <a:avLst/>
          </a:prstGeom>
        </p:spPr>
        <p:txBody>
          <a:bodyPr wrap="none">
            <a:spAutoFit/>
          </a:bodyPr>
          <a:lstStyle/>
          <a:p>
            <a:r>
              <a:rPr lang="en-US" sz="2200" b="1" dirty="0">
                <a:solidFill>
                  <a:srgbClr val="CC0000"/>
                </a:solidFill>
                <a:latin typeface="Constantia" panose="02030602050306030303" pitchFamily="18" charset="0"/>
              </a:rPr>
              <a:t>Doctrine and Covenants 38:8-12.</a:t>
            </a:r>
          </a:p>
        </p:txBody>
      </p:sp>
      <p:sp>
        <p:nvSpPr>
          <p:cNvPr id="2" name="Rectangle 1">
            <a:extLst>
              <a:ext uri="{FF2B5EF4-FFF2-40B4-BE49-F238E27FC236}">
                <a16:creationId xmlns:a16="http://schemas.microsoft.com/office/drawing/2014/main" id="{3C9A0797-E1A8-4A89-9CC9-FDC535548C02}"/>
              </a:ext>
            </a:extLst>
          </p:cNvPr>
          <p:cNvSpPr/>
          <p:nvPr/>
        </p:nvSpPr>
        <p:spPr>
          <a:xfrm>
            <a:off x="2917084" y="2685871"/>
            <a:ext cx="6357831" cy="1200329"/>
          </a:xfrm>
          <a:prstGeom prst="rect">
            <a:avLst/>
          </a:prstGeom>
        </p:spPr>
        <p:txBody>
          <a:bodyPr wrap="none">
            <a:spAutoFit/>
          </a:bodyPr>
          <a:lstStyle/>
          <a:p>
            <a:pPr algn="ctr"/>
            <a:r>
              <a:rPr lang="en-US" sz="3600" b="1" dirty="0">
                <a:solidFill>
                  <a:srgbClr val="FFC000"/>
                </a:solidFill>
                <a:latin typeface="Bahnschrift SemiLight SemiConde" panose="020B0502040204020203" pitchFamily="34" charset="0"/>
              </a:rPr>
              <a:t>“The Lord describes who will abide </a:t>
            </a:r>
          </a:p>
          <a:p>
            <a:pPr algn="ctr"/>
            <a:r>
              <a:rPr lang="en-US" sz="3600" b="1" dirty="0">
                <a:solidFill>
                  <a:srgbClr val="FFC000"/>
                </a:solidFill>
                <a:latin typeface="Bahnschrift SemiLight SemiConde" panose="020B0502040204020203" pitchFamily="34" charset="0"/>
              </a:rPr>
              <a:t>His Second Coming”</a:t>
            </a:r>
          </a:p>
        </p:txBody>
      </p:sp>
    </p:spTree>
    <p:extLst>
      <p:ext uri="{BB962C8B-B14F-4D97-AF65-F5344CB8AC3E}">
        <p14:creationId xmlns:p14="http://schemas.microsoft.com/office/powerpoint/2010/main" val="41908037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ubtitle 4">
            <a:extLst>
              <a:ext uri="{FF2B5EF4-FFF2-40B4-BE49-F238E27FC236}">
                <a16:creationId xmlns:a16="http://schemas.microsoft.com/office/drawing/2014/main" id="{C44B0219-195D-43A2-8A69-F55102D12DAC}"/>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C000"/>
                </a:solidFill>
                <a:latin typeface="Comic Sans MS" panose="030F0702030302020204" pitchFamily="66" charset="0"/>
                <a:ea typeface="Cambria Math" panose="02040503050406030204" pitchFamily="18" charset="0"/>
              </a:rPr>
              <a:t>LESSON 42</a:t>
            </a:r>
          </a:p>
        </p:txBody>
      </p:sp>
      <p:pic>
        <p:nvPicPr>
          <p:cNvPr id="7" name="Picture 6">
            <a:extLst>
              <a:ext uri="{FF2B5EF4-FFF2-40B4-BE49-F238E27FC236}">
                <a16:creationId xmlns:a16="http://schemas.microsoft.com/office/drawing/2014/main" id="{9C77B16B-7080-413B-9E30-E565E502969F}"/>
              </a:ext>
            </a:extLst>
          </p:cNvPr>
          <p:cNvPicPr/>
          <p:nvPr/>
        </p:nvPicPr>
        <p:blipFill rotWithShape="1">
          <a:blip r:embed="rId2"/>
          <a:srcRect l="60857" t="27777" r="20551" b="27909"/>
          <a:stretch/>
        </p:blipFill>
        <p:spPr bwMode="auto">
          <a:xfrm>
            <a:off x="7116856" y="1331259"/>
            <a:ext cx="3721474" cy="4437529"/>
          </a:xfrm>
          <a:prstGeom prst="rect">
            <a:avLst/>
          </a:prstGeom>
          <a:ln>
            <a:noFill/>
          </a:ln>
          <a:extLst>
            <a:ext uri="{53640926-AAD7-44D8-BBD7-CCE9431645EC}">
              <a14:shadowObscured xmlns:a14="http://schemas.microsoft.com/office/drawing/2010/main"/>
            </a:ext>
          </a:extLst>
        </p:spPr>
      </p:pic>
      <p:sp>
        <p:nvSpPr>
          <p:cNvPr id="9" name="Rectangle 8">
            <a:extLst>
              <a:ext uri="{FF2B5EF4-FFF2-40B4-BE49-F238E27FC236}">
                <a16:creationId xmlns:a16="http://schemas.microsoft.com/office/drawing/2014/main" id="{5EDCB123-CBB8-42AC-BDB3-B7EA246870BC}"/>
              </a:ext>
            </a:extLst>
          </p:cNvPr>
          <p:cNvSpPr/>
          <p:nvPr/>
        </p:nvSpPr>
        <p:spPr>
          <a:xfrm>
            <a:off x="1222127" y="881807"/>
            <a:ext cx="4378186" cy="430887"/>
          </a:xfrm>
          <a:prstGeom prst="rect">
            <a:avLst/>
          </a:prstGeom>
        </p:spPr>
        <p:txBody>
          <a:bodyPr wrap="none">
            <a:spAutoFit/>
          </a:bodyPr>
          <a:lstStyle/>
          <a:p>
            <a:r>
              <a:rPr lang="en-US" sz="2200" b="1" dirty="0">
                <a:solidFill>
                  <a:srgbClr val="CC0000"/>
                </a:solidFill>
                <a:latin typeface="Constantia" panose="02030602050306030303" pitchFamily="18" charset="0"/>
              </a:rPr>
              <a:t>Doctrine and Covenants 38:8-10.</a:t>
            </a:r>
          </a:p>
        </p:txBody>
      </p:sp>
      <p:sp>
        <p:nvSpPr>
          <p:cNvPr id="2" name="Rectangle 1">
            <a:extLst>
              <a:ext uri="{FF2B5EF4-FFF2-40B4-BE49-F238E27FC236}">
                <a16:creationId xmlns:a16="http://schemas.microsoft.com/office/drawing/2014/main" id="{276C3AD6-C0AA-489C-A5E2-6146EE63D840}"/>
              </a:ext>
            </a:extLst>
          </p:cNvPr>
          <p:cNvSpPr/>
          <p:nvPr/>
        </p:nvSpPr>
        <p:spPr>
          <a:xfrm>
            <a:off x="1222127" y="3559463"/>
            <a:ext cx="5199231" cy="923330"/>
          </a:xfrm>
          <a:prstGeom prst="rect">
            <a:avLst/>
          </a:prstGeom>
        </p:spPr>
        <p:txBody>
          <a:bodyPr wrap="square">
            <a:spAutoFit/>
          </a:bodyPr>
          <a:lstStyle/>
          <a:p>
            <a:pPr algn="ctr"/>
            <a:r>
              <a:rPr lang="en-US" b="1" dirty="0">
                <a:solidFill>
                  <a:srgbClr val="FFC000"/>
                </a:solidFill>
                <a:latin typeface="Constantia" panose="02030602050306030303" pitchFamily="18" charset="0"/>
              </a:rPr>
              <a:t>How do these verses help us understand the importance of being purified and clean before the Second Coming?</a:t>
            </a:r>
          </a:p>
        </p:txBody>
      </p:sp>
      <p:sp>
        <p:nvSpPr>
          <p:cNvPr id="3" name="Rectangle 2">
            <a:extLst>
              <a:ext uri="{FF2B5EF4-FFF2-40B4-BE49-F238E27FC236}">
                <a16:creationId xmlns:a16="http://schemas.microsoft.com/office/drawing/2014/main" id="{F65983D8-5383-4363-96E1-6B716F825B19}"/>
              </a:ext>
            </a:extLst>
          </p:cNvPr>
          <p:cNvSpPr/>
          <p:nvPr/>
        </p:nvSpPr>
        <p:spPr>
          <a:xfrm>
            <a:off x="1222127" y="1312694"/>
            <a:ext cx="5369562" cy="1815882"/>
          </a:xfrm>
          <a:prstGeom prst="rect">
            <a:avLst/>
          </a:prstGeom>
        </p:spPr>
        <p:txBody>
          <a:bodyPr wrap="square">
            <a:spAutoFit/>
          </a:bodyPr>
          <a:lstStyle/>
          <a:p>
            <a:pPr algn="just" fontAlgn="base"/>
            <a:r>
              <a:rPr lang="en-US" sz="1600" b="1" dirty="0">
                <a:latin typeface="Palatino"/>
              </a:rPr>
              <a:t>8 </a:t>
            </a:r>
            <a:r>
              <a:rPr lang="en-US" sz="1600" dirty="0">
                <a:latin typeface="Palatino"/>
              </a:rPr>
              <a:t>But the day soon cometh that ye shall see me, and know that I am; for the veil of darkness shall soon be rent, and he that is not purified shall not abide the day.</a:t>
            </a:r>
          </a:p>
          <a:p>
            <a:pPr algn="just" fontAlgn="base"/>
            <a:r>
              <a:rPr lang="en-US" sz="1600" b="1" dirty="0">
                <a:latin typeface="Palatino"/>
              </a:rPr>
              <a:t>9 </a:t>
            </a:r>
            <a:r>
              <a:rPr lang="en-US" sz="1600" dirty="0">
                <a:latin typeface="Palatino"/>
              </a:rPr>
              <a:t>Wherefore, gird up your loins and be prepared. Behold, the kingdom is yours, and the enemy shall not overcome.</a:t>
            </a:r>
          </a:p>
          <a:p>
            <a:pPr algn="just" fontAlgn="base"/>
            <a:r>
              <a:rPr lang="en-US" sz="1600" b="1" dirty="0">
                <a:latin typeface="Palatino"/>
              </a:rPr>
              <a:t>10 </a:t>
            </a:r>
            <a:r>
              <a:rPr lang="en-US" sz="1600" dirty="0">
                <a:latin typeface="Palatino"/>
              </a:rPr>
              <a:t>Verily I say unto you, ye are clean, but not all; and there is none else with whom I am well pleased.</a:t>
            </a:r>
            <a:endParaRPr lang="en-US" sz="1600" b="0" i="0" dirty="0">
              <a:effectLst/>
              <a:latin typeface="Palatino"/>
            </a:endParaRP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xmlns:p14="http://schemas.microsoft.com/office/powerpoint/2010/main">
    <mc:Choice Requires="p14">
      <p:transition spd="slow" p14:dur="15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545</Words>
  <Application>Microsoft Office PowerPoint</Application>
  <PresentationFormat>Widescreen</PresentationFormat>
  <Paragraphs>77</Paragraphs>
  <Slides>14</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14</vt:i4>
      </vt:variant>
    </vt:vector>
  </HeadingPairs>
  <TitlesOfParts>
    <vt:vector size="28" baseType="lpstr">
      <vt:lpstr>MingLiU_HKSCS-ExtB</vt:lpstr>
      <vt:lpstr>Arial</vt:lpstr>
      <vt:lpstr>Bahnschrift Light</vt:lpstr>
      <vt:lpstr>Bahnschrift SemiLight SemiConde</vt:lpstr>
      <vt:lpstr>Calibri</vt:lpstr>
      <vt:lpstr>Calibri Light</vt:lpstr>
      <vt:lpstr>Cambria Math</vt:lpstr>
      <vt:lpstr>Comic Sans MS</vt:lpstr>
      <vt:lpstr>Constantia</vt:lpstr>
      <vt:lpstr>Palatino</vt:lpstr>
      <vt:lpstr>Sitka Display</vt:lpstr>
      <vt:lpstr>Times New Roman</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1481</cp:revision>
  <dcterms:created xsi:type="dcterms:W3CDTF">2018-08-29T04:26:39Z</dcterms:created>
  <dcterms:modified xsi:type="dcterms:W3CDTF">2018-09-24T20:34:31Z</dcterms:modified>
</cp:coreProperties>
</file>