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4" r:id="rId1"/>
  </p:sldMasterIdLst>
  <p:notesMasterIdLst>
    <p:notesMasterId r:id="rId15"/>
  </p:notesMasterIdLst>
  <p:sldIdLst>
    <p:sldId id="296" r:id="rId2"/>
    <p:sldId id="304" r:id="rId3"/>
    <p:sldId id="299" r:id="rId4"/>
    <p:sldId id="305" r:id="rId5"/>
    <p:sldId id="306" r:id="rId6"/>
    <p:sldId id="307" r:id="rId7"/>
    <p:sldId id="308" r:id="rId8"/>
    <p:sldId id="310" r:id="rId9"/>
    <p:sldId id="309" r:id="rId10"/>
    <p:sldId id="311" r:id="rId11"/>
    <p:sldId id="312" r:id="rId12"/>
    <p:sldId id="314" r:id="rId13"/>
    <p:sldId id="31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13BD23"/>
    <a:srgbClr val="D6E513"/>
    <a:srgbClr val="FFFFFF"/>
    <a:srgbClr val="E6E6E6"/>
    <a:srgbClr val="FF6600"/>
    <a:srgbClr val="CC0000"/>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EF47-6921-40E0-AE72-E0A6F8087D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523E05-A307-46B8-B8EB-23F7C6C3A7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3F4FE5-199C-47A9-BFDB-19D022360EF2}"/>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CC47E86D-60AB-4EE8-8487-19CFE482A8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339233-F057-4AF3-859D-1590D0949A9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8601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B2060-D7A5-4E0A-B33A-F0EC422008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35D9F2-E765-4E2D-9D6A-58DBC36248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57EB3-021F-4339-A2A7-F8E5DB1201A1}"/>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C06945E9-9B3E-4A5B-AD61-B87DB51ECD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B1EECE-451A-465E-B2FC-5108BAEEFBA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0683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FB8C84-1F8A-4082-8036-312EDDDD43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64873D-B3D0-4BBF-A3FB-337C7B8E1B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7605E0-74B7-4497-8D1A-9BAA09379944}"/>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B2D6E846-521B-4CCB-B9CF-3A07E22298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DF8893-AABA-44D8-8DDA-4983DBAD439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2408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A9852-BD8A-406A-8A29-9CC3824BD3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2F77BC-F3C1-4195-837D-47BE6323BC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619C2-8E20-45B2-A6A5-16661C827233}"/>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D3B85760-E69B-4CBD-9CCC-6A5EB9B131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71A41B-BAD0-49BA-AE46-CB619A74290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6131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4982-F2EB-4CED-B4B5-4671BA8167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3DEADC-FCBD-4B8F-95FD-203762E25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A19F9F-D8FE-47F0-A7A7-19876AFD21DC}"/>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5CE80921-7ED9-4D4C-917E-6D90AC2DFA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7C6C59-5C41-4067-AD6E-63BA0385292D}"/>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6681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2315C-16FB-42B0-AC5E-71D4DB0AC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E348E5-57A2-4436-8A46-3C59314262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019745-7450-4872-A717-FB09064577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5C69ED-C66D-4978-A0E6-9FAD576FE7D3}"/>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6" name="Footer Placeholder 5">
            <a:extLst>
              <a:ext uri="{FF2B5EF4-FFF2-40B4-BE49-F238E27FC236}">
                <a16:creationId xmlns:a16="http://schemas.microsoft.com/office/drawing/2014/main" id="{45119929-7AC0-49EC-B04D-E0DDE44D3B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19955A-9122-4A5F-A9E9-B25078C8DC4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7493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EA8B0-68E6-4FDE-8F33-935F49F9AF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7F1A57-1AD0-4749-9281-7EC926DE9F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B6C1E9-75F5-466C-9726-C1DC2B48C6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ABD594-897E-4FF8-90DE-0B62B2C96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D19CE5-B4E0-4204-A93C-ECA5D05FFC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1C2544-9DFC-4C92-98C6-FF43044D56B4}"/>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8" name="Footer Placeholder 7">
            <a:extLst>
              <a:ext uri="{FF2B5EF4-FFF2-40B4-BE49-F238E27FC236}">
                <a16:creationId xmlns:a16="http://schemas.microsoft.com/office/drawing/2014/main" id="{2B062828-191E-4D00-A448-72832A38AC3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196FBF4-96FF-4F75-858D-0267438B704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6505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6BB68-35FD-442A-99EE-FBF3BEC85C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B7BE04-67C5-490D-8948-4A1DFC37F7F1}"/>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4" name="Footer Placeholder 3">
            <a:extLst>
              <a:ext uri="{FF2B5EF4-FFF2-40B4-BE49-F238E27FC236}">
                <a16:creationId xmlns:a16="http://schemas.microsoft.com/office/drawing/2014/main" id="{70B304B4-8987-48C0-BDE0-F5964F42EC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14E0A19-3766-49CB-BF1B-C4EBA6D9864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7197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260685-8280-4AB2-A2B6-6A869858B61E}"/>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3" name="Footer Placeholder 2">
            <a:extLst>
              <a:ext uri="{FF2B5EF4-FFF2-40B4-BE49-F238E27FC236}">
                <a16:creationId xmlns:a16="http://schemas.microsoft.com/office/drawing/2014/main" id="{33669C59-1F62-4CFA-9239-CA772DD12AB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0F342A4-0726-4E3B-974F-FC41189691F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6623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3D5DD-1EF4-446B-BE35-80A6468310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700F5F-841E-4CF6-A1D6-A69A5FB613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D3F911-3BBF-4AD2-81C3-E1BAE2F90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14A3BA-7045-4AB2-A492-FA9B6AF24D0B}"/>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6" name="Footer Placeholder 5">
            <a:extLst>
              <a:ext uri="{FF2B5EF4-FFF2-40B4-BE49-F238E27FC236}">
                <a16:creationId xmlns:a16="http://schemas.microsoft.com/office/drawing/2014/main" id="{DCF914AB-7D21-4028-A64C-EA044E9C30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A0B031-7324-4447-BFF3-3721020382CA}"/>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5702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9F62-F055-48A4-B1BF-FFD29EC623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BAE2D-2B47-495E-AE33-A0C50CAF82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0BE54C-2101-4DA7-BB64-C6DEF2796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36ECB3-9735-4E19-A6D1-F9867220C1B6}"/>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6" name="Footer Placeholder 5">
            <a:extLst>
              <a:ext uri="{FF2B5EF4-FFF2-40B4-BE49-F238E27FC236}">
                <a16:creationId xmlns:a16="http://schemas.microsoft.com/office/drawing/2014/main" id="{A1F16FB9-4217-4107-B866-8F84336A0C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F50B4F-B2DE-4655-A903-98EE74826FD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8886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00000"/>
            </a:gs>
            <a:gs pos="76000">
              <a:schemeClr val="accent4">
                <a:lumMod val="97000"/>
                <a:lumOff val="3000"/>
              </a:schemeClr>
            </a:gs>
            <a:gs pos="100000">
              <a:schemeClr val="accent4">
                <a:lumMod val="60000"/>
                <a:lumOff val="4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BD3567-9D17-4DFF-8C67-A6FA3D40E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5E5596-03AD-4122-964C-C609704B5C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950137-1852-44EA-AF67-69FF9157EC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D8ECB1D7-738B-4C79-A99B-D539A6D257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4A4BCE6-BDF2-492B-B191-16772FD33F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024205746"/>
      </p:ext>
    </p:extLst>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669551" y="2921168"/>
            <a:ext cx="4797287" cy="1015663"/>
          </a:xfrm>
          <a:prstGeom prst="rect">
            <a:avLst/>
          </a:prstGeom>
          <a:noFill/>
        </p:spPr>
        <p:txBody>
          <a:bodyPr wrap="square" rtlCol="0">
            <a:spAutoFit/>
          </a:bodyPr>
          <a:lstStyle/>
          <a:p>
            <a:pPr algn="ctr"/>
            <a:r>
              <a:rPr lang="en-US" sz="6000" b="1" dirty="0">
                <a:solidFill>
                  <a:schemeClr val="accent5">
                    <a:lumMod val="50000"/>
                  </a:schemeClr>
                </a:solidFill>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8B3F2A-C365-480C-9252-69D1D25AE51E}"/>
              </a:ext>
            </a:extLst>
          </p:cNvPr>
          <p:cNvSpPr/>
          <p:nvPr/>
        </p:nvSpPr>
        <p:spPr>
          <a:xfrm>
            <a:off x="3400425" y="1132999"/>
            <a:ext cx="5553075" cy="14773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6" name="Subtitle 4">
            <a:extLst>
              <a:ext uri="{FF2B5EF4-FFF2-40B4-BE49-F238E27FC236}">
                <a16:creationId xmlns:a16="http://schemas.microsoft.com/office/drawing/2014/main" id="{D6A69B64-F83E-4D6C-A563-7CA818BA50D6}"/>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5">
                    <a:lumMod val="50000"/>
                  </a:schemeClr>
                </a:solidFill>
                <a:latin typeface="Comic Sans MS" panose="030F0702030302020204" pitchFamily="66" charset="0"/>
                <a:ea typeface="Cambria Math" panose="02040503050406030204" pitchFamily="18" charset="0"/>
              </a:rPr>
              <a:t>LESSON 41</a:t>
            </a:r>
          </a:p>
        </p:txBody>
      </p:sp>
      <p:sp>
        <p:nvSpPr>
          <p:cNvPr id="12" name="Rectangle 11">
            <a:extLst>
              <a:ext uri="{FF2B5EF4-FFF2-40B4-BE49-F238E27FC236}">
                <a16:creationId xmlns:a16="http://schemas.microsoft.com/office/drawing/2014/main" id="{38999569-1F0F-4F63-A5BE-5D4F5639E084}"/>
              </a:ext>
            </a:extLst>
          </p:cNvPr>
          <p:cNvSpPr/>
          <p:nvPr/>
        </p:nvSpPr>
        <p:spPr>
          <a:xfrm>
            <a:off x="4467225" y="1132999"/>
            <a:ext cx="4486275" cy="1477328"/>
          </a:xfrm>
          <a:prstGeom prst="rect">
            <a:avLst/>
          </a:prstGeom>
        </p:spPr>
        <p:txBody>
          <a:bodyPr wrap="square">
            <a:spAutoFit/>
          </a:bodyPr>
          <a:lstStyle/>
          <a:p>
            <a:pPr algn="just"/>
            <a:r>
              <a:rPr lang="en-US" sz="1500" dirty="0"/>
              <a:t>“I repeat what prophets have long taught—that every worthy, able young man should prepare to serve a mission. Missionary service is a priesthood duty—an obligation the Lord expects of us who have been given so very much” (“As We Meet Together Again,” Ensign or Liahona, Nov. 2010,5–6).</a:t>
            </a:r>
          </a:p>
        </p:txBody>
      </p:sp>
      <p:pic>
        <p:nvPicPr>
          <p:cNvPr id="15" name="Picture 14">
            <a:extLst>
              <a:ext uri="{FF2B5EF4-FFF2-40B4-BE49-F238E27FC236}">
                <a16:creationId xmlns:a16="http://schemas.microsoft.com/office/drawing/2014/main" id="{C119AFDC-D46F-4463-BD2F-927A6047A7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9962" y="1188241"/>
            <a:ext cx="957263" cy="1195388"/>
          </a:xfrm>
          <a:prstGeom prst="rect">
            <a:avLst/>
          </a:prstGeom>
        </p:spPr>
      </p:pic>
      <p:sp>
        <p:nvSpPr>
          <p:cNvPr id="16" name="TextBox 15">
            <a:extLst>
              <a:ext uri="{FF2B5EF4-FFF2-40B4-BE49-F238E27FC236}">
                <a16:creationId xmlns:a16="http://schemas.microsoft.com/office/drawing/2014/main" id="{F606A74F-647D-4E6F-BDBE-EFA6D17DA4B4}"/>
              </a:ext>
            </a:extLst>
          </p:cNvPr>
          <p:cNvSpPr txBox="1"/>
          <p:nvPr/>
        </p:nvSpPr>
        <p:spPr>
          <a:xfrm>
            <a:off x="3400425" y="2364106"/>
            <a:ext cx="1196161" cy="246221"/>
          </a:xfrm>
          <a:prstGeom prst="rect">
            <a:avLst/>
          </a:prstGeom>
          <a:noFill/>
        </p:spPr>
        <p:txBody>
          <a:bodyPr wrap="none" rtlCol="0">
            <a:spAutoFit/>
          </a:bodyPr>
          <a:lstStyle/>
          <a:p>
            <a:r>
              <a:rPr lang="en-US" sz="1000" b="1" dirty="0"/>
              <a:t>Thomas S. Monson</a:t>
            </a:r>
          </a:p>
        </p:txBody>
      </p:sp>
      <p:sp>
        <p:nvSpPr>
          <p:cNvPr id="17" name="Rectangle 16">
            <a:extLst>
              <a:ext uri="{FF2B5EF4-FFF2-40B4-BE49-F238E27FC236}">
                <a16:creationId xmlns:a16="http://schemas.microsoft.com/office/drawing/2014/main" id="{97626884-0D78-4B0D-A150-6700BE9982FB}"/>
              </a:ext>
            </a:extLst>
          </p:cNvPr>
          <p:cNvSpPr/>
          <p:nvPr/>
        </p:nvSpPr>
        <p:spPr>
          <a:xfrm>
            <a:off x="2365123" y="2741132"/>
            <a:ext cx="7461753" cy="646331"/>
          </a:xfrm>
          <a:prstGeom prst="rect">
            <a:avLst/>
          </a:prstGeom>
        </p:spPr>
        <p:txBody>
          <a:bodyPr wrap="square">
            <a:spAutoFit/>
          </a:bodyPr>
          <a:lstStyle/>
          <a:p>
            <a:pPr algn="ctr"/>
            <a:r>
              <a:rPr lang="en-US" b="1" dirty="0">
                <a:solidFill>
                  <a:srgbClr val="C00000"/>
                </a:solidFill>
              </a:rPr>
              <a:t>What do priesthood holders need to do before they are ordained and sent forth to preach the gospel?  </a:t>
            </a:r>
          </a:p>
        </p:txBody>
      </p:sp>
      <p:sp>
        <p:nvSpPr>
          <p:cNvPr id="18" name="Rectangle 17">
            <a:extLst>
              <a:ext uri="{FF2B5EF4-FFF2-40B4-BE49-F238E27FC236}">
                <a16:creationId xmlns:a16="http://schemas.microsoft.com/office/drawing/2014/main" id="{F0D5CD14-0815-41D9-BE37-5A7CF4E1F3E0}"/>
              </a:ext>
            </a:extLst>
          </p:cNvPr>
          <p:cNvSpPr/>
          <p:nvPr/>
        </p:nvSpPr>
        <p:spPr>
          <a:xfrm>
            <a:off x="2477041" y="3565817"/>
            <a:ext cx="7237916" cy="646331"/>
          </a:xfrm>
          <a:prstGeom prst="rect">
            <a:avLst/>
          </a:prstGeom>
        </p:spPr>
        <p:txBody>
          <a:bodyPr wrap="square">
            <a:spAutoFit/>
          </a:bodyPr>
          <a:lstStyle/>
          <a:p>
            <a:pPr algn="ctr"/>
            <a:r>
              <a:rPr lang="en-US" b="1" dirty="0">
                <a:solidFill>
                  <a:srgbClr val="C00000"/>
                </a:solidFill>
              </a:rPr>
              <a:t>How can a young man show the Lord that he embraces the commandment to preach the gospel?</a:t>
            </a:r>
          </a:p>
        </p:txBody>
      </p:sp>
      <p:sp>
        <p:nvSpPr>
          <p:cNvPr id="19" name="Rectangle 18">
            <a:extLst>
              <a:ext uri="{FF2B5EF4-FFF2-40B4-BE49-F238E27FC236}">
                <a16:creationId xmlns:a16="http://schemas.microsoft.com/office/drawing/2014/main" id="{6E532B67-B2E4-4602-8413-08AA50692BF9}"/>
              </a:ext>
            </a:extLst>
          </p:cNvPr>
          <p:cNvSpPr/>
          <p:nvPr/>
        </p:nvSpPr>
        <p:spPr>
          <a:xfrm>
            <a:off x="2803001" y="4372789"/>
            <a:ext cx="6585995" cy="646331"/>
          </a:xfrm>
          <a:prstGeom prst="rect">
            <a:avLst/>
          </a:prstGeom>
        </p:spPr>
        <p:txBody>
          <a:bodyPr wrap="square">
            <a:spAutoFit/>
          </a:bodyPr>
          <a:lstStyle/>
          <a:p>
            <a:pPr algn="ctr"/>
            <a:r>
              <a:rPr lang="en-US" b="1" dirty="0">
                <a:solidFill>
                  <a:srgbClr val="C00000"/>
                </a:solidFill>
              </a:rPr>
              <a:t>Who do you know who has embraced the commandment to preach the gospel? How has this person’s example influenced you?</a:t>
            </a:r>
          </a:p>
        </p:txBody>
      </p:sp>
    </p:spTree>
    <p:extLst>
      <p:ext uri="{BB962C8B-B14F-4D97-AF65-F5344CB8AC3E}">
        <p14:creationId xmlns:p14="http://schemas.microsoft.com/office/powerpoint/2010/main" val="3824137942"/>
      </p:ext>
    </p:extLst>
  </p:cSld>
  <p:clrMapOvr>
    <a:masterClrMapping/>
  </p:clrMapOvr>
  <mc:AlternateContent xmlns:mc="http://schemas.openxmlformats.org/markup-compatibility/2006" xmlns:p14="http://schemas.microsoft.com/office/powerpoint/2010/main">
    <mc:Choice Requires="p14">
      <p:transition spd="slow" p14:dur="1500">
        <p:push dir="d"/>
      </p:transition>
    </mc:Choice>
    <mc:Fallback xmlns="">
      <p:transition spd="slow">
        <p:push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9">
                                            <p:txEl>
                                              <p:pRg st="0" end="0"/>
                                            </p:txEl>
                                          </p:spTgt>
                                        </p:tgtEl>
                                        <p:attrNameLst>
                                          <p:attrName>style.visibility</p:attrName>
                                        </p:attrNameLst>
                                      </p:cBhvr>
                                      <p:to>
                                        <p:strVal val="visible"/>
                                      </p:to>
                                    </p:set>
                                    <p:animEffect transition="in" filter="fade">
                                      <p:cBhvr>
                                        <p:cTn id="21" dur="1000"/>
                                        <p:tgtEl>
                                          <p:spTgt spid="19">
                                            <p:txEl>
                                              <p:pRg st="0" end="0"/>
                                            </p:txEl>
                                          </p:spTgt>
                                        </p:tgtEl>
                                      </p:cBhvr>
                                    </p:animEffect>
                                    <p:anim calcmode="lin" valueType="num">
                                      <p:cBhvr>
                                        <p:cTn id="22"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5">
                    <a:lumMod val="50000"/>
                  </a:schemeClr>
                </a:solidFill>
                <a:latin typeface="Comic Sans MS" panose="030F0702030302020204" pitchFamily="66" charset="0"/>
                <a:ea typeface="Cambria Math" panose="02040503050406030204" pitchFamily="18" charset="0"/>
              </a:rPr>
              <a:t>LESSON 41</a:t>
            </a:r>
          </a:p>
        </p:txBody>
      </p:sp>
      <p:sp>
        <p:nvSpPr>
          <p:cNvPr id="10" name="Rectangle 9">
            <a:extLst>
              <a:ext uri="{FF2B5EF4-FFF2-40B4-BE49-F238E27FC236}">
                <a16:creationId xmlns:a16="http://schemas.microsoft.com/office/drawing/2014/main" id="{6422697B-C764-4611-9F08-BE4FCB233049}"/>
              </a:ext>
            </a:extLst>
          </p:cNvPr>
          <p:cNvSpPr/>
          <p:nvPr/>
        </p:nvSpPr>
        <p:spPr>
          <a:xfrm>
            <a:off x="3879055" y="1132999"/>
            <a:ext cx="5074445" cy="14773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FA697D2-BF73-4216-8642-8A28EA2551B0}"/>
              </a:ext>
            </a:extLst>
          </p:cNvPr>
          <p:cNvSpPr/>
          <p:nvPr/>
        </p:nvSpPr>
        <p:spPr>
          <a:xfrm>
            <a:off x="4957763" y="1132999"/>
            <a:ext cx="3995737" cy="1477328"/>
          </a:xfrm>
          <a:prstGeom prst="rect">
            <a:avLst/>
          </a:prstGeom>
        </p:spPr>
        <p:txBody>
          <a:bodyPr wrap="square">
            <a:spAutoFit/>
          </a:bodyPr>
          <a:lstStyle/>
          <a:p>
            <a:pPr algn="just"/>
            <a:r>
              <a:rPr lang="en-US" sz="1500" dirty="0"/>
              <a:t>“A word to you young sisters: while you do not have the same priesthood responsibility as do the young men to serve as full-time missionaries, you also make a valuable contribution as missionaries, and we welcome your service” (“As We Meet Together Again,”6).</a:t>
            </a:r>
          </a:p>
        </p:txBody>
      </p:sp>
      <p:pic>
        <p:nvPicPr>
          <p:cNvPr id="13" name="Picture 12">
            <a:extLst>
              <a:ext uri="{FF2B5EF4-FFF2-40B4-BE49-F238E27FC236}">
                <a16:creationId xmlns:a16="http://schemas.microsoft.com/office/drawing/2014/main" id="{885FA2C6-C7EC-487D-8540-79B42F07C1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8505" y="1168718"/>
            <a:ext cx="957263" cy="1195388"/>
          </a:xfrm>
          <a:prstGeom prst="rect">
            <a:avLst/>
          </a:prstGeom>
        </p:spPr>
      </p:pic>
      <p:sp>
        <p:nvSpPr>
          <p:cNvPr id="14" name="TextBox 13">
            <a:extLst>
              <a:ext uri="{FF2B5EF4-FFF2-40B4-BE49-F238E27FC236}">
                <a16:creationId xmlns:a16="http://schemas.microsoft.com/office/drawing/2014/main" id="{B0A6564A-37DC-4741-A1FD-2CFADE7F1BC4}"/>
              </a:ext>
            </a:extLst>
          </p:cNvPr>
          <p:cNvSpPr txBox="1"/>
          <p:nvPr/>
        </p:nvSpPr>
        <p:spPr>
          <a:xfrm>
            <a:off x="3879055" y="2364106"/>
            <a:ext cx="1196161" cy="246221"/>
          </a:xfrm>
          <a:prstGeom prst="rect">
            <a:avLst/>
          </a:prstGeom>
          <a:noFill/>
        </p:spPr>
        <p:txBody>
          <a:bodyPr wrap="none" rtlCol="0">
            <a:spAutoFit/>
          </a:bodyPr>
          <a:lstStyle/>
          <a:p>
            <a:r>
              <a:rPr lang="en-US" sz="1000" b="1" dirty="0"/>
              <a:t>Thomas S. Monson</a:t>
            </a:r>
          </a:p>
        </p:txBody>
      </p:sp>
      <p:sp>
        <p:nvSpPr>
          <p:cNvPr id="15" name="Rectangle 14">
            <a:extLst>
              <a:ext uri="{FF2B5EF4-FFF2-40B4-BE49-F238E27FC236}">
                <a16:creationId xmlns:a16="http://schemas.microsoft.com/office/drawing/2014/main" id="{B7DF2782-DDD0-4E59-BC33-18D1C1A4E2B6}"/>
              </a:ext>
            </a:extLst>
          </p:cNvPr>
          <p:cNvSpPr/>
          <p:nvPr/>
        </p:nvSpPr>
        <p:spPr>
          <a:xfrm>
            <a:off x="1065465" y="2790765"/>
            <a:ext cx="3889783" cy="369332"/>
          </a:xfrm>
          <a:prstGeom prst="rect">
            <a:avLst/>
          </a:prstGeom>
        </p:spPr>
        <p:txBody>
          <a:bodyPr wrap="none">
            <a:spAutoFit/>
          </a:bodyPr>
          <a:lstStyle/>
          <a:p>
            <a:r>
              <a:rPr lang="en-US" b="1" dirty="0">
                <a:solidFill>
                  <a:srgbClr val="00B0F0"/>
                </a:solidFill>
                <a:latin typeface="Arial Black" panose="020B0A04020102020204" pitchFamily="34" charset="0"/>
              </a:rPr>
              <a:t>Doctrine and Covenants 36:6</a:t>
            </a:r>
          </a:p>
        </p:txBody>
      </p:sp>
      <p:sp>
        <p:nvSpPr>
          <p:cNvPr id="17" name="Rectangle 16">
            <a:extLst>
              <a:ext uri="{FF2B5EF4-FFF2-40B4-BE49-F238E27FC236}">
                <a16:creationId xmlns:a16="http://schemas.microsoft.com/office/drawing/2014/main" id="{FDE87605-8C86-457A-823F-C83A2BDC2965}"/>
              </a:ext>
            </a:extLst>
          </p:cNvPr>
          <p:cNvSpPr/>
          <p:nvPr/>
        </p:nvSpPr>
        <p:spPr>
          <a:xfrm>
            <a:off x="4709026" y="2802762"/>
            <a:ext cx="492443" cy="369332"/>
          </a:xfrm>
          <a:prstGeom prst="rect">
            <a:avLst/>
          </a:prstGeom>
        </p:spPr>
        <p:txBody>
          <a:bodyPr wrap="none">
            <a:spAutoFit/>
          </a:bodyPr>
          <a:lstStyle/>
          <a:p>
            <a:r>
              <a:rPr lang="en-US" b="1" dirty="0">
                <a:solidFill>
                  <a:srgbClr val="00B0F0"/>
                </a:solidFill>
                <a:latin typeface="Arial Black" panose="020B0A04020102020204" pitchFamily="34" charset="0"/>
              </a:rPr>
              <a:t>-7.</a:t>
            </a:r>
          </a:p>
        </p:txBody>
      </p:sp>
      <p:sp>
        <p:nvSpPr>
          <p:cNvPr id="19" name="Rectangle 18">
            <a:extLst>
              <a:ext uri="{FF2B5EF4-FFF2-40B4-BE49-F238E27FC236}">
                <a16:creationId xmlns:a16="http://schemas.microsoft.com/office/drawing/2014/main" id="{B19FBC15-0A23-45AC-8392-F327C385F2BC}"/>
              </a:ext>
            </a:extLst>
          </p:cNvPr>
          <p:cNvSpPr/>
          <p:nvPr/>
        </p:nvSpPr>
        <p:spPr>
          <a:xfrm>
            <a:off x="1065464" y="5062599"/>
            <a:ext cx="8885360" cy="369332"/>
          </a:xfrm>
          <a:prstGeom prst="rect">
            <a:avLst/>
          </a:prstGeom>
        </p:spPr>
        <p:txBody>
          <a:bodyPr wrap="square">
            <a:spAutoFit/>
          </a:bodyPr>
          <a:lstStyle/>
          <a:p>
            <a:r>
              <a:rPr lang="en-US" b="1" dirty="0">
                <a:solidFill>
                  <a:srgbClr val="C00000"/>
                </a:solidFill>
                <a:latin typeface="Constantia" panose="02030602050306030303" pitchFamily="18" charset="0"/>
              </a:rPr>
              <a:t>How can a priesthood holder “embrace [his calling] with singleness of heart”?</a:t>
            </a:r>
          </a:p>
        </p:txBody>
      </p:sp>
      <p:sp>
        <p:nvSpPr>
          <p:cNvPr id="2" name="Rectangle 1">
            <a:extLst>
              <a:ext uri="{FF2B5EF4-FFF2-40B4-BE49-F238E27FC236}">
                <a16:creationId xmlns:a16="http://schemas.microsoft.com/office/drawing/2014/main" id="{DC9E111B-83CD-4F68-A7A1-6C7808C1E598}"/>
              </a:ext>
            </a:extLst>
          </p:cNvPr>
          <p:cNvSpPr/>
          <p:nvPr/>
        </p:nvSpPr>
        <p:spPr>
          <a:xfrm>
            <a:off x="1065464" y="3200401"/>
            <a:ext cx="9615788" cy="646331"/>
          </a:xfrm>
          <a:prstGeom prst="rect">
            <a:avLst/>
          </a:prstGeom>
        </p:spPr>
        <p:txBody>
          <a:bodyPr wrap="square">
            <a:spAutoFit/>
          </a:bodyPr>
          <a:lstStyle/>
          <a:p>
            <a:pPr algn="just"/>
            <a:r>
              <a:rPr lang="en-US" dirty="0">
                <a:latin typeface="Palatino"/>
              </a:rPr>
              <a:t>Crying repentance, saying: Save yourselves from this untoward generation, and come forth out of the fire, hating even the garments spotted with the flesh.</a:t>
            </a:r>
            <a:endParaRPr lang="en-US" dirty="0"/>
          </a:p>
        </p:txBody>
      </p:sp>
      <p:sp>
        <p:nvSpPr>
          <p:cNvPr id="3" name="Rectangle 2">
            <a:extLst>
              <a:ext uri="{FF2B5EF4-FFF2-40B4-BE49-F238E27FC236}">
                <a16:creationId xmlns:a16="http://schemas.microsoft.com/office/drawing/2014/main" id="{ED9B039A-EC70-4AA5-B33F-3C2CA6A224A2}"/>
              </a:ext>
            </a:extLst>
          </p:cNvPr>
          <p:cNvSpPr/>
          <p:nvPr/>
        </p:nvSpPr>
        <p:spPr>
          <a:xfrm>
            <a:off x="1065464" y="3762168"/>
            <a:ext cx="9615788" cy="923330"/>
          </a:xfrm>
          <a:prstGeom prst="rect">
            <a:avLst/>
          </a:prstGeom>
        </p:spPr>
        <p:txBody>
          <a:bodyPr wrap="square">
            <a:spAutoFit/>
          </a:bodyPr>
          <a:lstStyle/>
          <a:p>
            <a:pPr algn="just"/>
            <a:r>
              <a:rPr lang="en-US" dirty="0">
                <a:latin typeface="Palatino"/>
              </a:rPr>
              <a:t>And this commandment shall be given unto the elders of my church, that every man which will embrace it with singleness of heart may be ordained and sent forth, even as I have spoken.</a:t>
            </a:r>
            <a:endParaRPr lang="en-US" dirty="0"/>
          </a:p>
        </p:txBody>
      </p:sp>
    </p:spTree>
    <p:extLst>
      <p:ext uri="{BB962C8B-B14F-4D97-AF65-F5344CB8AC3E}">
        <p14:creationId xmlns:p14="http://schemas.microsoft.com/office/powerpoint/2010/main" val="845223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randombar(horizontal)">
                                      <p:cBhvr>
                                        <p:cTn id="10" dur="10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5"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randombar(vertical)">
                                      <p:cBhvr>
                                        <p:cTn id="15" dur="1000"/>
                                        <p:tgtEl>
                                          <p:spTgt spid="3"/>
                                        </p:tgtEl>
                                      </p:cBhvr>
                                    </p:animEffect>
                                  </p:childTnLst>
                                </p:cTn>
                              </p:par>
                              <p:par>
                                <p:cTn id="16" presetID="14" presetClass="entr" presetSubtype="5"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randombar(vertical)">
                                      <p:cBhvr>
                                        <p:cTn id="18" dur="10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1000"/>
                                        <p:tgtEl>
                                          <p:spTgt spid="19"/>
                                        </p:tgtEl>
                                      </p:cBhvr>
                                    </p:animEffect>
                                    <p:anim calcmode="lin" valueType="num">
                                      <p:cBhvr>
                                        <p:cTn id="24" dur="1000" fill="hold"/>
                                        <p:tgtEl>
                                          <p:spTgt spid="19"/>
                                        </p:tgtEl>
                                        <p:attrNameLst>
                                          <p:attrName>ppt_x</p:attrName>
                                        </p:attrNameLst>
                                      </p:cBhvr>
                                      <p:tavLst>
                                        <p:tav tm="0">
                                          <p:val>
                                            <p:strVal val="#ppt_x"/>
                                          </p:val>
                                        </p:tav>
                                        <p:tav tm="100000">
                                          <p:val>
                                            <p:strVal val="#ppt_x"/>
                                          </p:val>
                                        </p:tav>
                                      </p:tavLst>
                                    </p:anim>
                                    <p:anim calcmode="lin" valueType="num">
                                      <p:cBhvr>
                                        <p:cTn id="2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9" grpId="0"/>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5">
                    <a:lumMod val="50000"/>
                  </a:schemeClr>
                </a:solidFill>
                <a:latin typeface="Comic Sans MS" panose="030F0702030302020204" pitchFamily="66" charset="0"/>
                <a:ea typeface="Cambria Math" panose="02040503050406030204" pitchFamily="18" charset="0"/>
              </a:rPr>
              <a:t>LESSON 41</a:t>
            </a:r>
          </a:p>
        </p:txBody>
      </p:sp>
      <p:sp>
        <p:nvSpPr>
          <p:cNvPr id="9" name="Rectangle 8">
            <a:extLst>
              <a:ext uri="{FF2B5EF4-FFF2-40B4-BE49-F238E27FC236}">
                <a16:creationId xmlns:a16="http://schemas.microsoft.com/office/drawing/2014/main" id="{ED7AC861-FBEB-45D4-982C-1489FFBD9797}"/>
              </a:ext>
            </a:extLst>
          </p:cNvPr>
          <p:cNvSpPr/>
          <p:nvPr/>
        </p:nvSpPr>
        <p:spPr>
          <a:xfrm>
            <a:off x="1020493" y="1057275"/>
            <a:ext cx="3658950" cy="369332"/>
          </a:xfrm>
          <a:prstGeom prst="rect">
            <a:avLst/>
          </a:prstGeom>
        </p:spPr>
        <p:txBody>
          <a:bodyPr wrap="none">
            <a:spAutoFit/>
          </a:bodyPr>
          <a:lstStyle/>
          <a:p>
            <a:r>
              <a:rPr lang="en-US" b="1" dirty="0">
                <a:solidFill>
                  <a:srgbClr val="00B0F0"/>
                </a:solidFill>
                <a:latin typeface="Arial Black" panose="020B0A04020102020204" pitchFamily="34" charset="0"/>
              </a:rPr>
              <a:t>Doctrine and Covenants 37.</a:t>
            </a:r>
          </a:p>
        </p:txBody>
      </p:sp>
      <p:sp>
        <p:nvSpPr>
          <p:cNvPr id="5" name="Rectangle 4">
            <a:extLst>
              <a:ext uri="{FF2B5EF4-FFF2-40B4-BE49-F238E27FC236}">
                <a16:creationId xmlns:a16="http://schemas.microsoft.com/office/drawing/2014/main" id="{901BBB8E-FA3B-45BE-9B6E-50778BF72A1D}"/>
              </a:ext>
            </a:extLst>
          </p:cNvPr>
          <p:cNvSpPr/>
          <p:nvPr/>
        </p:nvSpPr>
        <p:spPr>
          <a:xfrm>
            <a:off x="3158337" y="2828835"/>
            <a:ext cx="5875326" cy="1200329"/>
          </a:xfrm>
          <a:prstGeom prst="rect">
            <a:avLst/>
          </a:prstGeom>
        </p:spPr>
        <p:txBody>
          <a:bodyPr wrap="none">
            <a:spAutoFit/>
          </a:bodyPr>
          <a:lstStyle/>
          <a:p>
            <a:r>
              <a:rPr lang="en-US" sz="3600" dirty="0">
                <a:solidFill>
                  <a:srgbClr val="C00000"/>
                </a:solidFill>
                <a:latin typeface="Bahnschrift SemiLight SemiConde" panose="020B0502040204020203" pitchFamily="34" charset="0"/>
              </a:rPr>
              <a:t>“The Lord commands His Church</a:t>
            </a:r>
          </a:p>
          <a:p>
            <a:pPr algn="ctr"/>
            <a:r>
              <a:rPr lang="en-US" sz="3600" dirty="0">
                <a:solidFill>
                  <a:srgbClr val="C00000"/>
                </a:solidFill>
                <a:latin typeface="Bahnschrift SemiLight SemiConde" panose="020B0502040204020203" pitchFamily="34" charset="0"/>
              </a:rPr>
              <a:t> to gather to Ohio”</a:t>
            </a:r>
          </a:p>
        </p:txBody>
      </p:sp>
    </p:spTree>
    <p:extLst>
      <p:ext uri="{BB962C8B-B14F-4D97-AF65-F5344CB8AC3E}">
        <p14:creationId xmlns:p14="http://schemas.microsoft.com/office/powerpoint/2010/main" val="263786190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5">
                    <a:lumMod val="50000"/>
                  </a:schemeClr>
                </a:solidFill>
                <a:latin typeface="Comic Sans MS" panose="030F0702030302020204" pitchFamily="66" charset="0"/>
                <a:ea typeface="Cambria Math" panose="02040503050406030204" pitchFamily="18" charset="0"/>
              </a:rPr>
              <a:t>LESSON 41</a:t>
            </a:r>
          </a:p>
        </p:txBody>
      </p:sp>
      <p:sp>
        <p:nvSpPr>
          <p:cNvPr id="10" name="Rectangle 9">
            <a:extLst>
              <a:ext uri="{FF2B5EF4-FFF2-40B4-BE49-F238E27FC236}">
                <a16:creationId xmlns:a16="http://schemas.microsoft.com/office/drawing/2014/main" id="{CBB48040-04E3-4E30-A4EB-B12A326D693F}"/>
              </a:ext>
            </a:extLst>
          </p:cNvPr>
          <p:cNvSpPr/>
          <p:nvPr/>
        </p:nvSpPr>
        <p:spPr>
          <a:xfrm>
            <a:off x="1020493" y="1057275"/>
            <a:ext cx="4120615" cy="369332"/>
          </a:xfrm>
          <a:prstGeom prst="rect">
            <a:avLst/>
          </a:prstGeom>
        </p:spPr>
        <p:txBody>
          <a:bodyPr wrap="none">
            <a:spAutoFit/>
          </a:bodyPr>
          <a:lstStyle/>
          <a:p>
            <a:r>
              <a:rPr lang="en-US" b="1" dirty="0">
                <a:solidFill>
                  <a:srgbClr val="00B0F0"/>
                </a:solidFill>
                <a:latin typeface="Arial Black" panose="020B0A04020102020204" pitchFamily="34" charset="0"/>
              </a:rPr>
              <a:t>Doctrine and Covenants 37:2-4.</a:t>
            </a:r>
          </a:p>
        </p:txBody>
      </p:sp>
      <p:sp>
        <p:nvSpPr>
          <p:cNvPr id="9" name="Rectangle 8">
            <a:extLst>
              <a:ext uri="{FF2B5EF4-FFF2-40B4-BE49-F238E27FC236}">
                <a16:creationId xmlns:a16="http://schemas.microsoft.com/office/drawing/2014/main" id="{50DBF0FF-0B4D-4577-9C33-A04214469345}"/>
              </a:ext>
            </a:extLst>
          </p:cNvPr>
          <p:cNvSpPr/>
          <p:nvPr/>
        </p:nvSpPr>
        <p:spPr>
          <a:xfrm>
            <a:off x="1020493" y="3683916"/>
            <a:ext cx="7201469" cy="369332"/>
          </a:xfrm>
          <a:prstGeom prst="rect">
            <a:avLst/>
          </a:prstGeom>
        </p:spPr>
        <p:txBody>
          <a:bodyPr wrap="square">
            <a:spAutoFit/>
          </a:bodyPr>
          <a:lstStyle/>
          <a:p>
            <a:r>
              <a:rPr lang="en-US" b="1" dirty="0">
                <a:solidFill>
                  <a:srgbClr val="C00000"/>
                </a:solidFill>
              </a:rPr>
              <a:t>Why did the Lord command Joseph Smith to go to the Saints in Colesville?</a:t>
            </a:r>
          </a:p>
        </p:txBody>
      </p:sp>
      <p:sp>
        <p:nvSpPr>
          <p:cNvPr id="13" name="Rectangle 12">
            <a:extLst>
              <a:ext uri="{FF2B5EF4-FFF2-40B4-BE49-F238E27FC236}">
                <a16:creationId xmlns:a16="http://schemas.microsoft.com/office/drawing/2014/main" id="{142A2DF3-BA05-440D-81A1-0AE96594335E}"/>
              </a:ext>
            </a:extLst>
          </p:cNvPr>
          <p:cNvSpPr/>
          <p:nvPr/>
        </p:nvSpPr>
        <p:spPr>
          <a:xfrm>
            <a:off x="1020493" y="4215375"/>
            <a:ext cx="6090963" cy="369332"/>
          </a:xfrm>
          <a:prstGeom prst="rect">
            <a:avLst/>
          </a:prstGeom>
        </p:spPr>
        <p:txBody>
          <a:bodyPr wrap="none">
            <a:spAutoFit/>
          </a:bodyPr>
          <a:lstStyle/>
          <a:p>
            <a:r>
              <a:rPr lang="en-US" b="1" dirty="0">
                <a:solidFill>
                  <a:srgbClr val="C00000"/>
                </a:solidFill>
              </a:rPr>
              <a:t>What principles can we learn from these verses about prayer?</a:t>
            </a:r>
          </a:p>
        </p:txBody>
      </p:sp>
      <p:sp>
        <p:nvSpPr>
          <p:cNvPr id="14" name="Rectangle 13">
            <a:extLst>
              <a:ext uri="{FF2B5EF4-FFF2-40B4-BE49-F238E27FC236}">
                <a16:creationId xmlns:a16="http://schemas.microsoft.com/office/drawing/2014/main" id="{F4DE8DFB-E3C2-4A1B-9B0F-5A6D2FDEEC4B}"/>
              </a:ext>
            </a:extLst>
          </p:cNvPr>
          <p:cNvSpPr/>
          <p:nvPr/>
        </p:nvSpPr>
        <p:spPr>
          <a:xfrm>
            <a:off x="1015455" y="4746834"/>
            <a:ext cx="9807219" cy="369332"/>
          </a:xfrm>
          <a:prstGeom prst="rect">
            <a:avLst/>
          </a:prstGeom>
        </p:spPr>
        <p:txBody>
          <a:bodyPr wrap="square">
            <a:spAutoFit/>
          </a:bodyPr>
          <a:lstStyle/>
          <a:p>
            <a:r>
              <a:rPr lang="en-US" b="1" dirty="0"/>
              <a:t>If we pray in faith, the Lord will answer our prayers. The Lord often uses others to answer our prayers.</a:t>
            </a:r>
          </a:p>
        </p:txBody>
      </p:sp>
      <p:sp>
        <p:nvSpPr>
          <p:cNvPr id="15" name="Rectangle 14">
            <a:extLst>
              <a:ext uri="{FF2B5EF4-FFF2-40B4-BE49-F238E27FC236}">
                <a16:creationId xmlns:a16="http://schemas.microsoft.com/office/drawing/2014/main" id="{E26BA95D-915A-4382-B822-809D0702915E}"/>
              </a:ext>
            </a:extLst>
          </p:cNvPr>
          <p:cNvSpPr/>
          <p:nvPr/>
        </p:nvSpPr>
        <p:spPr>
          <a:xfrm>
            <a:off x="1015455" y="5334088"/>
            <a:ext cx="5834161" cy="369332"/>
          </a:xfrm>
          <a:prstGeom prst="rect">
            <a:avLst/>
          </a:prstGeom>
        </p:spPr>
        <p:txBody>
          <a:bodyPr wrap="none">
            <a:spAutoFit/>
          </a:bodyPr>
          <a:lstStyle/>
          <a:p>
            <a:r>
              <a:rPr lang="en-US" b="1" dirty="0">
                <a:solidFill>
                  <a:srgbClr val="C00000"/>
                </a:solidFill>
              </a:rPr>
              <a:t>When has another person been an answer to your prayers?</a:t>
            </a:r>
          </a:p>
        </p:txBody>
      </p:sp>
      <p:sp>
        <p:nvSpPr>
          <p:cNvPr id="2" name="Rectangle 1">
            <a:extLst>
              <a:ext uri="{FF2B5EF4-FFF2-40B4-BE49-F238E27FC236}">
                <a16:creationId xmlns:a16="http://schemas.microsoft.com/office/drawing/2014/main" id="{8EFC621C-21C3-4FDD-BD70-C32026511A98}"/>
              </a:ext>
            </a:extLst>
          </p:cNvPr>
          <p:cNvSpPr/>
          <p:nvPr/>
        </p:nvSpPr>
        <p:spPr>
          <a:xfrm>
            <a:off x="1017974" y="1318307"/>
            <a:ext cx="9804700" cy="2031325"/>
          </a:xfrm>
          <a:prstGeom prst="rect">
            <a:avLst/>
          </a:prstGeom>
        </p:spPr>
        <p:txBody>
          <a:bodyPr wrap="square">
            <a:spAutoFit/>
          </a:bodyPr>
          <a:lstStyle/>
          <a:p>
            <a:pPr algn="just" fontAlgn="base"/>
            <a:r>
              <a:rPr lang="en-US" b="1" dirty="0">
                <a:latin typeface="Palatino"/>
              </a:rPr>
              <a:t>2 </a:t>
            </a:r>
            <a:r>
              <a:rPr lang="en-US" dirty="0">
                <a:latin typeface="Palatino"/>
              </a:rPr>
              <a:t>And again, I say unto you that ye shall not go until ye have preached my gospel in those parts, and have strengthened up the church whithersoever it is found, and more especially in Colesville; for, behold, they pray unto me in much faith.</a:t>
            </a:r>
          </a:p>
          <a:p>
            <a:pPr algn="just" fontAlgn="base"/>
            <a:r>
              <a:rPr lang="en-US" b="1" dirty="0">
                <a:latin typeface="Palatino"/>
              </a:rPr>
              <a:t>3 </a:t>
            </a:r>
            <a:r>
              <a:rPr lang="en-US" dirty="0">
                <a:latin typeface="Palatino"/>
              </a:rPr>
              <a:t>And again, a commandment I give unto the church, that it is expedient in me that they should assemble together at the Ohio, against the time that my servant Oliver Cowdery shall return unto them.</a:t>
            </a:r>
          </a:p>
          <a:p>
            <a:pPr algn="just" fontAlgn="base"/>
            <a:r>
              <a:rPr lang="en-US" b="1" dirty="0">
                <a:latin typeface="Palatino"/>
              </a:rPr>
              <a:t>4 </a:t>
            </a:r>
            <a:r>
              <a:rPr lang="en-US" dirty="0">
                <a:latin typeface="Palatino"/>
              </a:rPr>
              <a:t>Behold, here is wisdom, and let every man choose for himself until I come. Even so. Amen.</a:t>
            </a:r>
            <a:endParaRPr lang="en-US" b="0" i="0" dirty="0">
              <a:effectLst/>
              <a:latin typeface="Palatino"/>
            </a:endParaRPr>
          </a:p>
        </p:txBody>
      </p:sp>
    </p:spTree>
    <p:extLst>
      <p:ext uri="{BB962C8B-B14F-4D97-AF65-F5344CB8AC3E}">
        <p14:creationId xmlns:p14="http://schemas.microsoft.com/office/powerpoint/2010/main" val="110408477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1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ircle(in)">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randombar(horizontal)">
                                      <p:cBhvr>
                                        <p:cTn id="17" dur="125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fade">
                                      <p:cBhvr>
                                        <p:cTn id="22" dur="125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5">
                    <a:lumMod val="50000"/>
                  </a:schemeClr>
                </a:solidFill>
                <a:latin typeface="Comic Sans MS" panose="030F0702030302020204" pitchFamily="66" charset="0"/>
                <a:ea typeface="Cambria Math" panose="02040503050406030204" pitchFamily="18" charset="0"/>
              </a:rPr>
              <a:t>LESSON 41</a:t>
            </a:r>
          </a:p>
        </p:txBody>
      </p:sp>
      <p:sp>
        <p:nvSpPr>
          <p:cNvPr id="3" name="Rectangle 2">
            <a:extLst>
              <a:ext uri="{FF2B5EF4-FFF2-40B4-BE49-F238E27FC236}">
                <a16:creationId xmlns:a16="http://schemas.microsoft.com/office/drawing/2014/main" id="{A45A8041-F84B-4507-A449-C607E8B54304}"/>
              </a:ext>
            </a:extLst>
          </p:cNvPr>
          <p:cNvSpPr/>
          <p:nvPr/>
        </p:nvSpPr>
        <p:spPr>
          <a:xfrm>
            <a:off x="2562821" y="2721114"/>
            <a:ext cx="7066358" cy="707886"/>
          </a:xfrm>
          <a:prstGeom prst="rect">
            <a:avLst/>
          </a:prstGeom>
        </p:spPr>
        <p:txBody>
          <a:bodyPr wrap="none">
            <a:spAutoFit/>
          </a:bodyPr>
          <a:lstStyle/>
          <a:p>
            <a:r>
              <a:rPr lang="en-US" sz="4000" dirty="0">
                <a:solidFill>
                  <a:srgbClr val="0070C0"/>
                </a:solidFill>
                <a:latin typeface="Bahnschrift" panose="020B0502040204020203" pitchFamily="34" charset="0"/>
              </a:rPr>
              <a:t>Doctrine and Covenants 36-37.</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BB0AE7EB-570A-4054-92EC-3563C664841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5">
                    <a:lumMod val="50000"/>
                  </a:schemeClr>
                </a:solidFill>
                <a:latin typeface="Comic Sans MS" panose="030F0702030302020204" pitchFamily="66" charset="0"/>
                <a:ea typeface="Cambria Math" panose="02040503050406030204" pitchFamily="18" charset="0"/>
              </a:rPr>
              <a:t>LESSON 41</a:t>
            </a:r>
          </a:p>
        </p:txBody>
      </p:sp>
      <p:sp>
        <p:nvSpPr>
          <p:cNvPr id="2" name="Rectangle 1">
            <a:extLst>
              <a:ext uri="{FF2B5EF4-FFF2-40B4-BE49-F238E27FC236}">
                <a16:creationId xmlns:a16="http://schemas.microsoft.com/office/drawing/2014/main" id="{F2DF92D5-52B1-44FC-98F7-3481AC10DB3B}"/>
              </a:ext>
            </a:extLst>
          </p:cNvPr>
          <p:cNvSpPr/>
          <p:nvPr/>
        </p:nvSpPr>
        <p:spPr>
          <a:xfrm>
            <a:off x="3048000" y="2551837"/>
            <a:ext cx="6096000" cy="1754326"/>
          </a:xfrm>
          <a:prstGeom prst="rect">
            <a:avLst/>
          </a:prstGeom>
        </p:spPr>
        <p:txBody>
          <a:bodyPr>
            <a:spAutoFit/>
          </a:bodyPr>
          <a:lstStyle/>
          <a:p>
            <a:pPr algn="ctr"/>
            <a:r>
              <a:rPr lang="en-US" sz="3600" dirty="0">
                <a:solidFill>
                  <a:srgbClr val="0070C0"/>
                </a:solidFill>
                <a:latin typeface="Bahnschrift SemiLight SemiConde" panose="020B0502040204020203" pitchFamily="34" charset="0"/>
              </a:rPr>
              <a:t>“The Lord forgives Edward Partridge of his sins and calls him to preach the gospel”</a:t>
            </a:r>
          </a:p>
        </p:txBody>
      </p:sp>
      <p:sp>
        <p:nvSpPr>
          <p:cNvPr id="4" name="Rectangle 3">
            <a:extLst>
              <a:ext uri="{FF2B5EF4-FFF2-40B4-BE49-F238E27FC236}">
                <a16:creationId xmlns:a16="http://schemas.microsoft.com/office/drawing/2014/main" id="{3D248CF6-AD7D-4E58-9709-8725BAC0D8E8}"/>
              </a:ext>
            </a:extLst>
          </p:cNvPr>
          <p:cNvSpPr/>
          <p:nvPr/>
        </p:nvSpPr>
        <p:spPr>
          <a:xfrm>
            <a:off x="1507642" y="890974"/>
            <a:ext cx="4082143" cy="369332"/>
          </a:xfrm>
          <a:prstGeom prst="rect">
            <a:avLst/>
          </a:prstGeom>
        </p:spPr>
        <p:txBody>
          <a:bodyPr wrap="none">
            <a:spAutoFit/>
          </a:bodyPr>
          <a:lstStyle/>
          <a:p>
            <a:r>
              <a:rPr lang="en-US" b="1" dirty="0">
                <a:solidFill>
                  <a:srgbClr val="00B0F0"/>
                </a:solidFill>
                <a:latin typeface="Arial Black" panose="020B0A04020102020204" pitchFamily="34" charset="0"/>
              </a:rPr>
              <a:t>Doctrine and Covenants 36:1–3</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00000"/>
            </a:gs>
            <a:gs pos="51000">
              <a:schemeClr val="accent4">
                <a:lumMod val="97000"/>
                <a:lumOff val="3000"/>
              </a:schemeClr>
            </a:gs>
            <a:gs pos="100000">
              <a:schemeClr val="accent4">
                <a:lumMod val="60000"/>
                <a:lumOff val="4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D5AC14B-FB98-4D4A-8E76-F323D99E788F}"/>
              </a:ext>
            </a:extLst>
          </p:cNvPr>
          <p:cNvSpPr/>
          <p:nvPr/>
        </p:nvSpPr>
        <p:spPr>
          <a:xfrm>
            <a:off x="1139688" y="900886"/>
            <a:ext cx="9713844" cy="23083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Subtitle 4">
            <a:extLst>
              <a:ext uri="{FF2B5EF4-FFF2-40B4-BE49-F238E27FC236}">
                <a16:creationId xmlns:a16="http://schemas.microsoft.com/office/drawing/2014/main" id="{4058FB9D-7575-45FB-845B-3DC2A281A11E}"/>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5">
                    <a:lumMod val="50000"/>
                  </a:schemeClr>
                </a:solidFill>
                <a:latin typeface="Comic Sans MS" panose="030F0702030302020204" pitchFamily="66" charset="0"/>
                <a:ea typeface="Cambria Math" panose="02040503050406030204" pitchFamily="18" charset="0"/>
              </a:rPr>
              <a:t>LESSON 41</a:t>
            </a:r>
          </a:p>
        </p:txBody>
      </p:sp>
      <p:sp>
        <p:nvSpPr>
          <p:cNvPr id="3" name="Rectangle 2">
            <a:extLst>
              <a:ext uri="{FF2B5EF4-FFF2-40B4-BE49-F238E27FC236}">
                <a16:creationId xmlns:a16="http://schemas.microsoft.com/office/drawing/2014/main" id="{5C55A0A4-CB36-4EFE-8157-5E27372F222F}"/>
              </a:ext>
            </a:extLst>
          </p:cNvPr>
          <p:cNvSpPr/>
          <p:nvPr/>
        </p:nvSpPr>
        <p:spPr>
          <a:xfrm>
            <a:off x="1134793" y="890974"/>
            <a:ext cx="9674087" cy="2308324"/>
          </a:xfrm>
          <a:prstGeom prst="rect">
            <a:avLst/>
          </a:prstGeom>
        </p:spPr>
        <p:txBody>
          <a:bodyPr wrap="square">
            <a:spAutoFit/>
          </a:bodyPr>
          <a:lstStyle/>
          <a:p>
            <a:pPr algn="just"/>
            <a:r>
              <a:rPr lang="en-US" sz="1600" dirty="0"/>
              <a:t>Within a few weeks of the arrival of Elder Oliver Cowdery and his companions in northeastern Ohio, many people had been baptized into the restored Church of Jesus Christ. Although Edward Partridge’s wife, Lydia, had been among those who had been converted and baptized by the missionaries, Edward was still not fully convinced. He desired to visit the Prophet Joseph Smith before making up his mind. He and Sidney Rigdon arrived in Waterloo, New York, as Joseph Smith was in the middle of a sermon. When the Prophet had finished speaking, Edward stood to speak. He reported that on their way to Waterloo, he had spoken with the neighbors near the Smith family farm in Manchester about the character of the Smith family. Satisfied with what he had learned, Edward asked if Joseph would baptize him. (See Documents, Volume 1: July 1828–June 1831,vol. 1 of the Documents series of The Joseph Smith Papers[2013], 197, 199,224.</a:t>
            </a:r>
          </a:p>
        </p:txBody>
      </p:sp>
      <p:sp>
        <p:nvSpPr>
          <p:cNvPr id="8" name="Rectangle 7">
            <a:extLst>
              <a:ext uri="{FF2B5EF4-FFF2-40B4-BE49-F238E27FC236}">
                <a16:creationId xmlns:a16="http://schemas.microsoft.com/office/drawing/2014/main" id="{71A3B5E4-E81F-456A-B632-C1F81592BEE6}"/>
              </a:ext>
            </a:extLst>
          </p:cNvPr>
          <p:cNvSpPr/>
          <p:nvPr/>
        </p:nvSpPr>
        <p:spPr>
          <a:xfrm>
            <a:off x="1134793" y="3429000"/>
            <a:ext cx="3889783" cy="369332"/>
          </a:xfrm>
          <a:prstGeom prst="rect">
            <a:avLst/>
          </a:prstGeom>
        </p:spPr>
        <p:txBody>
          <a:bodyPr wrap="none">
            <a:spAutoFit/>
          </a:bodyPr>
          <a:lstStyle/>
          <a:p>
            <a:r>
              <a:rPr lang="en-US" b="1" dirty="0">
                <a:solidFill>
                  <a:srgbClr val="00B0F0"/>
                </a:solidFill>
                <a:latin typeface="Arial Black" panose="020B0A04020102020204" pitchFamily="34" charset="0"/>
              </a:rPr>
              <a:t>Doctrine and Covenants 36:1.</a:t>
            </a:r>
          </a:p>
        </p:txBody>
      </p:sp>
      <p:sp>
        <p:nvSpPr>
          <p:cNvPr id="2" name="Rectangle 1">
            <a:extLst>
              <a:ext uri="{FF2B5EF4-FFF2-40B4-BE49-F238E27FC236}">
                <a16:creationId xmlns:a16="http://schemas.microsoft.com/office/drawing/2014/main" id="{E45630C2-D793-4B20-9528-6E3D958A4D6C}"/>
              </a:ext>
            </a:extLst>
          </p:cNvPr>
          <p:cNvSpPr/>
          <p:nvPr/>
        </p:nvSpPr>
        <p:spPr>
          <a:xfrm>
            <a:off x="1134793" y="3798332"/>
            <a:ext cx="9713844" cy="923330"/>
          </a:xfrm>
          <a:prstGeom prst="rect">
            <a:avLst/>
          </a:prstGeom>
        </p:spPr>
        <p:txBody>
          <a:bodyPr wrap="square">
            <a:spAutoFit/>
          </a:bodyPr>
          <a:lstStyle/>
          <a:p>
            <a:pPr algn="just"/>
            <a:r>
              <a:rPr lang="en-US" dirty="0">
                <a:latin typeface="Palatino"/>
              </a:rPr>
              <a:t>Thus saith the Lord God, the Mighty One of Israel: Behold, I say unto you, my servant Edward, that you are blessed, and your sins are forgiven you, and you are called to preach my gospel as with the voice of a trump.</a:t>
            </a:r>
            <a:endParaRPr lang="en-US" dirty="0"/>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B403965E-EF4C-43C1-B32E-DD90B2CC6858}"/>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5">
                    <a:lumMod val="50000"/>
                  </a:schemeClr>
                </a:solidFill>
                <a:latin typeface="Comic Sans MS" panose="030F0702030302020204" pitchFamily="66" charset="0"/>
                <a:ea typeface="Cambria Math" panose="02040503050406030204" pitchFamily="18" charset="0"/>
              </a:rPr>
              <a:t>LESSON 41</a:t>
            </a:r>
          </a:p>
        </p:txBody>
      </p:sp>
      <p:sp>
        <p:nvSpPr>
          <p:cNvPr id="3" name="Rectangle 2">
            <a:extLst>
              <a:ext uri="{FF2B5EF4-FFF2-40B4-BE49-F238E27FC236}">
                <a16:creationId xmlns:a16="http://schemas.microsoft.com/office/drawing/2014/main" id="{445ABBD2-89CF-4836-81F3-9C5710D8458F}"/>
              </a:ext>
            </a:extLst>
          </p:cNvPr>
          <p:cNvSpPr/>
          <p:nvPr/>
        </p:nvSpPr>
        <p:spPr>
          <a:xfrm>
            <a:off x="1090613" y="1134160"/>
            <a:ext cx="6881812" cy="369332"/>
          </a:xfrm>
          <a:prstGeom prst="rect">
            <a:avLst/>
          </a:prstGeom>
        </p:spPr>
        <p:txBody>
          <a:bodyPr wrap="square">
            <a:spAutoFit/>
          </a:bodyPr>
          <a:lstStyle/>
          <a:p>
            <a:r>
              <a:rPr lang="en-US" b="1" dirty="0">
                <a:solidFill>
                  <a:srgbClr val="C00000"/>
                </a:solidFill>
              </a:rPr>
              <a:t>What blessing did Edward Partridge receive as a result of his baptism? </a:t>
            </a:r>
          </a:p>
        </p:txBody>
      </p:sp>
      <p:sp>
        <p:nvSpPr>
          <p:cNvPr id="4" name="Rectangle 3">
            <a:extLst>
              <a:ext uri="{FF2B5EF4-FFF2-40B4-BE49-F238E27FC236}">
                <a16:creationId xmlns:a16="http://schemas.microsoft.com/office/drawing/2014/main" id="{0E44EEC1-78A0-48A8-803B-8F091A1BEB90}"/>
              </a:ext>
            </a:extLst>
          </p:cNvPr>
          <p:cNvSpPr/>
          <p:nvPr/>
        </p:nvSpPr>
        <p:spPr>
          <a:xfrm>
            <a:off x="3144312" y="1701284"/>
            <a:ext cx="2774414" cy="369332"/>
          </a:xfrm>
          <a:prstGeom prst="rect">
            <a:avLst/>
          </a:prstGeom>
        </p:spPr>
        <p:txBody>
          <a:bodyPr wrap="none">
            <a:spAutoFit/>
          </a:bodyPr>
          <a:lstStyle/>
          <a:p>
            <a:r>
              <a:rPr lang="en-US" b="1" dirty="0"/>
              <a:t>(The Lord forgave his sins.) </a:t>
            </a:r>
            <a:endParaRPr lang="en-US" dirty="0"/>
          </a:p>
        </p:txBody>
      </p:sp>
      <p:sp>
        <p:nvSpPr>
          <p:cNvPr id="5" name="Rectangle 4">
            <a:extLst>
              <a:ext uri="{FF2B5EF4-FFF2-40B4-BE49-F238E27FC236}">
                <a16:creationId xmlns:a16="http://schemas.microsoft.com/office/drawing/2014/main" id="{9D092EBC-E2C5-416A-9E20-0E420F3B9BDD}"/>
              </a:ext>
            </a:extLst>
          </p:cNvPr>
          <p:cNvSpPr/>
          <p:nvPr/>
        </p:nvSpPr>
        <p:spPr>
          <a:xfrm>
            <a:off x="1090614" y="2293678"/>
            <a:ext cx="6010274" cy="369332"/>
          </a:xfrm>
          <a:prstGeom prst="rect">
            <a:avLst/>
          </a:prstGeom>
        </p:spPr>
        <p:txBody>
          <a:bodyPr wrap="square">
            <a:spAutoFit/>
          </a:bodyPr>
          <a:lstStyle/>
          <a:p>
            <a:r>
              <a:rPr lang="en-US" b="1" dirty="0">
                <a:solidFill>
                  <a:srgbClr val="C00000"/>
                </a:solidFill>
              </a:rPr>
              <a:t>What responsibility did Edward have after he was baptized?</a:t>
            </a:r>
          </a:p>
        </p:txBody>
      </p:sp>
      <p:sp>
        <p:nvSpPr>
          <p:cNvPr id="12" name="Rectangle 11">
            <a:extLst>
              <a:ext uri="{FF2B5EF4-FFF2-40B4-BE49-F238E27FC236}">
                <a16:creationId xmlns:a16="http://schemas.microsoft.com/office/drawing/2014/main" id="{399756C3-6829-4117-8A8C-BE763351868F}"/>
              </a:ext>
            </a:extLst>
          </p:cNvPr>
          <p:cNvSpPr/>
          <p:nvPr/>
        </p:nvSpPr>
        <p:spPr>
          <a:xfrm>
            <a:off x="1090612" y="2940009"/>
            <a:ext cx="9253537" cy="646331"/>
          </a:xfrm>
          <a:prstGeom prst="rect">
            <a:avLst/>
          </a:prstGeom>
        </p:spPr>
        <p:txBody>
          <a:bodyPr wrap="square">
            <a:spAutoFit/>
          </a:bodyPr>
          <a:lstStyle/>
          <a:p>
            <a:r>
              <a:rPr lang="en-US" b="1" dirty="0">
                <a:solidFill>
                  <a:srgbClr val="C00000"/>
                </a:solidFill>
              </a:rPr>
              <a:t>Why do you think it is important for those who are called to preach the gospel to repent and be forgiven of their sins?</a:t>
            </a:r>
          </a:p>
        </p:txBody>
      </p:sp>
      <p:sp>
        <p:nvSpPr>
          <p:cNvPr id="13" name="Rectangle 12">
            <a:extLst>
              <a:ext uri="{FF2B5EF4-FFF2-40B4-BE49-F238E27FC236}">
                <a16:creationId xmlns:a16="http://schemas.microsoft.com/office/drawing/2014/main" id="{6D726865-8388-4907-BCC0-7BE1F14AFB0D}"/>
              </a:ext>
            </a:extLst>
          </p:cNvPr>
          <p:cNvSpPr/>
          <p:nvPr/>
        </p:nvSpPr>
        <p:spPr>
          <a:xfrm>
            <a:off x="2157413" y="3742690"/>
            <a:ext cx="7888421" cy="224676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14" name="TextBox 13">
            <a:extLst>
              <a:ext uri="{FF2B5EF4-FFF2-40B4-BE49-F238E27FC236}">
                <a16:creationId xmlns:a16="http://schemas.microsoft.com/office/drawing/2014/main" id="{7D3413FF-739F-4C0B-B7A7-98037AD226D6}"/>
              </a:ext>
            </a:extLst>
          </p:cNvPr>
          <p:cNvSpPr txBox="1"/>
          <p:nvPr/>
        </p:nvSpPr>
        <p:spPr>
          <a:xfrm>
            <a:off x="3704566" y="3742690"/>
            <a:ext cx="6341269" cy="2246769"/>
          </a:xfrm>
          <a:prstGeom prst="rect">
            <a:avLst/>
          </a:prstGeom>
          <a:noFill/>
        </p:spPr>
        <p:txBody>
          <a:bodyPr wrap="square" rtlCol="0">
            <a:spAutoFit/>
          </a:bodyPr>
          <a:lstStyle/>
          <a:p>
            <a:pPr algn="just"/>
            <a:r>
              <a:rPr lang="en-US" sz="1400" dirty="0"/>
              <a:t>“In this battle between good and evil, you cannot play for the adversary whenever temptation comes along and then expect to suit up for the Savior at temple and mission time as if nothing has happened. … God will not be mocked.… “…The Lord has drawn lines of worthiness for those called to labor with Him in this work. No missionary can be unrepentant of sexual transgression or profane language or pornographic indulgence and then expect to challenge others to repent of those very things! … The Spirit will not be with you, and the words will choke in your throat as you speak them. You cannot travel down what Lehi called ‘forbidden paths’ [1Nephi 8:28] and expect to guide others to the ‘strait and narrow’ [2Nephi 31:18] one—it can’t be done” (“We Are All Enlisted, ”Ensign or Liahona, Nov. 2011,45).</a:t>
            </a:r>
          </a:p>
        </p:txBody>
      </p:sp>
      <p:pic>
        <p:nvPicPr>
          <p:cNvPr id="16" name="Picture 15">
            <a:extLst>
              <a:ext uri="{FF2B5EF4-FFF2-40B4-BE49-F238E27FC236}">
                <a16:creationId xmlns:a16="http://schemas.microsoft.com/office/drawing/2014/main" id="{C60C1ED6-E56F-4ACB-B714-B95F21D0F1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1528" y="3808790"/>
            <a:ext cx="1443038" cy="1806510"/>
          </a:xfrm>
          <a:prstGeom prst="rect">
            <a:avLst/>
          </a:prstGeom>
        </p:spPr>
      </p:pic>
      <p:sp>
        <p:nvSpPr>
          <p:cNvPr id="17" name="TextBox 16">
            <a:extLst>
              <a:ext uri="{FF2B5EF4-FFF2-40B4-BE49-F238E27FC236}">
                <a16:creationId xmlns:a16="http://schemas.microsoft.com/office/drawing/2014/main" id="{7BA563C0-9E29-49AF-B1E1-8D4E819849B1}"/>
              </a:ext>
            </a:extLst>
          </p:cNvPr>
          <p:cNvSpPr txBox="1"/>
          <p:nvPr/>
        </p:nvSpPr>
        <p:spPr>
          <a:xfrm>
            <a:off x="2424240" y="5635375"/>
            <a:ext cx="1117614" cy="246221"/>
          </a:xfrm>
          <a:prstGeom prst="rect">
            <a:avLst/>
          </a:prstGeom>
          <a:noFill/>
        </p:spPr>
        <p:txBody>
          <a:bodyPr wrap="none" rtlCol="0">
            <a:spAutoFit/>
          </a:bodyPr>
          <a:lstStyle/>
          <a:p>
            <a:r>
              <a:rPr lang="en-US" sz="1000" b="1" dirty="0"/>
              <a:t>Jeffrey R. Holland</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heckerboard(across)">
                                      <p:cBhvr>
                                        <p:cTn id="22" dur="1000"/>
                                        <p:tgtEl>
                                          <p:spTgt spid="17"/>
                                        </p:tgtEl>
                                      </p:cBhvr>
                                    </p:animEffect>
                                  </p:childTnLst>
                                </p:cTn>
                              </p:par>
                              <p:par>
                                <p:cTn id="23" presetID="5" presetClass="entr" presetSubtype="1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checkerboard(across)">
                                      <p:cBhvr>
                                        <p:cTn id="25" dur="1000"/>
                                        <p:tgtEl>
                                          <p:spTgt spid="16"/>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heckerboard(across)">
                                      <p:cBhvr>
                                        <p:cTn id="28" dur="1000"/>
                                        <p:tgtEl>
                                          <p:spTgt spid="14"/>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checkerboard(across)">
                                      <p:cBhvr>
                                        <p:cTn id="31"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2" grpId="0"/>
      <p:bldP spid="13" grpId="0" animBg="1"/>
      <p:bldP spid="14"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F9A9525C-F594-4C19-8A97-FDC3BA9569B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5">
                    <a:lumMod val="50000"/>
                  </a:schemeClr>
                </a:solidFill>
                <a:latin typeface="Comic Sans MS" panose="030F0702030302020204" pitchFamily="66" charset="0"/>
                <a:ea typeface="Cambria Math" panose="02040503050406030204" pitchFamily="18" charset="0"/>
              </a:rPr>
              <a:t>LESSON 41</a:t>
            </a:r>
          </a:p>
        </p:txBody>
      </p:sp>
      <p:sp>
        <p:nvSpPr>
          <p:cNvPr id="2" name="Rectangle 1">
            <a:extLst>
              <a:ext uri="{FF2B5EF4-FFF2-40B4-BE49-F238E27FC236}">
                <a16:creationId xmlns:a16="http://schemas.microsoft.com/office/drawing/2014/main" id="{E71E03E8-927D-4FA1-A5C5-8D7815195AC5}"/>
              </a:ext>
            </a:extLst>
          </p:cNvPr>
          <p:cNvSpPr/>
          <p:nvPr/>
        </p:nvSpPr>
        <p:spPr>
          <a:xfrm>
            <a:off x="2914650" y="2243138"/>
            <a:ext cx="5772150" cy="198596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a:extLst>
              <a:ext uri="{FF2B5EF4-FFF2-40B4-BE49-F238E27FC236}">
                <a16:creationId xmlns:a16="http://schemas.microsoft.com/office/drawing/2014/main" id="{B8EEAA09-27CE-4E96-9DA7-E10EE051C525}"/>
              </a:ext>
            </a:extLst>
          </p:cNvPr>
          <p:cNvSpPr txBox="1"/>
          <p:nvPr/>
        </p:nvSpPr>
        <p:spPr>
          <a:xfrm>
            <a:off x="4357688" y="2243138"/>
            <a:ext cx="4329112" cy="2246769"/>
          </a:xfrm>
          <a:prstGeom prst="rect">
            <a:avLst/>
          </a:prstGeom>
          <a:noFill/>
        </p:spPr>
        <p:txBody>
          <a:bodyPr wrap="square" rtlCol="0">
            <a:spAutoFit/>
          </a:bodyPr>
          <a:lstStyle/>
          <a:p>
            <a:pPr algn="just"/>
            <a:r>
              <a:rPr lang="en-US" sz="1400" dirty="0"/>
              <a:t>“Whoever you are and whatever you have done, you can be forgiven. Every one of you … can leave behind any transgression with which you may struggle. It is the miracle of forgiveness; it is the miracle of the Atonement of the Lord Jesus Christ. But you cannot do it without an active commitment to the gospel, and you cannot do it without repentance where it is needed. I am asking you … to be active and be clean. If required, I am asking you to get active and get clean” (“We Are All Enlisted,”45).</a:t>
            </a:r>
          </a:p>
          <a:p>
            <a:pPr algn="just"/>
            <a:endParaRPr lang="en-US" sz="1400" dirty="0"/>
          </a:p>
        </p:txBody>
      </p:sp>
      <p:pic>
        <p:nvPicPr>
          <p:cNvPr id="9" name="Picture 8">
            <a:extLst>
              <a:ext uri="{FF2B5EF4-FFF2-40B4-BE49-F238E27FC236}">
                <a16:creationId xmlns:a16="http://schemas.microsoft.com/office/drawing/2014/main" id="{48E7E5FD-372E-4D53-8F24-8B7D7711A6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7524" y="2314578"/>
            <a:ext cx="1271588" cy="1591875"/>
          </a:xfrm>
          <a:prstGeom prst="rect">
            <a:avLst/>
          </a:prstGeom>
        </p:spPr>
      </p:pic>
      <p:sp>
        <p:nvSpPr>
          <p:cNvPr id="10" name="TextBox 9">
            <a:extLst>
              <a:ext uri="{FF2B5EF4-FFF2-40B4-BE49-F238E27FC236}">
                <a16:creationId xmlns:a16="http://schemas.microsoft.com/office/drawing/2014/main" id="{C4E3C20B-DC15-4106-9D6D-046C00353ABA}"/>
              </a:ext>
            </a:extLst>
          </p:cNvPr>
          <p:cNvSpPr txBox="1"/>
          <p:nvPr/>
        </p:nvSpPr>
        <p:spPr>
          <a:xfrm>
            <a:off x="3138880" y="3906453"/>
            <a:ext cx="1108876" cy="246221"/>
          </a:xfrm>
          <a:prstGeom prst="rect">
            <a:avLst/>
          </a:prstGeom>
          <a:noFill/>
        </p:spPr>
        <p:txBody>
          <a:bodyPr wrap="square" rtlCol="0">
            <a:spAutoFit/>
          </a:bodyPr>
          <a:lstStyle/>
          <a:p>
            <a:r>
              <a:rPr lang="en-US" sz="1000" b="1" dirty="0"/>
              <a:t>Jeffrey R. Holland</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3B560809-524A-49D5-A857-68043AE93B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5">
                    <a:lumMod val="50000"/>
                  </a:schemeClr>
                </a:solidFill>
                <a:latin typeface="Comic Sans MS" panose="030F0702030302020204" pitchFamily="66" charset="0"/>
                <a:ea typeface="Cambria Math" panose="02040503050406030204" pitchFamily="18" charset="0"/>
              </a:rPr>
              <a:t>LESSON 41</a:t>
            </a:r>
          </a:p>
        </p:txBody>
      </p:sp>
      <p:sp>
        <p:nvSpPr>
          <p:cNvPr id="13" name="Rectangle 12">
            <a:extLst>
              <a:ext uri="{FF2B5EF4-FFF2-40B4-BE49-F238E27FC236}">
                <a16:creationId xmlns:a16="http://schemas.microsoft.com/office/drawing/2014/main" id="{BCEED2A5-B248-4EA1-9E5B-59BB5F1FBA32}"/>
              </a:ext>
            </a:extLst>
          </p:cNvPr>
          <p:cNvSpPr/>
          <p:nvPr/>
        </p:nvSpPr>
        <p:spPr>
          <a:xfrm>
            <a:off x="1020493" y="3429000"/>
            <a:ext cx="6220101" cy="369332"/>
          </a:xfrm>
          <a:prstGeom prst="rect">
            <a:avLst/>
          </a:prstGeom>
        </p:spPr>
        <p:txBody>
          <a:bodyPr wrap="none">
            <a:spAutoFit/>
          </a:bodyPr>
          <a:lstStyle/>
          <a:p>
            <a:r>
              <a:rPr lang="en-US" b="1" dirty="0">
                <a:solidFill>
                  <a:srgbClr val="C00000"/>
                </a:solidFill>
              </a:rPr>
              <a:t> Why do missionaries need the Holy Ghost as their companion?</a:t>
            </a:r>
          </a:p>
        </p:txBody>
      </p:sp>
      <p:sp>
        <p:nvSpPr>
          <p:cNvPr id="14" name="Rectangle 13">
            <a:extLst>
              <a:ext uri="{FF2B5EF4-FFF2-40B4-BE49-F238E27FC236}">
                <a16:creationId xmlns:a16="http://schemas.microsoft.com/office/drawing/2014/main" id="{E6383DCA-F473-48A5-81E2-15E3AF8431D3}"/>
              </a:ext>
            </a:extLst>
          </p:cNvPr>
          <p:cNvSpPr/>
          <p:nvPr/>
        </p:nvSpPr>
        <p:spPr>
          <a:xfrm>
            <a:off x="1051518" y="3951334"/>
            <a:ext cx="9595120" cy="646331"/>
          </a:xfrm>
          <a:prstGeom prst="rect">
            <a:avLst/>
          </a:prstGeom>
        </p:spPr>
        <p:txBody>
          <a:bodyPr wrap="square">
            <a:spAutoFit/>
          </a:bodyPr>
          <a:lstStyle/>
          <a:p>
            <a:pPr algn="just"/>
            <a:r>
              <a:rPr lang="en-US" b="1" dirty="0">
                <a:solidFill>
                  <a:srgbClr val="C00000"/>
                </a:solidFill>
              </a:rPr>
              <a:t>What would the Holy Ghost teach Edward Partridge? What do you think it means to learn “the peaceable things of the kingdom”? </a:t>
            </a:r>
          </a:p>
        </p:txBody>
      </p:sp>
      <p:sp>
        <p:nvSpPr>
          <p:cNvPr id="15" name="Rectangle 14">
            <a:extLst>
              <a:ext uri="{FF2B5EF4-FFF2-40B4-BE49-F238E27FC236}">
                <a16:creationId xmlns:a16="http://schemas.microsoft.com/office/drawing/2014/main" id="{1188036D-765D-4778-A214-7A4AF409B282}"/>
              </a:ext>
            </a:extLst>
          </p:cNvPr>
          <p:cNvSpPr/>
          <p:nvPr/>
        </p:nvSpPr>
        <p:spPr>
          <a:xfrm>
            <a:off x="1045285" y="4611550"/>
            <a:ext cx="4197559" cy="369332"/>
          </a:xfrm>
          <a:prstGeom prst="rect">
            <a:avLst/>
          </a:prstGeom>
        </p:spPr>
        <p:txBody>
          <a:bodyPr wrap="none">
            <a:spAutoFit/>
          </a:bodyPr>
          <a:lstStyle/>
          <a:p>
            <a:r>
              <a:rPr lang="en-US" b="1" i="1" u="sng" dirty="0">
                <a:solidFill>
                  <a:srgbClr val="00B0F0"/>
                </a:solidFill>
                <a:latin typeface="Arial Black" panose="020B0A04020102020204" pitchFamily="34" charset="0"/>
              </a:rPr>
              <a:t>Doctrine and Covenants 42:61.</a:t>
            </a:r>
          </a:p>
        </p:txBody>
      </p:sp>
      <p:sp>
        <p:nvSpPr>
          <p:cNvPr id="17" name="Rectangle 16">
            <a:extLst>
              <a:ext uri="{FF2B5EF4-FFF2-40B4-BE49-F238E27FC236}">
                <a16:creationId xmlns:a16="http://schemas.microsoft.com/office/drawing/2014/main" id="{4EB2032D-7E53-44F5-B932-9F491430665E}"/>
              </a:ext>
            </a:extLst>
          </p:cNvPr>
          <p:cNvSpPr/>
          <p:nvPr/>
        </p:nvSpPr>
        <p:spPr>
          <a:xfrm>
            <a:off x="1020493" y="1057275"/>
            <a:ext cx="4120615" cy="369332"/>
          </a:xfrm>
          <a:prstGeom prst="rect">
            <a:avLst/>
          </a:prstGeom>
        </p:spPr>
        <p:txBody>
          <a:bodyPr wrap="none">
            <a:spAutoFit/>
          </a:bodyPr>
          <a:lstStyle/>
          <a:p>
            <a:r>
              <a:rPr lang="en-US" b="1" dirty="0">
                <a:solidFill>
                  <a:srgbClr val="00B0F0"/>
                </a:solidFill>
                <a:latin typeface="Arial Black" panose="020B0A04020102020204" pitchFamily="34" charset="0"/>
              </a:rPr>
              <a:t>Doctrine and Covenants 36:2-3.</a:t>
            </a:r>
          </a:p>
        </p:txBody>
      </p:sp>
      <p:sp>
        <p:nvSpPr>
          <p:cNvPr id="2" name="Rectangle 1">
            <a:extLst>
              <a:ext uri="{FF2B5EF4-FFF2-40B4-BE49-F238E27FC236}">
                <a16:creationId xmlns:a16="http://schemas.microsoft.com/office/drawing/2014/main" id="{67170322-256A-413C-B74D-419966D2AE0F}"/>
              </a:ext>
            </a:extLst>
          </p:cNvPr>
          <p:cNvSpPr/>
          <p:nvPr/>
        </p:nvSpPr>
        <p:spPr>
          <a:xfrm>
            <a:off x="1082543" y="1476122"/>
            <a:ext cx="9533070" cy="1477328"/>
          </a:xfrm>
          <a:prstGeom prst="rect">
            <a:avLst/>
          </a:prstGeom>
        </p:spPr>
        <p:txBody>
          <a:bodyPr wrap="square">
            <a:spAutoFit/>
          </a:bodyPr>
          <a:lstStyle/>
          <a:p>
            <a:pPr algn="just" fontAlgn="base"/>
            <a:r>
              <a:rPr lang="en-US" b="1" dirty="0">
                <a:solidFill>
                  <a:srgbClr val="333333"/>
                </a:solidFill>
                <a:latin typeface="Palatino"/>
              </a:rPr>
              <a:t>2 </a:t>
            </a:r>
            <a:r>
              <a:rPr lang="en-US" dirty="0">
                <a:solidFill>
                  <a:srgbClr val="333333"/>
                </a:solidFill>
                <a:latin typeface="Palatino"/>
              </a:rPr>
              <a:t>And I will lay my hand upon you by the hand of my servant Sidney Rigdon, and you shall receive my Spirit, the Holy Ghost, even the Comforter, which shall teach you the peaceable things of the kingdom;</a:t>
            </a:r>
          </a:p>
          <a:p>
            <a:pPr algn="just" fontAlgn="base"/>
            <a:r>
              <a:rPr lang="en-US" b="1" dirty="0">
                <a:solidFill>
                  <a:srgbClr val="333333"/>
                </a:solidFill>
                <a:latin typeface="Palatino"/>
              </a:rPr>
              <a:t>3 </a:t>
            </a:r>
            <a:r>
              <a:rPr lang="en-US" dirty="0">
                <a:solidFill>
                  <a:srgbClr val="333333"/>
                </a:solidFill>
                <a:latin typeface="Palatino"/>
              </a:rPr>
              <a:t>And you shall declare it with a loud voice, saying: Hosanna, blessed be the name of the most high God.</a:t>
            </a:r>
            <a:endParaRPr lang="en-US" b="0" i="0" dirty="0">
              <a:solidFill>
                <a:srgbClr val="333333"/>
              </a:solidFill>
              <a:effectLst/>
              <a:latin typeface="Palatino"/>
            </a:endParaRPr>
          </a:p>
        </p:txBody>
      </p:sp>
      <p:sp>
        <p:nvSpPr>
          <p:cNvPr id="3" name="Rectangle 2">
            <a:extLst>
              <a:ext uri="{FF2B5EF4-FFF2-40B4-BE49-F238E27FC236}">
                <a16:creationId xmlns:a16="http://schemas.microsoft.com/office/drawing/2014/main" id="{53F1BC7C-AFA1-41AA-B121-7048E1EC8B0C}"/>
              </a:ext>
            </a:extLst>
          </p:cNvPr>
          <p:cNvSpPr/>
          <p:nvPr/>
        </p:nvSpPr>
        <p:spPr>
          <a:xfrm>
            <a:off x="1020492" y="4955843"/>
            <a:ext cx="9595119" cy="923330"/>
          </a:xfrm>
          <a:prstGeom prst="rect">
            <a:avLst/>
          </a:prstGeom>
        </p:spPr>
        <p:txBody>
          <a:bodyPr wrap="square">
            <a:spAutoFit/>
          </a:bodyPr>
          <a:lstStyle/>
          <a:p>
            <a:r>
              <a:rPr lang="en-US" dirty="0">
                <a:latin typeface="Palatino"/>
              </a:rPr>
              <a:t>If thou shalt ask, thou shalt receive revelation upon revelation, knowledge upon knowledge, that thou mayest know the mysteries and peaceable things—that which bringeth joy, that which bringeth life eternal.</a:t>
            </a:r>
            <a:endParaRPr lang="en-US" dirty="0"/>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down)">
                                      <p:cBhvr>
                                        <p:cTn id="7" dur="1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1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1250"/>
                                        <p:tgtEl>
                                          <p:spTgt spid="15"/>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2D1E4999-60FE-4392-A5E7-F5050D0F50BF}"/>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5">
                    <a:lumMod val="50000"/>
                  </a:schemeClr>
                </a:solidFill>
                <a:latin typeface="Comic Sans MS" panose="030F0702030302020204" pitchFamily="66" charset="0"/>
                <a:ea typeface="Cambria Math" panose="02040503050406030204" pitchFamily="18" charset="0"/>
              </a:rPr>
              <a:t>LESSON 41</a:t>
            </a:r>
          </a:p>
        </p:txBody>
      </p:sp>
      <p:sp>
        <p:nvSpPr>
          <p:cNvPr id="8" name="Rectangle 7">
            <a:extLst>
              <a:ext uri="{FF2B5EF4-FFF2-40B4-BE49-F238E27FC236}">
                <a16:creationId xmlns:a16="http://schemas.microsoft.com/office/drawing/2014/main" id="{1237E413-8D2D-4DEF-9428-0BA708A510D3}"/>
              </a:ext>
            </a:extLst>
          </p:cNvPr>
          <p:cNvSpPr/>
          <p:nvPr/>
        </p:nvSpPr>
        <p:spPr>
          <a:xfrm>
            <a:off x="3048000" y="2274838"/>
            <a:ext cx="6096000" cy="2308324"/>
          </a:xfrm>
          <a:prstGeom prst="rect">
            <a:avLst/>
          </a:prstGeom>
        </p:spPr>
        <p:txBody>
          <a:bodyPr>
            <a:spAutoFit/>
          </a:bodyPr>
          <a:lstStyle/>
          <a:p>
            <a:pPr algn="ctr"/>
            <a:r>
              <a:rPr lang="en-US" sz="3600" b="1" dirty="0">
                <a:solidFill>
                  <a:srgbClr val="C00000"/>
                </a:solidFill>
              </a:rPr>
              <a:t>“The Lord issues a commandment regarding those who are called to preach the gospel”</a:t>
            </a:r>
          </a:p>
        </p:txBody>
      </p:sp>
      <p:sp>
        <p:nvSpPr>
          <p:cNvPr id="9" name="Rectangle 8">
            <a:extLst>
              <a:ext uri="{FF2B5EF4-FFF2-40B4-BE49-F238E27FC236}">
                <a16:creationId xmlns:a16="http://schemas.microsoft.com/office/drawing/2014/main" id="{56F3B5DA-7D46-4AD4-B6B5-241C16306FEB}"/>
              </a:ext>
            </a:extLst>
          </p:cNvPr>
          <p:cNvSpPr/>
          <p:nvPr/>
        </p:nvSpPr>
        <p:spPr>
          <a:xfrm>
            <a:off x="1020493" y="1057275"/>
            <a:ext cx="4120615" cy="369332"/>
          </a:xfrm>
          <a:prstGeom prst="rect">
            <a:avLst/>
          </a:prstGeom>
        </p:spPr>
        <p:txBody>
          <a:bodyPr wrap="none">
            <a:spAutoFit/>
          </a:bodyPr>
          <a:lstStyle/>
          <a:p>
            <a:r>
              <a:rPr lang="en-US" b="1" dirty="0">
                <a:solidFill>
                  <a:srgbClr val="00B0F0"/>
                </a:solidFill>
                <a:latin typeface="Arial Black" panose="020B0A04020102020204" pitchFamily="34" charset="0"/>
              </a:rPr>
              <a:t>Doctrine and Covenants 36:4-8.</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C44B0219-195D-43A2-8A69-F55102D12DAC}"/>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5">
                    <a:lumMod val="50000"/>
                  </a:schemeClr>
                </a:solidFill>
                <a:latin typeface="Comic Sans MS" panose="030F0702030302020204" pitchFamily="66" charset="0"/>
                <a:ea typeface="Cambria Math" panose="02040503050406030204" pitchFamily="18" charset="0"/>
              </a:rPr>
              <a:t>LESSON 41</a:t>
            </a:r>
          </a:p>
        </p:txBody>
      </p:sp>
      <p:sp>
        <p:nvSpPr>
          <p:cNvPr id="5" name="Rectangle 4">
            <a:extLst>
              <a:ext uri="{FF2B5EF4-FFF2-40B4-BE49-F238E27FC236}">
                <a16:creationId xmlns:a16="http://schemas.microsoft.com/office/drawing/2014/main" id="{221FEA87-7A74-413A-9672-D1E5AE0C9B2C}"/>
              </a:ext>
            </a:extLst>
          </p:cNvPr>
          <p:cNvSpPr/>
          <p:nvPr/>
        </p:nvSpPr>
        <p:spPr>
          <a:xfrm>
            <a:off x="1020493" y="1057275"/>
            <a:ext cx="4505336" cy="369332"/>
          </a:xfrm>
          <a:prstGeom prst="rect">
            <a:avLst/>
          </a:prstGeom>
        </p:spPr>
        <p:txBody>
          <a:bodyPr wrap="none">
            <a:spAutoFit/>
          </a:bodyPr>
          <a:lstStyle/>
          <a:p>
            <a:r>
              <a:rPr lang="en-US" b="1" dirty="0">
                <a:solidFill>
                  <a:srgbClr val="00B0F0"/>
                </a:solidFill>
                <a:latin typeface="Arial Black" panose="020B0A04020102020204" pitchFamily="34" charset="0"/>
              </a:rPr>
              <a:t>Doctrine and Covenants 36:4-5,7.</a:t>
            </a:r>
          </a:p>
        </p:txBody>
      </p:sp>
      <p:sp>
        <p:nvSpPr>
          <p:cNvPr id="4" name="Rectangle 3">
            <a:extLst>
              <a:ext uri="{FF2B5EF4-FFF2-40B4-BE49-F238E27FC236}">
                <a16:creationId xmlns:a16="http://schemas.microsoft.com/office/drawing/2014/main" id="{8A5BCF70-8EC4-4F27-BD73-0D59180B5FA0}"/>
              </a:ext>
            </a:extLst>
          </p:cNvPr>
          <p:cNvSpPr/>
          <p:nvPr/>
        </p:nvSpPr>
        <p:spPr>
          <a:xfrm>
            <a:off x="1020493" y="3831925"/>
            <a:ext cx="5963877" cy="369332"/>
          </a:xfrm>
          <a:prstGeom prst="rect">
            <a:avLst/>
          </a:prstGeom>
        </p:spPr>
        <p:txBody>
          <a:bodyPr wrap="none">
            <a:spAutoFit/>
          </a:bodyPr>
          <a:lstStyle/>
          <a:p>
            <a:r>
              <a:rPr lang="en-US" b="1" dirty="0">
                <a:solidFill>
                  <a:srgbClr val="C00000"/>
                </a:solidFill>
              </a:rPr>
              <a:t>What responsibility did the Lord give to priesthood holders? </a:t>
            </a:r>
          </a:p>
        </p:txBody>
      </p:sp>
      <p:sp>
        <p:nvSpPr>
          <p:cNvPr id="8" name="Rectangle 7">
            <a:extLst>
              <a:ext uri="{FF2B5EF4-FFF2-40B4-BE49-F238E27FC236}">
                <a16:creationId xmlns:a16="http://schemas.microsoft.com/office/drawing/2014/main" id="{4A8AF036-2912-428D-89EE-89CA36AFF3FC}"/>
              </a:ext>
            </a:extLst>
          </p:cNvPr>
          <p:cNvSpPr/>
          <p:nvPr/>
        </p:nvSpPr>
        <p:spPr>
          <a:xfrm>
            <a:off x="1020493" y="4208758"/>
            <a:ext cx="5134034" cy="369332"/>
          </a:xfrm>
          <a:prstGeom prst="rect">
            <a:avLst/>
          </a:prstGeom>
        </p:spPr>
        <p:txBody>
          <a:bodyPr wrap="square">
            <a:spAutoFit/>
          </a:bodyPr>
          <a:lstStyle/>
          <a:p>
            <a:r>
              <a:rPr lang="en-US" b="1" dirty="0"/>
              <a:t>Priesthood holders are called to preach the gospel.</a:t>
            </a:r>
          </a:p>
        </p:txBody>
      </p:sp>
      <p:sp>
        <p:nvSpPr>
          <p:cNvPr id="2" name="Rectangle 1">
            <a:extLst>
              <a:ext uri="{FF2B5EF4-FFF2-40B4-BE49-F238E27FC236}">
                <a16:creationId xmlns:a16="http://schemas.microsoft.com/office/drawing/2014/main" id="{F19EA62C-9D41-416C-A8AD-599AA02076C7}"/>
              </a:ext>
            </a:extLst>
          </p:cNvPr>
          <p:cNvSpPr/>
          <p:nvPr/>
        </p:nvSpPr>
        <p:spPr>
          <a:xfrm>
            <a:off x="1020493" y="1426607"/>
            <a:ext cx="9740272" cy="2031325"/>
          </a:xfrm>
          <a:prstGeom prst="rect">
            <a:avLst/>
          </a:prstGeom>
        </p:spPr>
        <p:txBody>
          <a:bodyPr wrap="square">
            <a:spAutoFit/>
          </a:bodyPr>
          <a:lstStyle/>
          <a:p>
            <a:pPr algn="just" fontAlgn="base"/>
            <a:r>
              <a:rPr lang="en-US" b="1" dirty="0">
                <a:latin typeface="Palatino"/>
              </a:rPr>
              <a:t>4 </a:t>
            </a:r>
            <a:r>
              <a:rPr lang="en-US" dirty="0">
                <a:latin typeface="Palatino"/>
              </a:rPr>
              <a:t>And now this calling and commandment give I unto you concerning all men—</a:t>
            </a:r>
          </a:p>
          <a:p>
            <a:pPr algn="just" fontAlgn="base"/>
            <a:r>
              <a:rPr lang="en-US" b="1" dirty="0">
                <a:latin typeface="Palatino"/>
              </a:rPr>
              <a:t>5 </a:t>
            </a:r>
            <a:r>
              <a:rPr lang="en-US" dirty="0">
                <a:latin typeface="Palatino"/>
              </a:rPr>
              <a:t>That as many as shall come before my servants Sidney Rigdon and Joseph Smith, Jun., embracing this calling and commandment, shall be ordained and sent forth to preach the everlasting gospel among the nations—</a:t>
            </a:r>
          </a:p>
          <a:p>
            <a:pPr algn="just" fontAlgn="base"/>
            <a:r>
              <a:rPr lang="en-US" b="1" dirty="0">
                <a:latin typeface="Palatino"/>
              </a:rPr>
              <a:t>7 </a:t>
            </a:r>
            <a:r>
              <a:rPr lang="en-US" dirty="0">
                <a:latin typeface="Palatino"/>
              </a:rPr>
              <a:t>And this commandment shall be given unto the elders of my church, that every man which will embrace it with singleness of heart may be ordained and sent forth, even as I have spoken.</a:t>
            </a:r>
            <a:endParaRPr lang="en-US" b="0" i="0" dirty="0">
              <a:effectLst/>
              <a:latin typeface="Palatino"/>
            </a:endParaRP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15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randombar(horizontal)">
                                      <p:cBhvr>
                                        <p:cTn id="1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1005</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13</vt:i4>
      </vt:variant>
    </vt:vector>
  </HeadingPairs>
  <TitlesOfParts>
    <vt:vector size="28" baseType="lpstr">
      <vt:lpstr>MingLiU_HKSCS-ExtB</vt:lpstr>
      <vt:lpstr>Arial</vt:lpstr>
      <vt:lpstr>Arial Black</vt:lpstr>
      <vt:lpstr>Bahnschrift</vt:lpstr>
      <vt:lpstr>Bahnschrift SemiLight SemiConde</vt:lpstr>
      <vt:lpstr>Calibri</vt:lpstr>
      <vt:lpstr>Calibri Light</vt:lpstr>
      <vt:lpstr>Cambria Math</vt:lpstr>
      <vt:lpstr>Comic Sans MS</vt:lpstr>
      <vt:lpstr>Constantia</vt:lpstr>
      <vt:lpstr>Palatino</vt:lpstr>
      <vt:lpstr>Sitka Display</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1423</cp:revision>
  <dcterms:created xsi:type="dcterms:W3CDTF">2018-08-29T04:26:39Z</dcterms:created>
  <dcterms:modified xsi:type="dcterms:W3CDTF">2018-09-24T20:56:33Z</dcterms:modified>
</cp:coreProperties>
</file>