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16"/>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13BD23"/>
    <a:srgbClr val="D6E513"/>
    <a:srgbClr val="FFFFFF"/>
    <a:srgbClr val="E6E6E6"/>
    <a:srgbClr val="FF6600"/>
    <a:srgbClr val="CC0000"/>
    <a:srgbClr val="F2D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EF47-6921-40E0-AE72-E0A6F8087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23E05-A307-46B8-B8EB-23F7C6C3A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F4FE5-199C-47A9-BFDB-19D022360EF2}"/>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CC47E86D-60AB-4EE8-8487-19CFE482A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339233-F057-4AF3-859D-1590D0949A9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60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2060-D7A5-4E0A-B33A-F0EC42200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5D9F2-E765-4E2D-9D6A-58DBC36248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57EB3-021F-4339-A2A7-F8E5DB1201A1}"/>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C06945E9-9B3E-4A5B-AD61-B87DB51ECD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B1EECE-451A-465E-B2FC-5108BAEEFBA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068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B8C84-1F8A-4082-8036-312EDDDD4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4873D-B3D0-4BBF-A3FB-337C7B8E1B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605E0-74B7-4497-8D1A-9BAA09379944}"/>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B2D6E846-521B-4CCB-B9CF-3A07E22298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F8893-AABA-44D8-8DDA-4983DBAD4398}"/>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2408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9852-BD8A-406A-8A29-9CC3824BD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F77BC-F3C1-4195-837D-47BE6323BC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619C2-8E20-45B2-A6A5-16661C827233}"/>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D3B85760-E69B-4CBD-9CCC-6A5EB9B13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71A41B-BAD0-49BA-AE46-CB619A74290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6131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4982-F2EB-4CED-B4B5-4671BA8167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3DEADC-FCBD-4B8F-95FD-203762E25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A19F9F-D8FE-47F0-A7A7-19876AFD21DC}"/>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5CE80921-7ED9-4D4C-917E-6D90AC2DF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7C6C59-5C41-4067-AD6E-63BA0385292D}"/>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6681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315C-16FB-42B0-AC5E-71D4DB0AC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348E5-57A2-4436-8A46-3C59314262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19745-7450-4872-A717-FB09064577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C69ED-C66D-4978-A0E6-9FAD576FE7D3}"/>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6" name="Footer Placeholder 5">
            <a:extLst>
              <a:ext uri="{FF2B5EF4-FFF2-40B4-BE49-F238E27FC236}">
                <a16:creationId xmlns:a16="http://schemas.microsoft.com/office/drawing/2014/main" id="{45119929-7AC0-49EC-B04D-E0DDE44D3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19955A-9122-4A5F-A9E9-B25078C8DC4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7493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A8B0-68E6-4FDE-8F33-935F49F9AF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F1A57-1AD0-4749-9281-7EC926DE9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B6C1E9-75F5-466C-9726-C1DC2B48C6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BD594-897E-4FF8-90DE-0B62B2C9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D19CE5-B4E0-4204-A93C-ECA5D05FFC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C2544-9DFC-4C92-98C6-FF43044D56B4}"/>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8" name="Footer Placeholder 7">
            <a:extLst>
              <a:ext uri="{FF2B5EF4-FFF2-40B4-BE49-F238E27FC236}">
                <a16:creationId xmlns:a16="http://schemas.microsoft.com/office/drawing/2014/main" id="{2B062828-191E-4D00-A448-72832A38A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96FBF4-96FF-4F75-858D-0267438B704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505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BB68-35FD-442A-99EE-FBF3BEC85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7BE04-67C5-490D-8948-4A1DFC37F7F1}"/>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4" name="Footer Placeholder 3">
            <a:extLst>
              <a:ext uri="{FF2B5EF4-FFF2-40B4-BE49-F238E27FC236}">
                <a16:creationId xmlns:a16="http://schemas.microsoft.com/office/drawing/2014/main" id="{70B304B4-8987-48C0-BDE0-F5964F42E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4E0A19-3766-49CB-BF1B-C4EBA6D98648}"/>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7197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60685-8280-4AB2-A2B6-6A869858B61E}"/>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3" name="Footer Placeholder 2">
            <a:extLst>
              <a:ext uri="{FF2B5EF4-FFF2-40B4-BE49-F238E27FC236}">
                <a16:creationId xmlns:a16="http://schemas.microsoft.com/office/drawing/2014/main" id="{33669C59-1F62-4CFA-9239-CA772DD12A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F342A4-0726-4E3B-974F-FC41189691F0}"/>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662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D5DD-1EF4-446B-BE35-80A646831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700F5F-841E-4CF6-A1D6-A69A5FB61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D3F911-3BBF-4AD2-81C3-E1BAE2F90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14A3BA-7045-4AB2-A492-FA9B6AF24D0B}"/>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6" name="Footer Placeholder 5">
            <a:extLst>
              <a:ext uri="{FF2B5EF4-FFF2-40B4-BE49-F238E27FC236}">
                <a16:creationId xmlns:a16="http://schemas.microsoft.com/office/drawing/2014/main" id="{DCF914AB-7D21-4028-A64C-EA044E9C30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A0B031-7324-4447-BFF3-3721020382CA}"/>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5702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F62-F055-48A4-B1BF-FFD29EC62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BAE2D-2B47-495E-AE33-A0C50CAF8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BE54C-2101-4DA7-BB64-C6DEF2796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6ECB3-9735-4E19-A6D1-F9867220C1B6}"/>
              </a:ext>
            </a:extLst>
          </p:cNvPr>
          <p:cNvSpPr>
            <a:spLocks noGrp="1"/>
          </p:cNvSpPr>
          <p:nvPr>
            <p:ph type="dt" sz="half" idx="10"/>
          </p:nvPr>
        </p:nvSpPr>
        <p:spPr/>
        <p:txBody>
          <a:bodyPr/>
          <a:lstStyle/>
          <a:p>
            <a:fld id="{75640873-EF0B-4AC7-AF11-57FEBA4985EA}" type="datetimeFigureOut">
              <a:rPr lang="en-US" smtClean="0"/>
              <a:t>9/24/2018</a:t>
            </a:fld>
            <a:endParaRPr lang="en-US" dirty="0"/>
          </a:p>
        </p:txBody>
      </p:sp>
      <p:sp>
        <p:nvSpPr>
          <p:cNvPr id="6" name="Footer Placeholder 5">
            <a:extLst>
              <a:ext uri="{FF2B5EF4-FFF2-40B4-BE49-F238E27FC236}">
                <a16:creationId xmlns:a16="http://schemas.microsoft.com/office/drawing/2014/main" id="{A1F16FB9-4217-4107-B866-8F84336A0C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F50B4F-B2DE-4655-A903-98EE74826FD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886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63000">
              <a:schemeClr val="accent2">
                <a:lumMod val="95000"/>
                <a:lumOff val="5000"/>
              </a:schemeClr>
            </a:gs>
            <a:gs pos="100000">
              <a:schemeClr val="accent2">
                <a:lumMod val="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D3567-9D17-4DFF-8C67-A6FA3D40E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E5596-03AD-4122-964C-C609704B5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50137-1852-44EA-AF67-69FF9157EC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9/24/2018</a:t>
            </a:fld>
            <a:endParaRPr lang="en-US" dirty="0"/>
          </a:p>
        </p:txBody>
      </p:sp>
      <p:sp>
        <p:nvSpPr>
          <p:cNvPr id="5" name="Footer Placeholder 4">
            <a:extLst>
              <a:ext uri="{FF2B5EF4-FFF2-40B4-BE49-F238E27FC236}">
                <a16:creationId xmlns:a16="http://schemas.microsoft.com/office/drawing/2014/main" id="{D8ECB1D7-738B-4C79-A99B-D539A6D25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A4BCE6-BDF2-492B-B191-16772FD33F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02420574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FF0000"/>
                </a:solidFill>
                <a:latin typeface="Sitka Display" panose="02000505000000020004" pitchFamily="2" charset="0"/>
                <a:ea typeface="MingLiU_HKSCS-ExtB" panose="02020500000000000000" pitchFamily="18" charset="-120"/>
                <a:cs typeface="Times New Roman" panose="020206030504050203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D6A69B64-F83E-4D6C-A563-7CA818BA50D6}"/>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EB600F43-BED3-4C40-AF92-6ED98A99EAEB}"/>
              </a:ext>
            </a:extLst>
          </p:cNvPr>
          <p:cNvSpPr/>
          <p:nvPr/>
        </p:nvSpPr>
        <p:spPr>
          <a:xfrm>
            <a:off x="1096930" y="890974"/>
            <a:ext cx="3089307" cy="400110"/>
          </a:xfrm>
          <a:prstGeom prst="rect">
            <a:avLst/>
          </a:prstGeom>
        </p:spPr>
        <p:txBody>
          <a:bodyPr wrap="none">
            <a:spAutoFit/>
          </a:bodyPr>
          <a:lstStyle/>
          <a:p>
            <a:r>
              <a:rPr lang="en-US" sz="2000" b="1" dirty="0">
                <a:latin typeface="Bahnschrift SemiLight SemiConde" panose="020B0502040204020203" pitchFamily="34" charset="0"/>
              </a:rPr>
              <a:t>Doctrine and Covenants 35:13.</a:t>
            </a:r>
          </a:p>
        </p:txBody>
      </p:sp>
      <p:sp>
        <p:nvSpPr>
          <p:cNvPr id="2" name="Rectangle 1">
            <a:extLst>
              <a:ext uri="{FF2B5EF4-FFF2-40B4-BE49-F238E27FC236}">
                <a16:creationId xmlns:a16="http://schemas.microsoft.com/office/drawing/2014/main" id="{EDF37031-2E98-47B9-A3B9-7498BB605F2C}"/>
              </a:ext>
            </a:extLst>
          </p:cNvPr>
          <p:cNvSpPr/>
          <p:nvPr/>
        </p:nvSpPr>
        <p:spPr>
          <a:xfrm>
            <a:off x="1096929" y="1291084"/>
            <a:ext cx="9553141" cy="646331"/>
          </a:xfrm>
          <a:prstGeom prst="rect">
            <a:avLst/>
          </a:prstGeom>
        </p:spPr>
        <p:txBody>
          <a:bodyPr wrap="square">
            <a:spAutoFit/>
          </a:bodyPr>
          <a:lstStyle/>
          <a:p>
            <a:pPr algn="just"/>
            <a:r>
              <a:rPr lang="en-US" dirty="0">
                <a:solidFill>
                  <a:srgbClr val="333333"/>
                </a:solidFill>
                <a:latin typeface="Palatino"/>
              </a:rPr>
              <a:t>Wherefore, I call upon the weak things of the world, those who are unlearned and </a:t>
            </a:r>
            <a:r>
              <a:rPr lang="en-US" dirty="0">
                <a:latin typeface="Palatino"/>
              </a:rPr>
              <a:t>despised</a:t>
            </a:r>
            <a:r>
              <a:rPr lang="en-US" dirty="0">
                <a:solidFill>
                  <a:srgbClr val="333333"/>
                </a:solidFill>
                <a:latin typeface="Palatino"/>
              </a:rPr>
              <a:t>, to </a:t>
            </a:r>
            <a:r>
              <a:rPr lang="en-US" dirty="0">
                <a:solidFill>
                  <a:srgbClr val="333333"/>
                </a:solidFill>
                <a:effectLst>
                  <a:outerShdw blurRad="38100" dist="38100" dir="2700000" algn="tl">
                    <a:srgbClr val="000000">
                      <a:alpha val="43137"/>
                    </a:srgbClr>
                  </a:outerShdw>
                </a:effectLst>
                <a:latin typeface="Palatino"/>
              </a:rPr>
              <a:t>thresh</a:t>
            </a:r>
            <a:r>
              <a:rPr lang="en-US" dirty="0">
                <a:solidFill>
                  <a:srgbClr val="333333"/>
                </a:solidFill>
                <a:latin typeface="Palatino"/>
              </a:rPr>
              <a:t> the nations by the power of my Spirit;</a:t>
            </a:r>
            <a:endParaRPr lang="en-US" dirty="0"/>
          </a:p>
        </p:txBody>
      </p:sp>
      <p:sp>
        <p:nvSpPr>
          <p:cNvPr id="4" name="Rectangle 3">
            <a:extLst>
              <a:ext uri="{FF2B5EF4-FFF2-40B4-BE49-F238E27FC236}">
                <a16:creationId xmlns:a16="http://schemas.microsoft.com/office/drawing/2014/main" id="{92231AFE-A4BE-45FB-A416-FD74E7300FFB}"/>
              </a:ext>
            </a:extLst>
          </p:cNvPr>
          <p:cNvSpPr/>
          <p:nvPr/>
        </p:nvSpPr>
        <p:spPr>
          <a:xfrm>
            <a:off x="1096929" y="2014359"/>
            <a:ext cx="8393458" cy="369332"/>
          </a:xfrm>
          <a:prstGeom prst="rect">
            <a:avLst/>
          </a:prstGeom>
        </p:spPr>
        <p:txBody>
          <a:bodyPr wrap="square">
            <a:spAutoFit/>
          </a:bodyPr>
          <a:lstStyle/>
          <a:p>
            <a:r>
              <a:rPr lang="en-US" b="1" dirty="0">
                <a:solidFill>
                  <a:srgbClr val="C00000"/>
                </a:solidFill>
              </a:rPr>
              <a:t>Which phrases in this verse describe those whom the Lord calls to assist in His work?</a:t>
            </a:r>
          </a:p>
        </p:txBody>
      </p:sp>
      <p:sp>
        <p:nvSpPr>
          <p:cNvPr id="5" name="Rectangle 4">
            <a:extLst>
              <a:ext uri="{FF2B5EF4-FFF2-40B4-BE49-F238E27FC236}">
                <a16:creationId xmlns:a16="http://schemas.microsoft.com/office/drawing/2014/main" id="{CBF80975-9D20-4471-A002-0CDC5BB1DE61}"/>
              </a:ext>
            </a:extLst>
          </p:cNvPr>
          <p:cNvSpPr/>
          <p:nvPr/>
        </p:nvSpPr>
        <p:spPr>
          <a:xfrm>
            <a:off x="1138237" y="2383691"/>
            <a:ext cx="9108422" cy="646331"/>
          </a:xfrm>
          <a:prstGeom prst="rect">
            <a:avLst/>
          </a:prstGeom>
        </p:spPr>
        <p:txBody>
          <a:bodyPr wrap="square">
            <a:spAutoFit/>
          </a:bodyPr>
          <a:lstStyle/>
          <a:p>
            <a:pPr algn="just"/>
            <a:r>
              <a:rPr lang="en-US" b="1" dirty="0">
                <a:solidFill>
                  <a:srgbClr val="C00000"/>
                </a:solidFill>
              </a:rPr>
              <a:t>In what ways could those whom the Lord calls to assist in His work be considered “the weak things of the world”?</a:t>
            </a:r>
          </a:p>
        </p:txBody>
      </p:sp>
      <p:sp>
        <p:nvSpPr>
          <p:cNvPr id="7" name="Rectangle 6">
            <a:extLst>
              <a:ext uri="{FF2B5EF4-FFF2-40B4-BE49-F238E27FC236}">
                <a16:creationId xmlns:a16="http://schemas.microsoft.com/office/drawing/2014/main" id="{8F39F2C3-F578-4DCE-B0DF-D9857E0EE945}"/>
              </a:ext>
            </a:extLst>
          </p:cNvPr>
          <p:cNvSpPr/>
          <p:nvPr/>
        </p:nvSpPr>
        <p:spPr>
          <a:xfrm>
            <a:off x="1138236" y="3105834"/>
            <a:ext cx="9511833" cy="646331"/>
          </a:xfrm>
          <a:prstGeom prst="rect">
            <a:avLst/>
          </a:prstGeom>
        </p:spPr>
        <p:txBody>
          <a:bodyPr wrap="square">
            <a:spAutoFit/>
          </a:bodyPr>
          <a:lstStyle/>
          <a:p>
            <a:r>
              <a:rPr lang="en-US" b="1" dirty="0">
                <a:solidFill>
                  <a:srgbClr val="C00000"/>
                </a:solidFill>
              </a:rPr>
              <a:t>Why might those whom the world considers weak be good candidates to help the Lord accomplish His work?</a:t>
            </a:r>
          </a:p>
        </p:txBody>
      </p:sp>
      <p:sp>
        <p:nvSpPr>
          <p:cNvPr id="8" name="Rectangle 7">
            <a:extLst>
              <a:ext uri="{FF2B5EF4-FFF2-40B4-BE49-F238E27FC236}">
                <a16:creationId xmlns:a16="http://schemas.microsoft.com/office/drawing/2014/main" id="{3E60E747-0B2C-4567-AD0A-947474BB3FDD}"/>
              </a:ext>
            </a:extLst>
          </p:cNvPr>
          <p:cNvSpPr/>
          <p:nvPr/>
        </p:nvSpPr>
        <p:spPr>
          <a:xfrm>
            <a:off x="1096929" y="3868670"/>
            <a:ext cx="9310129" cy="369332"/>
          </a:xfrm>
          <a:prstGeom prst="rect">
            <a:avLst/>
          </a:prstGeom>
        </p:spPr>
        <p:txBody>
          <a:bodyPr wrap="square">
            <a:spAutoFit/>
          </a:bodyPr>
          <a:lstStyle/>
          <a:p>
            <a:pPr algn="just"/>
            <a:r>
              <a:rPr lang="en-US" b="1" dirty="0">
                <a:solidFill>
                  <a:srgbClr val="C00000"/>
                </a:solidFill>
              </a:rPr>
              <a:t>What do you think is the meaning of the phrase “thresh the nations by the power of my Spirit”? </a:t>
            </a:r>
          </a:p>
        </p:txBody>
      </p:sp>
      <p:sp>
        <p:nvSpPr>
          <p:cNvPr id="9" name="Rectangle 8">
            <a:extLst>
              <a:ext uri="{FF2B5EF4-FFF2-40B4-BE49-F238E27FC236}">
                <a16:creationId xmlns:a16="http://schemas.microsoft.com/office/drawing/2014/main" id="{DB2D34F8-D452-440C-8A09-5C10F5FA01EB}"/>
              </a:ext>
            </a:extLst>
          </p:cNvPr>
          <p:cNvSpPr/>
          <p:nvPr/>
        </p:nvSpPr>
        <p:spPr>
          <a:xfrm>
            <a:off x="1096929" y="4352329"/>
            <a:ext cx="4042902" cy="369332"/>
          </a:xfrm>
          <a:prstGeom prst="rect">
            <a:avLst/>
          </a:prstGeom>
        </p:spPr>
        <p:txBody>
          <a:bodyPr wrap="none">
            <a:spAutoFit/>
          </a:bodyPr>
          <a:lstStyle/>
          <a:p>
            <a:r>
              <a:rPr lang="en-US" b="1" dirty="0">
                <a:solidFill>
                  <a:srgbClr val="C00000"/>
                </a:solidFill>
              </a:rPr>
              <a:t>What truth can we learn from verse 13? </a:t>
            </a:r>
          </a:p>
        </p:txBody>
      </p:sp>
      <p:sp>
        <p:nvSpPr>
          <p:cNvPr id="10" name="Rectangle 9">
            <a:extLst>
              <a:ext uri="{FF2B5EF4-FFF2-40B4-BE49-F238E27FC236}">
                <a16:creationId xmlns:a16="http://schemas.microsoft.com/office/drawing/2014/main" id="{CBCCC796-D7D6-441E-A86D-DB2B28D3A4A2}"/>
              </a:ext>
            </a:extLst>
          </p:cNvPr>
          <p:cNvSpPr/>
          <p:nvPr/>
        </p:nvSpPr>
        <p:spPr>
          <a:xfrm>
            <a:off x="1096929" y="4835988"/>
            <a:ext cx="8960223" cy="369332"/>
          </a:xfrm>
          <a:prstGeom prst="rect">
            <a:avLst/>
          </a:prstGeom>
        </p:spPr>
        <p:txBody>
          <a:bodyPr wrap="square">
            <a:spAutoFit/>
          </a:bodyPr>
          <a:lstStyle/>
          <a:p>
            <a:r>
              <a:rPr lang="en-US" b="1" dirty="0"/>
              <a:t>God calls upon those who are weak to accomplish His work through the power of His Spirit.</a:t>
            </a:r>
          </a:p>
        </p:txBody>
      </p:sp>
      <p:sp>
        <p:nvSpPr>
          <p:cNvPr id="11" name="Rectangle 10">
            <a:extLst>
              <a:ext uri="{FF2B5EF4-FFF2-40B4-BE49-F238E27FC236}">
                <a16:creationId xmlns:a16="http://schemas.microsoft.com/office/drawing/2014/main" id="{A7B2C671-957E-4AD0-BB21-93B54613DCF2}"/>
              </a:ext>
            </a:extLst>
          </p:cNvPr>
          <p:cNvSpPr/>
          <p:nvPr/>
        </p:nvSpPr>
        <p:spPr>
          <a:xfrm>
            <a:off x="1138237" y="5199852"/>
            <a:ext cx="9511832" cy="923330"/>
          </a:xfrm>
          <a:prstGeom prst="rect">
            <a:avLst/>
          </a:prstGeom>
        </p:spPr>
        <p:txBody>
          <a:bodyPr wrap="square">
            <a:spAutoFit/>
          </a:bodyPr>
          <a:lstStyle/>
          <a:p>
            <a:pPr algn="just"/>
            <a:r>
              <a:rPr lang="en-US" b="1" dirty="0">
                <a:solidFill>
                  <a:srgbClr val="C00000"/>
                </a:solidFill>
              </a:rPr>
              <a:t>How could this truth help someone who feels nervous about serving a mission? How could it help someone who has been asked to teach at church but feels inadequate? How could it help someone who feels prompted to share the gospel but isn’t sure what to say or do?</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out)">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12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3" dur="12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8" dur="1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175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Horizontal)">
                                      <p:cBhvr>
                                        <p:cTn id="3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63D1C5B6-DADD-4BAD-9E9F-7CBD991C69BB}"/>
              </a:ext>
            </a:extLst>
          </p:cNvPr>
          <p:cNvSpPr/>
          <p:nvPr/>
        </p:nvSpPr>
        <p:spPr>
          <a:xfrm>
            <a:off x="1096930" y="890974"/>
            <a:ext cx="3405099" cy="400110"/>
          </a:xfrm>
          <a:prstGeom prst="rect">
            <a:avLst/>
          </a:prstGeom>
        </p:spPr>
        <p:txBody>
          <a:bodyPr wrap="none">
            <a:spAutoFit/>
          </a:bodyPr>
          <a:lstStyle/>
          <a:p>
            <a:r>
              <a:rPr lang="en-US" sz="2000" b="1" dirty="0">
                <a:latin typeface="Bahnschrift SemiLight SemiConde" panose="020B0502040204020203" pitchFamily="34" charset="0"/>
              </a:rPr>
              <a:t>Doctrine and Covenants 35:14-15.</a:t>
            </a:r>
          </a:p>
        </p:txBody>
      </p:sp>
      <p:sp>
        <p:nvSpPr>
          <p:cNvPr id="2" name="Rectangle 1">
            <a:extLst>
              <a:ext uri="{FF2B5EF4-FFF2-40B4-BE49-F238E27FC236}">
                <a16:creationId xmlns:a16="http://schemas.microsoft.com/office/drawing/2014/main" id="{5D26642F-F0AA-4F73-8C95-0B50202DDCDD}"/>
              </a:ext>
            </a:extLst>
          </p:cNvPr>
          <p:cNvSpPr/>
          <p:nvPr/>
        </p:nvSpPr>
        <p:spPr>
          <a:xfrm>
            <a:off x="1096930" y="1291084"/>
            <a:ext cx="9526246" cy="1323439"/>
          </a:xfrm>
          <a:prstGeom prst="rect">
            <a:avLst/>
          </a:prstGeom>
        </p:spPr>
        <p:txBody>
          <a:bodyPr wrap="square">
            <a:spAutoFit/>
          </a:bodyPr>
          <a:lstStyle/>
          <a:p>
            <a:pPr algn="just" fontAlgn="base"/>
            <a:r>
              <a:rPr lang="en-US" sz="1600" b="1" dirty="0">
                <a:latin typeface="Palatino"/>
              </a:rPr>
              <a:t>14 </a:t>
            </a:r>
            <a:r>
              <a:rPr lang="en-US" sz="1600" dirty="0">
                <a:latin typeface="Palatino"/>
              </a:rPr>
              <a:t>And their arm shall be my arm, and I will be their shield and their buckler; and I will gird up their loins, and they shall fight manfully for me; and their enemies shall be under their feet; and I will let fall the sword in their behalf, and by the fire of mine indignation will I preserve them.</a:t>
            </a:r>
          </a:p>
          <a:p>
            <a:pPr algn="just" fontAlgn="base"/>
            <a:r>
              <a:rPr lang="en-US" sz="1600" b="1" dirty="0">
                <a:latin typeface="Palatino"/>
              </a:rPr>
              <a:t>15 </a:t>
            </a:r>
            <a:r>
              <a:rPr lang="en-US" sz="1600" dirty="0">
                <a:latin typeface="Palatino"/>
              </a:rPr>
              <a:t>And the poor and the meek shall have the gospel preached unto them, and they shall be looking forth for the time of my coming, for it is nigh at hand.</a:t>
            </a:r>
            <a:endParaRPr lang="en-US" sz="1600" b="0" i="0" dirty="0">
              <a:effectLst/>
              <a:latin typeface="Palatino"/>
            </a:endParaRPr>
          </a:p>
        </p:txBody>
      </p:sp>
      <p:sp>
        <p:nvSpPr>
          <p:cNvPr id="4" name="Rectangle 3">
            <a:extLst>
              <a:ext uri="{FF2B5EF4-FFF2-40B4-BE49-F238E27FC236}">
                <a16:creationId xmlns:a16="http://schemas.microsoft.com/office/drawing/2014/main" id="{814A590F-7313-4FE1-9B72-3943635EC0FB}"/>
              </a:ext>
            </a:extLst>
          </p:cNvPr>
          <p:cNvSpPr/>
          <p:nvPr/>
        </p:nvSpPr>
        <p:spPr>
          <a:xfrm>
            <a:off x="1096930" y="2782669"/>
            <a:ext cx="9633823" cy="353943"/>
          </a:xfrm>
          <a:prstGeom prst="rect">
            <a:avLst/>
          </a:prstGeom>
        </p:spPr>
        <p:txBody>
          <a:bodyPr wrap="square">
            <a:spAutoFit/>
          </a:bodyPr>
          <a:lstStyle/>
          <a:p>
            <a:r>
              <a:rPr lang="en-US" sz="1700" b="1" dirty="0">
                <a:solidFill>
                  <a:srgbClr val="C00000"/>
                </a:solidFill>
              </a:rPr>
              <a:t>What are some phrases in these verses that describe how the Lord will bless us as we assist in His work?</a:t>
            </a:r>
          </a:p>
        </p:txBody>
      </p:sp>
      <p:sp>
        <p:nvSpPr>
          <p:cNvPr id="6" name="Rectangle 5">
            <a:extLst>
              <a:ext uri="{FF2B5EF4-FFF2-40B4-BE49-F238E27FC236}">
                <a16:creationId xmlns:a16="http://schemas.microsoft.com/office/drawing/2014/main" id="{1880A0C5-C0DC-41F9-8091-3E883E574274}"/>
              </a:ext>
            </a:extLst>
          </p:cNvPr>
          <p:cNvSpPr/>
          <p:nvPr/>
        </p:nvSpPr>
        <p:spPr>
          <a:xfrm>
            <a:off x="1096930" y="3173981"/>
            <a:ext cx="3667992" cy="400110"/>
          </a:xfrm>
          <a:prstGeom prst="rect">
            <a:avLst/>
          </a:prstGeom>
        </p:spPr>
        <p:txBody>
          <a:bodyPr wrap="none">
            <a:spAutoFit/>
          </a:bodyPr>
          <a:lstStyle/>
          <a:p>
            <a:r>
              <a:rPr lang="en-US" sz="2000" b="1" dirty="0">
                <a:latin typeface="Bahnschrift SemiLight SemiConde" panose="020B0502040204020203" pitchFamily="34" charset="0"/>
              </a:rPr>
              <a:t>Doctrine and Covenants 35:17-19,22.</a:t>
            </a:r>
          </a:p>
        </p:txBody>
      </p:sp>
      <p:sp>
        <p:nvSpPr>
          <p:cNvPr id="5" name="Rectangle 4">
            <a:extLst>
              <a:ext uri="{FF2B5EF4-FFF2-40B4-BE49-F238E27FC236}">
                <a16:creationId xmlns:a16="http://schemas.microsoft.com/office/drawing/2014/main" id="{F3FBA3E0-E5C0-417B-903C-4F1B11408256}"/>
              </a:ext>
            </a:extLst>
          </p:cNvPr>
          <p:cNvSpPr/>
          <p:nvPr/>
        </p:nvSpPr>
        <p:spPr>
          <a:xfrm>
            <a:off x="1096931" y="3574091"/>
            <a:ext cx="9526246" cy="1815882"/>
          </a:xfrm>
          <a:prstGeom prst="rect">
            <a:avLst/>
          </a:prstGeom>
        </p:spPr>
        <p:txBody>
          <a:bodyPr wrap="square">
            <a:spAutoFit/>
          </a:bodyPr>
          <a:lstStyle/>
          <a:p>
            <a:pPr algn="just" fontAlgn="base"/>
            <a:r>
              <a:rPr lang="en-US" sz="1600" b="1" dirty="0">
                <a:latin typeface="Palatino"/>
              </a:rPr>
              <a:t>17 </a:t>
            </a:r>
            <a:r>
              <a:rPr lang="en-US" sz="1600" dirty="0">
                <a:latin typeface="Palatino"/>
              </a:rPr>
              <a:t>And I have sent forth the fulness of my gospel by the hand of my servant Joseph; and in weakness have I blessed him;</a:t>
            </a:r>
          </a:p>
          <a:p>
            <a:pPr algn="just" fontAlgn="base"/>
            <a:r>
              <a:rPr lang="en-US" sz="1600" b="1" dirty="0">
                <a:latin typeface="Palatino"/>
              </a:rPr>
              <a:t>18 </a:t>
            </a:r>
            <a:r>
              <a:rPr lang="en-US" sz="1600" dirty="0">
                <a:latin typeface="Palatino"/>
              </a:rPr>
              <a:t>And I have given unto him the keys of the mystery of those things which have been sealed, even things which were from the foundation of the world, and the things which shall come from this time until the time of my coming, if he abide in me, and if not, another will I plant in his stead.</a:t>
            </a:r>
          </a:p>
          <a:p>
            <a:pPr algn="just" fontAlgn="base"/>
            <a:r>
              <a:rPr lang="en-US" sz="1600" b="1" dirty="0">
                <a:latin typeface="Palatino"/>
              </a:rPr>
              <a:t>19 </a:t>
            </a:r>
            <a:r>
              <a:rPr lang="en-US" sz="1600" dirty="0">
                <a:latin typeface="Palatino"/>
              </a:rPr>
              <a:t>Wherefore, watch over him that his faith fail not, and it shall be given by the Comforter, the Holy Ghost, that knoweth all things.</a:t>
            </a:r>
            <a:endParaRPr lang="en-US" sz="1600" b="0" i="0" dirty="0">
              <a:effectLst/>
              <a:latin typeface="Palatino"/>
            </a:endParaRPr>
          </a:p>
        </p:txBody>
      </p:sp>
      <p:sp>
        <p:nvSpPr>
          <p:cNvPr id="7" name="Rectangle 6">
            <a:extLst>
              <a:ext uri="{FF2B5EF4-FFF2-40B4-BE49-F238E27FC236}">
                <a16:creationId xmlns:a16="http://schemas.microsoft.com/office/drawing/2014/main" id="{2E0D5D68-AAB5-4FAB-BCAE-5873293ED42B}"/>
              </a:ext>
            </a:extLst>
          </p:cNvPr>
          <p:cNvSpPr/>
          <p:nvPr/>
        </p:nvSpPr>
        <p:spPr>
          <a:xfrm>
            <a:off x="1096930" y="5389973"/>
            <a:ext cx="8679082" cy="369332"/>
          </a:xfrm>
          <a:prstGeom prst="rect">
            <a:avLst/>
          </a:prstGeom>
        </p:spPr>
        <p:txBody>
          <a:bodyPr wrap="square">
            <a:spAutoFit/>
          </a:bodyPr>
          <a:lstStyle/>
          <a:p>
            <a:r>
              <a:rPr lang="en-US" b="1" dirty="0">
                <a:solidFill>
                  <a:srgbClr val="C00000"/>
                </a:solidFill>
              </a:rPr>
              <a:t>What counsel did the Lord give to Sidney Rigdon regarding the Prophet Joseph Smith? </a:t>
            </a:r>
          </a:p>
        </p:txBody>
      </p:sp>
      <p:sp>
        <p:nvSpPr>
          <p:cNvPr id="8" name="Rectangle 7">
            <a:extLst>
              <a:ext uri="{FF2B5EF4-FFF2-40B4-BE49-F238E27FC236}">
                <a16:creationId xmlns:a16="http://schemas.microsoft.com/office/drawing/2014/main" id="{C911990F-6CE9-40B1-88A0-7157A2EA4863}"/>
              </a:ext>
            </a:extLst>
          </p:cNvPr>
          <p:cNvSpPr/>
          <p:nvPr/>
        </p:nvSpPr>
        <p:spPr>
          <a:xfrm>
            <a:off x="1096929" y="5755859"/>
            <a:ext cx="6809941" cy="369332"/>
          </a:xfrm>
          <a:prstGeom prst="rect">
            <a:avLst/>
          </a:prstGeom>
        </p:spPr>
        <p:txBody>
          <a:bodyPr wrap="square">
            <a:spAutoFit/>
          </a:bodyPr>
          <a:lstStyle/>
          <a:p>
            <a:r>
              <a:rPr lang="en-US" b="1" dirty="0">
                <a:solidFill>
                  <a:srgbClr val="C00000"/>
                </a:solidFill>
              </a:rPr>
              <a:t>How can we apply this counsel in regard to our Church leaders today?</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25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B5698956-7191-4B55-BCB0-5A0224744EEB}"/>
              </a:ext>
            </a:extLst>
          </p:cNvPr>
          <p:cNvSpPr/>
          <p:nvPr/>
        </p:nvSpPr>
        <p:spPr>
          <a:xfrm>
            <a:off x="1096930" y="890974"/>
            <a:ext cx="4144083" cy="461665"/>
          </a:xfrm>
          <a:prstGeom prst="rect">
            <a:avLst/>
          </a:prstGeom>
        </p:spPr>
        <p:txBody>
          <a:bodyPr wrap="none">
            <a:spAutoFit/>
          </a:bodyPr>
          <a:lstStyle/>
          <a:p>
            <a:r>
              <a:rPr lang="en-US" sz="2400" b="1" dirty="0">
                <a:latin typeface="Bahnschrift SemiLight SemiConde" panose="020B0502040204020203" pitchFamily="34" charset="0"/>
              </a:rPr>
              <a:t>Doctrine and Covenants 35:20-27.</a:t>
            </a:r>
          </a:p>
        </p:txBody>
      </p:sp>
      <p:sp>
        <p:nvSpPr>
          <p:cNvPr id="2" name="Rectangle 1">
            <a:extLst>
              <a:ext uri="{FF2B5EF4-FFF2-40B4-BE49-F238E27FC236}">
                <a16:creationId xmlns:a16="http://schemas.microsoft.com/office/drawing/2014/main" id="{35A40155-0494-42A1-AFCA-E0BED622295D}"/>
              </a:ext>
            </a:extLst>
          </p:cNvPr>
          <p:cNvSpPr/>
          <p:nvPr/>
        </p:nvSpPr>
        <p:spPr>
          <a:xfrm>
            <a:off x="2792506" y="2274838"/>
            <a:ext cx="6606988" cy="2308324"/>
          </a:xfrm>
          <a:prstGeom prst="rect">
            <a:avLst/>
          </a:prstGeom>
        </p:spPr>
        <p:txBody>
          <a:bodyPr wrap="square">
            <a:spAutoFit/>
          </a:bodyPr>
          <a:lstStyle/>
          <a:p>
            <a:pPr algn="ctr"/>
            <a:r>
              <a:rPr lang="en-US" sz="3600" b="1" dirty="0">
                <a:solidFill>
                  <a:srgbClr val="C00000"/>
                </a:solidFill>
              </a:rPr>
              <a:t>“The Lord commands Sidney Rigdon to write for Joseph Smith, preach the gospel, and keep the covenants he had made”</a:t>
            </a:r>
          </a:p>
        </p:txBody>
      </p:sp>
    </p:spTree>
    <p:extLst>
      <p:ext uri="{BB962C8B-B14F-4D97-AF65-F5344CB8AC3E}">
        <p14:creationId xmlns:p14="http://schemas.microsoft.com/office/powerpoint/2010/main" val="11040847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75AECBE6-8C21-4EC6-AECA-2231A3FD67DD}"/>
              </a:ext>
            </a:extLst>
          </p:cNvPr>
          <p:cNvSpPr/>
          <p:nvPr/>
        </p:nvSpPr>
        <p:spPr>
          <a:xfrm>
            <a:off x="1096930" y="890974"/>
            <a:ext cx="3477234" cy="400110"/>
          </a:xfrm>
          <a:prstGeom prst="rect">
            <a:avLst/>
          </a:prstGeom>
        </p:spPr>
        <p:txBody>
          <a:bodyPr wrap="none">
            <a:spAutoFit/>
          </a:bodyPr>
          <a:lstStyle/>
          <a:p>
            <a:r>
              <a:rPr lang="en-US" sz="2000" b="1" dirty="0">
                <a:latin typeface="Bahnschrift SemiLight SemiConde" panose="020B0502040204020203" pitchFamily="34" charset="0"/>
              </a:rPr>
              <a:t>Doctrine and Covenants 35:20-23.</a:t>
            </a:r>
          </a:p>
        </p:txBody>
      </p:sp>
      <p:sp>
        <p:nvSpPr>
          <p:cNvPr id="2" name="Rectangle 1">
            <a:extLst>
              <a:ext uri="{FF2B5EF4-FFF2-40B4-BE49-F238E27FC236}">
                <a16:creationId xmlns:a16="http://schemas.microsoft.com/office/drawing/2014/main" id="{2B69623D-2A3B-4409-8CE1-7D34EEA17445}"/>
              </a:ext>
            </a:extLst>
          </p:cNvPr>
          <p:cNvSpPr/>
          <p:nvPr/>
        </p:nvSpPr>
        <p:spPr>
          <a:xfrm>
            <a:off x="1096929" y="1291084"/>
            <a:ext cx="9095941" cy="2062103"/>
          </a:xfrm>
          <a:prstGeom prst="rect">
            <a:avLst/>
          </a:prstGeom>
        </p:spPr>
        <p:txBody>
          <a:bodyPr wrap="square">
            <a:spAutoFit/>
          </a:bodyPr>
          <a:lstStyle/>
          <a:p>
            <a:pPr algn="just" fontAlgn="base"/>
            <a:r>
              <a:rPr lang="en-US" sz="1600" b="1" dirty="0">
                <a:latin typeface="Palatino"/>
              </a:rPr>
              <a:t>20 </a:t>
            </a:r>
            <a:r>
              <a:rPr lang="en-US" sz="1600" dirty="0">
                <a:latin typeface="Palatino"/>
              </a:rPr>
              <a:t>And a commandment I give unto thee—that thou shalt write for him; and the scriptures shall be given, even as they are in mine own bosom, to the salvation of mine own elect;</a:t>
            </a:r>
          </a:p>
          <a:p>
            <a:pPr algn="just" fontAlgn="base"/>
            <a:r>
              <a:rPr lang="en-US" sz="1600" b="1" dirty="0">
                <a:latin typeface="Palatino"/>
              </a:rPr>
              <a:t>21 </a:t>
            </a:r>
            <a:r>
              <a:rPr lang="en-US" sz="1600" dirty="0">
                <a:latin typeface="Palatino"/>
              </a:rPr>
              <a:t>For they will hear my voice, and shall see me, and shall not be asleep, and shall abide the day of my coming; for they shall be purified, even as I am pure.</a:t>
            </a:r>
          </a:p>
          <a:p>
            <a:pPr algn="just" fontAlgn="base"/>
            <a:r>
              <a:rPr lang="en-US" sz="1600" b="1" dirty="0">
                <a:latin typeface="Palatino"/>
              </a:rPr>
              <a:t>22 </a:t>
            </a:r>
            <a:r>
              <a:rPr lang="en-US" sz="1600" dirty="0">
                <a:latin typeface="Palatino"/>
              </a:rPr>
              <a:t>And now I say unto you, tarry with him, and he shall journey with you; forsake him not, and surely these things shall be fulfilled.</a:t>
            </a:r>
          </a:p>
          <a:p>
            <a:pPr algn="just" fontAlgn="base"/>
            <a:r>
              <a:rPr lang="en-US" sz="1600" b="1" dirty="0"/>
              <a:t>23 </a:t>
            </a:r>
            <a:r>
              <a:rPr lang="en-US" sz="1600" dirty="0"/>
              <a:t>And inasmuch as ye do not write, behold, it shall be given unto him to prophesy; and thou shalt preach my gospel and call on the holy prophets to prove his words, as they shall be given him.</a:t>
            </a:r>
            <a:endParaRPr lang="en-US" sz="1600" b="0" i="0" dirty="0">
              <a:effectLst/>
              <a:latin typeface="Palatino"/>
            </a:endParaRPr>
          </a:p>
        </p:txBody>
      </p:sp>
      <p:sp>
        <p:nvSpPr>
          <p:cNvPr id="4" name="Rectangle 3">
            <a:extLst>
              <a:ext uri="{FF2B5EF4-FFF2-40B4-BE49-F238E27FC236}">
                <a16:creationId xmlns:a16="http://schemas.microsoft.com/office/drawing/2014/main" id="{4D654DD4-CCB7-4122-B6AE-4DB58A3CCDC2}"/>
              </a:ext>
            </a:extLst>
          </p:cNvPr>
          <p:cNvSpPr/>
          <p:nvPr/>
        </p:nvSpPr>
        <p:spPr>
          <a:xfrm>
            <a:off x="1096927" y="3363332"/>
            <a:ext cx="6904071" cy="369332"/>
          </a:xfrm>
          <a:prstGeom prst="rect">
            <a:avLst/>
          </a:prstGeom>
        </p:spPr>
        <p:txBody>
          <a:bodyPr wrap="square">
            <a:spAutoFit/>
          </a:bodyPr>
          <a:lstStyle/>
          <a:p>
            <a:r>
              <a:rPr lang="en-US" b="1" dirty="0">
                <a:solidFill>
                  <a:srgbClr val="C00000"/>
                </a:solidFill>
              </a:rPr>
              <a:t>What are some of the duties the Lord called Sidney Rigdon to perform?</a:t>
            </a:r>
          </a:p>
        </p:txBody>
      </p:sp>
      <p:sp>
        <p:nvSpPr>
          <p:cNvPr id="6" name="Rectangle 5">
            <a:extLst>
              <a:ext uri="{FF2B5EF4-FFF2-40B4-BE49-F238E27FC236}">
                <a16:creationId xmlns:a16="http://schemas.microsoft.com/office/drawing/2014/main" id="{FE268871-E62E-4DE3-AAAA-2509E5D18D7C}"/>
              </a:ext>
            </a:extLst>
          </p:cNvPr>
          <p:cNvSpPr/>
          <p:nvPr/>
        </p:nvSpPr>
        <p:spPr>
          <a:xfrm>
            <a:off x="1096930" y="3753297"/>
            <a:ext cx="3477234" cy="400110"/>
          </a:xfrm>
          <a:prstGeom prst="rect">
            <a:avLst/>
          </a:prstGeom>
        </p:spPr>
        <p:txBody>
          <a:bodyPr wrap="none">
            <a:spAutoFit/>
          </a:bodyPr>
          <a:lstStyle/>
          <a:p>
            <a:r>
              <a:rPr lang="en-US" sz="2000" b="1" dirty="0">
                <a:latin typeface="Bahnschrift SemiLight SemiConde" panose="020B0502040204020203" pitchFamily="34" charset="0"/>
              </a:rPr>
              <a:t>Doctrine and Covenants 35:24-25.</a:t>
            </a:r>
          </a:p>
        </p:txBody>
      </p:sp>
      <p:sp>
        <p:nvSpPr>
          <p:cNvPr id="7" name="Rectangle 6">
            <a:extLst>
              <a:ext uri="{FF2B5EF4-FFF2-40B4-BE49-F238E27FC236}">
                <a16:creationId xmlns:a16="http://schemas.microsoft.com/office/drawing/2014/main" id="{DABF7161-0972-4A5F-A5D3-674993A66772}"/>
              </a:ext>
            </a:extLst>
          </p:cNvPr>
          <p:cNvSpPr/>
          <p:nvPr/>
        </p:nvSpPr>
        <p:spPr>
          <a:xfrm>
            <a:off x="1096927" y="4153407"/>
            <a:ext cx="9095940" cy="1077218"/>
          </a:xfrm>
          <a:prstGeom prst="rect">
            <a:avLst/>
          </a:prstGeom>
        </p:spPr>
        <p:txBody>
          <a:bodyPr wrap="square">
            <a:spAutoFit/>
          </a:bodyPr>
          <a:lstStyle/>
          <a:p>
            <a:pPr algn="just" fontAlgn="base"/>
            <a:r>
              <a:rPr lang="en-US" sz="1600" b="1" dirty="0">
                <a:latin typeface="Palatino"/>
              </a:rPr>
              <a:t>24 </a:t>
            </a:r>
            <a:r>
              <a:rPr lang="en-US" sz="1600" dirty="0">
                <a:latin typeface="Palatino"/>
              </a:rPr>
              <a:t>Keep all the commandments and covenants by which ye are bound; and I will cause the heavens to shake for your good, and Satan shall tremble and Zion shall rejoice upon the hills and flourish;</a:t>
            </a:r>
          </a:p>
          <a:p>
            <a:pPr algn="just" fontAlgn="base"/>
            <a:r>
              <a:rPr lang="en-US" sz="1600" b="1" dirty="0">
                <a:latin typeface="Palatino"/>
              </a:rPr>
              <a:t>25 </a:t>
            </a:r>
            <a:r>
              <a:rPr lang="en-US" sz="1600" dirty="0">
                <a:latin typeface="Palatino"/>
              </a:rPr>
              <a:t>And Israel shall be saved in mine own due time; and by the keys which I have given shall they be led, and no more be confounded at all.</a:t>
            </a:r>
            <a:endParaRPr lang="en-US" sz="1600" b="0" i="0" dirty="0">
              <a:effectLst/>
              <a:latin typeface="Palatino"/>
            </a:endParaRPr>
          </a:p>
        </p:txBody>
      </p:sp>
      <p:sp>
        <p:nvSpPr>
          <p:cNvPr id="8" name="Rectangle 7">
            <a:extLst>
              <a:ext uri="{FF2B5EF4-FFF2-40B4-BE49-F238E27FC236}">
                <a16:creationId xmlns:a16="http://schemas.microsoft.com/office/drawing/2014/main" id="{F1BEBFE2-CAE5-4ED5-A0B3-500EDCD376C0}"/>
              </a:ext>
            </a:extLst>
          </p:cNvPr>
          <p:cNvSpPr/>
          <p:nvPr/>
        </p:nvSpPr>
        <p:spPr>
          <a:xfrm>
            <a:off x="1096926" y="5307569"/>
            <a:ext cx="8961473" cy="369332"/>
          </a:xfrm>
          <a:prstGeom prst="rect">
            <a:avLst/>
          </a:prstGeom>
        </p:spPr>
        <p:txBody>
          <a:bodyPr wrap="square">
            <a:spAutoFit/>
          </a:bodyPr>
          <a:lstStyle/>
          <a:p>
            <a:r>
              <a:rPr lang="en-US" b="1" dirty="0">
                <a:solidFill>
                  <a:srgbClr val="C00000"/>
                </a:solidFill>
              </a:rPr>
              <a:t>What do you think it means that the Lord would cause the heavens to shake for your good? </a:t>
            </a:r>
          </a:p>
        </p:txBody>
      </p:sp>
    </p:spTree>
    <p:extLst>
      <p:ext uri="{BB962C8B-B14F-4D97-AF65-F5344CB8AC3E}">
        <p14:creationId xmlns:p14="http://schemas.microsoft.com/office/powerpoint/2010/main" val="26378619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250"/>
                                        <p:tgtEl>
                                          <p:spTgt spid="8"/>
                                        </p:tgtEl>
                                        <p:attrNameLst>
                                          <p:attrName>ppt_x</p:attrName>
                                        </p:attrNameLst>
                                      </p:cBhvr>
                                      <p:tavLst>
                                        <p:tav tm="0">
                                          <p:val>
                                            <p:strVal val="#ppt_x-#ppt_w*1.125000"/>
                                          </p:val>
                                        </p:tav>
                                        <p:tav tm="100000">
                                          <p:val>
                                            <p:strVal val="#ppt_x"/>
                                          </p:val>
                                        </p:tav>
                                      </p:tavLst>
                                    </p:anim>
                                    <p:animEffect transition="in" filter="wipe(right)">
                                      <p:cBhvr>
                                        <p:cTn id="2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F5D9B64C-5D78-4309-9DBA-B529228BDD81}"/>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2" name="Rectangle 1">
            <a:extLst>
              <a:ext uri="{FF2B5EF4-FFF2-40B4-BE49-F238E27FC236}">
                <a16:creationId xmlns:a16="http://schemas.microsoft.com/office/drawing/2014/main" id="{F1714DD9-32A7-4180-B7A5-E1F651C9F880}"/>
              </a:ext>
            </a:extLst>
          </p:cNvPr>
          <p:cNvSpPr/>
          <p:nvPr/>
        </p:nvSpPr>
        <p:spPr>
          <a:xfrm>
            <a:off x="3048000" y="890974"/>
            <a:ext cx="6096000" cy="646331"/>
          </a:xfrm>
          <a:prstGeom prst="rect">
            <a:avLst/>
          </a:prstGeom>
        </p:spPr>
        <p:txBody>
          <a:bodyPr>
            <a:spAutoFit/>
          </a:bodyPr>
          <a:lstStyle/>
          <a:p>
            <a:pPr algn="ctr"/>
            <a:r>
              <a:rPr lang="en-US" b="1" dirty="0">
                <a:latin typeface="Arial" panose="020B0604020202020204" pitchFamily="34" charset="0"/>
                <a:cs typeface="Arial" panose="020B0604020202020204" pitchFamily="34" charset="0"/>
              </a:rPr>
              <a:t>As we keep the commandments and honor our covenants, the Lord will help us accomplish His work.</a:t>
            </a:r>
          </a:p>
        </p:txBody>
      </p:sp>
      <p:sp>
        <p:nvSpPr>
          <p:cNvPr id="3" name="Rectangle 2">
            <a:extLst>
              <a:ext uri="{FF2B5EF4-FFF2-40B4-BE49-F238E27FC236}">
                <a16:creationId xmlns:a16="http://schemas.microsoft.com/office/drawing/2014/main" id="{3B12B663-9886-4BF8-91DB-33097F16D828}"/>
              </a:ext>
            </a:extLst>
          </p:cNvPr>
          <p:cNvSpPr/>
          <p:nvPr/>
        </p:nvSpPr>
        <p:spPr>
          <a:xfrm>
            <a:off x="1165410" y="1900989"/>
            <a:ext cx="9632577" cy="923330"/>
          </a:xfrm>
          <a:prstGeom prst="rect">
            <a:avLst/>
          </a:prstGeom>
        </p:spPr>
        <p:txBody>
          <a:bodyPr wrap="square">
            <a:spAutoFit/>
          </a:bodyPr>
          <a:lstStyle/>
          <a:p>
            <a:pPr algn="just"/>
            <a:r>
              <a:rPr lang="en-US" dirty="0"/>
              <a:t>The Lord knows us and has a work for each of us to do. </a:t>
            </a:r>
          </a:p>
          <a:p>
            <a:pPr algn="just"/>
            <a:r>
              <a:rPr lang="en-US" dirty="0"/>
              <a:t>God calls upon those who are weak to accomplish His work through the power of His Spirit. </a:t>
            </a:r>
          </a:p>
          <a:p>
            <a:pPr algn="just"/>
            <a:r>
              <a:rPr lang="en-US" dirty="0"/>
              <a:t>As we keep the commandments and honor our covenants, the Lord will help us accomplish His work.</a:t>
            </a:r>
          </a:p>
        </p:txBody>
      </p:sp>
      <p:sp>
        <p:nvSpPr>
          <p:cNvPr id="5" name="Rectangle 4">
            <a:extLst>
              <a:ext uri="{FF2B5EF4-FFF2-40B4-BE49-F238E27FC236}">
                <a16:creationId xmlns:a16="http://schemas.microsoft.com/office/drawing/2014/main" id="{C9A6B607-B638-4102-9C92-FE0670CCEE0F}"/>
              </a:ext>
            </a:extLst>
          </p:cNvPr>
          <p:cNvSpPr/>
          <p:nvPr/>
        </p:nvSpPr>
        <p:spPr>
          <a:xfrm>
            <a:off x="1165409" y="2456222"/>
            <a:ext cx="9632577" cy="369332"/>
          </a:xfrm>
          <a:prstGeom prst="rect">
            <a:avLst/>
          </a:prstGeom>
        </p:spPr>
        <p:txBody>
          <a:bodyPr wrap="square">
            <a:spAutoFit/>
          </a:bodyPr>
          <a:lstStyle/>
          <a:p>
            <a:pPr algn="just"/>
            <a:r>
              <a:rPr lang="en-US" dirty="0">
                <a:solidFill>
                  <a:srgbClr val="FFFF00"/>
                </a:solidFill>
              </a:rPr>
              <a:t>As we keep the commandments and honor our covenants, the Lord will help us accomplish His work.</a:t>
            </a:r>
          </a:p>
        </p:txBody>
      </p:sp>
      <p:sp>
        <p:nvSpPr>
          <p:cNvPr id="4" name="Rectangle 3">
            <a:extLst>
              <a:ext uri="{FF2B5EF4-FFF2-40B4-BE49-F238E27FC236}">
                <a16:creationId xmlns:a16="http://schemas.microsoft.com/office/drawing/2014/main" id="{4C7C728A-9926-45CA-A622-7C432CE3DAF8}"/>
              </a:ext>
            </a:extLst>
          </p:cNvPr>
          <p:cNvSpPr/>
          <p:nvPr/>
        </p:nvSpPr>
        <p:spPr>
          <a:xfrm>
            <a:off x="1165410" y="1915671"/>
            <a:ext cx="5375895" cy="369332"/>
          </a:xfrm>
          <a:prstGeom prst="rect">
            <a:avLst/>
          </a:prstGeom>
        </p:spPr>
        <p:txBody>
          <a:bodyPr wrap="none">
            <a:spAutoFit/>
          </a:bodyPr>
          <a:lstStyle/>
          <a:p>
            <a:pPr algn="just"/>
            <a:r>
              <a:rPr lang="en-US" dirty="0">
                <a:solidFill>
                  <a:srgbClr val="FFFF00"/>
                </a:solidFill>
              </a:rPr>
              <a:t>The Lord knows us and has a work for each of us to do. </a:t>
            </a:r>
          </a:p>
        </p:txBody>
      </p:sp>
      <p:sp>
        <p:nvSpPr>
          <p:cNvPr id="6" name="Rectangle 5">
            <a:extLst>
              <a:ext uri="{FF2B5EF4-FFF2-40B4-BE49-F238E27FC236}">
                <a16:creationId xmlns:a16="http://schemas.microsoft.com/office/drawing/2014/main" id="{F32E722E-1D02-425D-A2A8-CE6DD041E3E8}"/>
              </a:ext>
            </a:extLst>
          </p:cNvPr>
          <p:cNvSpPr/>
          <p:nvPr/>
        </p:nvSpPr>
        <p:spPr>
          <a:xfrm>
            <a:off x="1165410" y="2177771"/>
            <a:ext cx="8731624" cy="369332"/>
          </a:xfrm>
          <a:prstGeom prst="rect">
            <a:avLst/>
          </a:prstGeom>
        </p:spPr>
        <p:txBody>
          <a:bodyPr wrap="square">
            <a:spAutoFit/>
          </a:bodyPr>
          <a:lstStyle/>
          <a:p>
            <a:pPr algn="just"/>
            <a:r>
              <a:rPr lang="en-US" dirty="0">
                <a:solidFill>
                  <a:srgbClr val="FFFF00"/>
                </a:solidFill>
              </a:rPr>
              <a:t>God calls upon those who are weak to accomplish His work through the power of His Spirit. </a:t>
            </a:r>
          </a:p>
        </p:txBody>
      </p:sp>
      <p:sp>
        <p:nvSpPr>
          <p:cNvPr id="7" name="Rectangle 6">
            <a:extLst>
              <a:ext uri="{FF2B5EF4-FFF2-40B4-BE49-F238E27FC236}">
                <a16:creationId xmlns:a16="http://schemas.microsoft.com/office/drawing/2014/main" id="{CA547AF9-93B8-496C-8C3B-6594FBF44609}"/>
              </a:ext>
            </a:extLst>
          </p:cNvPr>
          <p:cNvSpPr/>
          <p:nvPr/>
        </p:nvSpPr>
        <p:spPr>
          <a:xfrm>
            <a:off x="1165409" y="3059668"/>
            <a:ext cx="5832494" cy="369332"/>
          </a:xfrm>
          <a:prstGeom prst="rect">
            <a:avLst/>
          </a:prstGeom>
        </p:spPr>
        <p:txBody>
          <a:bodyPr wrap="none">
            <a:spAutoFit/>
          </a:bodyPr>
          <a:lstStyle/>
          <a:p>
            <a:r>
              <a:rPr lang="en-US" b="1" dirty="0">
                <a:solidFill>
                  <a:srgbClr val="C00000"/>
                </a:solidFill>
              </a:rPr>
              <a:t>How do the three truths on the board relate to each other?</a:t>
            </a:r>
          </a:p>
        </p:txBody>
      </p:sp>
      <p:sp>
        <p:nvSpPr>
          <p:cNvPr id="8" name="Rectangle 7">
            <a:extLst>
              <a:ext uri="{FF2B5EF4-FFF2-40B4-BE49-F238E27FC236}">
                <a16:creationId xmlns:a16="http://schemas.microsoft.com/office/drawing/2014/main" id="{98922B14-D3DD-41B1-ADAB-B4C293EECAE7}"/>
              </a:ext>
            </a:extLst>
          </p:cNvPr>
          <p:cNvSpPr/>
          <p:nvPr/>
        </p:nvSpPr>
        <p:spPr>
          <a:xfrm>
            <a:off x="1165409" y="3386116"/>
            <a:ext cx="10022544" cy="353943"/>
          </a:xfrm>
          <a:prstGeom prst="rect">
            <a:avLst/>
          </a:prstGeom>
        </p:spPr>
        <p:txBody>
          <a:bodyPr wrap="square">
            <a:spAutoFit/>
          </a:bodyPr>
          <a:lstStyle/>
          <a:p>
            <a:r>
              <a:rPr lang="en-US" sz="1700" b="1" dirty="0">
                <a:solidFill>
                  <a:srgbClr val="C00000"/>
                </a:solidFill>
              </a:rPr>
              <a:t>When have you (or someone you know) received the Lord’s help while seeking to accomplish His work?</a:t>
            </a:r>
          </a:p>
        </p:txBody>
      </p:sp>
      <p:sp>
        <p:nvSpPr>
          <p:cNvPr id="10" name="Rectangle 9">
            <a:extLst>
              <a:ext uri="{FF2B5EF4-FFF2-40B4-BE49-F238E27FC236}">
                <a16:creationId xmlns:a16="http://schemas.microsoft.com/office/drawing/2014/main" id="{8B7B1496-DB40-4AD9-B45F-A699D1933F55}"/>
              </a:ext>
            </a:extLst>
          </p:cNvPr>
          <p:cNvSpPr/>
          <p:nvPr/>
        </p:nvSpPr>
        <p:spPr>
          <a:xfrm>
            <a:off x="1165409" y="3753297"/>
            <a:ext cx="3477234" cy="400110"/>
          </a:xfrm>
          <a:prstGeom prst="rect">
            <a:avLst/>
          </a:prstGeom>
        </p:spPr>
        <p:txBody>
          <a:bodyPr wrap="none">
            <a:spAutoFit/>
          </a:bodyPr>
          <a:lstStyle/>
          <a:p>
            <a:r>
              <a:rPr lang="en-US" sz="2000" b="1" dirty="0">
                <a:latin typeface="Bahnschrift SemiLight SemiConde" panose="020B0502040204020203" pitchFamily="34" charset="0"/>
              </a:rPr>
              <a:t>Doctrine and Covenants 35:26-27.</a:t>
            </a:r>
          </a:p>
        </p:txBody>
      </p:sp>
      <p:sp>
        <p:nvSpPr>
          <p:cNvPr id="9" name="Rectangle 8">
            <a:extLst>
              <a:ext uri="{FF2B5EF4-FFF2-40B4-BE49-F238E27FC236}">
                <a16:creationId xmlns:a16="http://schemas.microsoft.com/office/drawing/2014/main" id="{0CDB9231-5E45-4EBC-A7EB-F39C7FC24D78}"/>
              </a:ext>
            </a:extLst>
          </p:cNvPr>
          <p:cNvSpPr/>
          <p:nvPr/>
        </p:nvSpPr>
        <p:spPr>
          <a:xfrm>
            <a:off x="1165409" y="4153407"/>
            <a:ext cx="9270752" cy="584775"/>
          </a:xfrm>
          <a:prstGeom prst="rect">
            <a:avLst/>
          </a:prstGeom>
        </p:spPr>
        <p:txBody>
          <a:bodyPr wrap="square">
            <a:spAutoFit/>
          </a:bodyPr>
          <a:lstStyle/>
          <a:p>
            <a:pPr algn="just" fontAlgn="base"/>
            <a:r>
              <a:rPr lang="en-US" sz="1600" b="1" dirty="0">
                <a:latin typeface="Palatino"/>
              </a:rPr>
              <a:t>26 </a:t>
            </a:r>
            <a:r>
              <a:rPr lang="en-US" sz="1600" dirty="0">
                <a:latin typeface="Palatino"/>
              </a:rPr>
              <a:t>Lift up your hearts and be glad, your redemption draweth nigh.</a:t>
            </a:r>
          </a:p>
          <a:p>
            <a:pPr algn="just" fontAlgn="base"/>
            <a:r>
              <a:rPr lang="en-US" sz="1600" b="1" dirty="0">
                <a:latin typeface="Palatino"/>
              </a:rPr>
              <a:t>27 </a:t>
            </a:r>
            <a:r>
              <a:rPr lang="en-US" sz="1600" dirty="0">
                <a:latin typeface="Palatino"/>
              </a:rPr>
              <a:t>Fear not, little flock, the kingdom is yours until I come. Behold, I come quickly. Even so. Amen.</a:t>
            </a:r>
            <a:endParaRPr lang="en-US" sz="1600" b="0" i="0" dirty="0">
              <a:effectLst/>
              <a:latin typeface="Palatino"/>
            </a:endParaRPr>
          </a:p>
        </p:txBody>
      </p:sp>
      <p:sp>
        <p:nvSpPr>
          <p:cNvPr id="12" name="Rectangle 11">
            <a:extLst>
              <a:ext uri="{FF2B5EF4-FFF2-40B4-BE49-F238E27FC236}">
                <a16:creationId xmlns:a16="http://schemas.microsoft.com/office/drawing/2014/main" id="{B4C23FF9-97CA-42A9-8817-0BA70C2D29CC}"/>
              </a:ext>
            </a:extLst>
          </p:cNvPr>
          <p:cNvSpPr/>
          <p:nvPr/>
        </p:nvSpPr>
        <p:spPr>
          <a:xfrm>
            <a:off x="1165409" y="5042245"/>
            <a:ext cx="9525003" cy="369332"/>
          </a:xfrm>
          <a:prstGeom prst="rect">
            <a:avLst/>
          </a:prstGeom>
        </p:spPr>
        <p:txBody>
          <a:bodyPr wrap="square">
            <a:spAutoFit/>
          </a:bodyPr>
          <a:lstStyle/>
          <a:p>
            <a:r>
              <a:rPr lang="en-US" b="1" dirty="0">
                <a:solidFill>
                  <a:srgbClr val="C00000"/>
                </a:solidFill>
              </a:rPr>
              <a:t>What reasons do you think Sidney Rigdon and Joseph Smith had to lift up their hearts and be glad? </a:t>
            </a:r>
          </a:p>
        </p:txBody>
      </p:sp>
    </p:spTree>
    <p:extLst>
      <p:ext uri="{BB962C8B-B14F-4D97-AF65-F5344CB8AC3E}">
        <p14:creationId xmlns:p14="http://schemas.microsoft.com/office/powerpoint/2010/main" val="11461432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1000"/>
                                        <p:tgtEl>
                                          <p:spTgt spid="8">
                                            <p:txEl>
                                              <p:pRg st="0" end="0"/>
                                            </p:txEl>
                                          </p:spTgt>
                                        </p:tgtEl>
                                      </p:cBhvr>
                                    </p:animEffect>
                                    <p:anim calcmode="lin" valueType="num">
                                      <p:cBhvr>
                                        <p:cTn id="4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500"/>
                                        <p:tgtEl>
                                          <p:spTgt spid="10"/>
                                        </p:tgtEl>
                                      </p:cBhvr>
                                    </p:animEffect>
                                    <p:anim calcmode="lin" valueType="num">
                                      <p:cBhvr>
                                        <p:cTn id="47" dur="1500" fill="hold"/>
                                        <p:tgtEl>
                                          <p:spTgt spid="10"/>
                                        </p:tgtEl>
                                        <p:attrNameLst>
                                          <p:attrName>ppt_x</p:attrName>
                                        </p:attrNameLst>
                                      </p:cBhvr>
                                      <p:tavLst>
                                        <p:tav tm="0">
                                          <p:val>
                                            <p:strVal val="#ppt_x"/>
                                          </p:val>
                                        </p:tav>
                                        <p:tav tm="100000">
                                          <p:val>
                                            <p:strVal val="#ppt_x"/>
                                          </p:val>
                                        </p:tav>
                                      </p:tavLst>
                                    </p:anim>
                                    <p:anim calcmode="lin" valueType="num">
                                      <p:cBhvr>
                                        <p:cTn id="48" dur="1350" decel="100000" fill="hold"/>
                                        <p:tgtEl>
                                          <p:spTgt spid="10"/>
                                        </p:tgtEl>
                                        <p:attrNameLst>
                                          <p:attrName>ppt_y</p:attrName>
                                        </p:attrNameLst>
                                      </p:cBhvr>
                                      <p:tavLst>
                                        <p:tav tm="0">
                                          <p:val>
                                            <p:strVal val="#ppt_y+1"/>
                                          </p:val>
                                        </p:tav>
                                        <p:tav tm="100000">
                                          <p:val>
                                            <p:strVal val="#ppt_y-.03"/>
                                          </p:val>
                                        </p:tav>
                                      </p:tavLst>
                                    </p:anim>
                                    <p:anim calcmode="lin" valueType="num">
                                      <p:cBhvr>
                                        <p:cTn id="49" dur="150" accel="100000" fill="hold">
                                          <p:stCondLst>
                                            <p:cond delay="1350"/>
                                          </p:stCondLst>
                                        </p:cTn>
                                        <p:tgtEl>
                                          <p:spTgt spid="10"/>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500"/>
                                        <p:tgtEl>
                                          <p:spTgt spid="9"/>
                                        </p:tgtEl>
                                      </p:cBhvr>
                                    </p:animEffect>
                                    <p:anim calcmode="lin" valueType="num">
                                      <p:cBhvr>
                                        <p:cTn id="53" dur="1500" fill="hold"/>
                                        <p:tgtEl>
                                          <p:spTgt spid="9"/>
                                        </p:tgtEl>
                                        <p:attrNameLst>
                                          <p:attrName>ppt_x</p:attrName>
                                        </p:attrNameLst>
                                      </p:cBhvr>
                                      <p:tavLst>
                                        <p:tav tm="0">
                                          <p:val>
                                            <p:strVal val="#ppt_x"/>
                                          </p:val>
                                        </p:tav>
                                        <p:tav tm="100000">
                                          <p:val>
                                            <p:strVal val="#ppt_x"/>
                                          </p:val>
                                        </p:tav>
                                      </p:tavLst>
                                    </p:anim>
                                    <p:anim calcmode="lin" valueType="num">
                                      <p:cBhvr>
                                        <p:cTn id="54" dur="1350" decel="100000" fill="hold"/>
                                        <p:tgtEl>
                                          <p:spTgt spid="9"/>
                                        </p:tgtEl>
                                        <p:attrNameLst>
                                          <p:attrName>ppt_y</p:attrName>
                                        </p:attrNameLst>
                                      </p:cBhvr>
                                      <p:tavLst>
                                        <p:tav tm="0">
                                          <p:val>
                                            <p:strVal val="#ppt_y+1"/>
                                          </p:val>
                                        </p:tav>
                                        <p:tav tm="100000">
                                          <p:val>
                                            <p:strVal val="#ppt_y-.03"/>
                                          </p:val>
                                        </p:tav>
                                      </p:tavLst>
                                    </p:anim>
                                    <p:anim calcmode="lin" valueType="num">
                                      <p:cBhvr>
                                        <p:cTn id="55" dur="150" accel="100000" fill="hold">
                                          <p:stCondLst>
                                            <p:cond delay="13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10"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A45A8041-F84B-4507-A449-C607E8B54304}"/>
              </a:ext>
            </a:extLst>
          </p:cNvPr>
          <p:cNvSpPr/>
          <p:nvPr/>
        </p:nvSpPr>
        <p:spPr>
          <a:xfrm>
            <a:off x="2764714" y="2853635"/>
            <a:ext cx="5511445" cy="707886"/>
          </a:xfrm>
          <a:prstGeom prst="rect">
            <a:avLst/>
          </a:prstGeom>
        </p:spPr>
        <p:txBody>
          <a:bodyPr wrap="none">
            <a:spAutoFit/>
          </a:bodyPr>
          <a:lstStyle/>
          <a:p>
            <a:r>
              <a:rPr lang="en-US" sz="4000" dirty="0">
                <a:solidFill>
                  <a:schemeClr val="tx1">
                    <a:lumMod val="85000"/>
                    <a:lumOff val="15000"/>
                  </a:schemeClr>
                </a:solidFill>
                <a:latin typeface="Bahnschrift SemiLight SemiConde" panose="020B0502040204020203" pitchFamily="34" charset="0"/>
              </a:rPr>
              <a:t>Doctrine and Covenants 35.</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81D8E8-DE4B-4082-9174-422B0471ABCE}"/>
              </a:ext>
            </a:extLst>
          </p:cNvPr>
          <p:cNvSpPr/>
          <p:nvPr/>
        </p:nvSpPr>
        <p:spPr>
          <a:xfrm>
            <a:off x="1201711" y="1011019"/>
            <a:ext cx="3895618" cy="461665"/>
          </a:xfrm>
          <a:prstGeom prst="rect">
            <a:avLst/>
          </a:prstGeom>
        </p:spPr>
        <p:txBody>
          <a:bodyPr wrap="none">
            <a:spAutoFit/>
          </a:bodyPr>
          <a:lstStyle/>
          <a:p>
            <a:r>
              <a:rPr lang="en-US" sz="2400" b="1" dirty="0">
                <a:latin typeface="Bahnschrift SemiLight SemiConde" panose="020B0502040204020203" pitchFamily="34" charset="0"/>
              </a:rPr>
              <a:t>Doctrine and Covenants 35:1-12.</a:t>
            </a:r>
          </a:p>
        </p:txBody>
      </p:sp>
      <p:sp>
        <p:nvSpPr>
          <p:cNvPr id="3" name="Rectangle 2">
            <a:extLst>
              <a:ext uri="{FF2B5EF4-FFF2-40B4-BE49-F238E27FC236}">
                <a16:creationId xmlns:a16="http://schemas.microsoft.com/office/drawing/2014/main" id="{6083660A-CF46-4C87-8F44-D2784F965DD4}"/>
              </a:ext>
            </a:extLst>
          </p:cNvPr>
          <p:cNvSpPr/>
          <p:nvPr/>
        </p:nvSpPr>
        <p:spPr>
          <a:xfrm>
            <a:off x="3333750" y="2374851"/>
            <a:ext cx="5524500" cy="1754326"/>
          </a:xfrm>
          <a:prstGeom prst="rect">
            <a:avLst/>
          </a:prstGeom>
        </p:spPr>
        <p:txBody>
          <a:bodyPr wrap="square">
            <a:spAutoFit/>
          </a:bodyPr>
          <a:lstStyle/>
          <a:p>
            <a:pPr algn="ctr"/>
            <a:r>
              <a:rPr lang="en-US" sz="3600" dirty="0">
                <a:solidFill>
                  <a:srgbClr val="C00000"/>
                </a:solidFill>
                <a:latin typeface="Bahnschrift SemiLight SemiConde" panose="020B0502040204020203" pitchFamily="34" charset="0"/>
              </a:rPr>
              <a:t>“The Lord says that He has prepared Sidney Rigdon for a greater work”</a:t>
            </a:r>
          </a:p>
        </p:txBody>
      </p:sp>
      <p:sp>
        <p:nvSpPr>
          <p:cNvPr id="7" name="Subtitle 4">
            <a:extLst>
              <a:ext uri="{FF2B5EF4-FFF2-40B4-BE49-F238E27FC236}">
                <a16:creationId xmlns:a16="http://schemas.microsoft.com/office/drawing/2014/main" id="{BB0AE7EB-570A-4054-92EC-3563C664841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058FB9D-7575-45FB-845B-3DC2A281A11E}"/>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4" name="Rectangle 3">
            <a:extLst>
              <a:ext uri="{FF2B5EF4-FFF2-40B4-BE49-F238E27FC236}">
                <a16:creationId xmlns:a16="http://schemas.microsoft.com/office/drawing/2014/main" id="{EEF30215-D4AB-42A2-A0A9-27A284BDA8FA}"/>
              </a:ext>
            </a:extLst>
          </p:cNvPr>
          <p:cNvSpPr/>
          <p:nvPr/>
        </p:nvSpPr>
        <p:spPr>
          <a:xfrm>
            <a:off x="1440656" y="1154220"/>
            <a:ext cx="9310688" cy="646331"/>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What have you experienced that helps you know that the Lord knows you and has a plan for your life?</a:t>
            </a:r>
          </a:p>
        </p:txBody>
      </p:sp>
      <p:sp>
        <p:nvSpPr>
          <p:cNvPr id="5" name="Rectangle 4">
            <a:extLst>
              <a:ext uri="{FF2B5EF4-FFF2-40B4-BE49-F238E27FC236}">
                <a16:creationId xmlns:a16="http://schemas.microsoft.com/office/drawing/2014/main" id="{CDC8BC19-3E4E-4C5C-85FE-48ED86474C2E}"/>
              </a:ext>
            </a:extLst>
          </p:cNvPr>
          <p:cNvSpPr/>
          <p:nvPr/>
        </p:nvSpPr>
        <p:spPr>
          <a:xfrm>
            <a:off x="879537" y="2564459"/>
            <a:ext cx="10177670" cy="3139321"/>
          </a:xfrm>
          <a:prstGeom prst="rect">
            <a:avLst/>
          </a:prstGeom>
        </p:spPr>
        <p:txBody>
          <a:bodyPr wrap="square">
            <a:spAutoFit/>
          </a:bodyPr>
          <a:lstStyle/>
          <a:p>
            <a:pPr algn="just"/>
            <a:r>
              <a:rPr lang="en-US" dirty="0"/>
              <a:t>Within six months of the Church’s organization, Oliver Cowdery and Peter Whitmer Jr. were called to preach the gospel to the American Indians (see D&amp;C 28:8;30:5). Ziba Peterson and Parley P. Pratt were called soon thereafter to accompany them (see D&amp;C 32). On their way to the western borders of Missouri, they stopped in Mentor, Ohio, and Kirtland, Ohio, where they shared the message of the restored gospel with Elder Pratt’s friend and former minister, Sidney Rigdon. In a short time more than 100 people, including Sidney Rigdon and many members of his</a:t>
            </a:r>
          </a:p>
          <a:p>
            <a:pPr algn="just"/>
            <a:r>
              <a:rPr lang="en-US" dirty="0"/>
              <a:t>congregation, were baptized. This more than doubled the Church’s total membership. After the elders left the Kirtland area to continue their journey, Sidney Rigdon and a friend named Edward Partridge traveled to Fayette, New York, to meet the Prophet Joseph Smith. Soon after their arrival, Joseph received the revelation recorded in Doctrine and Covenants 35. In it, the Lord gave Sidney specific responsibilities within the newly restored Church.</a:t>
            </a:r>
          </a:p>
        </p:txBody>
      </p:sp>
      <p:sp>
        <p:nvSpPr>
          <p:cNvPr id="2" name="TextBox 1">
            <a:extLst>
              <a:ext uri="{FF2B5EF4-FFF2-40B4-BE49-F238E27FC236}">
                <a16:creationId xmlns:a16="http://schemas.microsoft.com/office/drawing/2014/main" id="{288F6A54-3A75-4C24-80B4-F79A58AF8980}"/>
              </a:ext>
            </a:extLst>
          </p:cNvPr>
          <p:cNvSpPr txBox="1"/>
          <p:nvPr/>
        </p:nvSpPr>
        <p:spPr>
          <a:xfrm>
            <a:off x="4755798" y="2195127"/>
            <a:ext cx="242514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Introduction Lesson</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25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403965E-EF4C-43C1-B32E-DD90B2CC6858}"/>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7" name="Rectangle 6">
            <a:extLst>
              <a:ext uri="{FF2B5EF4-FFF2-40B4-BE49-F238E27FC236}">
                <a16:creationId xmlns:a16="http://schemas.microsoft.com/office/drawing/2014/main" id="{8EBD516D-CB50-4B29-B85D-5AAC77ECED71}"/>
              </a:ext>
            </a:extLst>
          </p:cNvPr>
          <p:cNvSpPr/>
          <p:nvPr/>
        </p:nvSpPr>
        <p:spPr>
          <a:xfrm>
            <a:off x="1201711" y="1011019"/>
            <a:ext cx="3812262" cy="461665"/>
          </a:xfrm>
          <a:prstGeom prst="rect">
            <a:avLst/>
          </a:prstGeom>
        </p:spPr>
        <p:txBody>
          <a:bodyPr wrap="none">
            <a:spAutoFit/>
          </a:bodyPr>
          <a:lstStyle/>
          <a:p>
            <a:r>
              <a:rPr lang="en-US" sz="2400" b="1" dirty="0">
                <a:latin typeface="Bahnschrift SemiLight SemiConde" panose="020B0502040204020203" pitchFamily="34" charset="0"/>
              </a:rPr>
              <a:t>Doctrine and Covenants 35:1-3.</a:t>
            </a:r>
          </a:p>
        </p:txBody>
      </p:sp>
      <p:sp>
        <p:nvSpPr>
          <p:cNvPr id="6" name="Rectangle 5">
            <a:extLst>
              <a:ext uri="{FF2B5EF4-FFF2-40B4-BE49-F238E27FC236}">
                <a16:creationId xmlns:a16="http://schemas.microsoft.com/office/drawing/2014/main" id="{448F98FA-BE18-4592-B92C-8EBD9743D379}"/>
              </a:ext>
            </a:extLst>
          </p:cNvPr>
          <p:cNvSpPr/>
          <p:nvPr/>
        </p:nvSpPr>
        <p:spPr>
          <a:xfrm>
            <a:off x="1219200" y="3445672"/>
            <a:ext cx="7513984" cy="369332"/>
          </a:xfrm>
          <a:prstGeom prst="rect">
            <a:avLst/>
          </a:prstGeom>
        </p:spPr>
        <p:txBody>
          <a:bodyPr wrap="square">
            <a:spAutoFit/>
          </a:bodyPr>
          <a:lstStyle/>
          <a:p>
            <a:r>
              <a:rPr lang="en-US" b="1" dirty="0">
                <a:solidFill>
                  <a:srgbClr val="C00000"/>
                </a:solidFill>
                <a:latin typeface="Cambria" panose="02040503050406030204" pitchFamily="18" charset="0"/>
                <a:ea typeface="Cambria" panose="02040503050406030204" pitchFamily="18" charset="0"/>
              </a:rPr>
              <a:t>What evidence did you find that the Lord was aware of Sidney Rigdon?</a:t>
            </a:r>
          </a:p>
        </p:txBody>
      </p:sp>
      <p:sp>
        <p:nvSpPr>
          <p:cNvPr id="8" name="Rectangle 7">
            <a:extLst>
              <a:ext uri="{FF2B5EF4-FFF2-40B4-BE49-F238E27FC236}">
                <a16:creationId xmlns:a16="http://schemas.microsoft.com/office/drawing/2014/main" id="{6853F9E0-72C7-4725-A767-28449DA32028}"/>
              </a:ext>
            </a:extLst>
          </p:cNvPr>
          <p:cNvSpPr/>
          <p:nvPr/>
        </p:nvSpPr>
        <p:spPr>
          <a:xfrm>
            <a:off x="1201710" y="3927469"/>
            <a:ext cx="7262193" cy="369332"/>
          </a:xfrm>
          <a:prstGeom prst="rect">
            <a:avLst/>
          </a:prstGeom>
        </p:spPr>
        <p:txBody>
          <a:bodyPr wrap="square">
            <a:spAutoFit/>
          </a:bodyPr>
          <a:lstStyle/>
          <a:p>
            <a:r>
              <a:rPr lang="en-US" b="1" dirty="0">
                <a:solidFill>
                  <a:srgbClr val="C00000"/>
                </a:solidFill>
                <a:latin typeface="Cambria" panose="02040503050406030204" pitchFamily="18" charset="0"/>
                <a:ea typeface="Cambria" panose="02040503050406030204" pitchFamily="18" charset="0"/>
              </a:rPr>
              <a:t>What do these verses suggest about the Lord’s relationship with us?</a:t>
            </a:r>
          </a:p>
        </p:txBody>
      </p:sp>
      <p:sp>
        <p:nvSpPr>
          <p:cNvPr id="10" name="Rectangle 9">
            <a:extLst>
              <a:ext uri="{FF2B5EF4-FFF2-40B4-BE49-F238E27FC236}">
                <a16:creationId xmlns:a16="http://schemas.microsoft.com/office/drawing/2014/main" id="{877F25E4-0ADC-4C1E-BC45-01C3D3D1449B}"/>
              </a:ext>
            </a:extLst>
          </p:cNvPr>
          <p:cNvSpPr/>
          <p:nvPr/>
        </p:nvSpPr>
        <p:spPr>
          <a:xfrm>
            <a:off x="1219199" y="4409266"/>
            <a:ext cx="5415713" cy="369332"/>
          </a:xfrm>
          <a:prstGeom prst="rect">
            <a:avLst/>
          </a:prstGeom>
        </p:spPr>
        <p:txBody>
          <a:bodyPr wrap="none">
            <a:spAutoFit/>
          </a:bodyPr>
          <a:lstStyle/>
          <a:p>
            <a:r>
              <a:rPr lang="en-US" b="1" dirty="0"/>
              <a:t>The Lord knows us and has a work for each of us to do.</a:t>
            </a:r>
          </a:p>
        </p:txBody>
      </p:sp>
      <p:sp>
        <p:nvSpPr>
          <p:cNvPr id="11" name="Rectangle 10">
            <a:extLst>
              <a:ext uri="{FF2B5EF4-FFF2-40B4-BE49-F238E27FC236}">
                <a16:creationId xmlns:a16="http://schemas.microsoft.com/office/drawing/2014/main" id="{C1406983-1153-4889-8932-30C95F394F85}"/>
              </a:ext>
            </a:extLst>
          </p:cNvPr>
          <p:cNvSpPr/>
          <p:nvPr/>
        </p:nvSpPr>
        <p:spPr>
          <a:xfrm>
            <a:off x="1219199" y="4960813"/>
            <a:ext cx="3840218" cy="369332"/>
          </a:xfrm>
          <a:prstGeom prst="rect">
            <a:avLst/>
          </a:prstGeom>
        </p:spPr>
        <p:txBody>
          <a:bodyPr wrap="none">
            <a:spAutoFit/>
          </a:bodyPr>
          <a:lstStyle/>
          <a:p>
            <a:r>
              <a:rPr lang="en-US" b="1" dirty="0">
                <a:solidFill>
                  <a:srgbClr val="C00000"/>
                </a:solidFill>
                <a:latin typeface="Cambria" panose="02040503050406030204" pitchFamily="18" charset="0"/>
                <a:ea typeface="Cambria" panose="02040503050406030204" pitchFamily="18" charset="0"/>
              </a:rPr>
              <a:t>Why does this truth matter to you?</a:t>
            </a:r>
          </a:p>
        </p:txBody>
      </p:sp>
      <p:sp>
        <p:nvSpPr>
          <p:cNvPr id="2" name="Rectangle 1">
            <a:extLst>
              <a:ext uri="{FF2B5EF4-FFF2-40B4-BE49-F238E27FC236}">
                <a16:creationId xmlns:a16="http://schemas.microsoft.com/office/drawing/2014/main" id="{7973F45A-ABB9-4B02-8B7F-31CF6F196DBD}"/>
              </a:ext>
            </a:extLst>
          </p:cNvPr>
          <p:cNvSpPr/>
          <p:nvPr/>
        </p:nvSpPr>
        <p:spPr>
          <a:xfrm>
            <a:off x="1201710" y="1397317"/>
            <a:ext cx="9691577" cy="2031325"/>
          </a:xfrm>
          <a:prstGeom prst="rect">
            <a:avLst/>
          </a:prstGeom>
        </p:spPr>
        <p:txBody>
          <a:bodyPr wrap="square">
            <a:spAutoFit/>
          </a:bodyPr>
          <a:lstStyle/>
          <a:p>
            <a:pPr algn="just" fontAlgn="base"/>
            <a:r>
              <a:rPr lang="en-US" b="1" dirty="0">
                <a:latin typeface="Palatino"/>
              </a:rPr>
              <a:t>1 </a:t>
            </a:r>
            <a:r>
              <a:rPr lang="en-US" dirty="0">
                <a:latin typeface="Palatino"/>
              </a:rPr>
              <a:t>Listen to the voice of the Lord your God, even Alpha and Omega, the beginning and the end, whose course is one eternal round, the same today as yesterday, and forever.</a:t>
            </a:r>
          </a:p>
          <a:p>
            <a:pPr algn="just" fontAlgn="base"/>
            <a:r>
              <a:rPr lang="en-US" b="1" dirty="0">
                <a:latin typeface="Palatino"/>
              </a:rPr>
              <a:t>2 </a:t>
            </a:r>
            <a:r>
              <a:rPr lang="en-US" dirty="0">
                <a:latin typeface="Palatino"/>
              </a:rPr>
              <a:t>I am Jesus Christ, the Son of God, who was crucified for the sins of the world, even as many as will believe on my name, that they may become the sons of God, even one in me as I am one in the Father, as the Father is one in me, that we may be one.</a:t>
            </a:r>
          </a:p>
          <a:p>
            <a:pPr algn="just" fontAlgn="base"/>
            <a:r>
              <a:rPr lang="en-US" b="1" dirty="0">
                <a:latin typeface="Palatino"/>
              </a:rPr>
              <a:t>3 </a:t>
            </a:r>
            <a:r>
              <a:rPr lang="en-US" dirty="0">
                <a:latin typeface="Palatino"/>
              </a:rPr>
              <a:t>Behold, verily, verily, I say unto my servant Sidney, I have looked upon thee and thy works. I have heard thy prayers, and prepared thee for a greater work.</a:t>
            </a:r>
            <a:endParaRPr lang="en-US" b="0" i="0" dirty="0">
              <a:effectLst/>
              <a:latin typeface="Palatino"/>
            </a:endParaRP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heel(1)">
                                      <p:cBhvr>
                                        <p:cTn id="22" dur="12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F9A9525C-F594-4C19-8A97-FDC3BA9569B0}"/>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F2488BBB-8380-4BAC-8DCF-599C24C10A05}"/>
              </a:ext>
            </a:extLst>
          </p:cNvPr>
          <p:cNvSpPr/>
          <p:nvPr/>
        </p:nvSpPr>
        <p:spPr>
          <a:xfrm>
            <a:off x="3740134" y="2444833"/>
            <a:ext cx="4711732" cy="16004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36891AFA-32DA-458A-AC7D-C6D3F6A08A71}"/>
              </a:ext>
            </a:extLst>
          </p:cNvPr>
          <p:cNvSpPr txBox="1"/>
          <p:nvPr/>
        </p:nvSpPr>
        <p:spPr>
          <a:xfrm>
            <a:off x="4901842" y="2444832"/>
            <a:ext cx="3550024" cy="1600438"/>
          </a:xfrm>
          <a:prstGeom prst="rect">
            <a:avLst/>
          </a:prstGeom>
          <a:noFill/>
        </p:spPr>
        <p:txBody>
          <a:bodyPr wrap="square" rtlCol="0">
            <a:spAutoFit/>
          </a:bodyPr>
          <a:lstStyle/>
          <a:p>
            <a:pPr algn="just"/>
            <a:r>
              <a:rPr lang="en-US" sz="1400" dirty="0"/>
              <a:t>“I testify to you that God has known you individually … for a long, long time </a:t>
            </a:r>
            <a:r>
              <a:rPr lang="en-US" sz="1400"/>
              <a:t>(see D</a:t>
            </a:r>
            <a:r>
              <a:rPr lang="en-US" sz="1400" dirty="0" err="1"/>
              <a:t>&amp;C</a:t>
            </a:r>
            <a:r>
              <a:rPr lang="en-US" sz="1400" dirty="0"/>
              <a:t> 93:23). He has loved you for a long, long time. … He knows your names and all your heartaches and your joys!” (“Remember How Merciful the Lord Hath Been,” Ensign or Liahona, May 2004,46).</a:t>
            </a:r>
          </a:p>
        </p:txBody>
      </p:sp>
      <p:sp>
        <p:nvSpPr>
          <p:cNvPr id="8" name="TextBox 7">
            <a:extLst>
              <a:ext uri="{FF2B5EF4-FFF2-40B4-BE49-F238E27FC236}">
                <a16:creationId xmlns:a16="http://schemas.microsoft.com/office/drawing/2014/main" id="{7ED27503-C74C-47F9-BEE4-5194F3F9C5AC}"/>
              </a:ext>
            </a:extLst>
          </p:cNvPr>
          <p:cNvSpPr txBox="1"/>
          <p:nvPr/>
        </p:nvSpPr>
        <p:spPr>
          <a:xfrm>
            <a:off x="3846745" y="3736331"/>
            <a:ext cx="1055097" cy="246221"/>
          </a:xfrm>
          <a:prstGeom prst="rect">
            <a:avLst/>
          </a:prstGeom>
          <a:noFill/>
        </p:spPr>
        <p:txBody>
          <a:bodyPr wrap="none" rtlCol="0">
            <a:spAutoFit/>
          </a:bodyPr>
          <a:lstStyle/>
          <a:p>
            <a:r>
              <a:rPr lang="en-US" sz="1000" b="1" dirty="0"/>
              <a:t>Neal A. Maxwell</a:t>
            </a:r>
          </a:p>
        </p:txBody>
      </p:sp>
      <p:pic>
        <p:nvPicPr>
          <p:cNvPr id="1026" name="Picture 2" descr="Resultado de imagen para neal a maxwell">
            <a:extLst>
              <a:ext uri="{FF2B5EF4-FFF2-40B4-BE49-F238E27FC236}">
                <a16:creationId xmlns:a16="http://schemas.microsoft.com/office/drawing/2014/main" id="{0E58BB2A-75AC-40F8-AB05-D69D4FECB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745" y="2498081"/>
            <a:ext cx="1022848"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10576"/>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3B560809-524A-49D5-A857-68043AE93BB5}"/>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pic>
        <p:nvPicPr>
          <p:cNvPr id="3" name="Picture 4" descr="Imagen relacionada">
            <a:extLst>
              <a:ext uri="{FF2B5EF4-FFF2-40B4-BE49-F238E27FC236}">
                <a16:creationId xmlns:a16="http://schemas.microsoft.com/office/drawing/2014/main" id="{88B5B957-05C7-44AC-AB26-71226E0BA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071" y="1557159"/>
            <a:ext cx="2886631" cy="38007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BBD6C1C-C881-4600-AE6F-485AD8482584}"/>
              </a:ext>
            </a:extLst>
          </p:cNvPr>
          <p:cNvSpPr/>
          <p:nvPr/>
        </p:nvSpPr>
        <p:spPr>
          <a:xfrm>
            <a:off x="1096930" y="1308726"/>
            <a:ext cx="6096000" cy="1815882"/>
          </a:xfrm>
          <a:prstGeom prst="rect">
            <a:avLst/>
          </a:prstGeom>
        </p:spPr>
        <p:txBody>
          <a:bodyPr>
            <a:spAutoFit/>
          </a:bodyPr>
          <a:lstStyle/>
          <a:p>
            <a:pPr algn="just" fontAlgn="base"/>
            <a:r>
              <a:rPr lang="en-US" sz="1400" b="1" dirty="0">
                <a:latin typeface="Palatino"/>
              </a:rPr>
              <a:t>4 </a:t>
            </a:r>
            <a:r>
              <a:rPr lang="en-US" sz="1400" dirty="0">
                <a:latin typeface="Palatino"/>
              </a:rPr>
              <a:t>Thou art blessed, for thou shalt do great things. Behold thou wast sent forth, even as John, to prepare the way before me, and before Elijah which should come, and thou knewest it not.</a:t>
            </a:r>
          </a:p>
          <a:p>
            <a:pPr algn="just" fontAlgn="base"/>
            <a:r>
              <a:rPr lang="en-US" sz="1400" b="1" dirty="0">
                <a:latin typeface="Palatino"/>
              </a:rPr>
              <a:t>5 </a:t>
            </a:r>
            <a:r>
              <a:rPr lang="en-US" sz="1400" dirty="0">
                <a:latin typeface="Palatino"/>
              </a:rPr>
              <a:t>Thou didst baptize by water unto repentance, but they received not the Holy Ghost;</a:t>
            </a:r>
          </a:p>
          <a:p>
            <a:pPr algn="just" fontAlgn="base"/>
            <a:r>
              <a:rPr lang="en-US" sz="1400" b="1" dirty="0">
                <a:latin typeface="Palatino"/>
              </a:rPr>
              <a:t>6 </a:t>
            </a:r>
            <a:r>
              <a:rPr lang="en-US" sz="1400" dirty="0">
                <a:latin typeface="Palatino"/>
              </a:rPr>
              <a:t>But now I give unto thee a commandment, that thou shalt baptize by water, and they shall receive the Holy Ghost by the laying on of the hands, even as the apostles of old.</a:t>
            </a:r>
            <a:endParaRPr lang="en-US" sz="1400" b="0" i="0" dirty="0">
              <a:effectLst/>
              <a:latin typeface="Palatino"/>
            </a:endParaRPr>
          </a:p>
        </p:txBody>
      </p:sp>
      <p:sp>
        <p:nvSpPr>
          <p:cNvPr id="5" name="Rectangle 4">
            <a:extLst>
              <a:ext uri="{FF2B5EF4-FFF2-40B4-BE49-F238E27FC236}">
                <a16:creationId xmlns:a16="http://schemas.microsoft.com/office/drawing/2014/main" id="{7EDA9C2F-A4D7-49BE-BD4A-67FD0E6F3A15}"/>
              </a:ext>
            </a:extLst>
          </p:cNvPr>
          <p:cNvSpPr/>
          <p:nvPr/>
        </p:nvSpPr>
        <p:spPr>
          <a:xfrm>
            <a:off x="1096930" y="890974"/>
            <a:ext cx="3248005" cy="400110"/>
          </a:xfrm>
          <a:prstGeom prst="rect">
            <a:avLst/>
          </a:prstGeom>
        </p:spPr>
        <p:txBody>
          <a:bodyPr wrap="none">
            <a:spAutoFit/>
          </a:bodyPr>
          <a:lstStyle/>
          <a:p>
            <a:r>
              <a:rPr lang="en-US" sz="2000" b="1" dirty="0">
                <a:latin typeface="Bahnschrift SemiLight SemiConde" panose="020B0502040204020203" pitchFamily="34" charset="0"/>
              </a:rPr>
              <a:t>Doctrine and Covenants 35:4-6.</a:t>
            </a:r>
          </a:p>
        </p:txBody>
      </p:sp>
      <p:sp>
        <p:nvSpPr>
          <p:cNvPr id="4" name="Rectangle 3">
            <a:extLst>
              <a:ext uri="{FF2B5EF4-FFF2-40B4-BE49-F238E27FC236}">
                <a16:creationId xmlns:a16="http://schemas.microsoft.com/office/drawing/2014/main" id="{4A91F83A-7FCA-45E6-A862-B6D04B2201B7}"/>
              </a:ext>
            </a:extLst>
          </p:cNvPr>
          <p:cNvSpPr/>
          <p:nvPr/>
        </p:nvSpPr>
        <p:spPr>
          <a:xfrm>
            <a:off x="1096930" y="3255953"/>
            <a:ext cx="3880806" cy="369332"/>
          </a:xfrm>
          <a:prstGeom prst="rect">
            <a:avLst/>
          </a:prstGeom>
        </p:spPr>
        <p:txBody>
          <a:bodyPr wrap="none">
            <a:spAutoFit/>
          </a:bodyPr>
          <a:lstStyle/>
          <a:p>
            <a:r>
              <a:rPr lang="en-US" b="1" dirty="0">
                <a:solidFill>
                  <a:srgbClr val="C00000"/>
                </a:solidFill>
              </a:rPr>
              <a:t> How was Sidney like John the Baptist?</a:t>
            </a:r>
          </a:p>
        </p:txBody>
      </p:sp>
      <p:sp>
        <p:nvSpPr>
          <p:cNvPr id="6" name="Rectangle 5">
            <a:extLst>
              <a:ext uri="{FF2B5EF4-FFF2-40B4-BE49-F238E27FC236}">
                <a16:creationId xmlns:a16="http://schemas.microsoft.com/office/drawing/2014/main" id="{A3925073-655F-4354-AC9C-2B7F3BD5825F}"/>
              </a:ext>
            </a:extLst>
          </p:cNvPr>
          <p:cNvSpPr/>
          <p:nvPr/>
        </p:nvSpPr>
        <p:spPr>
          <a:xfrm>
            <a:off x="1096930" y="3625285"/>
            <a:ext cx="5895075" cy="369332"/>
          </a:xfrm>
          <a:prstGeom prst="rect">
            <a:avLst/>
          </a:prstGeom>
        </p:spPr>
        <p:txBody>
          <a:bodyPr wrap="none">
            <a:spAutoFit/>
          </a:bodyPr>
          <a:lstStyle/>
          <a:p>
            <a:r>
              <a:rPr lang="en-US" b="1" dirty="0"/>
              <a:t>He had prepared others to receive the fulness of the gospel.</a:t>
            </a:r>
          </a:p>
        </p:txBody>
      </p:sp>
      <p:sp>
        <p:nvSpPr>
          <p:cNvPr id="7" name="Rectangle 6">
            <a:extLst>
              <a:ext uri="{FF2B5EF4-FFF2-40B4-BE49-F238E27FC236}">
                <a16:creationId xmlns:a16="http://schemas.microsoft.com/office/drawing/2014/main" id="{9EBBA1AF-97F6-4C40-83BB-FCC7E0E67BC5}"/>
              </a:ext>
            </a:extLst>
          </p:cNvPr>
          <p:cNvSpPr/>
          <p:nvPr/>
        </p:nvSpPr>
        <p:spPr>
          <a:xfrm>
            <a:off x="1096930" y="3998593"/>
            <a:ext cx="3826047" cy="369332"/>
          </a:xfrm>
          <a:prstGeom prst="rect">
            <a:avLst/>
          </a:prstGeom>
        </p:spPr>
        <p:txBody>
          <a:bodyPr wrap="none">
            <a:spAutoFit/>
          </a:bodyPr>
          <a:lstStyle/>
          <a:p>
            <a:r>
              <a:rPr lang="en-US" b="1" dirty="0">
                <a:solidFill>
                  <a:srgbClr val="C00000"/>
                </a:solidFill>
              </a:rPr>
              <a:t>What was part of this “greater work”?</a:t>
            </a:r>
          </a:p>
        </p:txBody>
      </p:sp>
      <p:sp>
        <p:nvSpPr>
          <p:cNvPr id="8" name="Rectangle 7">
            <a:extLst>
              <a:ext uri="{FF2B5EF4-FFF2-40B4-BE49-F238E27FC236}">
                <a16:creationId xmlns:a16="http://schemas.microsoft.com/office/drawing/2014/main" id="{96E7B7DB-C38F-4324-BA3C-77F187DA1482}"/>
              </a:ext>
            </a:extLst>
          </p:cNvPr>
          <p:cNvSpPr/>
          <p:nvPr/>
        </p:nvSpPr>
        <p:spPr>
          <a:xfrm>
            <a:off x="1096930" y="4396531"/>
            <a:ext cx="6096000" cy="646331"/>
          </a:xfrm>
          <a:prstGeom prst="rect">
            <a:avLst/>
          </a:prstGeom>
        </p:spPr>
        <p:txBody>
          <a:bodyPr>
            <a:spAutoFit/>
          </a:bodyPr>
          <a:lstStyle/>
          <a:p>
            <a:pPr algn="just"/>
            <a:r>
              <a:rPr lang="en-US" b="1" dirty="0"/>
              <a:t>He would help others receive baptism and the gift of the Holy Ghost through the proper authority.</a:t>
            </a:r>
          </a:p>
        </p:txBody>
      </p:sp>
      <p:sp>
        <p:nvSpPr>
          <p:cNvPr id="10" name="Rectangle 9">
            <a:extLst>
              <a:ext uri="{FF2B5EF4-FFF2-40B4-BE49-F238E27FC236}">
                <a16:creationId xmlns:a16="http://schemas.microsoft.com/office/drawing/2014/main" id="{58BA9302-314D-4418-83F9-C589CA1DF581}"/>
              </a:ext>
            </a:extLst>
          </p:cNvPr>
          <p:cNvSpPr/>
          <p:nvPr/>
        </p:nvSpPr>
        <p:spPr>
          <a:xfrm>
            <a:off x="1096930" y="1307014"/>
            <a:ext cx="6096000" cy="1815882"/>
          </a:xfrm>
          <a:prstGeom prst="rect">
            <a:avLst/>
          </a:prstGeom>
        </p:spPr>
        <p:txBody>
          <a:bodyPr>
            <a:spAutoFit/>
          </a:bodyPr>
          <a:lstStyle/>
          <a:p>
            <a:pPr algn="just" fontAlgn="base"/>
            <a:r>
              <a:rPr lang="en-US" sz="1400" b="1" dirty="0">
                <a:latin typeface="Palatino"/>
              </a:rPr>
              <a:t>4 </a:t>
            </a:r>
            <a:r>
              <a:rPr lang="en-US" sz="1400" dirty="0">
                <a:latin typeface="Palatino"/>
              </a:rPr>
              <a:t>Thou art blessed, for thou shalt do great things. Behold thou wast sent forth, even as John, to prepare the way before me, and before Elijah which should come, </a:t>
            </a:r>
            <a:r>
              <a:rPr lang="en-US" sz="1400" dirty="0">
                <a:solidFill>
                  <a:srgbClr val="FFFF00"/>
                </a:solidFill>
                <a:latin typeface="Palatino"/>
              </a:rPr>
              <a:t>and thou knewest it not.</a:t>
            </a:r>
          </a:p>
          <a:p>
            <a:pPr algn="just" fontAlgn="base"/>
            <a:r>
              <a:rPr lang="en-US" sz="1400" b="1" dirty="0">
                <a:latin typeface="Palatino"/>
              </a:rPr>
              <a:t>5 </a:t>
            </a:r>
            <a:r>
              <a:rPr lang="en-US" sz="1400" dirty="0">
                <a:latin typeface="Palatino"/>
              </a:rPr>
              <a:t>Thou didst baptize by water unto repentance, but they received not the Holy Ghost;</a:t>
            </a:r>
          </a:p>
          <a:p>
            <a:pPr algn="just" fontAlgn="base"/>
            <a:r>
              <a:rPr lang="en-US" sz="1400" b="1" dirty="0">
                <a:latin typeface="Palatino"/>
              </a:rPr>
              <a:t>6 </a:t>
            </a:r>
            <a:r>
              <a:rPr lang="en-US" sz="1400" dirty="0">
                <a:latin typeface="Palatino"/>
              </a:rPr>
              <a:t>But now I give unto thee a commandment, that thou shalt baptize by water, and they shall receive the Holy Ghost by the laying on of the hands, even as the apostles of old.</a:t>
            </a:r>
            <a:endParaRPr lang="en-US" sz="1400" b="0" i="0" dirty="0">
              <a:effectLst/>
              <a:latin typeface="Palatino"/>
            </a:endParaRP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250" fill="hold"/>
                                        <p:tgtEl>
                                          <p:spTgt spid="8"/>
                                        </p:tgtEl>
                                        <p:attrNameLst>
                                          <p:attrName>ppt_w</p:attrName>
                                        </p:attrNameLst>
                                      </p:cBhvr>
                                      <p:tavLst>
                                        <p:tav tm="0">
                                          <p:val>
                                            <p:fltVal val="0"/>
                                          </p:val>
                                        </p:tav>
                                        <p:tav tm="100000">
                                          <p:val>
                                            <p:strVal val="#ppt_w"/>
                                          </p:val>
                                        </p:tav>
                                      </p:tavLst>
                                    </p:anim>
                                    <p:anim calcmode="lin" valueType="num">
                                      <p:cBhvr>
                                        <p:cTn id="26" dur="1250" fill="hold"/>
                                        <p:tgtEl>
                                          <p:spTgt spid="8"/>
                                        </p:tgtEl>
                                        <p:attrNameLst>
                                          <p:attrName>ppt_h</p:attrName>
                                        </p:attrNameLst>
                                      </p:cBhvr>
                                      <p:tavLst>
                                        <p:tav tm="0">
                                          <p:val>
                                            <p:fltVal val="0"/>
                                          </p:val>
                                        </p:tav>
                                        <p:tav tm="100000">
                                          <p:val>
                                            <p:strVal val="#ppt_h"/>
                                          </p:val>
                                        </p:tav>
                                      </p:tavLst>
                                    </p:anim>
                                    <p:animEffect transition="in" filter="fade">
                                      <p:cBhvr>
                                        <p:cTn id="27" dur="1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2D1E4999-60FE-4392-A5E7-F5050D0F50BF}"/>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0CFEE469-75B9-4A66-A333-6BA27408E742}"/>
              </a:ext>
            </a:extLst>
          </p:cNvPr>
          <p:cNvSpPr/>
          <p:nvPr/>
        </p:nvSpPr>
        <p:spPr>
          <a:xfrm>
            <a:off x="1096930" y="890974"/>
            <a:ext cx="3268844" cy="400110"/>
          </a:xfrm>
          <a:prstGeom prst="rect">
            <a:avLst/>
          </a:prstGeom>
        </p:spPr>
        <p:txBody>
          <a:bodyPr wrap="none">
            <a:spAutoFit/>
          </a:bodyPr>
          <a:lstStyle/>
          <a:p>
            <a:r>
              <a:rPr lang="en-US" sz="2000" b="1" dirty="0">
                <a:latin typeface="Bahnschrift SemiLight SemiConde" panose="020B0502040204020203" pitchFamily="34" charset="0"/>
              </a:rPr>
              <a:t>Doctrine and Covenants 35:7-11.</a:t>
            </a:r>
          </a:p>
        </p:txBody>
      </p:sp>
      <p:sp>
        <p:nvSpPr>
          <p:cNvPr id="2" name="Rectangle 1">
            <a:extLst>
              <a:ext uri="{FF2B5EF4-FFF2-40B4-BE49-F238E27FC236}">
                <a16:creationId xmlns:a16="http://schemas.microsoft.com/office/drawing/2014/main" id="{65B328B7-6E94-4CCA-8DFD-06EE70A0B966}"/>
              </a:ext>
            </a:extLst>
          </p:cNvPr>
          <p:cNvSpPr/>
          <p:nvPr/>
        </p:nvSpPr>
        <p:spPr>
          <a:xfrm>
            <a:off x="1096929" y="1291084"/>
            <a:ext cx="9620377" cy="2308324"/>
          </a:xfrm>
          <a:prstGeom prst="rect">
            <a:avLst/>
          </a:prstGeom>
        </p:spPr>
        <p:txBody>
          <a:bodyPr wrap="square">
            <a:spAutoFit/>
          </a:bodyPr>
          <a:lstStyle/>
          <a:p>
            <a:pPr algn="just" fontAlgn="base"/>
            <a:r>
              <a:rPr lang="en-US" sz="1600" b="1" dirty="0">
                <a:latin typeface="Palatino"/>
              </a:rPr>
              <a:t>7 </a:t>
            </a:r>
            <a:r>
              <a:rPr lang="en-US" sz="1600" dirty="0">
                <a:latin typeface="Palatino"/>
              </a:rPr>
              <a:t>And it shall come to pass that there shall be a great work in the land, even among the Gentiles, for their folly and their abominations shall be made manifest in the eyes of all people.</a:t>
            </a:r>
          </a:p>
          <a:p>
            <a:pPr algn="just" fontAlgn="base"/>
            <a:r>
              <a:rPr lang="en-US" sz="1600" b="1" dirty="0">
                <a:latin typeface="Palatino"/>
              </a:rPr>
              <a:t>8 </a:t>
            </a:r>
            <a:r>
              <a:rPr lang="en-US" sz="1600" dirty="0">
                <a:latin typeface="Palatino"/>
              </a:rPr>
              <a:t>For I am God, and mine arm is not shortened; and I will show miracles, signs, and wonders, unto all those who believe on my name.</a:t>
            </a:r>
          </a:p>
          <a:p>
            <a:pPr algn="just" fontAlgn="base"/>
            <a:r>
              <a:rPr lang="en-US" sz="1600" b="1" dirty="0">
                <a:latin typeface="Palatino"/>
              </a:rPr>
              <a:t>9 </a:t>
            </a:r>
            <a:r>
              <a:rPr lang="en-US" sz="1600" dirty="0">
                <a:latin typeface="Palatino"/>
              </a:rPr>
              <a:t>And whoso shall ask it in my name in faith, they shall cast out devils; they shall heal the sick; they shall cause the blind to receive their sight, and the deaf to hear, and the dumb to speak, and the lame to walk.</a:t>
            </a:r>
          </a:p>
          <a:p>
            <a:pPr algn="just" fontAlgn="base"/>
            <a:r>
              <a:rPr lang="en-US" sz="1600" b="1" dirty="0">
                <a:latin typeface="Palatino"/>
              </a:rPr>
              <a:t>10 </a:t>
            </a:r>
            <a:r>
              <a:rPr lang="en-US" sz="1600" dirty="0">
                <a:latin typeface="Palatino"/>
              </a:rPr>
              <a:t>And the time speedily cometh that great things are to be shown forth unto the children of men;</a:t>
            </a:r>
          </a:p>
          <a:p>
            <a:pPr algn="just" fontAlgn="base"/>
            <a:r>
              <a:rPr lang="en-US" sz="1600" b="1" dirty="0">
                <a:latin typeface="Palatino"/>
              </a:rPr>
              <a:t>11 </a:t>
            </a:r>
            <a:r>
              <a:rPr lang="en-US" sz="1600" dirty="0">
                <a:latin typeface="Palatino"/>
              </a:rPr>
              <a:t>But without faith shall not anything be shown forth except desolations upon Babylon, the same which has made all nations drink of the wine of the wrath of her fornication</a:t>
            </a:r>
            <a:endParaRPr lang="en-US" sz="1600" b="0" i="0" dirty="0">
              <a:effectLst/>
              <a:latin typeface="Palatino"/>
            </a:endParaRPr>
          </a:p>
        </p:txBody>
      </p:sp>
      <p:sp>
        <p:nvSpPr>
          <p:cNvPr id="4" name="Rectangle 3">
            <a:extLst>
              <a:ext uri="{FF2B5EF4-FFF2-40B4-BE49-F238E27FC236}">
                <a16:creationId xmlns:a16="http://schemas.microsoft.com/office/drawing/2014/main" id="{6F8EF457-F20F-41B2-88B6-D21F9AE572A9}"/>
              </a:ext>
            </a:extLst>
          </p:cNvPr>
          <p:cNvSpPr/>
          <p:nvPr/>
        </p:nvSpPr>
        <p:spPr>
          <a:xfrm>
            <a:off x="1096929" y="3814852"/>
            <a:ext cx="5733301" cy="369332"/>
          </a:xfrm>
          <a:prstGeom prst="rect">
            <a:avLst/>
          </a:prstGeom>
        </p:spPr>
        <p:txBody>
          <a:bodyPr wrap="none">
            <a:spAutoFit/>
          </a:bodyPr>
          <a:lstStyle/>
          <a:p>
            <a:r>
              <a:rPr lang="en-US" b="1" dirty="0">
                <a:solidFill>
                  <a:srgbClr val="C00000"/>
                </a:solidFill>
              </a:rPr>
              <a:t>What did the Lord promise those who follow Him in faith?</a:t>
            </a:r>
          </a:p>
        </p:txBody>
      </p:sp>
      <p:sp>
        <p:nvSpPr>
          <p:cNvPr id="5" name="Rectangle 4">
            <a:extLst>
              <a:ext uri="{FF2B5EF4-FFF2-40B4-BE49-F238E27FC236}">
                <a16:creationId xmlns:a16="http://schemas.microsoft.com/office/drawing/2014/main" id="{09747509-D3D5-4EED-AF6F-3E9BA592699C}"/>
              </a:ext>
            </a:extLst>
          </p:cNvPr>
          <p:cNvSpPr/>
          <p:nvPr/>
        </p:nvSpPr>
        <p:spPr>
          <a:xfrm>
            <a:off x="1096929" y="4184184"/>
            <a:ext cx="9216965" cy="338554"/>
          </a:xfrm>
          <a:prstGeom prst="rect">
            <a:avLst/>
          </a:prstGeom>
        </p:spPr>
        <p:txBody>
          <a:bodyPr wrap="square">
            <a:spAutoFit/>
          </a:bodyPr>
          <a:lstStyle/>
          <a:p>
            <a:r>
              <a:rPr lang="en-US" sz="1600" b="1" dirty="0">
                <a:effectLst>
                  <a:outerShdw blurRad="38100" dist="38100" dir="2700000" algn="tl">
                    <a:srgbClr val="000000">
                      <a:alpha val="43137"/>
                    </a:srgbClr>
                  </a:outerShdw>
                </a:effectLst>
              </a:rPr>
              <a:t>The Lord will work miracles, signs, and wonders according to the faith of those who believe on His name.</a:t>
            </a:r>
          </a:p>
        </p:txBody>
      </p:sp>
      <p:sp>
        <p:nvSpPr>
          <p:cNvPr id="7" name="Rectangle 6">
            <a:extLst>
              <a:ext uri="{FF2B5EF4-FFF2-40B4-BE49-F238E27FC236}">
                <a16:creationId xmlns:a16="http://schemas.microsoft.com/office/drawing/2014/main" id="{C04085FE-90B1-4ECF-890C-4B31DACE33A2}"/>
              </a:ext>
            </a:extLst>
          </p:cNvPr>
          <p:cNvSpPr/>
          <p:nvPr/>
        </p:nvSpPr>
        <p:spPr>
          <a:xfrm>
            <a:off x="1096929" y="4553516"/>
            <a:ext cx="7657106" cy="369332"/>
          </a:xfrm>
          <a:prstGeom prst="rect">
            <a:avLst/>
          </a:prstGeom>
        </p:spPr>
        <p:txBody>
          <a:bodyPr wrap="square">
            <a:spAutoFit/>
          </a:bodyPr>
          <a:lstStyle/>
          <a:p>
            <a:r>
              <a:rPr lang="en-US" b="1" dirty="0">
                <a:solidFill>
                  <a:srgbClr val="C00000"/>
                </a:solidFill>
              </a:rPr>
              <a:t>Why do you think miracles, signs, and wonders are so closely linked to faith?</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4="http://schemas.microsoft.com/office/powerpoint/2010/main">
    <mc:Choice Requires="p14">
      <p:transition spd="slow" p14:dur="1750">
        <p:pull dir="rd"/>
      </p:transition>
    </mc:Choice>
    <mc:Fallback xmlns="">
      <p:transition spd="slow">
        <p:pull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C44B0219-195D-43A2-8A69-F55102D12DAC}"/>
              </a:ext>
            </a:extLst>
          </p:cNvPr>
          <p:cNvSpPr txBox="1">
            <a:spLocks/>
          </p:cNvSpPr>
          <p:nvPr/>
        </p:nvSpPr>
        <p:spPr>
          <a:xfrm>
            <a:off x="9490387" y="420493"/>
            <a:ext cx="1566820" cy="47048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latin typeface="Comic Sans MS" panose="030F0702030302020204" pitchFamily="66" charset="0"/>
                <a:ea typeface="Cambria Math" panose="02040503050406030204" pitchFamily="18" charset="0"/>
              </a:rPr>
              <a:t>LESSON 40</a:t>
            </a:r>
          </a:p>
        </p:txBody>
      </p:sp>
      <p:sp>
        <p:nvSpPr>
          <p:cNvPr id="3" name="Rectangle 2">
            <a:extLst>
              <a:ext uri="{FF2B5EF4-FFF2-40B4-BE49-F238E27FC236}">
                <a16:creationId xmlns:a16="http://schemas.microsoft.com/office/drawing/2014/main" id="{7C748EBB-65CC-457A-BD64-2A19F18B9858}"/>
              </a:ext>
            </a:extLst>
          </p:cNvPr>
          <p:cNvSpPr/>
          <p:nvPr/>
        </p:nvSpPr>
        <p:spPr>
          <a:xfrm>
            <a:off x="1096930" y="890974"/>
            <a:ext cx="4043094" cy="461665"/>
          </a:xfrm>
          <a:prstGeom prst="rect">
            <a:avLst/>
          </a:prstGeom>
        </p:spPr>
        <p:txBody>
          <a:bodyPr wrap="none">
            <a:spAutoFit/>
          </a:bodyPr>
          <a:lstStyle/>
          <a:p>
            <a:r>
              <a:rPr lang="en-US" sz="2400" b="1" dirty="0">
                <a:latin typeface="Bahnschrift SemiLight SemiConde" panose="020B0502040204020203" pitchFamily="34" charset="0"/>
              </a:rPr>
              <a:t>Doctrine and Covenants 35:13-19.</a:t>
            </a:r>
          </a:p>
        </p:txBody>
      </p:sp>
      <p:sp>
        <p:nvSpPr>
          <p:cNvPr id="2" name="Rectangle 1">
            <a:extLst>
              <a:ext uri="{FF2B5EF4-FFF2-40B4-BE49-F238E27FC236}">
                <a16:creationId xmlns:a16="http://schemas.microsoft.com/office/drawing/2014/main" id="{66B552CD-04EE-4316-8124-5C993A09AC55}"/>
              </a:ext>
            </a:extLst>
          </p:cNvPr>
          <p:cNvSpPr/>
          <p:nvPr/>
        </p:nvSpPr>
        <p:spPr>
          <a:xfrm>
            <a:off x="3131086" y="2828835"/>
            <a:ext cx="5929828" cy="1200329"/>
          </a:xfrm>
          <a:prstGeom prst="rect">
            <a:avLst/>
          </a:prstGeom>
        </p:spPr>
        <p:txBody>
          <a:bodyPr wrap="none">
            <a:spAutoFit/>
          </a:bodyPr>
          <a:lstStyle/>
          <a:p>
            <a:r>
              <a:rPr lang="en-US" sz="3600" dirty="0">
                <a:solidFill>
                  <a:srgbClr val="C00000"/>
                </a:solidFill>
                <a:latin typeface="Bahnschrift SemiLight SemiConde" panose="020B0502040204020203" pitchFamily="34" charset="0"/>
              </a:rPr>
              <a:t>“The Lord promises to help those</a:t>
            </a:r>
          </a:p>
          <a:p>
            <a:pPr algn="ctr"/>
            <a:r>
              <a:rPr lang="en-US" sz="3600" dirty="0">
                <a:solidFill>
                  <a:srgbClr val="C00000"/>
                </a:solidFill>
                <a:latin typeface="Bahnschrift SemiLight SemiConde" panose="020B0502040204020203" pitchFamily="34" charset="0"/>
              </a:rPr>
              <a:t> He calls to do His work”</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1020</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MingLiU_HKSCS-ExtB</vt:lpstr>
      <vt:lpstr>Arial</vt:lpstr>
      <vt:lpstr>Bahnschrift SemiLight SemiConde</vt:lpstr>
      <vt:lpstr>Calibri</vt:lpstr>
      <vt:lpstr>Calibri Light</vt:lpstr>
      <vt:lpstr>Cambria</vt:lpstr>
      <vt:lpstr>Cambria Math</vt:lpstr>
      <vt:lpstr>Comic Sans MS</vt:lpstr>
      <vt:lpstr>Palatino</vt:lpstr>
      <vt:lpstr>Sitka Display</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1392</cp:revision>
  <dcterms:created xsi:type="dcterms:W3CDTF">2018-08-29T04:26:39Z</dcterms:created>
  <dcterms:modified xsi:type="dcterms:W3CDTF">2018-09-24T16:01:18Z</dcterms:modified>
</cp:coreProperties>
</file>