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8"/>
  </p:notesMasterIdLst>
  <p:sldIdLst>
    <p:sldId id="296" r:id="rId2"/>
    <p:sldId id="304" r:id="rId3"/>
    <p:sldId id="299" r:id="rId4"/>
    <p:sldId id="305" r:id="rId5"/>
    <p:sldId id="306" r:id="rId6"/>
    <p:sldId id="307" r:id="rId7"/>
    <p:sldId id="308" r:id="rId8"/>
    <p:sldId id="310" r:id="rId9"/>
    <p:sldId id="309" r:id="rId10"/>
    <p:sldId id="311" r:id="rId11"/>
    <p:sldId id="312" r:id="rId12"/>
    <p:sldId id="313" r:id="rId13"/>
    <p:sldId id="314" r:id="rId14"/>
    <p:sldId id="315" r:id="rId15"/>
    <p:sldId id="316" r:id="rId16"/>
    <p:sldId id="31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13BD23"/>
    <a:srgbClr val="D6E513"/>
    <a:srgbClr val="FFFFFF"/>
    <a:srgbClr val="E6E6E6"/>
    <a:srgbClr val="FF6600"/>
    <a:srgbClr val="CC0000"/>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2" d="100"/>
          <a:sy n="72"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9/22/2018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9/22/2018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921168"/>
            <a:ext cx="4797287" cy="1015663"/>
          </a:xfrm>
          <a:prstGeom prst="rect">
            <a:avLst/>
          </a:prstGeom>
          <a:noFill/>
        </p:spPr>
        <p:txBody>
          <a:bodyPr wrap="square" rtlCol="0">
            <a:spAutoFit/>
          </a:bodyPr>
          <a:lstStyle/>
          <a:p>
            <a:pPr algn="ctr"/>
            <a:r>
              <a:rPr lang="en-US" sz="6000" b="1" dirty="0">
                <a:solidFill>
                  <a:srgbClr val="333399"/>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D6A69B64-F83E-4D6C-A563-7CA818BA50D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7" name="Rectangle 6">
            <a:extLst>
              <a:ext uri="{FF2B5EF4-FFF2-40B4-BE49-F238E27FC236}">
                <a16:creationId xmlns:a16="http://schemas.microsoft.com/office/drawing/2014/main" id="{26FFDC70-3117-476C-91B9-AD054FF6C6E1}"/>
              </a:ext>
            </a:extLst>
          </p:cNvPr>
          <p:cNvSpPr/>
          <p:nvPr/>
        </p:nvSpPr>
        <p:spPr>
          <a:xfrm>
            <a:off x="1804987" y="1011019"/>
            <a:ext cx="3943708" cy="461665"/>
          </a:xfrm>
          <a:prstGeom prst="rect">
            <a:avLst/>
          </a:prstGeom>
        </p:spPr>
        <p:txBody>
          <a:bodyPr wrap="none">
            <a:spAutoFit/>
          </a:bodyPr>
          <a:lstStyle/>
          <a:p>
            <a:r>
              <a:rPr lang="en-US" sz="2400">
                <a:solidFill>
                  <a:srgbClr val="333399"/>
                </a:solidFill>
                <a:latin typeface="Bahnschrift SemiLight SemiConde" panose="020B0502040204020203" pitchFamily="34" charset="0"/>
              </a:rPr>
              <a:t>Doctrine and Covenants 33:7-10.</a:t>
            </a:r>
            <a:endParaRPr lang="en-US" sz="2400" dirty="0">
              <a:solidFill>
                <a:srgbClr val="333399"/>
              </a:solidFill>
              <a:latin typeface="Bahnschrift SemiLight SemiConde" panose="020B0502040204020203" pitchFamily="34" charset="0"/>
            </a:endParaRPr>
          </a:p>
        </p:txBody>
      </p:sp>
      <p:sp>
        <p:nvSpPr>
          <p:cNvPr id="4" name="Rectangle 3">
            <a:extLst>
              <a:ext uri="{FF2B5EF4-FFF2-40B4-BE49-F238E27FC236}">
                <a16:creationId xmlns:a16="http://schemas.microsoft.com/office/drawing/2014/main" id="{224D593A-9136-47C2-8A5D-2D42F80C2884}"/>
              </a:ext>
            </a:extLst>
          </p:cNvPr>
          <p:cNvSpPr/>
          <p:nvPr/>
        </p:nvSpPr>
        <p:spPr>
          <a:xfrm>
            <a:off x="1804987" y="1472684"/>
            <a:ext cx="9252220" cy="2308324"/>
          </a:xfrm>
          <a:prstGeom prst="rect">
            <a:avLst/>
          </a:prstGeom>
        </p:spPr>
        <p:txBody>
          <a:bodyPr wrap="square">
            <a:spAutoFit/>
          </a:bodyPr>
          <a:lstStyle/>
          <a:p>
            <a:pPr algn="just" fontAlgn="base"/>
            <a:r>
              <a:rPr lang="en-US" b="1" dirty="0">
                <a:solidFill>
                  <a:srgbClr val="333333"/>
                </a:solidFill>
                <a:latin typeface="Palatino"/>
              </a:rPr>
              <a:t>7 </a:t>
            </a:r>
            <a:r>
              <a:rPr lang="en-US" dirty="0">
                <a:solidFill>
                  <a:srgbClr val="333333"/>
                </a:solidFill>
                <a:latin typeface="Palatino"/>
              </a:rPr>
              <a:t>Yea, verily, verily, I say unto you, that the field is white already to harvest; wherefore, thrust in your sickles, and reap with all your might, mind, and strength.</a:t>
            </a:r>
          </a:p>
          <a:p>
            <a:pPr algn="just" fontAlgn="base"/>
            <a:r>
              <a:rPr lang="en-US" b="1" dirty="0">
                <a:solidFill>
                  <a:srgbClr val="333333"/>
                </a:solidFill>
                <a:latin typeface="Palatino"/>
              </a:rPr>
              <a:t>8 </a:t>
            </a:r>
            <a:r>
              <a:rPr lang="en-US" dirty="0">
                <a:solidFill>
                  <a:srgbClr val="333333"/>
                </a:solidFill>
                <a:latin typeface="Palatino"/>
              </a:rPr>
              <a:t>Open your mouths and they shall be filled, and you shall become even as Nephi of old, who journeyed from Jerusalem in the wilderness.</a:t>
            </a:r>
          </a:p>
          <a:p>
            <a:pPr algn="just" fontAlgn="base"/>
            <a:r>
              <a:rPr lang="en-US" b="1" dirty="0">
                <a:solidFill>
                  <a:srgbClr val="333333"/>
                </a:solidFill>
                <a:latin typeface="Palatino"/>
              </a:rPr>
              <a:t>9 </a:t>
            </a:r>
            <a:r>
              <a:rPr lang="en-US" dirty="0">
                <a:solidFill>
                  <a:srgbClr val="333333"/>
                </a:solidFill>
                <a:latin typeface="Palatino"/>
              </a:rPr>
              <a:t>Yea, open your mouths and spare not, and you shall be laden with sheaves upon your backs, for lo, I am with you.</a:t>
            </a:r>
          </a:p>
          <a:p>
            <a:pPr algn="just" fontAlgn="base"/>
            <a:r>
              <a:rPr lang="en-US" b="1" dirty="0">
                <a:solidFill>
                  <a:srgbClr val="333333"/>
                </a:solidFill>
                <a:latin typeface="Palatino"/>
              </a:rPr>
              <a:t>10 </a:t>
            </a:r>
            <a:r>
              <a:rPr lang="en-US" dirty="0">
                <a:solidFill>
                  <a:srgbClr val="333333"/>
                </a:solidFill>
                <a:latin typeface="Palatino"/>
              </a:rPr>
              <a:t>Yea, open your mouths and they shall be filled, saying: Repent, repent, and prepare ye the way of the Lord, and make his paths straight; for the kingdom of heaven is at hand;</a:t>
            </a:r>
            <a:endParaRPr lang="en-US" b="0" i="0" dirty="0">
              <a:solidFill>
                <a:srgbClr val="333333"/>
              </a:solidFill>
              <a:effectLst/>
              <a:latin typeface="Palatino"/>
            </a:endParaRPr>
          </a:p>
        </p:txBody>
      </p:sp>
      <p:pic>
        <p:nvPicPr>
          <p:cNvPr id="8" name="Picture 10" descr="Resultado de imagen para boca">
            <a:extLst>
              <a:ext uri="{FF2B5EF4-FFF2-40B4-BE49-F238E27FC236}">
                <a16:creationId xmlns:a16="http://schemas.microsoft.com/office/drawing/2014/main" id="{AAA42845-4227-42BF-B3CC-6C5CF500E33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67" t="19774" r="21733" b="25989"/>
          <a:stretch/>
        </p:blipFill>
        <p:spPr bwMode="auto">
          <a:xfrm>
            <a:off x="0" y="0"/>
            <a:ext cx="1884527" cy="155797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BD83F866-9B06-4C37-B720-2BBEC41D5BA1}"/>
              </a:ext>
            </a:extLst>
          </p:cNvPr>
          <p:cNvSpPr/>
          <p:nvPr/>
        </p:nvSpPr>
        <p:spPr>
          <a:xfrm>
            <a:off x="1804986" y="3924955"/>
            <a:ext cx="4865434"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If we open our mouths to declare the gospel…</a:t>
            </a:r>
          </a:p>
        </p:txBody>
      </p:sp>
      <p:sp>
        <p:nvSpPr>
          <p:cNvPr id="10" name="Rectangle 9">
            <a:extLst>
              <a:ext uri="{FF2B5EF4-FFF2-40B4-BE49-F238E27FC236}">
                <a16:creationId xmlns:a16="http://schemas.microsoft.com/office/drawing/2014/main" id="{D88ECCC3-809E-4800-8F99-103E96726627}"/>
              </a:ext>
            </a:extLst>
          </p:cNvPr>
          <p:cNvSpPr/>
          <p:nvPr/>
        </p:nvSpPr>
        <p:spPr>
          <a:xfrm>
            <a:off x="6386739" y="3924955"/>
            <a:ext cx="4284058"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the Lord will inspire us with what to say. </a:t>
            </a:r>
          </a:p>
        </p:txBody>
      </p:sp>
      <p:sp>
        <p:nvSpPr>
          <p:cNvPr id="12" name="Rectangle 11">
            <a:extLst>
              <a:ext uri="{FF2B5EF4-FFF2-40B4-BE49-F238E27FC236}">
                <a16:creationId xmlns:a16="http://schemas.microsoft.com/office/drawing/2014/main" id="{8D4EBA7E-B501-4507-9FFC-F948D1AADAEF}"/>
              </a:ext>
            </a:extLst>
          </p:cNvPr>
          <p:cNvSpPr/>
          <p:nvPr/>
        </p:nvSpPr>
        <p:spPr>
          <a:xfrm>
            <a:off x="1804986" y="4438234"/>
            <a:ext cx="8865811"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are some situations in which we might be reluctant to open our mouths about the gospel?</a:t>
            </a:r>
          </a:p>
        </p:txBody>
      </p:sp>
      <p:sp>
        <p:nvSpPr>
          <p:cNvPr id="13" name="Rectangle 12">
            <a:extLst>
              <a:ext uri="{FF2B5EF4-FFF2-40B4-BE49-F238E27FC236}">
                <a16:creationId xmlns:a16="http://schemas.microsoft.com/office/drawing/2014/main" id="{22A29018-8A59-4065-8E74-AA78CB69E47E}"/>
              </a:ext>
            </a:extLst>
          </p:cNvPr>
          <p:cNvSpPr/>
          <p:nvPr/>
        </p:nvSpPr>
        <p:spPr>
          <a:xfrm>
            <a:off x="1804985" y="5228512"/>
            <a:ext cx="9252219" cy="923330"/>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When have you decided to open your mouth to speak about the gospel and felt inspired to know what to say? When have you seen someone else share the gospel and felt that they were inspired in what they said?</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7" name="Rectangle 6">
            <a:extLst>
              <a:ext uri="{FF2B5EF4-FFF2-40B4-BE49-F238E27FC236}">
                <a16:creationId xmlns:a16="http://schemas.microsoft.com/office/drawing/2014/main" id="{08167E6C-DAFD-4BEE-A125-F9A8DB07BE9E}"/>
              </a:ext>
            </a:extLst>
          </p:cNvPr>
          <p:cNvSpPr/>
          <p:nvPr/>
        </p:nvSpPr>
        <p:spPr>
          <a:xfrm>
            <a:off x="1547812" y="1011019"/>
            <a:ext cx="4187365"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33:16-18.</a:t>
            </a:r>
          </a:p>
        </p:txBody>
      </p:sp>
      <p:sp>
        <p:nvSpPr>
          <p:cNvPr id="6" name="Rectangle 5">
            <a:extLst>
              <a:ext uri="{FF2B5EF4-FFF2-40B4-BE49-F238E27FC236}">
                <a16:creationId xmlns:a16="http://schemas.microsoft.com/office/drawing/2014/main" id="{69ACD984-4548-4AD7-8AEF-ADF0316B44E4}"/>
              </a:ext>
            </a:extLst>
          </p:cNvPr>
          <p:cNvSpPr/>
          <p:nvPr/>
        </p:nvSpPr>
        <p:spPr>
          <a:xfrm>
            <a:off x="1547811" y="1472684"/>
            <a:ext cx="9282113" cy="1477328"/>
          </a:xfrm>
          <a:prstGeom prst="rect">
            <a:avLst/>
          </a:prstGeom>
        </p:spPr>
        <p:txBody>
          <a:bodyPr wrap="square">
            <a:spAutoFit/>
          </a:bodyPr>
          <a:lstStyle/>
          <a:p>
            <a:pPr algn="just" fontAlgn="base"/>
            <a:r>
              <a:rPr lang="en-US" b="1" dirty="0">
                <a:latin typeface="Palatino"/>
              </a:rPr>
              <a:t>16 </a:t>
            </a:r>
            <a:r>
              <a:rPr lang="en-US" dirty="0">
                <a:latin typeface="Palatino"/>
              </a:rPr>
              <a:t>And the Book of Mormon and the holy scriptures are given of me for your instruction; and the power of my Spirit quickeneth all things.</a:t>
            </a:r>
          </a:p>
          <a:p>
            <a:pPr algn="just" fontAlgn="base"/>
            <a:r>
              <a:rPr lang="en-US" b="1" dirty="0">
                <a:latin typeface="Palatino"/>
              </a:rPr>
              <a:t>17 </a:t>
            </a:r>
            <a:r>
              <a:rPr lang="en-US" dirty="0">
                <a:latin typeface="Palatino"/>
              </a:rPr>
              <a:t>Wherefore, be faithful, praying always, having your lamps trimmed and burning, and oil with you, that you may be ready at the coming of the Bridegroom—</a:t>
            </a:r>
          </a:p>
          <a:p>
            <a:pPr algn="just" fontAlgn="base"/>
            <a:r>
              <a:rPr lang="en-US" b="1" dirty="0">
                <a:latin typeface="Palatino"/>
              </a:rPr>
              <a:t>18 </a:t>
            </a:r>
            <a:r>
              <a:rPr lang="en-US" dirty="0">
                <a:latin typeface="Palatino"/>
              </a:rPr>
              <a:t>For behold, verily, verily, I say unto you, that I come quickly. Even so. Amen.</a:t>
            </a:r>
            <a:endParaRPr lang="en-US" b="0" i="0" dirty="0">
              <a:effectLst/>
              <a:latin typeface="Palatino"/>
            </a:endParaRPr>
          </a:p>
        </p:txBody>
      </p:sp>
      <p:sp>
        <p:nvSpPr>
          <p:cNvPr id="8" name="Rectangle 7">
            <a:extLst>
              <a:ext uri="{FF2B5EF4-FFF2-40B4-BE49-F238E27FC236}">
                <a16:creationId xmlns:a16="http://schemas.microsoft.com/office/drawing/2014/main" id="{36E7A1E8-42F3-46C9-93CA-1941B673CDF2}"/>
              </a:ext>
            </a:extLst>
          </p:cNvPr>
          <p:cNvSpPr/>
          <p:nvPr/>
        </p:nvSpPr>
        <p:spPr>
          <a:xfrm>
            <a:off x="1547811" y="3105834"/>
            <a:ext cx="9167814"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counsel did the Lord give Ezra and Northrop that could help them know what to say as missionaries?</a:t>
            </a:r>
          </a:p>
        </p:txBody>
      </p:sp>
      <p:sp>
        <p:nvSpPr>
          <p:cNvPr id="9" name="Rectangle 8">
            <a:extLst>
              <a:ext uri="{FF2B5EF4-FFF2-40B4-BE49-F238E27FC236}">
                <a16:creationId xmlns:a16="http://schemas.microsoft.com/office/drawing/2014/main" id="{86D8C427-F971-413D-AE2B-52F222B3B264}"/>
              </a:ext>
            </a:extLst>
          </p:cNvPr>
          <p:cNvSpPr/>
          <p:nvPr/>
        </p:nvSpPr>
        <p:spPr>
          <a:xfrm>
            <a:off x="1547810" y="3907987"/>
            <a:ext cx="9167813" cy="646331"/>
          </a:xfrm>
          <a:prstGeom prst="rect">
            <a:avLst/>
          </a:prstGeom>
        </p:spPr>
        <p:txBody>
          <a:bodyPr wrap="square">
            <a:spAutoFit/>
          </a:bodyPr>
          <a:lstStyle/>
          <a:p>
            <a:pPr algn="just"/>
            <a:r>
              <a:rPr lang="en-US" b="1" dirty="0">
                <a:solidFill>
                  <a:srgbClr val="333399"/>
                </a:solidFill>
                <a:latin typeface="Arial" panose="020B0604020202020204" pitchFamily="34" charset="0"/>
                <a:cs typeface="Arial" panose="020B0604020202020204" pitchFamily="34" charset="0"/>
              </a:rPr>
              <a:t>What do you think is the meaning of the Lord’s counsel to have “your lamps trimmed and burning, and oil with you”?</a:t>
            </a:r>
          </a:p>
        </p:txBody>
      </p:sp>
      <p:sp>
        <p:nvSpPr>
          <p:cNvPr id="10" name="Rectangle 9">
            <a:extLst>
              <a:ext uri="{FF2B5EF4-FFF2-40B4-BE49-F238E27FC236}">
                <a16:creationId xmlns:a16="http://schemas.microsoft.com/office/drawing/2014/main" id="{CA6F640E-337B-4A2C-90F0-D86AF2F0F9B0}"/>
              </a:ext>
            </a:extLst>
          </p:cNvPr>
          <p:cNvSpPr/>
          <p:nvPr/>
        </p:nvSpPr>
        <p:spPr>
          <a:xfrm>
            <a:off x="1547810" y="4625037"/>
            <a:ext cx="9282112"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How can the Lord’s counsel in these verses help us be ready to open our mouths to share the gospel at any moment and in any situation?</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plus(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5" name="Rectangle 4">
            <a:extLst>
              <a:ext uri="{FF2B5EF4-FFF2-40B4-BE49-F238E27FC236}">
                <a16:creationId xmlns:a16="http://schemas.microsoft.com/office/drawing/2014/main" id="{2B5341F5-82B9-4DA2-B579-417A179B93F8}"/>
              </a:ext>
            </a:extLst>
          </p:cNvPr>
          <p:cNvSpPr/>
          <p:nvPr/>
        </p:nvSpPr>
        <p:spPr>
          <a:xfrm>
            <a:off x="1547812" y="1011019"/>
            <a:ext cx="3389069"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34.</a:t>
            </a:r>
          </a:p>
        </p:txBody>
      </p:sp>
      <p:sp>
        <p:nvSpPr>
          <p:cNvPr id="2" name="Rectangle 1">
            <a:extLst>
              <a:ext uri="{FF2B5EF4-FFF2-40B4-BE49-F238E27FC236}">
                <a16:creationId xmlns:a16="http://schemas.microsoft.com/office/drawing/2014/main" id="{A2F73736-1765-4308-8341-65A38C2505D7}"/>
              </a:ext>
            </a:extLst>
          </p:cNvPr>
          <p:cNvSpPr/>
          <p:nvPr/>
        </p:nvSpPr>
        <p:spPr>
          <a:xfrm>
            <a:off x="3048000" y="2551837"/>
            <a:ext cx="6096000" cy="1754326"/>
          </a:xfrm>
          <a:prstGeom prst="rect">
            <a:avLst/>
          </a:prstGeom>
        </p:spPr>
        <p:txBody>
          <a:bodyPr>
            <a:spAutoFit/>
          </a:bodyPr>
          <a:lstStyle/>
          <a:p>
            <a:pPr algn="ctr"/>
            <a:r>
              <a:rPr lang="en-US" sz="3600" dirty="0">
                <a:solidFill>
                  <a:srgbClr val="333399"/>
                </a:solidFill>
                <a:latin typeface="Bahnschrift SemiLight SemiConde" panose="020B0502040204020203" pitchFamily="34" charset="0"/>
              </a:rPr>
              <a:t>“The Lord commends Orson Pratt for his faith and commands him to preach the gospel”</a:t>
            </a:r>
          </a:p>
        </p:txBody>
      </p:sp>
    </p:spTree>
    <p:extLst>
      <p:ext uri="{BB962C8B-B14F-4D97-AF65-F5344CB8AC3E}">
        <p14:creationId xmlns:p14="http://schemas.microsoft.com/office/powerpoint/2010/main" val="11040847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2" name="Rectangle 1">
            <a:extLst>
              <a:ext uri="{FF2B5EF4-FFF2-40B4-BE49-F238E27FC236}">
                <a16:creationId xmlns:a16="http://schemas.microsoft.com/office/drawing/2014/main" id="{268FADBF-9046-44D8-A9A2-15419C4914F4}"/>
              </a:ext>
            </a:extLst>
          </p:cNvPr>
          <p:cNvSpPr/>
          <p:nvPr/>
        </p:nvSpPr>
        <p:spPr>
          <a:xfrm>
            <a:off x="1562758" y="1498938"/>
            <a:ext cx="8295617" cy="1477328"/>
          </a:xfrm>
          <a:prstGeom prst="rect">
            <a:avLst/>
          </a:prstGeom>
        </p:spPr>
        <p:txBody>
          <a:bodyPr wrap="square">
            <a:spAutoFit/>
          </a:bodyPr>
          <a:lstStyle/>
          <a:p>
            <a:pPr algn="just"/>
            <a:r>
              <a:rPr lang="en-US" dirty="0">
                <a:latin typeface="Open Sans"/>
              </a:rPr>
              <a:t>Revelation given through Joseph Smith the Prophet to Orson Pratt, at Fayette, New York, November 4, 1830. Brother Pratt was nineteen years old at the time. He had been converted and baptized when he first heard the preaching of the restored gospel by his older brother, Parley P. Pratt, six weeks before. This revelation was received in the Peter Whitmer Sr. home.</a:t>
            </a:r>
            <a:endParaRPr lang="en-US" dirty="0"/>
          </a:p>
        </p:txBody>
      </p:sp>
      <p:sp>
        <p:nvSpPr>
          <p:cNvPr id="3" name="TextBox 2">
            <a:extLst>
              <a:ext uri="{FF2B5EF4-FFF2-40B4-BE49-F238E27FC236}">
                <a16:creationId xmlns:a16="http://schemas.microsoft.com/office/drawing/2014/main" id="{901139AB-8652-4385-BEB2-E2F70D15C9DF}"/>
              </a:ext>
            </a:extLst>
          </p:cNvPr>
          <p:cNvSpPr txBox="1"/>
          <p:nvPr/>
        </p:nvSpPr>
        <p:spPr>
          <a:xfrm>
            <a:off x="3924276" y="890974"/>
            <a:ext cx="3159840" cy="646331"/>
          </a:xfrm>
          <a:prstGeom prst="rect">
            <a:avLst/>
          </a:prstGeom>
          <a:noFill/>
        </p:spPr>
        <p:txBody>
          <a:bodyPr wrap="none" rtlCol="0">
            <a:spAutoFit/>
          </a:bodyPr>
          <a:lstStyle/>
          <a:p>
            <a:pPr algn="ctr"/>
            <a:r>
              <a:rPr lang="en-US" b="1" dirty="0">
                <a:solidFill>
                  <a:srgbClr val="333399"/>
                </a:solidFill>
                <a:latin typeface="Arial" panose="020B0604020202020204" pitchFamily="34" charset="0"/>
                <a:cs typeface="Arial" panose="020B0604020202020204" pitchFamily="34" charset="0"/>
              </a:rPr>
              <a:t>Doctrine and Covenants 34</a:t>
            </a:r>
          </a:p>
          <a:p>
            <a:pPr algn="ctr"/>
            <a:r>
              <a:rPr lang="en-US" b="1" dirty="0">
                <a:solidFill>
                  <a:srgbClr val="333399"/>
                </a:solidFill>
                <a:latin typeface="Arial" panose="020B0604020202020204" pitchFamily="34" charset="0"/>
                <a:cs typeface="Arial" panose="020B0604020202020204" pitchFamily="34" charset="0"/>
              </a:rPr>
              <a:t>Introduction</a:t>
            </a:r>
          </a:p>
        </p:txBody>
      </p:sp>
      <p:sp>
        <p:nvSpPr>
          <p:cNvPr id="4" name="Rectangle 3">
            <a:extLst>
              <a:ext uri="{FF2B5EF4-FFF2-40B4-BE49-F238E27FC236}">
                <a16:creationId xmlns:a16="http://schemas.microsoft.com/office/drawing/2014/main" id="{FF1062E0-7942-46FB-B27C-BB89156A6C33}"/>
              </a:ext>
            </a:extLst>
          </p:cNvPr>
          <p:cNvSpPr/>
          <p:nvPr/>
        </p:nvSpPr>
        <p:spPr>
          <a:xfrm>
            <a:off x="1562758" y="3122565"/>
            <a:ext cx="8295617"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Who was blessed in this example? How old was Orson Pratt when he was baptized? How did he learn about the gospel?</a:t>
            </a:r>
          </a:p>
        </p:txBody>
      </p:sp>
      <p:sp>
        <p:nvSpPr>
          <p:cNvPr id="5" name="Rectangle 4">
            <a:extLst>
              <a:ext uri="{FF2B5EF4-FFF2-40B4-BE49-F238E27FC236}">
                <a16:creationId xmlns:a16="http://schemas.microsoft.com/office/drawing/2014/main" id="{254671FA-7383-454D-9FAD-32B91EB6534E}"/>
              </a:ext>
            </a:extLst>
          </p:cNvPr>
          <p:cNvSpPr/>
          <p:nvPr/>
        </p:nvSpPr>
        <p:spPr>
          <a:xfrm>
            <a:off x="1562758" y="4553246"/>
            <a:ext cx="8395630" cy="646331"/>
          </a:xfrm>
          <a:prstGeom prst="rect">
            <a:avLst/>
          </a:prstGeom>
        </p:spPr>
        <p:txBody>
          <a:bodyPr wrap="square">
            <a:spAutoFit/>
          </a:bodyPr>
          <a:lstStyle/>
          <a:p>
            <a:pPr algn="just"/>
            <a:r>
              <a:rPr lang="en-US" dirty="0">
                <a:latin typeface="Palatino"/>
              </a:rPr>
              <a:t>My son Orson, hearken and hear and behold what I, the Lord God, shall say unto you, even Jesus Christ your Redeemer.</a:t>
            </a:r>
            <a:endParaRPr lang="en-US" dirty="0"/>
          </a:p>
        </p:txBody>
      </p:sp>
      <p:sp>
        <p:nvSpPr>
          <p:cNvPr id="9" name="Rectangle 8">
            <a:extLst>
              <a:ext uri="{FF2B5EF4-FFF2-40B4-BE49-F238E27FC236}">
                <a16:creationId xmlns:a16="http://schemas.microsoft.com/office/drawing/2014/main" id="{219459DF-65AE-4DF6-892C-943C9EC45618}"/>
              </a:ext>
            </a:extLst>
          </p:cNvPr>
          <p:cNvSpPr/>
          <p:nvPr/>
        </p:nvSpPr>
        <p:spPr>
          <a:xfrm>
            <a:off x="1562758" y="4148733"/>
            <a:ext cx="3541354"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34:1.</a:t>
            </a:r>
          </a:p>
        </p:txBody>
      </p:sp>
    </p:spTree>
    <p:extLst>
      <p:ext uri="{BB962C8B-B14F-4D97-AF65-F5344CB8AC3E}">
        <p14:creationId xmlns:p14="http://schemas.microsoft.com/office/powerpoint/2010/main" val="26378619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12" name="Rectangle 11">
            <a:extLst>
              <a:ext uri="{FF2B5EF4-FFF2-40B4-BE49-F238E27FC236}">
                <a16:creationId xmlns:a16="http://schemas.microsoft.com/office/drawing/2014/main" id="{BFB4499C-D35E-4944-A53D-33EAC7A7AB20}"/>
              </a:ext>
            </a:extLst>
          </p:cNvPr>
          <p:cNvSpPr/>
          <p:nvPr/>
        </p:nvSpPr>
        <p:spPr>
          <a:xfrm>
            <a:off x="1291295" y="1191221"/>
            <a:ext cx="3860352"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34:2-3.</a:t>
            </a:r>
          </a:p>
        </p:txBody>
      </p:sp>
      <p:sp>
        <p:nvSpPr>
          <p:cNvPr id="2" name="Rectangle 1">
            <a:extLst>
              <a:ext uri="{FF2B5EF4-FFF2-40B4-BE49-F238E27FC236}">
                <a16:creationId xmlns:a16="http://schemas.microsoft.com/office/drawing/2014/main" id="{D5645960-A576-4BEB-B69B-B7D0F4FCFE64}"/>
              </a:ext>
            </a:extLst>
          </p:cNvPr>
          <p:cNvSpPr/>
          <p:nvPr/>
        </p:nvSpPr>
        <p:spPr>
          <a:xfrm>
            <a:off x="1291295" y="1652886"/>
            <a:ext cx="9210260" cy="1200329"/>
          </a:xfrm>
          <a:prstGeom prst="rect">
            <a:avLst/>
          </a:prstGeom>
        </p:spPr>
        <p:txBody>
          <a:bodyPr wrap="square">
            <a:spAutoFit/>
          </a:bodyPr>
          <a:lstStyle/>
          <a:p>
            <a:pPr algn="just" fontAlgn="base"/>
            <a:r>
              <a:rPr lang="en-US" b="1" dirty="0">
                <a:solidFill>
                  <a:srgbClr val="333333"/>
                </a:solidFill>
                <a:latin typeface="Palatino"/>
              </a:rPr>
              <a:t>2 </a:t>
            </a:r>
            <a:r>
              <a:rPr lang="en-US" dirty="0">
                <a:solidFill>
                  <a:srgbClr val="333333"/>
                </a:solidFill>
                <a:latin typeface="Palatino"/>
              </a:rPr>
              <a:t>The light and the life of the world, a light which shineth in darkness and the darkness comprehendeth it not;</a:t>
            </a:r>
          </a:p>
          <a:p>
            <a:pPr algn="just" fontAlgn="base"/>
            <a:r>
              <a:rPr lang="en-US" b="1" dirty="0">
                <a:solidFill>
                  <a:srgbClr val="333333"/>
                </a:solidFill>
                <a:latin typeface="Palatino"/>
              </a:rPr>
              <a:t>3 </a:t>
            </a:r>
            <a:r>
              <a:rPr lang="en-US" dirty="0">
                <a:solidFill>
                  <a:srgbClr val="333333"/>
                </a:solidFill>
                <a:latin typeface="Palatino"/>
              </a:rPr>
              <a:t>Who so loved the world that he gave his own life, that as many as would believe might become the sons of God. Wherefore you are my son.</a:t>
            </a:r>
            <a:endParaRPr lang="en-US" b="0" i="0" dirty="0">
              <a:solidFill>
                <a:srgbClr val="333333"/>
              </a:solidFill>
              <a:effectLst/>
              <a:latin typeface="Palatino"/>
            </a:endParaRPr>
          </a:p>
        </p:txBody>
      </p:sp>
      <p:sp>
        <p:nvSpPr>
          <p:cNvPr id="3" name="Rectangle 2">
            <a:extLst>
              <a:ext uri="{FF2B5EF4-FFF2-40B4-BE49-F238E27FC236}">
                <a16:creationId xmlns:a16="http://schemas.microsoft.com/office/drawing/2014/main" id="{754EBB1B-D460-4B1C-A1FC-660DE9C5C32B}"/>
              </a:ext>
            </a:extLst>
          </p:cNvPr>
          <p:cNvSpPr/>
          <p:nvPr/>
        </p:nvSpPr>
        <p:spPr>
          <a:xfrm>
            <a:off x="1291295" y="2945548"/>
            <a:ext cx="4301177" cy="369332"/>
          </a:xfrm>
          <a:prstGeom prst="rect">
            <a:avLst/>
          </a:prstGeom>
        </p:spPr>
        <p:txBody>
          <a:bodyPr wrap="none">
            <a:spAutoFit/>
          </a:bodyPr>
          <a:lstStyle/>
          <a:p>
            <a:r>
              <a:rPr lang="en-US" b="1" dirty="0">
                <a:solidFill>
                  <a:srgbClr val="333399"/>
                </a:solidFill>
                <a:latin typeface="Arial" panose="020B0604020202020204" pitchFamily="34" charset="0"/>
                <a:cs typeface="Arial" panose="020B0604020202020204" pitchFamily="34" charset="0"/>
              </a:rPr>
              <a:t>Why did the Lord call Orson His son?</a:t>
            </a:r>
          </a:p>
        </p:txBody>
      </p:sp>
      <p:sp>
        <p:nvSpPr>
          <p:cNvPr id="4" name="Rectangle 3">
            <a:extLst>
              <a:ext uri="{FF2B5EF4-FFF2-40B4-BE49-F238E27FC236}">
                <a16:creationId xmlns:a16="http://schemas.microsoft.com/office/drawing/2014/main" id="{0E1721D0-A035-43C2-B5F9-BEE051218BAE}"/>
              </a:ext>
            </a:extLst>
          </p:cNvPr>
          <p:cNvSpPr/>
          <p:nvPr/>
        </p:nvSpPr>
        <p:spPr>
          <a:xfrm>
            <a:off x="1291295" y="3314880"/>
            <a:ext cx="3715312" cy="369332"/>
          </a:xfrm>
          <a:prstGeom prst="rect">
            <a:avLst/>
          </a:prstGeom>
        </p:spPr>
        <p:txBody>
          <a:bodyPr wrap="none">
            <a:spAutoFit/>
          </a:bodyPr>
          <a:lstStyle/>
          <a:p>
            <a:r>
              <a:rPr lang="en-US" b="1" dirty="0"/>
              <a:t>Because of Orson’s belief in the Lord.</a:t>
            </a:r>
          </a:p>
        </p:txBody>
      </p:sp>
      <p:sp>
        <p:nvSpPr>
          <p:cNvPr id="5" name="Rectangle 4">
            <a:extLst>
              <a:ext uri="{FF2B5EF4-FFF2-40B4-BE49-F238E27FC236}">
                <a16:creationId xmlns:a16="http://schemas.microsoft.com/office/drawing/2014/main" id="{E6FD5B30-291A-428A-93BB-76E9786B210F}"/>
              </a:ext>
            </a:extLst>
          </p:cNvPr>
          <p:cNvSpPr/>
          <p:nvPr/>
        </p:nvSpPr>
        <p:spPr>
          <a:xfrm>
            <a:off x="1198529" y="3820120"/>
            <a:ext cx="6224781" cy="369332"/>
          </a:xfrm>
          <a:prstGeom prst="rect">
            <a:avLst/>
          </a:prstGeom>
        </p:spPr>
        <p:txBody>
          <a:bodyPr wrap="none">
            <a:spAutoFit/>
          </a:bodyPr>
          <a:lstStyle/>
          <a:p>
            <a:r>
              <a:rPr lang="en-US" b="1" dirty="0">
                <a:solidFill>
                  <a:srgbClr val="333399"/>
                </a:solidFill>
                <a:latin typeface="Arial" panose="020B0604020202020204" pitchFamily="34" charset="0"/>
                <a:cs typeface="Arial" panose="020B0604020202020204" pitchFamily="34" charset="0"/>
              </a:rPr>
              <a:t> What did the Lord do for “as many as” believe in Him?</a:t>
            </a:r>
          </a:p>
        </p:txBody>
      </p:sp>
    </p:spTree>
    <p:extLst>
      <p:ext uri="{BB962C8B-B14F-4D97-AF65-F5344CB8AC3E}">
        <p14:creationId xmlns:p14="http://schemas.microsoft.com/office/powerpoint/2010/main" val="11461432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250" fill="hold"/>
                                        <p:tgtEl>
                                          <p:spTgt spid="3"/>
                                        </p:tgtEl>
                                        <p:attrNameLst>
                                          <p:attrName>ppt_w</p:attrName>
                                        </p:attrNameLst>
                                      </p:cBhvr>
                                      <p:tavLst>
                                        <p:tav tm="0">
                                          <p:val>
                                            <p:fltVal val="0"/>
                                          </p:val>
                                        </p:tav>
                                        <p:tav tm="100000">
                                          <p:val>
                                            <p:strVal val="#ppt_w"/>
                                          </p:val>
                                        </p:tav>
                                      </p:tavLst>
                                    </p:anim>
                                    <p:anim calcmode="lin" valueType="num">
                                      <p:cBhvr>
                                        <p:cTn id="8" dur="1250" fill="hold"/>
                                        <p:tgtEl>
                                          <p:spTgt spid="3"/>
                                        </p:tgtEl>
                                        <p:attrNameLst>
                                          <p:attrName>ppt_h</p:attrName>
                                        </p:attrNameLst>
                                      </p:cBhvr>
                                      <p:tavLst>
                                        <p:tav tm="0">
                                          <p:val>
                                            <p:fltVal val="0"/>
                                          </p:val>
                                        </p:tav>
                                        <p:tav tm="100000">
                                          <p:val>
                                            <p:strVal val="#ppt_h"/>
                                          </p:val>
                                        </p:tav>
                                      </p:tavLst>
                                    </p:anim>
                                    <p:animEffect transition="in" filter="fade">
                                      <p:cBhvr>
                                        <p:cTn id="9" dur="125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4" dur="125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diamond(in)">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9" name="Rectangle 8">
            <a:extLst>
              <a:ext uri="{FF2B5EF4-FFF2-40B4-BE49-F238E27FC236}">
                <a16:creationId xmlns:a16="http://schemas.microsoft.com/office/drawing/2014/main" id="{796BC8C5-50A6-4A2F-B222-C0FD15987000}"/>
              </a:ext>
            </a:extLst>
          </p:cNvPr>
          <p:cNvSpPr/>
          <p:nvPr/>
        </p:nvSpPr>
        <p:spPr>
          <a:xfrm>
            <a:off x="1291295" y="1191221"/>
            <a:ext cx="3860352"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34:4-6.</a:t>
            </a:r>
          </a:p>
        </p:txBody>
      </p:sp>
      <p:sp>
        <p:nvSpPr>
          <p:cNvPr id="4" name="Rectangle 3">
            <a:extLst>
              <a:ext uri="{FF2B5EF4-FFF2-40B4-BE49-F238E27FC236}">
                <a16:creationId xmlns:a16="http://schemas.microsoft.com/office/drawing/2014/main" id="{75DB365E-3B60-41E1-BA30-B2F0B808B337}"/>
              </a:ext>
            </a:extLst>
          </p:cNvPr>
          <p:cNvSpPr/>
          <p:nvPr/>
        </p:nvSpPr>
        <p:spPr>
          <a:xfrm>
            <a:off x="1291294" y="1652886"/>
            <a:ext cx="9191175" cy="1477328"/>
          </a:xfrm>
          <a:prstGeom prst="rect">
            <a:avLst/>
          </a:prstGeom>
        </p:spPr>
        <p:txBody>
          <a:bodyPr wrap="square">
            <a:spAutoFit/>
          </a:bodyPr>
          <a:lstStyle/>
          <a:p>
            <a:pPr algn="just" fontAlgn="base"/>
            <a:r>
              <a:rPr lang="en-US" b="1" dirty="0">
                <a:latin typeface="Palatino"/>
              </a:rPr>
              <a:t>4 </a:t>
            </a:r>
            <a:r>
              <a:rPr lang="en-US" dirty="0">
                <a:latin typeface="Palatino"/>
              </a:rPr>
              <a:t>And blessed are you because you have believed;</a:t>
            </a:r>
          </a:p>
          <a:p>
            <a:pPr algn="just" fontAlgn="base"/>
            <a:r>
              <a:rPr lang="en-US" b="1" dirty="0">
                <a:latin typeface="Palatino"/>
              </a:rPr>
              <a:t>5 </a:t>
            </a:r>
            <a:r>
              <a:rPr lang="en-US" dirty="0">
                <a:latin typeface="Palatino"/>
              </a:rPr>
              <a:t>And more blessed are you because you are called of me to preach my gospel—</a:t>
            </a:r>
          </a:p>
          <a:p>
            <a:pPr algn="just" fontAlgn="base"/>
            <a:r>
              <a:rPr lang="en-US" b="1" dirty="0">
                <a:latin typeface="Palatino"/>
              </a:rPr>
              <a:t>6 </a:t>
            </a:r>
            <a:r>
              <a:rPr lang="en-US" dirty="0">
                <a:latin typeface="Palatino"/>
              </a:rPr>
              <a:t>To lift up your voice as with the sound of a trump, both long and loud, and cry repentance unto a crooked and perverse generation, preparing the way of the Lord for his second coming.</a:t>
            </a:r>
            <a:endParaRPr lang="en-US" b="0" i="0" dirty="0">
              <a:effectLst/>
              <a:latin typeface="Palatino"/>
            </a:endParaRPr>
          </a:p>
        </p:txBody>
      </p:sp>
      <p:sp>
        <p:nvSpPr>
          <p:cNvPr id="7" name="Rectangle 6">
            <a:extLst>
              <a:ext uri="{FF2B5EF4-FFF2-40B4-BE49-F238E27FC236}">
                <a16:creationId xmlns:a16="http://schemas.microsoft.com/office/drawing/2014/main" id="{84869B71-2598-4679-9EAE-692218F937E8}"/>
              </a:ext>
            </a:extLst>
          </p:cNvPr>
          <p:cNvSpPr/>
          <p:nvPr/>
        </p:nvSpPr>
        <p:spPr>
          <a:xfrm>
            <a:off x="1285462" y="3130214"/>
            <a:ext cx="8786190" cy="369332"/>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Why do you think we are “more blessed” when we teach the gospel to others?</a:t>
            </a:r>
          </a:p>
        </p:txBody>
      </p:sp>
    </p:spTree>
    <p:extLst>
      <p:ext uri="{BB962C8B-B14F-4D97-AF65-F5344CB8AC3E}">
        <p14:creationId xmlns:p14="http://schemas.microsoft.com/office/powerpoint/2010/main" val="2684223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2" name="Rectangle 1">
            <a:extLst>
              <a:ext uri="{FF2B5EF4-FFF2-40B4-BE49-F238E27FC236}">
                <a16:creationId xmlns:a16="http://schemas.microsoft.com/office/drawing/2014/main" id="{92448BA8-89D9-41D0-96CB-CBA434200618}"/>
              </a:ext>
            </a:extLst>
          </p:cNvPr>
          <p:cNvSpPr/>
          <p:nvPr/>
        </p:nvSpPr>
        <p:spPr>
          <a:xfrm>
            <a:off x="1134793" y="2344466"/>
            <a:ext cx="7492372" cy="369332"/>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blessings are given to those who diligently teach the gospel? </a:t>
            </a:r>
          </a:p>
        </p:txBody>
      </p:sp>
      <p:sp>
        <p:nvSpPr>
          <p:cNvPr id="4" name="Rectangle 3">
            <a:extLst>
              <a:ext uri="{FF2B5EF4-FFF2-40B4-BE49-F238E27FC236}">
                <a16:creationId xmlns:a16="http://schemas.microsoft.com/office/drawing/2014/main" id="{BE9661AC-035B-495C-BE45-3F0D2345892C}"/>
              </a:ext>
            </a:extLst>
          </p:cNvPr>
          <p:cNvSpPr/>
          <p:nvPr/>
        </p:nvSpPr>
        <p:spPr>
          <a:xfrm>
            <a:off x="1140627" y="890974"/>
            <a:ext cx="4004622"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34:10-11.</a:t>
            </a:r>
          </a:p>
        </p:txBody>
      </p:sp>
      <p:sp>
        <p:nvSpPr>
          <p:cNvPr id="5" name="Rectangle 4">
            <a:extLst>
              <a:ext uri="{FF2B5EF4-FFF2-40B4-BE49-F238E27FC236}">
                <a16:creationId xmlns:a16="http://schemas.microsoft.com/office/drawing/2014/main" id="{1D8A9625-67DE-4582-86C6-A7FB8A647C5F}"/>
              </a:ext>
            </a:extLst>
          </p:cNvPr>
          <p:cNvSpPr/>
          <p:nvPr/>
        </p:nvSpPr>
        <p:spPr>
          <a:xfrm>
            <a:off x="1134793" y="1317638"/>
            <a:ext cx="9191175" cy="923330"/>
          </a:xfrm>
          <a:prstGeom prst="rect">
            <a:avLst/>
          </a:prstGeom>
        </p:spPr>
        <p:txBody>
          <a:bodyPr wrap="square">
            <a:spAutoFit/>
          </a:bodyPr>
          <a:lstStyle/>
          <a:p>
            <a:pPr fontAlgn="base"/>
            <a:r>
              <a:rPr lang="en-US" b="1" dirty="0">
                <a:latin typeface="Palatino"/>
              </a:rPr>
              <a:t>10 </a:t>
            </a:r>
            <a:r>
              <a:rPr lang="en-US" dirty="0">
                <a:latin typeface="Palatino"/>
              </a:rPr>
              <a:t>Wherefore, lift up your voice and spare not, for the Lord God hath spoken; therefore prophesy, and it shall be given by the power of the Holy Ghost.</a:t>
            </a:r>
          </a:p>
          <a:p>
            <a:pPr fontAlgn="base"/>
            <a:r>
              <a:rPr lang="en-US" b="1" dirty="0">
                <a:latin typeface="Palatino"/>
              </a:rPr>
              <a:t>11 </a:t>
            </a:r>
            <a:r>
              <a:rPr lang="en-US" dirty="0">
                <a:latin typeface="Palatino"/>
              </a:rPr>
              <a:t>And if you are faithful, behold, I am with you until I come—</a:t>
            </a:r>
            <a:endParaRPr lang="en-US" b="0" i="0" dirty="0">
              <a:effectLst/>
              <a:latin typeface="Palatino"/>
            </a:endParaRPr>
          </a:p>
        </p:txBody>
      </p:sp>
      <p:sp>
        <p:nvSpPr>
          <p:cNvPr id="3" name="Rectangle 2">
            <a:extLst>
              <a:ext uri="{FF2B5EF4-FFF2-40B4-BE49-F238E27FC236}">
                <a16:creationId xmlns:a16="http://schemas.microsoft.com/office/drawing/2014/main" id="{FD0D4ECE-7E6C-4F1C-A1CD-C591C8C1D346}"/>
              </a:ext>
            </a:extLst>
          </p:cNvPr>
          <p:cNvSpPr/>
          <p:nvPr/>
        </p:nvSpPr>
        <p:spPr>
          <a:xfrm>
            <a:off x="1134792" y="2713798"/>
            <a:ext cx="8950111"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Those who diligently teach the gospel will do so by the power of the Holy Ghost.</a:t>
            </a:r>
          </a:p>
        </p:txBody>
      </p:sp>
      <p:sp>
        <p:nvSpPr>
          <p:cNvPr id="6" name="Rectangle 5">
            <a:extLst>
              <a:ext uri="{FF2B5EF4-FFF2-40B4-BE49-F238E27FC236}">
                <a16:creationId xmlns:a16="http://schemas.microsoft.com/office/drawing/2014/main" id="{5ECB429B-1586-49AE-85E2-2EA398F556B1}"/>
              </a:ext>
            </a:extLst>
          </p:cNvPr>
          <p:cNvSpPr/>
          <p:nvPr/>
        </p:nvSpPr>
        <p:spPr>
          <a:xfrm>
            <a:off x="1134792" y="3257301"/>
            <a:ext cx="5981125" cy="369332"/>
          </a:xfrm>
          <a:prstGeom prst="rect">
            <a:avLst/>
          </a:prstGeom>
        </p:spPr>
        <p:txBody>
          <a:bodyPr wrap="none">
            <a:spAutoFit/>
          </a:bodyPr>
          <a:lstStyle/>
          <a:p>
            <a:r>
              <a:rPr lang="en-US" b="1" dirty="0">
                <a:solidFill>
                  <a:srgbClr val="333399"/>
                </a:solidFill>
                <a:latin typeface="Arial" panose="020B0604020202020204" pitchFamily="34" charset="0"/>
                <a:cs typeface="Arial" panose="020B0604020202020204" pitchFamily="34" charset="0"/>
              </a:rPr>
              <a:t>What blessing is promised to those who are faithful?</a:t>
            </a:r>
          </a:p>
        </p:txBody>
      </p:sp>
      <p:sp>
        <p:nvSpPr>
          <p:cNvPr id="8" name="Rectangle 7">
            <a:extLst>
              <a:ext uri="{FF2B5EF4-FFF2-40B4-BE49-F238E27FC236}">
                <a16:creationId xmlns:a16="http://schemas.microsoft.com/office/drawing/2014/main" id="{0417129C-D5A9-4615-8F70-956312A1C0DF}"/>
              </a:ext>
            </a:extLst>
          </p:cNvPr>
          <p:cNvSpPr/>
          <p:nvPr/>
        </p:nvSpPr>
        <p:spPr>
          <a:xfrm>
            <a:off x="1134792" y="3714415"/>
            <a:ext cx="4685898"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If we are faithful, the Lord will be with us.</a:t>
            </a:r>
          </a:p>
        </p:txBody>
      </p:sp>
      <p:sp>
        <p:nvSpPr>
          <p:cNvPr id="9" name="Rectangle 8">
            <a:extLst>
              <a:ext uri="{FF2B5EF4-FFF2-40B4-BE49-F238E27FC236}">
                <a16:creationId xmlns:a16="http://schemas.microsoft.com/office/drawing/2014/main" id="{1E3BD039-861A-4CDB-A7E4-D04AF4F2EF28}"/>
              </a:ext>
            </a:extLst>
          </p:cNvPr>
          <p:cNvSpPr/>
          <p:nvPr/>
        </p:nvSpPr>
        <p:spPr>
          <a:xfrm>
            <a:off x="1134792" y="4444289"/>
            <a:ext cx="8791086"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How might the truth in Doctrine and Covenants 34:11 help you in a time of discouragement?</a:t>
            </a:r>
          </a:p>
        </p:txBody>
      </p:sp>
    </p:spTree>
    <p:extLst>
      <p:ext uri="{BB962C8B-B14F-4D97-AF65-F5344CB8AC3E}">
        <p14:creationId xmlns:p14="http://schemas.microsoft.com/office/powerpoint/2010/main" val="3370493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250" fill="hold"/>
                                        <p:tgtEl>
                                          <p:spTgt spid="6"/>
                                        </p:tgtEl>
                                        <p:attrNameLst>
                                          <p:attrName>ppt_x</p:attrName>
                                        </p:attrNameLst>
                                      </p:cBhvr>
                                      <p:tavLst>
                                        <p:tav tm="0">
                                          <p:val>
                                            <p:strVal val="0-#ppt_w/2"/>
                                          </p:val>
                                        </p:tav>
                                        <p:tav tm="100000">
                                          <p:val>
                                            <p:strVal val="#ppt_x"/>
                                          </p:val>
                                        </p:tav>
                                      </p:tavLst>
                                    </p:anim>
                                    <p:anim calcmode="lin" valueType="num">
                                      <p:cBhvr additive="base">
                                        <p:cTn id="20" dur="1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ipe(down)">
                                      <p:cBhvr>
                                        <p:cTn id="25" dur="125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edge">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3" name="Rectangle 2">
            <a:extLst>
              <a:ext uri="{FF2B5EF4-FFF2-40B4-BE49-F238E27FC236}">
                <a16:creationId xmlns:a16="http://schemas.microsoft.com/office/drawing/2014/main" id="{A45A8041-F84B-4507-A449-C607E8B54304}"/>
              </a:ext>
            </a:extLst>
          </p:cNvPr>
          <p:cNvSpPr/>
          <p:nvPr/>
        </p:nvSpPr>
        <p:spPr>
          <a:xfrm>
            <a:off x="2764714" y="2853635"/>
            <a:ext cx="6192721" cy="707886"/>
          </a:xfrm>
          <a:prstGeom prst="rect">
            <a:avLst/>
          </a:prstGeom>
        </p:spPr>
        <p:txBody>
          <a:bodyPr wrap="none">
            <a:spAutoFit/>
          </a:bodyPr>
          <a:lstStyle/>
          <a:p>
            <a:r>
              <a:rPr lang="en-US" sz="4000" dirty="0">
                <a:solidFill>
                  <a:schemeClr val="tx1">
                    <a:lumMod val="85000"/>
                    <a:lumOff val="15000"/>
                  </a:schemeClr>
                </a:solidFill>
                <a:latin typeface="Bahnschrift SemiLight SemiConde" panose="020B0502040204020203" pitchFamily="34" charset="0"/>
              </a:rPr>
              <a:t>Doctrine and Covenants 33-34.</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481D8E8-DE4B-4082-9174-422B0471ABCE}"/>
              </a:ext>
            </a:extLst>
          </p:cNvPr>
          <p:cNvSpPr/>
          <p:nvPr/>
        </p:nvSpPr>
        <p:spPr>
          <a:xfrm>
            <a:off x="1201711" y="1011019"/>
            <a:ext cx="3736920"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33:1-6</a:t>
            </a:r>
          </a:p>
        </p:txBody>
      </p:sp>
      <p:sp>
        <p:nvSpPr>
          <p:cNvPr id="3" name="Rectangle 2">
            <a:extLst>
              <a:ext uri="{FF2B5EF4-FFF2-40B4-BE49-F238E27FC236}">
                <a16:creationId xmlns:a16="http://schemas.microsoft.com/office/drawing/2014/main" id="{6083660A-CF46-4C87-8F44-D2784F965DD4}"/>
              </a:ext>
            </a:extLst>
          </p:cNvPr>
          <p:cNvSpPr/>
          <p:nvPr/>
        </p:nvSpPr>
        <p:spPr>
          <a:xfrm>
            <a:off x="3333750" y="2374851"/>
            <a:ext cx="5524500" cy="1754326"/>
          </a:xfrm>
          <a:prstGeom prst="rect">
            <a:avLst/>
          </a:prstGeom>
        </p:spPr>
        <p:txBody>
          <a:bodyPr wrap="square">
            <a:spAutoFit/>
          </a:bodyPr>
          <a:lstStyle/>
          <a:p>
            <a:pPr algn="ctr"/>
            <a:r>
              <a:rPr lang="en-US" sz="3600" dirty="0">
                <a:solidFill>
                  <a:srgbClr val="333399"/>
                </a:solidFill>
                <a:latin typeface="Bahnschrift SemiLight SemiConde" panose="020B0502040204020203" pitchFamily="34" charset="0"/>
              </a:rPr>
              <a:t>“The Lord calls Ezra </a:t>
            </a:r>
            <a:r>
              <a:rPr lang="en-US" sz="3600" dirty="0" err="1">
                <a:solidFill>
                  <a:srgbClr val="333399"/>
                </a:solidFill>
                <a:latin typeface="Bahnschrift SemiLight SemiConde" panose="020B0502040204020203" pitchFamily="34" charset="0"/>
              </a:rPr>
              <a:t>Thayre</a:t>
            </a:r>
            <a:r>
              <a:rPr lang="en-US" sz="3600" dirty="0">
                <a:solidFill>
                  <a:srgbClr val="333399"/>
                </a:solidFill>
                <a:latin typeface="Bahnschrift SemiLight SemiConde" panose="020B0502040204020203" pitchFamily="34" charset="0"/>
              </a:rPr>
              <a:t> and Northrop Sweet to proclaim the gospel”</a:t>
            </a:r>
          </a:p>
        </p:txBody>
      </p:sp>
      <p:sp>
        <p:nvSpPr>
          <p:cNvPr id="7" name="Subtitle 4">
            <a:extLst>
              <a:ext uri="{FF2B5EF4-FFF2-40B4-BE49-F238E27FC236}">
                <a16:creationId xmlns:a16="http://schemas.microsoft.com/office/drawing/2014/main" id="{BB0AE7EB-570A-4054-92EC-3563C664841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058FB9D-7575-45FB-845B-3DC2A281A11E}"/>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pic>
        <p:nvPicPr>
          <p:cNvPr id="1026" name="Picture 2" descr="Resultado de imagen para trompeta">
            <a:extLst>
              <a:ext uri="{FF2B5EF4-FFF2-40B4-BE49-F238E27FC236}">
                <a16:creationId xmlns:a16="http://schemas.microsoft.com/office/drawing/2014/main" id="{69EAA514-0F13-47A2-AF11-06850179A9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43" t="11935" r="3858" b="12714"/>
          <a:stretch/>
        </p:blipFill>
        <p:spPr bwMode="auto">
          <a:xfrm>
            <a:off x="1439699" y="1199519"/>
            <a:ext cx="1884526" cy="15579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oido">
            <a:extLst>
              <a:ext uri="{FF2B5EF4-FFF2-40B4-BE49-F238E27FC236}">
                <a16:creationId xmlns:a16="http://schemas.microsoft.com/office/drawing/2014/main" id="{8250661B-443B-4E1F-BD7B-42E5BBFABA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9852" y="1199519"/>
            <a:ext cx="1884526" cy="155796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n relacionada">
            <a:extLst>
              <a:ext uri="{FF2B5EF4-FFF2-40B4-BE49-F238E27FC236}">
                <a16:creationId xmlns:a16="http://schemas.microsoft.com/office/drawing/2014/main" id="{95D65DB8-9D38-4C44-A4C5-7102547AC4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5513" y="1199519"/>
            <a:ext cx="1884527" cy="15579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n para boca">
            <a:extLst>
              <a:ext uri="{FF2B5EF4-FFF2-40B4-BE49-F238E27FC236}">
                <a16:creationId xmlns:a16="http://schemas.microsoft.com/office/drawing/2014/main" id="{1D76BBA3-2EBA-4EA5-BF60-DAC7D9523E1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4267" t="19774" r="21733" b="25989"/>
          <a:stretch/>
        </p:blipFill>
        <p:spPr bwMode="auto">
          <a:xfrm>
            <a:off x="3605360" y="1199519"/>
            <a:ext cx="1884527" cy="15579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0AD88D0-C27A-43DA-9DD7-46DFDA58BEB0}"/>
              </a:ext>
            </a:extLst>
          </p:cNvPr>
          <p:cNvSpPr/>
          <p:nvPr/>
        </p:nvSpPr>
        <p:spPr>
          <a:xfrm>
            <a:off x="3214442" y="3429000"/>
            <a:ext cx="5763116" cy="369332"/>
          </a:xfrm>
          <a:prstGeom prst="rect">
            <a:avLst/>
          </a:prstGeom>
        </p:spPr>
        <p:txBody>
          <a:bodyPr wrap="none">
            <a:spAutoFit/>
          </a:bodyPr>
          <a:lstStyle/>
          <a:p>
            <a:r>
              <a:rPr lang="en-US" b="1" dirty="0">
                <a:solidFill>
                  <a:schemeClr val="tx1">
                    <a:lumMod val="95000"/>
                    <a:lumOff val="5000"/>
                  </a:schemeClr>
                </a:solidFill>
                <a:latin typeface="Arial" panose="020B0604020202020204" pitchFamily="34" charset="0"/>
                <a:cs typeface="Arial" panose="020B0604020202020204" pitchFamily="34" charset="0"/>
              </a:rPr>
              <a:t>How could these things relate to missionary work?</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403965E-EF4C-43C1-B32E-DD90B2CC68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13" name="Rectangle 12">
            <a:extLst>
              <a:ext uri="{FF2B5EF4-FFF2-40B4-BE49-F238E27FC236}">
                <a16:creationId xmlns:a16="http://schemas.microsoft.com/office/drawing/2014/main" id="{CCF7B726-74AB-4DBA-8D2F-FF7970DC3590}"/>
              </a:ext>
            </a:extLst>
          </p:cNvPr>
          <p:cNvSpPr/>
          <p:nvPr/>
        </p:nvSpPr>
        <p:spPr>
          <a:xfrm>
            <a:off x="1201711" y="1011019"/>
            <a:ext cx="3886000"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33:1-2</a:t>
            </a:r>
          </a:p>
        </p:txBody>
      </p:sp>
      <p:sp>
        <p:nvSpPr>
          <p:cNvPr id="2" name="Rectangle 1">
            <a:extLst>
              <a:ext uri="{FF2B5EF4-FFF2-40B4-BE49-F238E27FC236}">
                <a16:creationId xmlns:a16="http://schemas.microsoft.com/office/drawing/2014/main" id="{3EAD70E8-056A-4891-A1A5-BC621F8CAC18}"/>
              </a:ext>
            </a:extLst>
          </p:cNvPr>
          <p:cNvSpPr/>
          <p:nvPr/>
        </p:nvSpPr>
        <p:spPr>
          <a:xfrm>
            <a:off x="1201711" y="1472684"/>
            <a:ext cx="9299602" cy="1754326"/>
          </a:xfrm>
          <a:prstGeom prst="rect">
            <a:avLst/>
          </a:prstGeom>
        </p:spPr>
        <p:txBody>
          <a:bodyPr wrap="square">
            <a:spAutoFit/>
          </a:bodyPr>
          <a:lstStyle/>
          <a:p>
            <a:pPr algn="just" fontAlgn="base"/>
            <a:r>
              <a:rPr lang="en-US" b="1" dirty="0">
                <a:solidFill>
                  <a:schemeClr val="tx1">
                    <a:lumMod val="95000"/>
                    <a:lumOff val="5000"/>
                  </a:schemeClr>
                </a:solidFill>
                <a:latin typeface="Palatino"/>
              </a:rPr>
              <a:t>1 </a:t>
            </a:r>
            <a:r>
              <a:rPr lang="en-US" dirty="0">
                <a:solidFill>
                  <a:schemeClr val="tx1">
                    <a:lumMod val="95000"/>
                    <a:lumOff val="5000"/>
                  </a:schemeClr>
                </a:solidFill>
                <a:latin typeface="Palatino"/>
              </a:rPr>
              <a:t>Behold, I say unto you, my servants Ezra and Northrop, open ye your ears and hearken to the voice of the Lord your God, whose word is quick and powerful, sharper than a two-edged sword, to the dividing asunder of the joints and marrow, soul and spirit; and is a discerner of the thoughts and intents of the heart.</a:t>
            </a:r>
          </a:p>
          <a:p>
            <a:pPr algn="just" fontAlgn="base"/>
            <a:r>
              <a:rPr lang="en-US" b="1" dirty="0">
                <a:solidFill>
                  <a:schemeClr val="tx1">
                    <a:lumMod val="95000"/>
                    <a:lumOff val="5000"/>
                  </a:schemeClr>
                </a:solidFill>
                <a:latin typeface="Palatino"/>
              </a:rPr>
              <a:t>2 </a:t>
            </a:r>
            <a:r>
              <a:rPr lang="en-US" dirty="0">
                <a:solidFill>
                  <a:schemeClr val="tx1">
                    <a:lumMod val="95000"/>
                    <a:lumOff val="5000"/>
                  </a:schemeClr>
                </a:solidFill>
                <a:latin typeface="Palatino"/>
              </a:rPr>
              <a:t>For verily, verily, I say unto you that ye are called to lift up your voices as with the sound of a trump, to declare my gospel unto a crooked and perverse generation.</a:t>
            </a:r>
            <a:endParaRPr lang="en-US" b="0" i="0" dirty="0">
              <a:solidFill>
                <a:schemeClr val="tx1">
                  <a:lumMod val="95000"/>
                  <a:lumOff val="5000"/>
                </a:schemeClr>
              </a:solidFill>
              <a:effectLst/>
              <a:latin typeface="Palatino"/>
            </a:endParaRPr>
          </a:p>
        </p:txBody>
      </p:sp>
      <p:sp>
        <p:nvSpPr>
          <p:cNvPr id="3" name="Rectangle 2">
            <a:extLst>
              <a:ext uri="{FF2B5EF4-FFF2-40B4-BE49-F238E27FC236}">
                <a16:creationId xmlns:a16="http://schemas.microsoft.com/office/drawing/2014/main" id="{C71894FE-8524-4078-99A1-95692790B064}"/>
              </a:ext>
            </a:extLst>
          </p:cNvPr>
          <p:cNvSpPr/>
          <p:nvPr/>
        </p:nvSpPr>
        <p:spPr>
          <a:xfrm>
            <a:off x="1201711" y="3630991"/>
            <a:ext cx="9299602"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do you think it means to “open … your ears and hearken to the voice of … God”? How can we show the Lord that our ears are open to hearing His voice?</a:t>
            </a:r>
          </a:p>
        </p:txBody>
      </p:sp>
      <p:sp>
        <p:nvSpPr>
          <p:cNvPr id="4" name="Rectangle 3">
            <a:extLst>
              <a:ext uri="{FF2B5EF4-FFF2-40B4-BE49-F238E27FC236}">
                <a16:creationId xmlns:a16="http://schemas.microsoft.com/office/drawing/2014/main" id="{EFD96705-BB59-4B5D-ABFF-CF1E46DDFC41}"/>
              </a:ext>
            </a:extLst>
          </p:cNvPr>
          <p:cNvSpPr/>
          <p:nvPr/>
        </p:nvSpPr>
        <p:spPr>
          <a:xfrm>
            <a:off x="1201710" y="4506010"/>
            <a:ext cx="9299601" cy="369332"/>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do you think it means to declare the gospel “as with the sound of a trump”?</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F9A9525C-F594-4C19-8A97-FDC3BA9569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5" name="Rectangle 4">
            <a:extLst>
              <a:ext uri="{FF2B5EF4-FFF2-40B4-BE49-F238E27FC236}">
                <a16:creationId xmlns:a16="http://schemas.microsoft.com/office/drawing/2014/main" id="{C067F443-3382-4231-BD88-3D577FC69720}"/>
              </a:ext>
            </a:extLst>
          </p:cNvPr>
          <p:cNvSpPr/>
          <p:nvPr/>
        </p:nvSpPr>
        <p:spPr>
          <a:xfrm>
            <a:off x="1201711" y="1011019"/>
            <a:ext cx="3520516"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33:3</a:t>
            </a:r>
          </a:p>
        </p:txBody>
      </p:sp>
      <p:sp>
        <p:nvSpPr>
          <p:cNvPr id="2" name="Rectangle 1">
            <a:extLst>
              <a:ext uri="{FF2B5EF4-FFF2-40B4-BE49-F238E27FC236}">
                <a16:creationId xmlns:a16="http://schemas.microsoft.com/office/drawing/2014/main" id="{49624561-70C8-483C-AD32-28AB1A076D0B}"/>
              </a:ext>
            </a:extLst>
          </p:cNvPr>
          <p:cNvSpPr/>
          <p:nvPr/>
        </p:nvSpPr>
        <p:spPr>
          <a:xfrm>
            <a:off x="1201711" y="1472684"/>
            <a:ext cx="9571064" cy="646331"/>
          </a:xfrm>
          <a:prstGeom prst="rect">
            <a:avLst/>
          </a:prstGeom>
        </p:spPr>
        <p:txBody>
          <a:bodyPr wrap="square">
            <a:spAutoFit/>
          </a:bodyPr>
          <a:lstStyle/>
          <a:p>
            <a:pPr algn="just"/>
            <a:r>
              <a:rPr lang="en-US" dirty="0">
                <a:solidFill>
                  <a:schemeClr val="tx1">
                    <a:lumMod val="95000"/>
                    <a:lumOff val="5000"/>
                  </a:schemeClr>
                </a:solidFill>
                <a:latin typeface="Palatino"/>
              </a:rPr>
              <a:t>For behold, the field is white already to harvest; and it is the eleventh hour, and the last time that I shall call laborers into my vineyard.</a:t>
            </a:r>
            <a:endParaRPr lang="en-US" dirty="0">
              <a:solidFill>
                <a:schemeClr val="tx1">
                  <a:lumMod val="95000"/>
                  <a:lumOff val="5000"/>
                </a:schemeClr>
              </a:solidFill>
            </a:endParaRPr>
          </a:p>
        </p:txBody>
      </p:sp>
      <p:sp>
        <p:nvSpPr>
          <p:cNvPr id="4" name="Rectangle 3">
            <a:extLst>
              <a:ext uri="{FF2B5EF4-FFF2-40B4-BE49-F238E27FC236}">
                <a16:creationId xmlns:a16="http://schemas.microsoft.com/office/drawing/2014/main" id="{7F7F1BE6-D79B-418A-9A4E-BBDAACBFC798}"/>
              </a:ext>
            </a:extLst>
          </p:cNvPr>
          <p:cNvSpPr/>
          <p:nvPr/>
        </p:nvSpPr>
        <p:spPr>
          <a:xfrm>
            <a:off x="1187092" y="2331393"/>
            <a:ext cx="5754524" cy="369332"/>
          </a:xfrm>
          <a:prstGeom prst="rect">
            <a:avLst/>
          </a:prstGeom>
        </p:spPr>
        <p:txBody>
          <a:bodyPr wrap="none">
            <a:spAutoFit/>
          </a:bodyPr>
          <a:lstStyle/>
          <a:p>
            <a:r>
              <a:rPr lang="en-US" b="1" dirty="0">
                <a:solidFill>
                  <a:schemeClr val="tx1">
                    <a:lumMod val="95000"/>
                    <a:lumOff val="5000"/>
                  </a:schemeClr>
                </a:solidFill>
                <a:latin typeface="Arial" panose="020B0604020202020204" pitchFamily="34" charset="0"/>
                <a:cs typeface="Arial" panose="020B0604020202020204" pitchFamily="34" charset="0"/>
              </a:rPr>
              <a:t>What do you think the Lord’s vineyard represents?</a:t>
            </a:r>
          </a:p>
        </p:txBody>
      </p:sp>
      <p:sp>
        <p:nvSpPr>
          <p:cNvPr id="10" name="Rectangle 9">
            <a:extLst>
              <a:ext uri="{FF2B5EF4-FFF2-40B4-BE49-F238E27FC236}">
                <a16:creationId xmlns:a16="http://schemas.microsoft.com/office/drawing/2014/main" id="{61225A1A-DAA8-4046-A325-3B92372D0686}"/>
              </a:ext>
            </a:extLst>
          </p:cNvPr>
          <p:cNvSpPr/>
          <p:nvPr/>
        </p:nvSpPr>
        <p:spPr>
          <a:xfrm>
            <a:off x="1187092" y="3429000"/>
            <a:ext cx="6472669" cy="369332"/>
          </a:xfrm>
          <a:prstGeom prst="rect">
            <a:avLst/>
          </a:prstGeom>
        </p:spPr>
        <p:txBody>
          <a:bodyPr wrap="none">
            <a:spAutoFit/>
          </a:bodyPr>
          <a:lstStyle/>
          <a:p>
            <a:r>
              <a:rPr lang="en-US" b="1" dirty="0">
                <a:solidFill>
                  <a:schemeClr val="tx1">
                    <a:lumMod val="95000"/>
                    <a:lumOff val="5000"/>
                  </a:schemeClr>
                </a:solidFill>
                <a:latin typeface="Arial" panose="020B0604020202020204" pitchFamily="34" charset="0"/>
                <a:cs typeface="Arial" panose="020B0604020202020204" pitchFamily="34" charset="0"/>
              </a:rPr>
              <a:t>Who might the laborers in the Lord’s vineyard represent?</a:t>
            </a:r>
          </a:p>
        </p:txBody>
      </p:sp>
      <p:sp>
        <p:nvSpPr>
          <p:cNvPr id="11" name="Rectangle 10">
            <a:extLst>
              <a:ext uri="{FF2B5EF4-FFF2-40B4-BE49-F238E27FC236}">
                <a16:creationId xmlns:a16="http://schemas.microsoft.com/office/drawing/2014/main" id="{5F565C81-D948-4FB1-8B53-555817C85FB3}"/>
              </a:ext>
            </a:extLst>
          </p:cNvPr>
          <p:cNvSpPr/>
          <p:nvPr/>
        </p:nvSpPr>
        <p:spPr>
          <a:xfrm>
            <a:off x="1201711" y="4554320"/>
            <a:ext cx="7096815" cy="369332"/>
          </a:xfrm>
          <a:prstGeom prst="rect">
            <a:avLst/>
          </a:prstGeom>
        </p:spPr>
        <p:txBody>
          <a:bodyPr wrap="none">
            <a:spAutoFit/>
          </a:bodyPr>
          <a:lstStyle/>
          <a:p>
            <a:r>
              <a:rPr lang="en-US" b="1" dirty="0">
                <a:solidFill>
                  <a:schemeClr val="tx1">
                    <a:lumMod val="95000"/>
                    <a:lumOff val="5000"/>
                  </a:schemeClr>
                </a:solidFill>
                <a:latin typeface="Arial" panose="020B0604020202020204" pitchFamily="34" charset="0"/>
                <a:cs typeface="Arial" panose="020B0604020202020204" pitchFamily="34" charset="0"/>
              </a:rPr>
              <a:t>What do you think the phrase “it is the eleventh hour” means? </a:t>
            </a:r>
          </a:p>
        </p:txBody>
      </p:sp>
      <p:sp>
        <p:nvSpPr>
          <p:cNvPr id="12" name="Rectangle 11">
            <a:extLst>
              <a:ext uri="{FF2B5EF4-FFF2-40B4-BE49-F238E27FC236}">
                <a16:creationId xmlns:a16="http://schemas.microsoft.com/office/drawing/2014/main" id="{B59B210E-1ECB-4FF4-8DAD-BFFDFE1A5F2A}"/>
              </a:ext>
            </a:extLst>
          </p:cNvPr>
          <p:cNvSpPr/>
          <p:nvPr/>
        </p:nvSpPr>
        <p:spPr>
          <a:xfrm>
            <a:off x="1201711" y="2728437"/>
            <a:ext cx="1492716" cy="369332"/>
          </a:xfrm>
          <a:prstGeom prst="rect">
            <a:avLst/>
          </a:prstGeom>
        </p:spPr>
        <p:txBody>
          <a:bodyPr wrap="none">
            <a:spAutoFit/>
          </a:bodyPr>
          <a:lstStyle/>
          <a:p>
            <a:r>
              <a:rPr lang="en-US" b="1" dirty="0">
                <a:solidFill>
                  <a:srgbClr val="002060"/>
                </a:solidFill>
                <a:latin typeface="Arial" panose="020B0604020202020204" pitchFamily="34" charset="0"/>
                <a:cs typeface="Arial" panose="020B0604020202020204" pitchFamily="34" charset="0"/>
              </a:rPr>
              <a:t>(The world).</a:t>
            </a:r>
          </a:p>
        </p:txBody>
      </p:sp>
      <p:sp>
        <p:nvSpPr>
          <p:cNvPr id="13" name="Rectangle 12">
            <a:extLst>
              <a:ext uri="{FF2B5EF4-FFF2-40B4-BE49-F238E27FC236}">
                <a16:creationId xmlns:a16="http://schemas.microsoft.com/office/drawing/2014/main" id="{DE87CFA6-44BD-4B56-AB49-C5B148BF877A}"/>
              </a:ext>
            </a:extLst>
          </p:cNvPr>
          <p:cNvSpPr/>
          <p:nvPr/>
        </p:nvSpPr>
        <p:spPr>
          <a:xfrm>
            <a:off x="1187092" y="3798332"/>
            <a:ext cx="3869393" cy="369332"/>
          </a:xfrm>
          <a:prstGeom prst="rect">
            <a:avLst/>
          </a:prstGeom>
        </p:spPr>
        <p:txBody>
          <a:bodyPr wrap="none">
            <a:spAutoFit/>
          </a:bodyPr>
          <a:lstStyle/>
          <a:p>
            <a:r>
              <a:rPr lang="en-US" b="1" dirty="0">
                <a:solidFill>
                  <a:srgbClr val="002060"/>
                </a:solidFill>
                <a:latin typeface="Arial" panose="020B0604020202020204" pitchFamily="34" charset="0"/>
                <a:cs typeface="Arial" panose="020B0604020202020204" pitchFamily="34" charset="0"/>
              </a:rPr>
              <a:t> (Members of the Lord’s Church). </a:t>
            </a:r>
          </a:p>
        </p:txBody>
      </p:sp>
      <p:sp>
        <p:nvSpPr>
          <p:cNvPr id="14" name="Rectangle 13">
            <a:extLst>
              <a:ext uri="{FF2B5EF4-FFF2-40B4-BE49-F238E27FC236}">
                <a16:creationId xmlns:a16="http://schemas.microsoft.com/office/drawing/2014/main" id="{094E5AE6-0BFD-4B31-AE7F-EE764E00A8CD}"/>
              </a:ext>
            </a:extLst>
          </p:cNvPr>
          <p:cNvSpPr/>
          <p:nvPr/>
        </p:nvSpPr>
        <p:spPr>
          <a:xfrm>
            <a:off x="1201711" y="5005033"/>
            <a:ext cx="9855496" cy="646331"/>
          </a:xfrm>
          <a:prstGeom prst="rect">
            <a:avLst/>
          </a:prstGeom>
        </p:spPr>
        <p:txBody>
          <a:bodyPr wrap="square">
            <a:spAutoFit/>
          </a:bodyPr>
          <a:lstStyle/>
          <a:p>
            <a:pPr algn="just"/>
            <a:r>
              <a:rPr lang="en-US" b="1" dirty="0">
                <a:solidFill>
                  <a:srgbClr val="002060"/>
                </a:solidFill>
                <a:latin typeface="Arial" panose="020B0604020202020204" pitchFamily="34" charset="0"/>
                <a:cs typeface="Arial" panose="020B0604020202020204" pitchFamily="34" charset="0"/>
              </a:rPr>
              <a:t>(This is the final dispensation of the gospel and the last time the Lord will set up His kingdom on earth before His Second Coming). </a:t>
            </a:r>
          </a:p>
        </p:txBody>
      </p:sp>
    </p:spTree>
    <p:extLst>
      <p:ext uri="{BB962C8B-B14F-4D97-AF65-F5344CB8AC3E}">
        <p14:creationId xmlns:p14="http://schemas.microsoft.com/office/powerpoint/2010/main" val="406521057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vertical)">
                                      <p:cBhvr>
                                        <p:cTn id="12" dur="12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12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B560809-524A-49D5-A857-68043AE93B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10" name="Rectangle 9">
            <a:extLst>
              <a:ext uri="{FF2B5EF4-FFF2-40B4-BE49-F238E27FC236}">
                <a16:creationId xmlns:a16="http://schemas.microsoft.com/office/drawing/2014/main" id="{1F75DB55-401C-4794-8CF9-99EF33B7BD51}"/>
              </a:ext>
            </a:extLst>
          </p:cNvPr>
          <p:cNvSpPr/>
          <p:nvPr/>
        </p:nvSpPr>
        <p:spPr>
          <a:xfrm>
            <a:off x="1804987" y="1011019"/>
            <a:ext cx="3531736"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33:4</a:t>
            </a:r>
          </a:p>
        </p:txBody>
      </p:sp>
      <p:sp>
        <p:nvSpPr>
          <p:cNvPr id="3" name="Rectangle 2">
            <a:extLst>
              <a:ext uri="{FF2B5EF4-FFF2-40B4-BE49-F238E27FC236}">
                <a16:creationId xmlns:a16="http://schemas.microsoft.com/office/drawing/2014/main" id="{AAA95742-08AA-4917-BC00-443922798CEC}"/>
              </a:ext>
            </a:extLst>
          </p:cNvPr>
          <p:cNvSpPr/>
          <p:nvPr/>
        </p:nvSpPr>
        <p:spPr>
          <a:xfrm>
            <a:off x="1804987" y="2505670"/>
            <a:ext cx="8796338" cy="64633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Which phrases in this verse stand out to you? Why? What can we do to strengthen ourselves against the corrupt influences of the world?</a:t>
            </a:r>
          </a:p>
        </p:txBody>
      </p:sp>
      <p:sp>
        <p:nvSpPr>
          <p:cNvPr id="6" name="Rectangle 5">
            <a:extLst>
              <a:ext uri="{FF2B5EF4-FFF2-40B4-BE49-F238E27FC236}">
                <a16:creationId xmlns:a16="http://schemas.microsoft.com/office/drawing/2014/main" id="{429E5FD4-4F62-4A3B-9938-1A659CCD77F9}"/>
              </a:ext>
            </a:extLst>
          </p:cNvPr>
          <p:cNvSpPr/>
          <p:nvPr/>
        </p:nvSpPr>
        <p:spPr>
          <a:xfrm>
            <a:off x="1804986" y="1444199"/>
            <a:ext cx="8939213" cy="923330"/>
          </a:xfrm>
          <a:prstGeom prst="rect">
            <a:avLst/>
          </a:prstGeom>
        </p:spPr>
        <p:txBody>
          <a:bodyPr wrap="square">
            <a:spAutoFit/>
          </a:bodyPr>
          <a:lstStyle/>
          <a:p>
            <a:r>
              <a:rPr lang="en-US" dirty="0">
                <a:latin typeface="Palatino"/>
              </a:rPr>
              <a:t>And my vineyard has become corrupted every whit; and there is none which doeth good save it be a few; and they err in many instances because of priestcrafts, all having corrupt minds</a:t>
            </a:r>
            <a:endParaRPr lang="en-US" dirty="0"/>
          </a:p>
        </p:txBody>
      </p:sp>
      <p:sp>
        <p:nvSpPr>
          <p:cNvPr id="7" name="Rectangle 6">
            <a:extLst>
              <a:ext uri="{FF2B5EF4-FFF2-40B4-BE49-F238E27FC236}">
                <a16:creationId xmlns:a16="http://schemas.microsoft.com/office/drawing/2014/main" id="{8E6FF2BC-6615-4836-AA5B-9254F0922479}"/>
              </a:ext>
            </a:extLst>
          </p:cNvPr>
          <p:cNvSpPr/>
          <p:nvPr/>
        </p:nvSpPr>
        <p:spPr>
          <a:xfrm>
            <a:off x="2151373" y="3521334"/>
            <a:ext cx="7339014" cy="369332"/>
          </a:xfrm>
          <a:prstGeom prst="rect">
            <a:avLst/>
          </a:prstGeom>
        </p:spPr>
        <p:txBody>
          <a:bodyPr wrap="square">
            <a:spAutoFit/>
          </a:bodyPr>
          <a:lstStyle/>
          <a:p>
            <a:r>
              <a:rPr lang="en-US" dirty="0"/>
              <a:t>The Lord has____________________and is_________________________.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2D1E4999-60FE-4392-A5E7-F5050D0F50BF}"/>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8" name="Rectangle 7">
            <a:extLst>
              <a:ext uri="{FF2B5EF4-FFF2-40B4-BE49-F238E27FC236}">
                <a16:creationId xmlns:a16="http://schemas.microsoft.com/office/drawing/2014/main" id="{3146528E-2A98-431F-916E-954B18429C9C}"/>
              </a:ext>
            </a:extLst>
          </p:cNvPr>
          <p:cNvSpPr/>
          <p:nvPr/>
        </p:nvSpPr>
        <p:spPr>
          <a:xfrm>
            <a:off x="1804987" y="1011019"/>
            <a:ext cx="3849131"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33:5-6.</a:t>
            </a:r>
          </a:p>
        </p:txBody>
      </p:sp>
      <p:sp>
        <p:nvSpPr>
          <p:cNvPr id="5" name="Rectangle 4">
            <a:extLst>
              <a:ext uri="{FF2B5EF4-FFF2-40B4-BE49-F238E27FC236}">
                <a16:creationId xmlns:a16="http://schemas.microsoft.com/office/drawing/2014/main" id="{72D842EB-F559-4E91-9EE1-0A4436175046}"/>
              </a:ext>
            </a:extLst>
          </p:cNvPr>
          <p:cNvSpPr/>
          <p:nvPr/>
        </p:nvSpPr>
        <p:spPr>
          <a:xfrm>
            <a:off x="1804987" y="1241851"/>
            <a:ext cx="8696326" cy="1477328"/>
          </a:xfrm>
          <a:prstGeom prst="rect">
            <a:avLst/>
          </a:prstGeom>
        </p:spPr>
        <p:txBody>
          <a:bodyPr wrap="square">
            <a:spAutoFit/>
          </a:bodyPr>
          <a:lstStyle/>
          <a:p>
            <a:pPr algn="just" fontAlgn="base"/>
            <a:br>
              <a:rPr lang="en-US" b="1" dirty="0">
                <a:latin typeface="Palatino"/>
              </a:rPr>
            </a:br>
            <a:r>
              <a:rPr lang="en-US" b="1" dirty="0">
                <a:latin typeface="Palatino"/>
              </a:rPr>
              <a:t>5 </a:t>
            </a:r>
            <a:r>
              <a:rPr lang="en-US" dirty="0">
                <a:latin typeface="Palatino"/>
              </a:rPr>
              <a:t>And verily, verily, I say unto you, that this church have I established and called forth out of the wilderness.</a:t>
            </a:r>
          </a:p>
          <a:p>
            <a:pPr algn="just" fontAlgn="base"/>
            <a:r>
              <a:rPr lang="en-US" b="1" dirty="0">
                <a:latin typeface="Palatino"/>
              </a:rPr>
              <a:t>6 </a:t>
            </a:r>
            <a:r>
              <a:rPr lang="en-US" dirty="0">
                <a:latin typeface="Palatino"/>
              </a:rPr>
              <a:t>And even so will I gather mine elect from the four quarters of the earth, even as many as will believe in me, and hearken unto my voice.</a:t>
            </a:r>
            <a:endParaRPr lang="en-US" b="0" i="0" dirty="0">
              <a:effectLst/>
              <a:latin typeface="Palatino"/>
            </a:endParaRPr>
          </a:p>
        </p:txBody>
      </p:sp>
      <p:sp>
        <p:nvSpPr>
          <p:cNvPr id="9" name="Rectangle 8">
            <a:extLst>
              <a:ext uri="{FF2B5EF4-FFF2-40B4-BE49-F238E27FC236}">
                <a16:creationId xmlns:a16="http://schemas.microsoft.com/office/drawing/2014/main" id="{94893E60-2401-408C-A0C2-ED4A1F76717F}"/>
              </a:ext>
            </a:extLst>
          </p:cNvPr>
          <p:cNvSpPr/>
          <p:nvPr/>
        </p:nvSpPr>
        <p:spPr>
          <a:xfrm>
            <a:off x="1804987" y="2719179"/>
            <a:ext cx="8696326" cy="646331"/>
          </a:xfrm>
          <a:prstGeom prst="rect">
            <a:avLst/>
          </a:prstGeom>
        </p:spPr>
        <p:txBody>
          <a:bodyPr wrap="square">
            <a:spAutoFit/>
          </a:bodyPr>
          <a:lstStyle/>
          <a:p>
            <a:r>
              <a:rPr lang="en-US" b="1" dirty="0">
                <a:solidFill>
                  <a:srgbClr val="333399"/>
                </a:solidFill>
                <a:latin typeface="Arial" panose="020B0604020202020204" pitchFamily="34" charset="0"/>
                <a:cs typeface="Arial" panose="020B0604020202020204" pitchFamily="34" charset="0"/>
              </a:rPr>
              <a:t>What is something God has done and something He is now doing that can help strengthen us against the corruption of the world? </a:t>
            </a:r>
          </a:p>
        </p:txBody>
      </p:sp>
      <p:sp>
        <p:nvSpPr>
          <p:cNvPr id="10" name="Rectangle 9">
            <a:extLst>
              <a:ext uri="{FF2B5EF4-FFF2-40B4-BE49-F238E27FC236}">
                <a16:creationId xmlns:a16="http://schemas.microsoft.com/office/drawing/2014/main" id="{EFF02BB6-607D-49EA-BF72-AC52BA5FCA69}"/>
              </a:ext>
            </a:extLst>
          </p:cNvPr>
          <p:cNvSpPr/>
          <p:nvPr/>
        </p:nvSpPr>
        <p:spPr>
          <a:xfrm>
            <a:off x="1804987" y="3429000"/>
            <a:ext cx="8967788" cy="36933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The Lord has established His Church and is gathering His elect in the last days.</a:t>
            </a:r>
          </a:p>
        </p:txBody>
      </p:sp>
      <p:sp>
        <p:nvSpPr>
          <p:cNvPr id="11" name="Rectangle 10">
            <a:extLst>
              <a:ext uri="{FF2B5EF4-FFF2-40B4-BE49-F238E27FC236}">
                <a16:creationId xmlns:a16="http://schemas.microsoft.com/office/drawing/2014/main" id="{AF80934A-CA7E-4A50-883B-5E232FA9E58F}"/>
              </a:ext>
            </a:extLst>
          </p:cNvPr>
          <p:cNvSpPr/>
          <p:nvPr/>
        </p:nvSpPr>
        <p:spPr>
          <a:xfrm>
            <a:off x="1804988" y="4326256"/>
            <a:ext cx="8696325" cy="1477328"/>
          </a:xfrm>
          <a:prstGeom prst="rect">
            <a:avLst/>
          </a:prstGeom>
        </p:spPr>
        <p:txBody>
          <a:bodyPr wrap="square">
            <a:spAutoFit/>
          </a:bodyPr>
          <a:lstStyle/>
          <a:p>
            <a:pPr marL="342900" indent="-342900">
              <a:buAutoNum type="arabicPeriod"/>
            </a:pPr>
            <a:r>
              <a:rPr lang="en-US" b="1" dirty="0">
                <a:latin typeface="Arial" panose="020B0604020202020204" pitchFamily="34" charset="0"/>
                <a:cs typeface="Arial" panose="020B0604020202020204" pitchFamily="34" charset="0"/>
              </a:rPr>
              <a:t>According toverse6, who are the elect? 	</a:t>
            </a:r>
          </a:p>
          <a:p>
            <a:pPr marL="342900" indent="-342900">
              <a:buAutoNum type="arabicPeriod"/>
            </a:pPr>
            <a:r>
              <a:rPr lang="en-US" b="1" dirty="0">
                <a:latin typeface="Arial" panose="020B0604020202020204" pitchFamily="34" charset="0"/>
                <a:cs typeface="Arial" panose="020B0604020202020204" pitchFamily="34" charset="0"/>
              </a:rPr>
              <a:t>Considering the corruptness of the world, why would it be important for the Lord’s elect to gather together? </a:t>
            </a:r>
          </a:p>
          <a:p>
            <a:pPr marL="342900" indent="-342900">
              <a:buAutoNum type="arabicPeriod"/>
            </a:pPr>
            <a:r>
              <a:rPr lang="en-US" b="1" dirty="0">
                <a:latin typeface="Arial" panose="020B0604020202020204" pitchFamily="34" charset="0"/>
                <a:cs typeface="Arial" panose="020B0604020202020204" pitchFamily="34" charset="0"/>
              </a:rPr>
              <a:t>How has your membership in The Church of Jesus Christ of Latter-day Saints strengthened you against the corruption in the world?</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750">
        <p:pull dir="rd"/>
      </p:transition>
    </mc:Choice>
    <mc:Fallback xmlns="">
      <p:transition spd="slow">
        <p:pull dir="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750" fill="hold"/>
                                        <p:tgtEl>
                                          <p:spTgt spid="11"/>
                                        </p:tgtEl>
                                        <p:attrNameLst>
                                          <p:attrName>ppt_x</p:attrName>
                                        </p:attrNameLst>
                                      </p:cBhvr>
                                      <p:tavLst>
                                        <p:tav tm="0">
                                          <p:val>
                                            <p:strVal val="0-#ppt_w/2"/>
                                          </p:val>
                                        </p:tav>
                                        <p:tav tm="100000">
                                          <p:val>
                                            <p:strVal val="#ppt_x"/>
                                          </p:val>
                                        </p:tav>
                                      </p:tavLst>
                                    </p:anim>
                                    <p:anim calcmode="lin" valueType="num">
                                      <p:cBhvr additive="base">
                                        <p:cTn id="18" dur="175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C44B0219-195D-43A2-8A69-F55102D12DA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lumMod val="85000"/>
                    <a:lumOff val="15000"/>
                  </a:schemeClr>
                </a:solidFill>
                <a:latin typeface="Comic Sans MS" panose="030F0702030302020204" pitchFamily="66" charset="0"/>
                <a:ea typeface="Cambria Math" panose="02040503050406030204" pitchFamily="18" charset="0"/>
              </a:rPr>
              <a:t>LESSON 39</a:t>
            </a:r>
          </a:p>
        </p:txBody>
      </p:sp>
      <p:sp>
        <p:nvSpPr>
          <p:cNvPr id="2" name="Rectangle 1">
            <a:extLst>
              <a:ext uri="{FF2B5EF4-FFF2-40B4-BE49-F238E27FC236}">
                <a16:creationId xmlns:a16="http://schemas.microsoft.com/office/drawing/2014/main" id="{5016C055-5620-4316-AC8C-25B3DE35F2B8}"/>
              </a:ext>
            </a:extLst>
          </p:cNvPr>
          <p:cNvSpPr/>
          <p:nvPr/>
        </p:nvSpPr>
        <p:spPr>
          <a:xfrm>
            <a:off x="2790825" y="2551837"/>
            <a:ext cx="6610350" cy="1754326"/>
          </a:xfrm>
          <a:prstGeom prst="rect">
            <a:avLst/>
          </a:prstGeom>
        </p:spPr>
        <p:txBody>
          <a:bodyPr wrap="square">
            <a:spAutoFit/>
          </a:bodyPr>
          <a:lstStyle/>
          <a:p>
            <a:pPr algn="ctr"/>
            <a:r>
              <a:rPr lang="en-US" sz="3600" dirty="0">
                <a:solidFill>
                  <a:srgbClr val="333399"/>
                </a:solidFill>
                <a:latin typeface="Bahnschrift SemiLight SemiConde" panose="020B0502040204020203" pitchFamily="34" charset="0"/>
              </a:rPr>
              <a:t>“The Lord gives Ezra </a:t>
            </a:r>
            <a:r>
              <a:rPr lang="en-US" sz="3600" dirty="0" err="1">
                <a:solidFill>
                  <a:srgbClr val="333399"/>
                </a:solidFill>
                <a:latin typeface="Bahnschrift SemiLight SemiConde" panose="020B0502040204020203" pitchFamily="34" charset="0"/>
              </a:rPr>
              <a:t>Thayre</a:t>
            </a:r>
            <a:r>
              <a:rPr lang="en-US" sz="3600" dirty="0">
                <a:solidFill>
                  <a:srgbClr val="333399"/>
                </a:solidFill>
                <a:latin typeface="Bahnschrift SemiLight SemiConde" panose="020B0502040204020203" pitchFamily="34" charset="0"/>
              </a:rPr>
              <a:t> and Northrop Sweet </a:t>
            </a:r>
          </a:p>
          <a:p>
            <a:pPr algn="ctr"/>
            <a:r>
              <a:rPr lang="en-US" sz="3600" dirty="0">
                <a:solidFill>
                  <a:srgbClr val="333399"/>
                </a:solidFill>
                <a:latin typeface="Bahnschrift SemiLight SemiConde" panose="020B0502040204020203" pitchFamily="34" charset="0"/>
              </a:rPr>
              <a:t>instructions for teaching the gospel”</a:t>
            </a:r>
          </a:p>
        </p:txBody>
      </p:sp>
      <p:sp>
        <p:nvSpPr>
          <p:cNvPr id="6" name="Rectangle 5">
            <a:extLst>
              <a:ext uri="{FF2B5EF4-FFF2-40B4-BE49-F238E27FC236}">
                <a16:creationId xmlns:a16="http://schemas.microsoft.com/office/drawing/2014/main" id="{9499E7DD-9C84-4D4A-8B98-D1C294A854FF}"/>
              </a:ext>
            </a:extLst>
          </p:cNvPr>
          <p:cNvSpPr/>
          <p:nvPr/>
        </p:nvSpPr>
        <p:spPr>
          <a:xfrm>
            <a:off x="1804987" y="1011019"/>
            <a:ext cx="3943708" cy="461665"/>
          </a:xfrm>
          <a:prstGeom prst="rect">
            <a:avLst/>
          </a:prstGeom>
        </p:spPr>
        <p:txBody>
          <a:bodyPr wrap="none">
            <a:spAutoFit/>
          </a:bodyPr>
          <a:lstStyle/>
          <a:p>
            <a:r>
              <a:rPr lang="en-US" sz="2400" dirty="0">
                <a:solidFill>
                  <a:srgbClr val="333399"/>
                </a:solidFill>
                <a:latin typeface="Bahnschrift SemiLight SemiConde" panose="020B0502040204020203" pitchFamily="34" charset="0"/>
              </a:rPr>
              <a:t>Doctrine and Covenants 33:7-18.</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741</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MingLiU_HKSCS-ExtB</vt:lpstr>
      <vt:lpstr>Arial</vt:lpstr>
      <vt:lpstr>Bahnschrift SemiLight SemiConde</vt:lpstr>
      <vt:lpstr>Calibri</vt:lpstr>
      <vt:lpstr>Calibri Light</vt:lpstr>
      <vt:lpstr>Cambria Math</vt:lpstr>
      <vt:lpstr>Comic Sans MS</vt:lpstr>
      <vt:lpstr>Open Sans</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1339</cp:revision>
  <dcterms:created xsi:type="dcterms:W3CDTF">2018-08-29T04:26:39Z</dcterms:created>
  <dcterms:modified xsi:type="dcterms:W3CDTF">2018-09-23T00:39:30Z</dcterms:modified>
</cp:coreProperties>
</file>