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17"/>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13BD23"/>
    <a:srgbClr val="D6E513"/>
    <a:srgbClr val="FFFFFF"/>
    <a:srgbClr val="E6E6E6"/>
    <a:srgbClr val="FF6600"/>
    <a:srgbClr val="CC0000"/>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EF47-6921-40E0-AE72-E0A6F8087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23E05-A307-46B8-B8EB-23F7C6C3A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F4FE5-199C-47A9-BFDB-19D022360EF2}"/>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5" name="Footer Placeholder 4">
            <a:extLst>
              <a:ext uri="{FF2B5EF4-FFF2-40B4-BE49-F238E27FC236}">
                <a16:creationId xmlns:a16="http://schemas.microsoft.com/office/drawing/2014/main" id="{CC47E86D-60AB-4EE8-8487-19CFE482A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339233-F057-4AF3-859D-1590D0949A9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60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2060-D7A5-4E0A-B33A-F0EC42200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5D9F2-E765-4E2D-9D6A-58DBC36248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57EB3-021F-4339-A2A7-F8E5DB1201A1}"/>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5" name="Footer Placeholder 4">
            <a:extLst>
              <a:ext uri="{FF2B5EF4-FFF2-40B4-BE49-F238E27FC236}">
                <a16:creationId xmlns:a16="http://schemas.microsoft.com/office/drawing/2014/main" id="{C06945E9-9B3E-4A5B-AD61-B87DB51ECD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B1EECE-451A-465E-B2FC-5108BAEEFBA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068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FB8C84-1F8A-4082-8036-312EDDDD4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64873D-B3D0-4BBF-A3FB-337C7B8E1B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605E0-74B7-4497-8D1A-9BAA09379944}"/>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5" name="Footer Placeholder 4">
            <a:extLst>
              <a:ext uri="{FF2B5EF4-FFF2-40B4-BE49-F238E27FC236}">
                <a16:creationId xmlns:a16="http://schemas.microsoft.com/office/drawing/2014/main" id="{B2D6E846-521B-4CCB-B9CF-3A07E22298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F8893-AABA-44D8-8DDA-4983DBAD4398}"/>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2408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9852-BD8A-406A-8A29-9CC3824BD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F77BC-F3C1-4195-837D-47BE6323BC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619C2-8E20-45B2-A6A5-16661C827233}"/>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5" name="Footer Placeholder 4">
            <a:extLst>
              <a:ext uri="{FF2B5EF4-FFF2-40B4-BE49-F238E27FC236}">
                <a16:creationId xmlns:a16="http://schemas.microsoft.com/office/drawing/2014/main" id="{D3B85760-E69B-4CBD-9CCC-6A5EB9B13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71A41B-BAD0-49BA-AE46-CB619A74290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6131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4982-F2EB-4CED-B4B5-4671BA8167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3DEADC-FCBD-4B8F-95FD-203762E25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A19F9F-D8FE-47F0-A7A7-19876AFD21DC}"/>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5" name="Footer Placeholder 4">
            <a:extLst>
              <a:ext uri="{FF2B5EF4-FFF2-40B4-BE49-F238E27FC236}">
                <a16:creationId xmlns:a16="http://schemas.microsoft.com/office/drawing/2014/main" id="{5CE80921-7ED9-4D4C-917E-6D90AC2DF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7C6C59-5C41-4067-AD6E-63BA0385292D}"/>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6681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315C-16FB-42B0-AC5E-71D4DB0AC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348E5-57A2-4436-8A46-3C59314262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19745-7450-4872-A717-FB09064577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C69ED-C66D-4978-A0E6-9FAD576FE7D3}"/>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6" name="Footer Placeholder 5">
            <a:extLst>
              <a:ext uri="{FF2B5EF4-FFF2-40B4-BE49-F238E27FC236}">
                <a16:creationId xmlns:a16="http://schemas.microsoft.com/office/drawing/2014/main" id="{45119929-7AC0-49EC-B04D-E0DDE44D3B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19955A-9122-4A5F-A9E9-B25078C8DC4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7493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A8B0-68E6-4FDE-8F33-935F49F9AF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7F1A57-1AD0-4749-9281-7EC926DE9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B6C1E9-75F5-466C-9726-C1DC2B48C6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BD594-897E-4FF8-90DE-0B62B2C96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D19CE5-B4E0-4204-A93C-ECA5D05FFC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C2544-9DFC-4C92-98C6-FF43044D56B4}"/>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8" name="Footer Placeholder 7">
            <a:extLst>
              <a:ext uri="{FF2B5EF4-FFF2-40B4-BE49-F238E27FC236}">
                <a16:creationId xmlns:a16="http://schemas.microsoft.com/office/drawing/2014/main" id="{2B062828-191E-4D00-A448-72832A38A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96FBF4-96FF-4F75-858D-0267438B704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505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BB68-35FD-442A-99EE-FBF3BEC85C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B7BE04-67C5-490D-8948-4A1DFC37F7F1}"/>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4" name="Footer Placeholder 3">
            <a:extLst>
              <a:ext uri="{FF2B5EF4-FFF2-40B4-BE49-F238E27FC236}">
                <a16:creationId xmlns:a16="http://schemas.microsoft.com/office/drawing/2014/main" id="{70B304B4-8987-48C0-BDE0-F5964F42E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4E0A19-3766-49CB-BF1B-C4EBA6D98648}"/>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7197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60685-8280-4AB2-A2B6-6A869858B61E}"/>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3" name="Footer Placeholder 2">
            <a:extLst>
              <a:ext uri="{FF2B5EF4-FFF2-40B4-BE49-F238E27FC236}">
                <a16:creationId xmlns:a16="http://schemas.microsoft.com/office/drawing/2014/main" id="{33669C59-1F62-4CFA-9239-CA772DD12A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F342A4-0726-4E3B-974F-FC41189691F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662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D5DD-1EF4-446B-BE35-80A646831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700F5F-841E-4CF6-A1D6-A69A5FB61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D3F911-3BBF-4AD2-81C3-E1BAE2F90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14A3BA-7045-4AB2-A492-FA9B6AF24D0B}"/>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6" name="Footer Placeholder 5">
            <a:extLst>
              <a:ext uri="{FF2B5EF4-FFF2-40B4-BE49-F238E27FC236}">
                <a16:creationId xmlns:a16="http://schemas.microsoft.com/office/drawing/2014/main" id="{DCF914AB-7D21-4028-A64C-EA044E9C30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A0B031-7324-4447-BFF3-3721020382CA}"/>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5702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F62-F055-48A4-B1BF-FFD29EC62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7BAE2D-2B47-495E-AE33-A0C50CAF8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BE54C-2101-4DA7-BB64-C6DEF2796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6ECB3-9735-4E19-A6D1-F9867220C1B6}"/>
              </a:ext>
            </a:extLst>
          </p:cNvPr>
          <p:cNvSpPr>
            <a:spLocks noGrp="1"/>
          </p:cNvSpPr>
          <p:nvPr>
            <p:ph type="dt" sz="half" idx="10"/>
          </p:nvPr>
        </p:nvSpPr>
        <p:spPr/>
        <p:txBody>
          <a:bodyPr/>
          <a:lstStyle/>
          <a:p>
            <a:fld id="{75640873-EF0B-4AC7-AF11-57FEBA4985EA}" type="datetimeFigureOut">
              <a:rPr lang="en-US" smtClean="0"/>
              <a:t>9/22/2018</a:t>
            </a:fld>
            <a:endParaRPr lang="en-US" dirty="0"/>
          </a:p>
        </p:txBody>
      </p:sp>
      <p:sp>
        <p:nvSpPr>
          <p:cNvPr id="6" name="Footer Placeholder 5">
            <a:extLst>
              <a:ext uri="{FF2B5EF4-FFF2-40B4-BE49-F238E27FC236}">
                <a16:creationId xmlns:a16="http://schemas.microsoft.com/office/drawing/2014/main" id="{A1F16FB9-4217-4107-B866-8F84336A0C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F50B4F-B2DE-4655-A903-98EE74826FD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886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D3567-9D17-4DFF-8C67-A6FA3D40E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E5596-03AD-4122-964C-C609704B5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50137-1852-44EA-AF67-69FF9157E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9/22/2018</a:t>
            </a:fld>
            <a:endParaRPr lang="en-US" dirty="0"/>
          </a:p>
        </p:txBody>
      </p:sp>
      <p:sp>
        <p:nvSpPr>
          <p:cNvPr id="5" name="Footer Placeholder 4">
            <a:extLst>
              <a:ext uri="{FF2B5EF4-FFF2-40B4-BE49-F238E27FC236}">
                <a16:creationId xmlns:a16="http://schemas.microsoft.com/office/drawing/2014/main" id="{D8ECB1D7-738B-4C79-A99B-D539A6D25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A4BCE6-BDF2-492B-B191-16772FD33F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024205746"/>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tx2">
                    <a:lumMod val="50000"/>
                  </a:schemeClr>
                </a:solidFill>
              </a:rPr>
              <a:t>Doctrine and Covenants </a:t>
            </a:r>
          </a:p>
          <a:p>
            <a:r>
              <a:rPr lang="en-US" sz="2400" b="1" dirty="0">
                <a:solidFill>
                  <a:schemeClr val="tx2">
                    <a:lumMod val="5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0070C0"/>
                </a:solidFill>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D6A69B64-F83E-4D6C-A563-7CA818BA50D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2" name="Rectangle 1">
            <a:extLst>
              <a:ext uri="{FF2B5EF4-FFF2-40B4-BE49-F238E27FC236}">
                <a16:creationId xmlns:a16="http://schemas.microsoft.com/office/drawing/2014/main" id="{58995E32-6F8F-431C-947F-24E226CBB9A8}"/>
              </a:ext>
            </a:extLst>
          </p:cNvPr>
          <p:cNvSpPr/>
          <p:nvPr/>
        </p:nvSpPr>
        <p:spPr>
          <a:xfrm>
            <a:off x="1351721" y="986784"/>
            <a:ext cx="8335617" cy="1200329"/>
          </a:xfrm>
          <a:prstGeom prst="rect">
            <a:avLst/>
          </a:prstGeom>
        </p:spPr>
        <p:txBody>
          <a:bodyPr wrap="square">
            <a:spAutoFit/>
          </a:bodyPr>
          <a:lstStyle/>
          <a:p>
            <a:pPr marL="342900" indent="-342900" algn="just">
              <a:buAutoNum type="arabicPeriod"/>
            </a:pPr>
            <a:r>
              <a:rPr lang="en-US" b="1" dirty="0">
                <a:solidFill>
                  <a:srgbClr val="333399"/>
                </a:solidFill>
              </a:rPr>
              <a:t>Which item of counsel did you choose? Why do you think this counsel is important for us today? </a:t>
            </a:r>
          </a:p>
          <a:p>
            <a:pPr marL="342900" indent="-342900" algn="just">
              <a:buAutoNum type="arabicPeriod"/>
            </a:pPr>
            <a:r>
              <a:rPr lang="en-US" b="1" dirty="0">
                <a:solidFill>
                  <a:srgbClr val="333399"/>
                </a:solidFill>
              </a:rPr>
              <a:t>2. What is one way we can apply this counsel in our lives? </a:t>
            </a:r>
          </a:p>
          <a:p>
            <a:pPr marL="342900" indent="-342900" algn="just">
              <a:buAutoNum type="arabicPeriod"/>
            </a:pPr>
            <a:r>
              <a:rPr lang="en-US" b="1" dirty="0">
                <a:solidFill>
                  <a:srgbClr val="333399"/>
                </a:solidFill>
              </a:rPr>
              <a:t>3. How can we benefit from following this counsel?</a:t>
            </a:r>
          </a:p>
        </p:txBody>
      </p:sp>
      <p:sp>
        <p:nvSpPr>
          <p:cNvPr id="3" name="Rectangle 2">
            <a:extLst>
              <a:ext uri="{FF2B5EF4-FFF2-40B4-BE49-F238E27FC236}">
                <a16:creationId xmlns:a16="http://schemas.microsoft.com/office/drawing/2014/main" id="{06554AA8-E487-4765-B01F-B3405E867895}"/>
              </a:ext>
            </a:extLst>
          </p:cNvPr>
          <p:cNvSpPr/>
          <p:nvPr/>
        </p:nvSpPr>
        <p:spPr>
          <a:xfrm>
            <a:off x="1351722" y="3124274"/>
            <a:ext cx="8892208" cy="2031325"/>
          </a:xfrm>
          <a:prstGeom prst="rect">
            <a:avLst/>
          </a:prstGeom>
        </p:spPr>
        <p:txBody>
          <a:bodyPr wrap="square">
            <a:spAutoFit/>
          </a:bodyPr>
          <a:lstStyle/>
          <a:p>
            <a:pPr algn="just" fontAlgn="base"/>
            <a:r>
              <a:rPr lang="en-US" b="1" dirty="0">
                <a:latin typeface="Palatino"/>
              </a:rPr>
              <a:t>9 </a:t>
            </a:r>
            <a:r>
              <a:rPr lang="en-US" dirty="0">
                <a:latin typeface="Palatino"/>
              </a:rPr>
              <a:t>Be patient in afflictions, revile not against those that revile. Govern your house in meekness, and be steadfast.</a:t>
            </a:r>
          </a:p>
          <a:p>
            <a:pPr algn="just" fontAlgn="base"/>
            <a:r>
              <a:rPr lang="en-US" b="1" dirty="0">
                <a:latin typeface="Palatino"/>
              </a:rPr>
              <a:t>10 </a:t>
            </a:r>
            <a:r>
              <a:rPr lang="en-US" dirty="0">
                <a:latin typeface="Palatino"/>
              </a:rPr>
              <a:t>Behold, I say unto you that you shall be a physician unto the church, but not unto the world, for they will not receive you.</a:t>
            </a:r>
          </a:p>
          <a:p>
            <a:pPr algn="just" fontAlgn="base"/>
            <a:r>
              <a:rPr lang="en-US" b="1" dirty="0">
                <a:latin typeface="Palatino"/>
              </a:rPr>
              <a:t>11 </a:t>
            </a:r>
            <a:r>
              <a:rPr lang="en-US" dirty="0">
                <a:latin typeface="Palatino"/>
              </a:rPr>
              <a:t>Go your way whithersoever I will, and it shall be given you by the Comforter what you shall do and whither you shall go.</a:t>
            </a:r>
          </a:p>
          <a:p>
            <a:pPr algn="just" fontAlgn="base"/>
            <a:r>
              <a:rPr lang="en-US" b="1" dirty="0">
                <a:latin typeface="Palatino"/>
              </a:rPr>
              <a:t>12 </a:t>
            </a:r>
            <a:r>
              <a:rPr lang="en-US" dirty="0">
                <a:latin typeface="Palatino"/>
              </a:rPr>
              <a:t>Pray always, lest you enter into temptation and lose your reward.</a:t>
            </a:r>
            <a:endParaRPr lang="en-US" b="0" i="0" dirty="0">
              <a:effectLst/>
              <a:latin typeface="Palatino"/>
            </a:endParaRPr>
          </a:p>
        </p:txBody>
      </p:sp>
      <p:sp>
        <p:nvSpPr>
          <p:cNvPr id="5" name="Rectangle 4">
            <a:extLst>
              <a:ext uri="{FF2B5EF4-FFF2-40B4-BE49-F238E27FC236}">
                <a16:creationId xmlns:a16="http://schemas.microsoft.com/office/drawing/2014/main" id="{7CB8253E-D02D-4254-970C-832B18774D47}"/>
              </a:ext>
            </a:extLst>
          </p:cNvPr>
          <p:cNvSpPr/>
          <p:nvPr/>
        </p:nvSpPr>
        <p:spPr>
          <a:xfrm>
            <a:off x="1351722" y="2662609"/>
            <a:ext cx="3889206"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31:9-12.</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2" name="Rectangle 1">
            <a:extLst>
              <a:ext uri="{FF2B5EF4-FFF2-40B4-BE49-F238E27FC236}">
                <a16:creationId xmlns:a16="http://schemas.microsoft.com/office/drawing/2014/main" id="{63B034BD-8836-4FC8-B004-D25AFFA955EC}"/>
              </a:ext>
            </a:extLst>
          </p:cNvPr>
          <p:cNvSpPr/>
          <p:nvPr/>
        </p:nvSpPr>
        <p:spPr>
          <a:xfrm>
            <a:off x="1169285" y="1352639"/>
            <a:ext cx="8680174" cy="646331"/>
          </a:xfrm>
          <a:prstGeom prst="rect">
            <a:avLst/>
          </a:prstGeom>
        </p:spPr>
        <p:txBody>
          <a:bodyPr wrap="square">
            <a:spAutoFit/>
          </a:bodyPr>
          <a:lstStyle/>
          <a:p>
            <a:pPr algn="just"/>
            <a:r>
              <a:rPr lang="en-US" dirty="0">
                <a:latin typeface="Palatino"/>
              </a:rPr>
              <a:t>Be faithful unto the end, and lo, I am with you. These words are not of man nor of men, but of me, even Jesus Christ, your Redeemer, by the will of the Father. Amen.</a:t>
            </a:r>
            <a:endParaRPr lang="en-US" dirty="0"/>
          </a:p>
        </p:txBody>
      </p:sp>
      <p:sp>
        <p:nvSpPr>
          <p:cNvPr id="4" name="Rectangle 3">
            <a:extLst>
              <a:ext uri="{FF2B5EF4-FFF2-40B4-BE49-F238E27FC236}">
                <a16:creationId xmlns:a16="http://schemas.microsoft.com/office/drawing/2014/main" id="{ABB017FD-0DCF-4854-A049-1965B35A496E}"/>
              </a:ext>
            </a:extLst>
          </p:cNvPr>
          <p:cNvSpPr/>
          <p:nvPr/>
        </p:nvSpPr>
        <p:spPr>
          <a:xfrm>
            <a:off x="1169285" y="890974"/>
            <a:ext cx="3623108" cy="461665"/>
          </a:xfrm>
          <a:prstGeom prst="rect">
            <a:avLst/>
          </a:prstGeom>
        </p:spPr>
        <p:txBody>
          <a:bodyPr wrap="none">
            <a:spAutoFit/>
          </a:bodyPr>
          <a:lstStyle/>
          <a:p>
            <a:r>
              <a:rPr lang="en-US" sz="2400">
                <a:solidFill>
                  <a:srgbClr val="333399"/>
                </a:solidFill>
                <a:latin typeface="Bahnschrift SemiLight SemiConde" panose="020B0502040204020203" pitchFamily="34" charset="0"/>
              </a:rPr>
              <a:t>Doctrine and Covenants 31:13.</a:t>
            </a:r>
            <a:endParaRPr lang="en-US" sz="2400" dirty="0">
              <a:solidFill>
                <a:srgbClr val="333399"/>
              </a:solidFill>
              <a:latin typeface="Bahnschrift SemiLight SemiConde" panose="020B0502040204020203" pitchFamily="34" charset="0"/>
            </a:endParaRPr>
          </a:p>
        </p:txBody>
      </p:sp>
      <p:sp>
        <p:nvSpPr>
          <p:cNvPr id="3" name="Rectangle 2">
            <a:extLst>
              <a:ext uri="{FF2B5EF4-FFF2-40B4-BE49-F238E27FC236}">
                <a16:creationId xmlns:a16="http://schemas.microsoft.com/office/drawing/2014/main" id="{E6DDE6E1-DF95-47E1-9C19-8D6915836E76}"/>
              </a:ext>
            </a:extLst>
          </p:cNvPr>
          <p:cNvSpPr/>
          <p:nvPr/>
        </p:nvSpPr>
        <p:spPr>
          <a:xfrm>
            <a:off x="1134793" y="2091303"/>
            <a:ext cx="7087197" cy="369332"/>
          </a:xfrm>
          <a:prstGeom prst="rect">
            <a:avLst/>
          </a:prstGeom>
        </p:spPr>
        <p:txBody>
          <a:bodyPr wrap="none">
            <a:spAutoFit/>
          </a:bodyPr>
          <a:lstStyle/>
          <a:p>
            <a:r>
              <a:rPr lang="en-US" b="1" dirty="0">
                <a:latin typeface="Comic Sans MS" panose="030F0702030302020204" pitchFamily="66" charset="0"/>
              </a:rPr>
              <a:t>If we are faithful to the end, then the Lord will be with us.</a:t>
            </a:r>
          </a:p>
        </p:txBody>
      </p:sp>
      <p:sp>
        <p:nvSpPr>
          <p:cNvPr id="5" name="Rectangle 4">
            <a:extLst>
              <a:ext uri="{FF2B5EF4-FFF2-40B4-BE49-F238E27FC236}">
                <a16:creationId xmlns:a16="http://schemas.microsoft.com/office/drawing/2014/main" id="{351BEBAE-4ECF-4F31-9B05-A08060B94F70}"/>
              </a:ext>
            </a:extLst>
          </p:cNvPr>
          <p:cNvSpPr/>
          <p:nvPr/>
        </p:nvSpPr>
        <p:spPr>
          <a:xfrm>
            <a:off x="1169285" y="2737634"/>
            <a:ext cx="8269357" cy="369332"/>
          </a:xfrm>
          <a:prstGeom prst="rect">
            <a:avLst/>
          </a:prstGeom>
        </p:spPr>
        <p:txBody>
          <a:bodyPr wrap="square">
            <a:spAutoFit/>
          </a:bodyPr>
          <a:lstStyle/>
          <a:p>
            <a:r>
              <a:rPr lang="en-US" b="1" dirty="0">
                <a:solidFill>
                  <a:srgbClr val="333399"/>
                </a:solidFill>
              </a:rPr>
              <a:t>When have you felt that the Lord was with you as you sought to be faithful to Him?</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6" name="Rectangle 5">
            <a:extLst>
              <a:ext uri="{FF2B5EF4-FFF2-40B4-BE49-F238E27FC236}">
                <a16:creationId xmlns:a16="http://schemas.microsoft.com/office/drawing/2014/main" id="{31842D97-742E-47FE-8EAE-185685D59892}"/>
              </a:ext>
            </a:extLst>
          </p:cNvPr>
          <p:cNvSpPr/>
          <p:nvPr/>
        </p:nvSpPr>
        <p:spPr>
          <a:xfrm>
            <a:off x="3048000" y="2551837"/>
            <a:ext cx="6096000" cy="1754326"/>
          </a:xfrm>
          <a:prstGeom prst="rect">
            <a:avLst/>
          </a:prstGeom>
        </p:spPr>
        <p:txBody>
          <a:bodyPr>
            <a:spAutoFit/>
          </a:bodyPr>
          <a:lstStyle/>
          <a:p>
            <a:pPr algn="ctr"/>
            <a:r>
              <a:rPr lang="en-US" sz="3600" dirty="0">
                <a:solidFill>
                  <a:srgbClr val="333399"/>
                </a:solidFill>
                <a:latin typeface="Bahnschrift SemiLight SemiConde" panose="020B0502040204020203" pitchFamily="34" charset="0"/>
              </a:rPr>
              <a:t>“The Lord calls Parley P. Pratt and Ziba Peterson to join the mission to the Lamanites”</a:t>
            </a:r>
          </a:p>
        </p:txBody>
      </p:sp>
      <p:sp>
        <p:nvSpPr>
          <p:cNvPr id="8" name="Rectangle 7">
            <a:extLst>
              <a:ext uri="{FF2B5EF4-FFF2-40B4-BE49-F238E27FC236}">
                <a16:creationId xmlns:a16="http://schemas.microsoft.com/office/drawing/2014/main" id="{85552CBF-5A40-4CC6-96A6-634DD63B4A63}"/>
              </a:ext>
            </a:extLst>
          </p:cNvPr>
          <p:cNvSpPr/>
          <p:nvPr/>
        </p:nvSpPr>
        <p:spPr>
          <a:xfrm>
            <a:off x="689113" y="1140696"/>
            <a:ext cx="3376245"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32.</a:t>
            </a:r>
          </a:p>
        </p:txBody>
      </p:sp>
    </p:spTree>
    <p:extLst>
      <p:ext uri="{BB962C8B-B14F-4D97-AF65-F5344CB8AC3E}">
        <p14:creationId xmlns:p14="http://schemas.microsoft.com/office/powerpoint/2010/main" val="11040847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8" name="Rectangle 7">
            <a:extLst>
              <a:ext uri="{FF2B5EF4-FFF2-40B4-BE49-F238E27FC236}">
                <a16:creationId xmlns:a16="http://schemas.microsoft.com/office/drawing/2014/main" id="{EDC34EB5-D5A1-4DF1-A614-BC3185A12319}"/>
              </a:ext>
            </a:extLst>
          </p:cNvPr>
          <p:cNvSpPr/>
          <p:nvPr/>
        </p:nvSpPr>
        <p:spPr>
          <a:xfrm>
            <a:off x="1776739" y="5067157"/>
            <a:ext cx="7897348" cy="369332"/>
          </a:xfrm>
          <a:prstGeom prst="rect">
            <a:avLst/>
          </a:prstGeom>
        </p:spPr>
        <p:txBody>
          <a:bodyPr wrap="square">
            <a:spAutoFit/>
          </a:bodyPr>
          <a:lstStyle/>
          <a:p>
            <a:r>
              <a:rPr lang="en-US" b="1" dirty="0">
                <a:solidFill>
                  <a:srgbClr val="333399"/>
                </a:solidFill>
              </a:rPr>
              <a:t>Where were Oliver Cowdery and Peter Whitmer Jr. called to preach the gospel?</a:t>
            </a:r>
          </a:p>
        </p:txBody>
      </p:sp>
      <p:pic>
        <p:nvPicPr>
          <p:cNvPr id="1026" name="Picture 2" descr="https://broadcast.lds.org/crowdsource/mobile/images/1506128/5721264b5d4c452fae42c6dd5bf4526e/3141x1246.png">
            <a:extLst>
              <a:ext uri="{FF2B5EF4-FFF2-40B4-BE49-F238E27FC236}">
                <a16:creationId xmlns:a16="http://schemas.microsoft.com/office/drawing/2014/main" id="{6A7A04C9-0448-4C4B-95DE-772881280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47" y="890974"/>
            <a:ext cx="9178305" cy="364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619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7" name="Rectangle 6">
            <a:extLst>
              <a:ext uri="{FF2B5EF4-FFF2-40B4-BE49-F238E27FC236}">
                <a16:creationId xmlns:a16="http://schemas.microsoft.com/office/drawing/2014/main" id="{686386B7-4D60-47EE-80F3-363397EB0BB4}"/>
              </a:ext>
            </a:extLst>
          </p:cNvPr>
          <p:cNvSpPr/>
          <p:nvPr/>
        </p:nvSpPr>
        <p:spPr>
          <a:xfrm>
            <a:off x="1815548" y="1643854"/>
            <a:ext cx="8984973" cy="1754326"/>
          </a:xfrm>
          <a:prstGeom prst="rect">
            <a:avLst/>
          </a:prstGeom>
        </p:spPr>
        <p:txBody>
          <a:bodyPr wrap="square">
            <a:spAutoFit/>
          </a:bodyPr>
          <a:lstStyle/>
          <a:p>
            <a:pPr algn="just"/>
            <a:r>
              <a:rPr lang="en-US" dirty="0">
                <a:latin typeface="Open Sans"/>
              </a:rPr>
              <a:t>Revelation given through Joseph Smith the Prophet to Parley P. Pratt and Ziba Peterson, in Manchester, New York, early October 1830. Great interest and desires were felt by the elders respecting the Lamanites, of whose predicted blessings the Church had learned from the Book of Mormon. In consequence, supplication was made that the Lord would indicate His will as to whether elders should be sent at that time to the Indian tribes in the West. The revelation followed.</a:t>
            </a:r>
            <a:endParaRPr lang="en-US" dirty="0"/>
          </a:p>
        </p:txBody>
      </p:sp>
      <p:sp>
        <p:nvSpPr>
          <p:cNvPr id="9" name="Rectangle 8">
            <a:extLst>
              <a:ext uri="{FF2B5EF4-FFF2-40B4-BE49-F238E27FC236}">
                <a16:creationId xmlns:a16="http://schemas.microsoft.com/office/drawing/2014/main" id="{8B86CD69-DDE6-4B89-942F-034E53574255}"/>
              </a:ext>
            </a:extLst>
          </p:cNvPr>
          <p:cNvSpPr/>
          <p:nvPr/>
        </p:nvSpPr>
        <p:spPr>
          <a:xfrm>
            <a:off x="4437533" y="812857"/>
            <a:ext cx="3316934" cy="830997"/>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32</a:t>
            </a:r>
          </a:p>
          <a:p>
            <a:pPr algn="ctr"/>
            <a:r>
              <a:rPr lang="en-US" sz="2400" dirty="0">
                <a:solidFill>
                  <a:srgbClr val="333399"/>
                </a:solidFill>
                <a:latin typeface="Bahnschrift SemiLight SemiConde" panose="020B0502040204020203" pitchFamily="34" charset="0"/>
              </a:rPr>
              <a:t>Introduction.</a:t>
            </a:r>
          </a:p>
        </p:txBody>
      </p:sp>
      <p:sp>
        <p:nvSpPr>
          <p:cNvPr id="8" name="Rectangle 7">
            <a:extLst>
              <a:ext uri="{FF2B5EF4-FFF2-40B4-BE49-F238E27FC236}">
                <a16:creationId xmlns:a16="http://schemas.microsoft.com/office/drawing/2014/main" id="{251DF2C3-F05B-461B-942B-9D823F34A012}"/>
              </a:ext>
            </a:extLst>
          </p:cNvPr>
          <p:cNvSpPr/>
          <p:nvPr/>
        </p:nvSpPr>
        <p:spPr>
          <a:xfrm>
            <a:off x="1815548" y="3662426"/>
            <a:ext cx="9135643" cy="369332"/>
          </a:xfrm>
          <a:prstGeom prst="rect">
            <a:avLst/>
          </a:prstGeom>
        </p:spPr>
        <p:txBody>
          <a:bodyPr wrap="square">
            <a:spAutoFit/>
          </a:bodyPr>
          <a:lstStyle/>
          <a:p>
            <a:r>
              <a:rPr lang="en-US" b="1" dirty="0">
                <a:solidFill>
                  <a:srgbClr val="333399"/>
                </a:solidFill>
              </a:rPr>
              <a:t>What question did some elders of the Church have concerning the mission to the Lamanites?</a:t>
            </a:r>
          </a:p>
        </p:txBody>
      </p:sp>
      <p:sp>
        <p:nvSpPr>
          <p:cNvPr id="10" name="Rectangle 9">
            <a:extLst>
              <a:ext uri="{FF2B5EF4-FFF2-40B4-BE49-F238E27FC236}">
                <a16:creationId xmlns:a16="http://schemas.microsoft.com/office/drawing/2014/main" id="{66F8861F-007A-4CB8-B5F4-8E7DA2F2A653}"/>
              </a:ext>
            </a:extLst>
          </p:cNvPr>
          <p:cNvSpPr/>
          <p:nvPr/>
        </p:nvSpPr>
        <p:spPr>
          <a:xfrm>
            <a:off x="1815548" y="4151060"/>
            <a:ext cx="8706678" cy="369332"/>
          </a:xfrm>
          <a:prstGeom prst="rect">
            <a:avLst/>
          </a:prstGeom>
        </p:spPr>
        <p:txBody>
          <a:bodyPr wrap="square">
            <a:spAutoFit/>
          </a:bodyPr>
          <a:lstStyle/>
          <a:p>
            <a:r>
              <a:rPr lang="en-US" b="1" dirty="0"/>
              <a:t>They wanted to know if additional missionaries might be called to teach the Lamanites.</a:t>
            </a:r>
          </a:p>
        </p:txBody>
      </p:sp>
    </p:spTree>
    <p:extLst>
      <p:ext uri="{BB962C8B-B14F-4D97-AF65-F5344CB8AC3E}">
        <p14:creationId xmlns:p14="http://schemas.microsoft.com/office/powerpoint/2010/main" val="11461432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3" name="Rectangle 2">
            <a:extLst>
              <a:ext uri="{FF2B5EF4-FFF2-40B4-BE49-F238E27FC236}">
                <a16:creationId xmlns:a16="http://schemas.microsoft.com/office/drawing/2014/main" id="{DBC70BF9-7438-409A-9243-5603FC5775C1}"/>
              </a:ext>
            </a:extLst>
          </p:cNvPr>
          <p:cNvSpPr/>
          <p:nvPr/>
        </p:nvSpPr>
        <p:spPr>
          <a:xfrm>
            <a:off x="1134793" y="890974"/>
            <a:ext cx="3799438"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32:1-3.</a:t>
            </a:r>
          </a:p>
        </p:txBody>
      </p:sp>
      <p:sp>
        <p:nvSpPr>
          <p:cNvPr id="2" name="Rectangle 1">
            <a:extLst>
              <a:ext uri="{FF2B5EF4-FFF2-40B4-BE49-F238E27FC236}">
                <a16:creationId xmlns:a16="http://schemas.microsoft.com/office/drawing/2014/main" id="{0EA81B60-42DC-4696-8E1D-2362333758E9}"/>
              </a:ext>
            </a:extLst>
          </p:cNvPr>
          <p:cNvSpPr/>
          <p:nvPr/>
        </p:nvSpPr>
        <p:spPr>
          <a:xfrm>
            <a:off x="1134793" y="1356599"/>
            <a:ext cx="9506703" cy="1754326"/>
          </a:xfrm>
          <a:prstGeom prst="rect">
            <a:avLst/>
          </a:prstGeom>
        </p:spPr>
        <p:txBody>
          <a:bodyPr wrap="square">
            <a:spAutoFit/>
          </a:bodyPr>
          <a:lstStyle/>
          <a:p>
            <a:pPr algn="just" fontAlgn="base"/>
            <a:r>
              <a:rPr lang="en-US" b="1" dirty="0">
                <a:latin typeface="Palatino"/>
              </a:rPr>
              <a:t>1 </a:t>
            </a:r>
            <a:r>
              <a:rPr lang="en-US" dirty="0">
                <a:latin typeface="Palatino"/>
              </a:rPr>
              <a:t>And now concerning my servant Parley P. Pratt, behold, I say unto him that as I live I will that he shall declare my gospel and learn of me, and be meek and lowly of heart.</a:t>
            </a:r>
          </a:p>
          <a:p>
            <a:pPr algn="just" fontAlgn="base"/>
            <a:r>
              <a:rPr lang="en-US" b="1" dirty="0">
                <a:latin typeface="Palatino"/>
              </a:rPr>
              <a:t>2 </a:t>
            </a:r>
            <a:r>
              <a:rPr lang="en-US" dirty="0">
                <a:latin typeface="Palatino"/>
              </a:rPr>
              <a:t>And that which I have appointed unto him is that he shall go with my servants, Oliver Cowdery and Peter Whitmer, Jun., into the wilderness among the Lamanites.</a:t>
            </a:r>
          </a:p>
          <a:p>
            <a:pPr algn="just" fontAlgn="base"/>
            <a:r>
              <a:rPr lang="en-US" b="1" dirty="0">
                <a:latin typeface="Palatino"/>
              </a:rPr>
              <a:t>3 </a:t>
            </a:r>
            <a:r>
              <a:rPr lang="en-US" dirty="0">
                <a:latin typeface="Palatino"/>
              </a:rPr>
              <a:t>And Ziba Peterson also shall go with them; and I myself will go with them and be in their midst; and I am their advocate with the Father, and nothing shall prevail against them.</a:t>
            </a:r>
            <a:endParaRPr lang="en-US" b="0" i="0" dirty="0">
              <a:effectLst/>
              <a:latin typeface="Palatino"/>
            </a:endParaRPr>
          </a:p>
        </p:txBody>
      </p:sp>
      <p:sp>
        <p:nvSpPr>
          <p:cNvPr id="5" name="Rectangle 4">
            <a:extLst>
              <a:ext uri="{FF2B5EF4-FFF2-40B4-BE49-F238E27FC236}">
                <a16:creationId xmlns:a16="http://schemas.microsoft.com/office/drawing/2014/main" id="{B6844E30-9C21-4AD9-8AB7-97561EF5B5DC}"/>
              </a:ext>
            </a:extLst>
          </p:cNvPr>
          <p:cNvSpPr/>
          <p:nvPr/>
        </p:nvSpPr>
        <p:spPr>
          <a:xfrm>
            <a:off x="1134793" y="3296694"/>
            <a:ext cx="4032835" cy="369332"/>
          </a:xfrm>
          <a:prstGeom prst="rect">
            <a:avLst/>
          </a:prstGeom>
        </p:spPr>
        <p:txBody>
          <a:bodyPr wrap="none">
            <a:spAutoFit/>
          </a:bodyPr>
          <a:lstStyle/>
          <a:p>
            <a:r>
              <a:rPr lang="en-US" b="1" dirty="0">
                <a:solidFill>
                  <a:srgbClr val="333399"/>
                </a:solidFill>
              </a:rPr>
              <a:t>What were Parley and Ziba called to do?</a:t>
            </a:r>
          </a:p>
        </p:txBody>
      </p:sp>
      <p:sp>
        <p:nvSpPr>
          <p:cNvPr id="6" name="Rectangle 5">
            <a:extLst>
              <a:ext uri="{FF2B5EF4-FFF2-40B4-BE49-F238E27FC236}">
                <a16:creationId xmlns:a16="http://schemas.microsoft.com/office/drawing/2014/main" id="{2619379B-4919-4715-9B1F-2A7A13A0AEA9}"/>
              </a:ext>
            </a:extLst>
          </p:cNvPr>
          <p:cNvSpPr/>
          <p:nvPr/>
        </p:nvSpPr>
        <p:spPr>
          <a:xfrm>
            <a:off x="1134793" y="3782006"/>
            <a:ext cx="3410164" cy="369332"/>
          </a:xfrm>
          <a:prstGeom prst="rect">
            <a:avLst/>
          </a:prstGeom>
        </p:spPr>
        <p:txBody>
          <a:bodyPr wrap="none">
            <a:spAutoFit/>
          </a:bodyPr>
          <a:lstStyle/>
          <a:p>
            <a:r>
              <a:rPr lang="en-US" b="1" dirty="0">
                <a:solidFill>
                  <a:srgbClr val="333399"/>
                </a:solidFill>
              </a:rPr>
              <a:t>What did the Lord promise them?</a:t>
            </a:r>
          </a:p>
        </p:txBody>
      </p:sp>
      <p:sp>
        <p:nvSpPr>
          <p:cNvPr id="8" name="Rectangle 7">
            <a:extLst>
              <a:ext uri="{FF2B5EF4-FFF2-40B4-BE49-F238E27FC236}">
                <a16:creationId xmlns:a16="http://schemas.microsoft.com/office/drawing/2014/main" id="{EC7776A3-DEE9-400A-AE4A-A248D9BC92E8}"/>
              </a:ext>
            </a:extLst>
          </p:cNvPr>
          <p:cNvSpPr/>
          <p:nvPr/>
        </p:nvSpPr>
        <p:spPr>
          <a:xfrm>
            <a:off x="1134793" y="4514382"/>
            <a:ext cx="7087197" cy="369332"/>
          </a:xfrm>
          <a:prstGeom prst="rect">
            <a:avLst/>
          </a:prstGeom>
        </p:spPr>
        <p:txBody>
          <a:bodyPr wrap="none">
            <a:spAutoFit/>
          </a:bodyPr>
          <a:lstStyle/>
          <a:p>
            <a:r>
              <a:rPr lang="en-US" b="1" dirty="0">
                <a:latin typeface="Comic Sans MS" panose="030F0702030302020204" pitchFamily="66" charset="0"/>
              </a:rPr>
              <a:t>If we are faithful to the end, then the Lord will be with us.</a:t>
            </a:r>
          </a:p>
        </p:txBody>
      </p:sp>
    </p:spTree>
    <p:extLst>
      <p:ext uri="{BB962C8B-B14F-4D97-AF65-F5344CB8AC3E}">
        <p14:creationId xmlns:p14="http://schemas.microsoft.com/office/powerpoint/2010/main" val="2684223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3" name="Rectangle 2">
            <a:extLst>
              <a:ext uri="{FF2B5EF4-FFF2-40B4-BE49-F238E27FC236}">
                <a16:creationId xmlns:a16="http://schemas.microsoft.com/office/drawing/2014/main" id="{A45A8041-F84B-4507-A449-C607E8B54304}"/>
              </a:ext>
            </a:extLst>
          </p:cNvPr>
          <p:cNvSpPr/>
          <p:nvPr/>
        </p:nvSpPr>
        <p:spPr>
          <a:xfrm>
            <a:off x="2764714" y="2853635"/>
            <a:ext cx="6109365" cy="707886"/>
          </a:xfrm>
          <a:prstGeom prst="rect">
            <a:avLst/>
          </a:prstGeom>
        </p:spPr>
        <p:txBody>
          <a:bodyPr wrap="none">
            <a:spAutoFit/>
          </a:bodyPr>
          <a:lstStyle/>
          <a:p>
            <a:r>
              <a:rPr lang="en-US" sz="4000" dirty="0">
                <a:solidFill>
                  <a:srgbClr val="333399"/>
                </a:solidFill>
                <a:latin typeface="Bahnschrift SemiLight SemiConde" panose="020B0502040204020203" pitchFamily="34" charset="0"/>
              </a:rPr>
              <a:t>Doctrine and Covenants 31-32.</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81D8E8-DE4B-4082-9174-422B0471ABCE}"/>
              </a:ext>
            </a:extLst>
          </p:cNvPr>
          <p:cNvSpPr/>
          <p:nvPr/>
        </p:nvSpPr>
        <p:spPr>
          <a:xfrm>
            <a:off x="1201711" y="1011019"/>
            <a:ext cx="3698448"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31:1-8</a:t>
            </a:r>
          </a:p>
        </p:txBody>
      </p:sp>
      <p:sp>
        <p:nvSpPr>
          <p:cNvPr id="3" name="Rectangle 2">
            <a:extLst>
              <a:ext uri="{FF2B5EF4-FFF2-40B4-BE49-F238E27FC236}">
                <a16:creationId xmlns:a16="http://schemas.microsoft.com/office/drawing/2014/main" id="{6083660A-CF46-4C87-8F44-D2784F965DD4}"/>
              </a:ext>
            </a:extLst>
          </p:cNvPr>
          <p:cNvSpPr/>
          <p:nvPr/>
        </p:nvSpPr>
        <p:spPr>
          <a:xfrm>
            <a:off x="3048000" y="2274838"/>
            <a:ext cx="6096000" cy="1754326"/>
          </a:xfrm>
          <a:prstGeom prst="rect">
            <a:avLst/>
          </a:prstGeom>
        </p:spPr>
        <p:txBody>
          <a:bodyPr>
            <a:spAutoFit/>
          </a:bodyPr>
          <a:lstStyle/>
          <a:p>
            <a:pPr algn="ctr"/>
            <a:r>
              <a:rPr lang="en-US" sz="3600" dirty="0">
                <a:latin typeface="Bahnschrift SemiLight SemiConde" panose="020B0502040204020203" pitchFamily="34" charset="0"/>
              </a:rPr>
              <a:t>“The Lord calls Thomas B. Marsh to preach the gospel and help establish the Church”</a:t>
            </a:r>
          </a:p>
        </p:txBody>
      </p:sp>
      <p:sp>
        <p:nvSpPr>
          <p:cNvPr id="7" name="Subtitle 4">
            <a:extLst>
              <a:ext uri="{FF2B5EF4-FFF2-40B4-BE49-F238E27FC236}">
                <a16:creationId xmlns:a16="http://schemas.microsoft.com/office/drawing/2014/main" id="{BB0AE7EB-570A-4054-92EC-3563C664841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1500">
        <p:randomBar dir="vert"/>
      </p:transition>
    </mc:Choice>
    <mc:Fallback>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058FB9D-7575-45FB-845B-3DC2A281A11E}"/>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2" name="Rectangle 1">
            <a:extLst>
              <a:ext uri="{FF2B5EF4-FFF2-40B4-BE49-F238E27FC236}">
                <a16:creationId xmlns:a16="http://schemas.microsoft.com/office/drawing/2014/main" id="{C06165B1-437F-450A-BE81-A7D390724B32}"/>
              </a:ext>
            </a:extLst>
          </p:cNvPr>
          <p:cNvSpPr/>
          <p:nvPr/>
        </p:nvSpPr>
        <p:spPr>
          <a:xfrm>
            <a:off x="2071688" y="1414463"/>
            <a:ext cx="8272462" cy="43862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C66FBC7C-7C06-4C58-8AA6-8EB835E9C5DB}"/>
              </a:ext>
            </a:extLst>
          </p:cNvPr>
          <p:cNvSpPr txBox="1"/>
          <p:nvPr/>
        </p:nvSpPr>
        <p:spPr>
          <a:xfrm>
            <a:off x="2228850" y="1614488"/>
            <a:ext cx="8001000" cy="3970318"/>
          </a:xfrm>
          <a:prstGeom prst="rect">
            <a:avLst/>
          </a:prstGeom>
          <a:noFill/>
        </p:spPr>
        <p:txBody>
          <a:bodyPr wrap="square" rtlCol="0">
            <a:spAutoFit/>
          </a:bodyPr>
          <a:lstStyle/>
          <a:p>
            <a:pPr algn="just"/>
            <a:r>
              <a:rPr lang="en-US" dirty="0"/>
              <a:t>While living in Boston, Massachusetts, in 1829, Thomas B. Marsh concluded that none of the churches he knew of were consistent with the teachings of the Bible. He wrote, “I believed the Spirit of God dictated me to make a journey west.” He departed from his wife, Elizabeth, and their young family to search for the truth. After a three-month journey, Thomas was traveling home when he “heard of [a] Golden Book found by a youth named Joseph Smith.” He made his way to Palmyra, New York, where he met Martin Harris. The printer gave Thomas a proof sheet containing the first sixteen pages of the Book of Mormon. Thomas later wrote, “After arriving home … I showed my wife the sixteen pages of the Book of Mormon … with which she was well pleased, believing it to be the work of God.”</a:t>
            </a:r>
          </a:p>
          <a:p>
            <a:pPr algn="just"/>
            <a:r>
              <a:rPr lang="en-US" dirty="0"/>
              <a:t>About a year later, after learning about the organization of the Church, Thomas and his family moved to Palmyra. While living in the area he was baptized near Fayette and ordained an elder by Oliver Cowdery in September 1830 (see Thomas B. Marsh, “History of Thomas Baldwin Marsh,” Millennial Star, June 11, 1864,375).</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403965E-EF4C-43C1-B32E-DD90B2CC6858}"/>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5" name="Rectangle 4">
            <a:extLst>
              <a:ext uri="{FF2B5EF4-FFF2-40B4-BE49-F238E27FC236}">
                <a16:creationId xmlns:a16="http://schemas.microsoft.com/office/drawing/2014/main" id="{5313748A-FF66-4E66-A97C-F1CB8D31BED4}"/>
              </a:ext>
            </a:extLst>
          </p:cNvPr>
          <p:cNvSpPr/>
          <p:nvPr/>
        </p:nvSpPr>
        <p:spPr>
          <a:xfrm>
            <a:off x="962024" y="1048435"/>
            <a:ext cx="7924801" cy="369332"/>
          </a:xfrm>
          <a:prstGeom prst="rect">
            <a:avLst/>
          </a:prstGeom>
        </p:spPr>
        <p:txBody>
          <a:bodyPr wrap="square">
            <a:spAutoFit/>
          </a:bodyPr>
          <a:lstStyle/>
          <a:p>
            <a:r>
              <a:rPr lang="en-US" b="1" dirty="0">
                <a:solidFill>
                  <a:srgbClr val="333399"/>
                </a:solidFill>
                <a:latin typeface="Comic Sans MS" panose="030F0702030302020204" pitchFamily="66" charset="0"/>
              </a:rPr>
              <a:t>What impresses you about Thomas B. Marsh’s search for the truth?</a:t>
            </a:r>
          </a:p>
        </p:txBody>
      </p:sp>
      <p:sp>
        <p:nvSpPr>
          <p:cNvPr id="10" name="Rectangle 9">
            <a:extLst>
              <a:ext uri="{FF2B5EF4-FFF2-40B4-BE49-F238E27FC236}">
                <a16:creationId xmlns:a16="http://schemas.microsoft.com/office/drawing/2014/main" id="{20959A64-F725-455F-AEBE-4D00A0F13AA5}"/>
              </a:ext>
            </a:extLst>
          </p:cNvPr>
          <p:cNvSpPr/>
          <p:nvPr/>
        </p:nvSpPr>
        <p:spPr>
          <a:xfrm>
            <a:off x="962024" y="1452996"/>
            <a:ext cx="3690434"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31:1-2</a:t>
            </a:r>
          </a:p>
        </p:txBody>
      </p:sp>
      <p:sp>
        <p:nvSpPr>
          <p:cNvPr id="6" name="Rectangle 5">
            <a:extLst>
              <a:ext uri="{FF2B5EF4-FFF2-40B4-BE49-F238E27FC236}">
                <a16:creationId xmlns:a16="http://schemas.microsoft.com/office/drawing/2014/main" id="{D75B2371-D3C3-407C-9EF1-109D69B23DE4}"/>
              </a:ext>
            </a:extLst>
          </p:cNvPr>
          <p:cNvSpPr/>
          <p:nvPr/>
        </p:nvSpPr>
        <p:spPr>
          <a:xfrm>
            <a:off x="962024" y="1914661"/>
            <a:ext cx="9725026" cy="1200329"/>
          </a:xfrm>
          <a:prstGeom prst="rect">
            <a:avLst/>
          </a:prstGeom>
        </p:spPr>
        <p:txBody>
          <a:bodyPr wrap="square">
            <a:spAutoFit/>
          </a:bodyPr>
          <a:lstStyle/>
          <a:p>
            <a:pPr algn="just" fontAlgn="base"/>
            <a:r>
              <a:rPr lang="en-US" b="0" i="0" dirty="0">
                <a:effectLst/>
                <a:latin typeface="Palatino"/>
              </a:rPr>
              <a:t>Thomas, my son, blessed are you because of your faith in my work.</a:t>
            </a:r>
          </a:p>
          <a:p>
            <a:pPr algn="just" fontAlgn="base"/>
            <a:r>
              <a:rPr lang="en-US" b="1" i="0" dirty="0">
                <a:effectLst/>
                <a:latin typeface="Palatino"/>
              </a:rPr>
              <a:t>2 </a:t>
            </a:r>
            <a:r>
              <a:rPr lang="en-US" b="0" i="0" dirty="0">
                <a:effectLst/>
                <a:latin typeface="Palatino"/>
              </a:rPr>
              <a:t>Behold, you have had many afflictions because of your family; nevertheless, I will bless you and your family, yea, your little ones; and the day cometh that they will believe and know the truth and be one with you in my church.</a:t>
            </a:r>
          </a:p>
        </p:txBody>
      </p:sp>
      <p:sp>
        <p:nvSpPr>
          <p:cNvPr id="11" name="Rectangle 10">
            <a:extLst>
              <a:ext uri="{FF2B5EF4-FFF2-40B4-BE49-F238E27FC236}">
                <a16:creationId xmlns:a16="http://schemas.microsoft.com/office/drawing/2014/main" id="{33FFAA46-7E51-4400-824B-3FCC8CB13757}"/>
              </a:ext>
            </a:extLst>
          </p:cNvPr>
          <p:cNvSpPr/>
          <p:nvPr/>
        </p:nvSpPr>
        <p:spPr>
          <a:xfrm>
            <a:off x="962024" y="3150219"/>
            <a:ext cx="7781926" cy="369332"/>
          </a:xfrm>
          <a:prstGeom prst="rect">
            <a:avLst/>
          </a:prstGeom>
        </p:spPr>
        <p:txBody>
          <a:bodyPr wrap="square">
            <a:spAutoFit/>
          </a:bodyPr>
          <a:lstStyle/>
          <a:p>
            <a:r>
              <a:rPr lang="en-US" b="1" dirty="0">
                <a:solidFill>
                  <a:srgbClr val="333399"/>
                </a:solidFill>
                <a:latin typeface="Comic Sans MS" panose="030F0702030302020204" pitchFamily="66" charset="0"/>
              </a:rPr>
              <a:t>What encouragement did the Lord give to Thomas in these verses?</a:t>
            </a:r>
          </a:p>
        </p:txBody>
      </p:sp>
      <p:sp>
        <p:nvSpPr>
          <p:cNvPr id="12" name="Rectangle 11">
            <a:extLst>
              <a:ext uri="{FF2B5EF4-FFF2-40B4-BE49-F238E27FC236}">
                <a16:creationId xmlns:a16="http://schemas.microsoft.com/office/drawing/2014/main" id="{71CEE247-BEE7-418F-AB54-DF5C2F2DBB3A}"/>
              </a:ext>
            </a:extLst>
          </p:cNvPr>
          <p:cNvSpPr/>
          <p:nvPr/>
        </p:nvSpPr>
        <p:spPr>
          <a:xfrm>
            <a:off x="962024" y="3611884"/>
            <a:ext cx="7263527" cy="369332"/>
          </a:xfrm>
          <a:prstGeom prst="rect">
            <a:avLst/>
          </a:prstGeom>
        </p:spPr>
        <p:txBody>
          <a:bodyPr wrap="none">
            <a:spAutoFit/>
          </a:bodyPr>
          <a:lstStyle/>
          <a:p>
            <a:r>
              <a:rPr lang="en-US" b="1" dirty="0">
                <a:solidFill>
                  <a:srgbClr val="333399"/>
                </a:solidFill>
                <a:latin typeface="Comic Sans MS" panose="030F0702030302020204" pitchFamily="66" charset="0"/>
              </a:rPr>
              <a:t>What promise did the Lord give Thomas concerning his family?</a:t>
            </a:r>
          </a:p>
        </p:txBody>
      </p:sp>
      <p:sp>
        <p:nvSpPr>
          <p:cNvPr id="14" name="Rectangle 13">
            <a:extLst>
              <a:ext uri="{FF2B5EF4-FFF2-40B4-BE49-F238E27FC236}">
                <a16:creationId xmlns:a16="http://schemas.microsoft.com/office/drawing/2014/main" id="{B685A8F9-FE93-425D-A5DD-9A224EBB499E}"/>
              </a:ext>
            </a:extLst>
          </p:cNvPr>
          <p:cNvSpPr/>
          <p:nvPr/>
        </p:nvSpPr>
        <p:spPr>
          <a:xfrm>
            <a:off x="962024" y="4016939"/>
            <a:ext cx="9853614" cy="923330"/>
          </a:xfrm>
          <a:prstGeom prst="rect">
            <a:avLst/>
          </a:prstGeom>
        </p:spPr>
        <p:txBody>
          <a:bodyPr wrap="square">
            <a:spAutoFit/>
          </a:bodyPr>
          <a:lstStyle/>
          <a:p>
            <a:r>
              <a:rPr lang="en-US" b="1" dirty="0">
                <a:solidFill>
                  <a:srgbClr val="333399"/>
                </a:solidFill>
                <a:latin typeface="Comic Sans MS" panose="030F0702030302020204" pitchFamily="66" charset="0"/>
              </a:rPr>
              <a:t>What principle can we learn from Doctrine and Covenants 31:1–2 that can help us if we have family members who are not members of the Church or are not faithfully living according to their covenants? </a:t>
            </a:r>
          </a:p>
        </p:txBody>
      </p:sp>
      <p:sp>
        <p:nvSpPr>
          <p:cNvPr id="15" name="Rectangle 14">
            <a:extLst>
              <a:ext uri="{FF2B5EF4-FFF2-40B4-BE49-F238E27FC236}">
                <a16:creationId xmlns:a16="http://schemas.microsoft.com/office/drawing/2014/main" id="{C68DE3E6-3E65-4EF8-95DC-BEC164074874}"/>
              </a:ext>
            </a:extLst>
          </p:cNvPr>
          <p:cNvSpPr/>
          <p:nvPr/>
        </p:nvSpPr>
        <p:spPr>
          <a:xfrm>
            <a:off x="963108" y="4940269"/>
            <a:ext cx="9310689" cy="646331"/>
          </a:xfrm>
          <a:prstGeom prst="rect">
            <a:avLst/>
          </a:prstGeom>
        </p:spPr>
        <p:txBody>
          <a:bodyPr wrap="square">
            <a:spAutoFit/>
          </a:bodyPr>
          <a:lstStyle/>
          <a:p>
            <a:r>
              <a:rPr lang="en-US" b="1" dirty="0">
                <a:latin typeface="Comic Sans MS" panose="030F0702030302020204" pitchFamily="66" charset="0"/>
              </a:rPr>
              <a:t>Through our faithfulness, our family members may be blessed to believe and know the truth.</a:t>
            </a:r>
          </a:p>
        </p:txBody>
      </p:sp>
      <p:sp>
        <p:nvSpPr>
          <p:cNvPr id="16" name="Rectangle 15">
            <a:extLst>
              <a:ext uri="{FF2B5EF4-FFF2-40B4-BE49-F238E27FC236}">
                <a16:creationId xmlns:a16="http://schemas.microsoft.com/office/drawing/2014/main" id="{1254552B-9D62-41EF-AC4A-176E82DEA81C}"/>
              </a:ext>
            </a:extLst>
          </p:cNvPr>
          <p:cNvSpPr/>
          <p:nvPr/>
        </p:nvSpPr>
        <p:spPr>
          <a:xfrm>
            <a:off x="962024" y="5586600"/>
            <a:ext cx="9853614" cy="646331"/>
          </a:xfrm>
          <a:prstGeom prst="rect">
            <a:avLst/>
          </a:prstGeom>
        </p:spPr>
        <p:txBody>
          <a:bodyPr wrap="square">
            <a:spAutoFit/>
          </a:bodyPr>
          <a:lstStyle/>
          <a:p>
            <a:r>
              <a:rPr lang="en-US" b="1" dirty="0">
                <a:solidFill>
                  <a:srgbClr val="333399"/>
                </a:solidFill>
                <a:latin typeface="Comic Sans MS" panose="030F0702030302020204" pitchFamily="66" charset="0"/>
              </a:rPr>
              <a:t>What are some ways individuals may be blessed through the faithfulness of family members? What examples of this have you seen?</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250" fill="hold"/>
                                        <p:tgtEl>
                                          <p:spTgt spid="15"/>
                                        </p:tgtEl>
                                        <p:attrNameLst>
                                          <p:attrName>ppt_w</p:attrName>
                                        </p:attrNameLst>
                                      </p:cBhvr>
                                      <p:tavLst>
                                        <p:tav tm="0">
                                          <p:val>
                                            <p:fltVal val="0"/>
                                          </p:val>
                                        </p:tav>
                                        <p:tav tm="100000">
                                          <p:val>
                                            <p:strVal val="#ppt_w"/>
                                          </p:val>
                                        </p:tav>
                                      </p:tavLst>
                                    </p:anim>
                                    <p:anim calcmode="lin" valueType="num">
                                      <p:cBhvr>
                                        <p:cTn id="31" dur="1250" fill="hold"/>
                                        <p:tgtEl>
                                          <p:spTgt spid="15"/>
                                        </p:tgtEl>
                                        <p:attrNameLst>
                                          <p:attrName>ppt_h</p:attrName>
                                        </p:attrNameLst>
                                      </p:cBhvr>
                                      <p:tavLst>
                                        <p:tav tm="0">
                                          <p:val>
                                            <p:fltVal val="0"/>
                                          </p:val>
                                        </p:tav>
                                        <p:tav tm="100000">
                                          <p:val>
                                            <p:strVal val="#ppt_h"/>
                                          </p:val>
                                        </p:tav>
                                      </p:tavLst>
                                    </p:anim>
                                    <p:animEffect transition="in" filter="fade">
                                      <p:cBhvr>
                                        <p:cTn id="32" dur="12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1"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F9A9525C-F594-4C19-8A97-FDC3BA9569B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8" name="Rectangle 7">
            <a:extLst>
              <a:ext uri="{FF2B5EF4-FFF2-40B4-BE49-F238E27FC236}">
                <a16:creationId xmlns:a16="http://schemas.microsoft.com/office/drawing/2014/main" id="{C56E939D-6A54-450F-8C2D-1A0B3903D074}"/>
              </a:ext>
            </a:extLst>
          </p:cNvPr>
          <p:cNvSpPr/>
          <p:nvPr/>
        </p:nvSpPr>
        <p:spPr>
          <a:xfrm>
            <a:off x="962024" y="1056569"/>
            <a:ext cx="3812262"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31:3-4.</a:t>
            </a:r>
          </a:p>
        </p:txBody>
      </p:sp>
      <p:sp>
        <p:nvSpPr>
          <p:cNvPr id="3" name="Rectangle 2">
            <a:extLst>
              <a:ext uri="{FF2B5EF4-FFF2-40B4-BE49-F238E27FC236}">
                <a16:creationId xmlns:a16="http://schemas.microsoft.com/office/drawing/2014/main" id="{87EF1DCB-1F49-4A10-8C1D-3834D2C5EFAC}"/>
              </a:ext>
            </a:extLst>
          </p:cNvPr>
          <p:cNvSpPr/>
          <p:nvPr/>
        </p:nvSpPr>
        <p:spPr>
          <a:xfrm>
            <a:off x="962024" y="1518234"/>
            <a:ext cx="9539289" cy="1477328"/>
          </a:xfrm>
          <a:prstGeom prst="rect">
            <a:avLst/>
          </a:prstGeom>
        </p:spPr>
        <p:txBody>
          <a:bodyPr wrap="square">
            <a:spAutoFit/>
          </a:bodyPr>
          <a:lstStyle/>
          <a:p>
            <a:pPr algn="just" fontAlgn="base"/>
            <a:r>
              <a:rPr lang="en-US" b="1" i="0" dirty="0">
                <a:effectLst/>
                <a:latin typeface="Palatino"/>
              </a:rPr>
              <a:t>3 </a:t>
            </a:r>
            <a:r>
              <a:rPr lang="en-US" b="0" i="0" dirty="0">
                <a:effectLst/>
                <a:latin typeface="Palatino"/>
              </a:rPr>
              <a:t>Lift up your heart and rejoice, for the hour of your mission is come; and your tongue shall be loosed, and you shall declare glad tidings of great joy unto this generation.</a:t>
            </a:r>
          </a:p>
          <a:p>
            <a:pPr algn="just" fontAlgn="base"/>
            <a:r>
              <a:rPr lang="en-US" b="1" i="0" dirty="0">
                <a:effectLst/>
                <a:latin typeface="Palatino"/>
              </a:rPr>
              <a:t>4 </a:t>
            </a:r>
            <a:r>
              <a:rPr lang="en-US" b="0" i="0" dirty="0">
                <a:effectLst/>
                <a:latin typeface="Palatino"/>
              </a:rPr>
              <a:t>You shall declare the things which have been revealed to my servant, Joseph Smith, Jun. You shall begin to preach from this time forth, yea, to reap in the field which is white already to be burned.</a:t>
            </a:r>
          </a:p>
        </p:txBody>
      </p:sp>
    </p:spTree>
    <p:extLst>
      <p:ext uri="{BB962C8B-B14F-4D97-AF65-F5344CB8AC3E}">
        <p14:creationId xmlns:p14="http://schemas.microsoft.com/office/powerpoint/2010/main" val="406521057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3B560809-524A-49D5-A857-68043AE93B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4" name="Rectangle 3">
            <a:extLst>
              <a:ext uri="{FF2B5EF4-FFF2-40B4-BE49-F238E27FC236}">
                <a16:creationId xmlns:a16="http://schemas.microsoft.com/office/drawing/2014/main" id="{FE568942-8EAA-4992-A3B6-526D3978D457}"/>
              </a:ext>
            </a:extLst>
          </p:cNvPr>
          <p:cNvSpPr/>
          <p:nvPr/>
        </p:nvSpPr>
        <p:spPr>
          <a:xfrm>
            <a:off x="3414709" y="957263"/>
            <a:ext cx="6400802" cy="16202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CD803F2A-F771-4DEF-AC88-F743D8DBC145}"/>
              </a:ext>
            </a:extLst>
          </p:cNvPr>
          <p:cNvSpPr txBox="1"/>
          <p:nvPr/>
        </p:nvSpPr>
        <p:spPr>
          <a:xfrm>
            <a:off x="4557712" y="1100138"/>
            <a:ext cx="5143500" cy="1477328"/>
          </a:xfrm>
          <a:prstGeom prst="rect">
            <a:avLst/>
          </a:prstGeom>
          <a:noFill/>
        </p:spPr>
        <p:txBody>
          <a:bodyPr wrap="square" rtlCol="0">
            <a:spAutoFit/>
          </a:bodyPr>
          <a:lstStyle/>
          <a:p>
            <a:pPr algn="just"/>
            <a:r>
              <a:rPr lang="en-US" dirty="0"/>
              <a:t>“You will bless the lives of those you teach, and their posterity after them. You will bless your own life. You will bless the lives of your family, who will sustain you and pray for you” (“Of Missions, Temples, and Stewardship,” Ensign, Nov. 1995,52).</a:t>
            </a:r>
          </a:p>
        </p:txBody>
      </p:sp>
      <p:sp>
        <p:nvSpPr>
          <p:cNvPr id="8" name="TextBox 7">
            <a:extLst>
              <a:ext uri="{FF2B5EF4-FFF2-40B4-BE49-F238E27FC236}">
                <a16:creationId xmlns:a16="http://schemas.microsoft.com/office/drawing/2014/main" id="{49966128-F215-407C-A541-C9F85F952A6D}"/>
              </a:ext>
            </a:extLst>
          </p:cNvPr>
          <p:cNvSpPr txBox="1"/>
          <p:nvPr/>
        </p:nvSpPr>
        <p:spPr>
          <a:xfrm>
            <a:off x="3443285" y="2339917"/>
            <a:ext cx="1202573" cy="246221"/>
          </a:xfrm>
          <a:prstGeom prst="rect">
            <a:avLst/>
          </a:prstGeom>
          <a:noFill/>
        </p:spPr>
        <p:txBody>
          <a:bodyPr wrap="none" rtlCol="0">
            <a:spAutoFit/>
          </a:bodyPr>
          <a:lstStyle/>
          <a:p>
            <a:r>
              <a:rPr lang="en-US" sz="1000" b="1" dirty="0">
                <a:effectLst>
                  <a:outerShdw blurRad="38100" dist="38100" dir="2700000" algn="tl">
                    <a:srgbClr val="000000">
                      <a:alpha val="43137"/>
                    </a:srgbClr>
                  </a:outerShdw>
                </a:effectLst>
              </a:rPr>
              <a:t>Gordon B. Hinckley</a:t>
            </a:r>
          </a:p>
        </p:txBody>
      </p:sp>
      <p:pic>
        <p:nvPicPr>
          <p:cNvPr id="13" name="Picture 12">
            <a:extLst>
              <a:ext uri="{FF2B5EF4-FFF2-40B4-BE49-F238E27FC236}">
                <a16:creationId xmlns:a16="http://schemas.microsoft.com/office/drawing/2014/main" id="{5567C6A0-7DD4-468E-9FB6-E2771EFE6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013" y="1079421"/>
            <a:ext cx="1028699" cy="1297743"/>
          </a:xfrm>
          <a:prstGeom prst="rect">
            <a:avLst/>
          </a:prstGeom>
        </p:spPr>
      </p:pic>
      <p:sp>
        <p:nvSpPr>
          <p:cNvPr id="15" name="Rectangle 14">
            <a:extLst>
              <a:ext uri="{FF2B5EF4-FFF2-40B4-BE49-F238E27FC236}">
                <a16:creationId xmlns:a16="http://schemas.microsoft.com/office/drawing/2014/main" id="{1666BBD5-F04A-44B5-BD77-F25C84B84968}"/>
              </a:ext>
            </a:extLst>
          </p:cNvPr>
          <p:cNvSpPr/>
          <p:nvPr/>
        </p:nvSpPr>
        <p:spPr>
          <a:xfrm>
            <a:off x="1393075" y="2992460"/>
            <a:ext cx="5070619" cy="369332"/>
          </a:xfrm>
          <a:prstGeom prst="rect">
            <a:avLst/>
          </a:prstGeom>
        </p:spPr>
        <p:txBody>
          <a:bodyPr wrap="none">
            <a:spAutoFit/>
          </a:bodyPr>
          <a:lstStyle/>
          <a:p>
            <a:r>
              <a:rPr lang="en-US" b="1" dirty="0">
                <a:solidFill>
                  <a:srgbClr val="333399"/>
                </a:solidFill>
                <a:latin typeface="Comic Sans MS" panose="030F0702030302020204" pitchFamily="66" charset="0"/>
              </a:rPr>
              <a:t>Who is blessed through missionary service?</a:t>
            </a:r>
          </a:p>
        </p:txBody>
      </p:sp>
      <p:sp>
        <p:nvSpPr>
          <p:cNvPr id="16" name="Rectangle 15">
            <a:extLst>
              <a:ext uri="{FF2B5EF4-FFF2-40B4-BE49-F238E27FC236}">
                <a16:creationId xmlns:a16="http://schemas.microsoft.com/office/drawing/2014/main" id="{A97E7A29-C1EE-42E8-9123-6A1D5DF303EC}"/>
              </a:ext>
            </a:extLst>
          </p:cNvPr>
          <p:cNvSpPr/>
          <p:nvPr/>
        </p:nvSpPr>
        <p:spPr>
          <a:xfrm>
            <a:off x="1393075" y="3498455"/>
            <a:ext cx="3810659"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31:5-8.</a:t>
            </a:r>
          </a:p>
        </p:txBody>
      </p:sp>
      <p:sp>
        <p:nvSpPr>
          <p:cNvPr id="17" name="Rectangle 16">
            <a:extLst>
              <a:ext uri="{FF2B5EF4-FFF2-40B4-BE49-F238E27FC236}">
                <a16:creationId xmlns:a16="http://schemas.microsoft.com/office/drawing/2014/main" id="{9A70FDBE-E3EB-4398-A621-331BA935619C}"/>
              </a:ext>
            </a:extLst>
          </p:cNvPr>
          <p:cNvSpPr/>
          <p:nvPr/>
        </p:nvSpPr>
        <p:spPr>
          <a:xfrm>
            <a:off x="1393075" y="3968792"/>
            <a:ext cx="8993938" cy="2062103"/>
          </a:xfrm>
          <a:prstGeom prst="rect">
            <a:avLst/>
          </a:prstGeom>
        </p:spPr>
        <p:txBody>
          <a:bodyPr wrap="square">
            <a:spAutoFit/>
          </a:bodyPr>
          <a:lstStyle/>
          <a:p>
            <a:pPr algn="just" fontAlgn="base"/>
            <a:r>
              <a:rPr lang="en-US" sz="1600" b="1" i="0" dirty="0">
                <a:effectLst/>
                <a:latin typeface="Palatino"/>
              </a:rPr>
              <a:t>5 </a:t>
            </a:r>
            <a:r>
              <a:rPr lang="en-US" sz="1600" b="0" i="0" dirty="0">
                <a:effectLst/>
                <a:latin typeface="Palatino"/>
              </a:rPr>
              <a:t>Therefore, thrust in your sickle with all your soul, and your sins are forgiven you, and you shall be laden with sheaves upon your back, for the laborer is worthy of his hire. Wherefore, your family shall live.</a:t>
            </a:r>
          </a:p>
          <a:p>
            <a:pPr algn="just" fontAlgn="base"/>
            <a:r>
              <a:rPr lang="en-US" sz="1600" b="1" i="0" dirty="0">
                <a:effectLst/>
                <a:latin typeface="Palatino"/>
              </a:rPr>
              <a:t>6 </a:t>
            </a:r>
            <a:r>
              <a:rPr lang="en-US" sz="1600" b="0" i="0" dirty="0">
                <a:effectLst/>
                <a:latin typeface="Palatino"/>
              </a:rPr>
              <a:t>Behold, verily I say unto you, go from them only for a little time, and declare my word, and I will prepare a place for them.</a:t>
            </a:r>
          </a:p>
          <a:p>
            <a:pPr algn="just" fontAlgn="base"/>
            <a:r>
              <a:rPr lang="en-US" sz="1600" b="1" i="0" dirty="0">
                <a:effectLst/>
                <a:latin typeface="Palatino"/>
              </a:rPr>
              <a:t>7 </a:t>
            </a:r>
            <a:r>
              <a:rPr lang="en-US" sz="1600" b="0" i="0" dirty="0">
                <a:effectLst/>
                <a:latin typeface="Palatino"/>
              </a:rPr>
              <a:t>Yea, I will open the hearts of the people, and they will receive you. And I will establish a church by your hand;</a:t>
            </a:r>
          </a:p>
          <a:p>
            <a:pPr algn="just" fontAlgn="base"/>
            <a:r>
              <a:rPr lang="en-US" sz="1600" b="1" i="0" dirty="0">
                <a:effectLst/>
                <a:latin typeface="Palatino"/>
              </a:rPr>
              <a:t>8 </a:t>
            </a:r>
            <a:r>
              <a:rPr lang="en-US" sz="1600" b="0" i="0" dirty="0">
                <a:effectLst/>
                <a:latin typeface="Palatino"/>
              </a:rPr>
              <a:t>And you shall strengthen them and prepare them against the time when they shall be gathered.</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1500"/>
                                        <p:tgtEl>
                                          <p:spTgt spid="1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2D1E4999-60FE-4392-A5E7-F5050D0F50BF}"/>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2" name="Rectangle 1">
            <a:extLst>
              <a:ext uri="{FF2B5EF4-FFF2-40B4-BE49-F238E27FC236}">
                <a16:creationId xmlns:a16="http://schemas.microsoft.com/office/drawing/2014/main" id="{01E738BE-1024-4873-B80F-569C8E967D6C}"/>
              </a:ext>
            </a:extLst>
          </p:cNvPr>
          <p:cNvSpPr/>
          <p:nvPr/>
        </p:nvSpPr>
        <p:spPr>
          <a:xfrm>
            <a:off x="1134792" y="890974"/>
            <a:ext cx="7794895" cy="369332"/>
          </a:xfrm>
          <a:prstGeom prst="rect">
            <a:avLst/>
          </a:prstGeom>
        </p:spPr>
        <p:txBody>
          <a:bodyPr wrap="square">
            <a:spAutoFit/>
          </a:bodyPr>
          <a:lstStyle/>
          <a:p>
            <a:r>
              <a:rPr lang="en-US" b="1" dirty="0">
                <a:solidFill>
                  <a:srgbClr val="333399"/>
                </a:solidFill>
                <a:latin typeface="Comic Sans MS" panose="030F0702030302020204" pitchFamily="66" charset="0"/>
              </a:rPr>
              <a:t>What blessings would come to those whom Thomas would teach?</a:t>
            </a:r>
          </a:p>
        </p:txBody>
      </p:sp>
      <p:sp>
        <p:nvSpPr>
          <p:cNvPr id="3" name="Rectangle 2">
            <a:extLst>
              <a:ext uri="{FF2B5EF4-FFF2-40B4-BE49-F238E27FC236}">
                <a16:creationId xmlns:a16="http://schemas.microsoft.com/office/drawing/2014/main" id="{1761C8D0-7881-42A4-8068-E6DDB685E733}"/>
              </a:ext>
            </a:extLst>
          </p:cNvPr>
          <p:cNvSpPr/>
          <p:nvPr/>
        </p:nvSpPr>
        <p:spPr>
          <a:xfrm>
            <a:off x="1134793" y="1715571"/>
            <a:ext cx="6665607" cy="369332"/>
          </a:xfrm>
          <a:prstGeom prst="rect">
            <a:avLst/>
          </a:prstGeom>
        </p:spPr>
        <p:txBody>
          <a:bodyPr wrap="none">
            <a:spAutoFit/>
          </a:bodyPr>
          <a:lstStyle/>
          <a:p>
            <a:r>
              <a:rPr lang="en-US" b="1" dirty="0">
                <a:solidFill>
                  <a:srgbClr val="333399"/>
                </a:solidFill>
                <a:latin typeface="Comic Sans MS" panose="030F0702030302020204" pitchFamily="66" charset="0"/>
              </a:rPr>
              <a:t>How would Thomas be blessed for his missionary service?</a:t>
            </a:r>
          </a:p>
        </p:txBody>
      </p:sp>
      <p:sp>
        <p:nvSpPr>
          <p:cNvPr id="4" name="Rectangle 3">
            <a:extLst>
              <a:ext uri="{FF2B5EF4-FFF2-40B4-BE49-F238E27FC236}">
                <a16:creationId xmlns:a16="http://schemas.microsoft.com/office/drawing/2014/main" id="{CCE41CF7-8DA0-48C9-9B38-AB5545FA42A3}"/>
              </a:ext>
            </a:extLst>
          </p:cNvPr>
          <p:cNvSpPr/>
          <p:nvPr/>
        </p:nvSpPr>
        <p:spPr>
          <a:xfrm>
            <a:off x="1134793" y="2444234"/>
            <a:ext cx="3943708" cy="369332"/>
          </a:xfrm>
          <a:prstGeom prst="rect">
            <a:avLst/>
          </a:prstGeom>
        </p:spPr>
        <p:txBody>
          <a:bodyPr wrap="none">
            <a:spAutoFit/>
          </a:bodyPr>
          <a:lstStyle/>
          <a:p>
            <a:r>
              <a:rPr lang="en-US" b="1" dirty="0">
                <a:solidFill>
                  <a:srgbClr val="333399"/>
                </a:solidFill>
                <a:latin typeface="Comic Sans MS" panose="030F0702030302020204" pitchFamily="66" charset="0"/>
              </a:rPr>
              <a:t>How would his family be blessed?</a:t>
            </a:r>
          </a:p>
        </p:txBody>
      </p:sp>
      <p:sp>
        <p:nvSpPr>
          <p:cNvPr id="7" name="Rectangle 6">
            <a:extLst>
              <a:ext uri="{FF2B5EF4-FFF2-40B4-BE49-F238E27FC236}">
                <a16:creationId xmlns:a16="http://schemas.microsoft.com/office/drawing/2014/main" id="{F07A6C34-C3A9-45E9-BE2D-D099A6BA24D3}"/>
              </a:ext>
            </a:extLst>
          </p:cNvPr>
          <p:cNvSpPr/>
          <p:nvPr/>
        </p:nvSpPr>
        <p:spPr>
          <a:xfrm>
            <a:off x="1134792" y="3105834"/>
            <a:ext cx="9295083" cy="646331"/>
          </a:xfrm>
          <a:prstGeom prst="rect">
            <a:avLst/>
          </a:prstGeom>
        </p:spPr>
        <p:txBody>
          <a:bodyPr wrap="square">
            <a:spAutoFit/>
          </a:bodyPr>
          <a:lstStyle/>
          <a:p>
            <a:r>
              <a:rPr lang="en-US" b="1" dirty="0">
                <a:solidFill>
                  <a:srgbClr val="333399"/>
                </a:solidFill>
                <a:latin typeface="Comic Sans MS" panose="030F0702030302020204" pitchFamily="66" charset="0"/>
              </a:rPr>
              <a:t>How has another person’s missionary service blessed your life or the life of someone you know?</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1750">
        <p:pull dir="rd"/>
      </p:transition>
    </mc:Choice>
    <mc:Fallback>
      <p:transition spd="slow">
        <p:pull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250" fill="hold"/>
                                        <p:tgtEl>
                                          <p:spTgt spid="7"/>
                                        </p:tgtEl>
                                        <p:attrNameLst>
                                          <p:attrName>ppt_x</p:attrName>
                                        </p:attrNameLst>
                                      </p:cBhvr>
                                      <p:tavLst>
                                        <p:tav tm="0">
                                          <p:val>
                                            <p:strVal val="0-#ppt_w/2"/>
                                          </p:val>
                                        </p:tav>
                                        <p:tav tm="100000">
                                          <p:val>
                                            <p:strVal val="#ppt_x"/>
                                          </p:val>
                                        </p:tav>
                                      </p:tavLst>
                                    </p:anim>
                                    <p:anim calcmode="lin" valueType="num">
                                      <p:cBhvr additive="base">
                                        <p:cTn id="25"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C44B0219-195D-43A2-8A69-F55102D12DAC}"/>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lumOff val="15000"/>
                  </a:schemeClr>
                </a:solidFill>
                <a:latin typeface="Comic Sans MS" panose="030F0702030302020204" pitchFamily="66" charset="0"/>
                <a:ea typeface="Cambria Math" panose="02040503050406030204" pitchFamily="18" charset="0"/>
              </a:rPr>
              <a:t>LESSON 38</a:t>
            </a:r>
          </a:p>
        </p:txBody>
      </p:sp>
      <p:sp>
        <p:nvSpPr>
          <p:cNvPr id="15" name="Rectangle 14">
            <a:extLst>
              <a:ext uri="{FF2B5EF4-FFF2-40B4-BE49-F238E27FC236}">
                <a16:creationId xmlns:a16="http://schemas.microsoft.com/office/drawing/2014/main" id="{37A4153E-B381-4C0B-ACB4-7C3DAEAC5839}"/>
              </a:ext>
            </a:extLst>
          </p:cNvPr>
          <p:cNvSpPr/>
          <p:nvPr/>
        </p:nvSpPr>
        <p:spPr>
          <a:xfrm>
            <a:off x="962024" y="1056569"/>
            <a:ext cx="3889206" cy="461665"/>
          </a:xfrm>
          <a:prstGeom prst="rect">
            <a:avLst/>
          </a:prstGeom>
        </p:spPr>
        <p:txBody>
          <a:bodyPr wrap="none">
            <a:spAutoFit/>
          </a:bodyPr>
          <a:lstStyle/>
          <a:p>
            <a:r>
              <a:rPr lang="en-US" sz="2400" dirty="0">
                <a:solidFill>
                  <a:srgbClr val="333399"/>
                </a:solidFill>
                <a:latin typeface="Bahnschrift SemiLight SemiConde" panose="020B0502040204020203" pitchFamily="34" charset="0"/>
              </a:rPr>
              <a:t>Doctrine and Covenants 31:9-13.</a:t>
            </a:r>
          </a:p>
        </p:txBody>
      </p:sp>
      <p:sp>
        <p:nvSpPr>
          <p:cNvPr id="3" name="Rectangle 2">
            <a:extLst>
              <a:ext uri="{FF2B5EF4-FFF2-40B4-BE49-F238E27FC236}">
                <a16:creationId xmlns:a16="http://schemas.microsoft.com/office/drawing/2014/main" id="{C1F078F4-59AE-481A-BE85-F90063AF9B08}"/>
              </a:ext>
            </a:extLst>
          </p:cNvPr>
          <p:cNvSpPr/>
          <p:nvPr/>
        </p:nvSpPr>
        <p:spPr>
          <a:xfrm>
            <a:off x="3485349" y="2701409"/>
            <a:ext cx="5221302" cy="1200329"/>
          </a:xfrm>
          <a:prstGeom prst="rect">
            <a:avLst/>
          </a:prstGeom>
        </p:spPr>
        <p:txBody>
          <a:bodyPr wrap="none">
            <a:spAutoFit/>
          </a:bodyPr>
          <a:lstStyle/>
          <a:p>
            <a:pPr algn="ctr"/>
            <a:r>
              <a:rPr lang="en-US" sz="3600" b="1" dirty="0">
                <a:solidFill>
                  <a:srgbClr val="333399"/>
                </a:solidFill>
                <a:latin typeface="Bahnschrift SemiLight SemiConde" panose="020B0502040204020203" pitchFamily="34" charset="0"/>
              </a:rPr>
              <a:t>Jesus Christ gives personal </a:t>
            </a:r>
          </a:p>
          <a:p>
            <a:pPr algn="ctr"/>
            <a:r>
              <a:rPr lang="en-US" sz="3600" b="1" dirty="0">
                <a:solidFill>
                  <a:srgbClr val="333399"/>
                </a:solidFill>
                <a:latin typeface="Bahnschrift SemiLight SemiConde" panose="020B0502040204020203" pitchFamily="34" charset="0"/>
              </a:rPr>
              <a:t>counsel to Thomas B. Marsh</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784</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MingLiU_HKSCS-ExtB</vt:lpstr>
      <vt:lpstr>Arial</vt:lpstr>
      <vt:lpstr>Bahnschrift SemiLight SemiConde</vt:lpstr>
      <vt:lpstr>Calibri</vt:lpstr>
      <vt:lpstr>Calibri Light</vt:lpstr>
      <vt:lpstr>Cambria Math</vt:lpstr>
      <vt:lpstr>Comic Sans MS</vt:lpstr>
      <vt:lpstr>Open Sans</vt:lpstr>
      <vt:lpstr>Palatino</vt:lpstr>
      <vt:lpstr>Sitka Display</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1303</cp:revision>
  <dcterms:created xsi:type="dcterms:W3CDTF">2018-08-29T04:26:39Z</dcterms:created>
  <dcterms:modified xsi:type="dcterms:W3CDTF">2018-09-22T09:49:26Z</dcterms:modified>
</cp:coreProperties>
</file>