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27" r:id="rId1"/>
  </p:sldMasterIdLst>
  <p:notesMasterIdLst>
    <p:notesMasterId r:id="rId13"/>
  </p:notesMasterIdLst>
  <p:sldIdLst>
    <p:sldId id="296" r:id="rId2"/>
    <p:sldId id="304" r:id="rId3"/>
    <p:sldId id="299" r:id="rId4"/>
    <p:sldId id="305" r:id="rId5"/>
    <p:sldId id="306" r:id="rId6"/>
    <p:sldId id="307" r:id="rId7"/>
    <p:sldId id="308" r:id="rId8"/>
    <p:sldId id="310" r:id="rId9"/>
    <p:sldId id="309" r:id="rId10"/>
    <p:sldId id="311" r:id="rId11"/>
    <p:sldId id="31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3BD23"/>
    <a:srgbClr val="D6E513"/>
    <a:srgbClr val="FFFFFF"/>
    <a:srgbClr val="E6E6E6"/>
    <a:srgbClr val="FF6600"/>
    <a:srgbClr val="333399"/>
    <a:srgbClr val="CC0000"/>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1" d="100"/>
          <a:sy n="71" d="100"/>
        </p:scale>
        <p:origin x="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9/21/2018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673737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442150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97739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666866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74505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26803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12336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885179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494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5579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94649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50834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8450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426003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64454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9/21/2018</a:t>
            </a:fld>
            <a:endParaRPr lang="en-US" dirty="0"/>
          </a:p>
        </p:txBody>
      </p:sp>
    </p:spTree>
    <p:extLst>
      <p:ext uri="{BB962C8B-B14F-4D97-AF65-F5344CB8AC3E}">
        <p14:creationId xmlns:p14="http://schemas.microsoft.com/office/powerpoint/2010/main" val="1756424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640873-EF0B-4AC7-AF11-57FEBA4985EA}" type="datetimeFigureOut">
              <a:rPr lang="en-US" smtClean="0"/>
              <a:t>9/21/2018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269510138"/>
      </p:ext>
    </p:extLst>
  </p:cSld>
  <p:clrMap bg1="lt1" tx1="dk1" bg2="lt2" tx2="dk2" accent1="accent1" accent2="accent2" accent3="accent3" accent4="accent4" accent5="accent5" accent6="accent6" hlink="hlink" folHlink="folHlink"/>
  <p:sldLayoutIdLst>
    <p:sldLayoutId id="2147484328" r:id="rId1"/>
    <p:sldLayoutId id="2147484329" r:id="rId2"/>
    <p:sldLayoutId id="2147484330" r:id="rId3"/>
    <p:sldLayoutId id="2147484331" r:id="rId4"/>
    <p:sldLayoutId id="2147484332" r:id="rId5"/>
    <p:sldLayoutId id="2147484333" r:id="rId6"/>
    <p:sldLayoutId id="2147484334" r:id="rId7"/>
    <p:sldLayoutId id="2147484335" r:id="rId8"/>
    <p:sldLayoutId id="2147484336" r:id="rId9"/>
    <p:sldLayoutId id="2147484337" r:id="rId10"/>
    <p:sldLayoutId id="2147484338" r:id="rId11"/>
    <p:sldLayoutId id="2147484339" r:id="rId12"/>
    <p:sldLayoutId id="2147484340" r:id="rId13"/>
    <p:sldLayoutId id="2147484341" r:id="rId14"/>
    <p:sldLayoutId id="2147484342" r:id="rId15"/>
    <p:sldLayoutId id="214748434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tx2">
                    <a:lumMod val="50000"/>
                  </a:schemeClr>
                </a:solidFill>
              </a:rPr>
              <a:t>Doctrine and Covenants </a:t>
            </a:r>
          </a:p>
          <a:p>
            <a:r>
              <a:rPr lang="en-US" sz="2400" b="1" dirty="0">
                <a:solidFill>
                  <a:schemeClr val="tx2">
                    <a:lumMod val="5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669551" y="2921168"/>
            <a:ext cx="4797287" cy="1015663"/>
          </a:xfrm>
          <a:prstGeom prst="rect">
            <a:avLst/>
          </a:prstGeom>
          <a:noFill/>
        </p:spPr>
        <p:txBody>
          <a:bodyPr wrap="square" rtlCol="0">
            <a:spAutoFit/>
          </a:bodyPr>
          <a:lstStyle/>
          <a:p>
            <a:pPr algn="ctr"/>
            <a:r>
              <a:rPr lang="en-US" sz="6000" b="1" dirty="0">
                <a:solidFill>
                  <a:srgbClr val="0070C0"/>
                </a:solidFill>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D4E75B77-A99E-4BE4-BE87-C14C96D3567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37</a:t>
            </a:r>
          </a:p>
        </p:txBody>
      </p:sp>
      <p:sp>
        <p:nvSpPr>
          <p:cNvPr id="10" name="Rectangle 9">
            <a:extLst>
              <a:ext uri="{FF2B5EF4-FFF2-40B4-BE49-F238E27FC236}">
                <a16:creationId xmlns:a16="http://schemas.microsoft.com/office/drawing/2014/main" id="{AD66E51D-DA99-4651-9488-A91BE59F59BC}"/>
              </a:ext>
            </a:extLst>
          </p:cNvPr>
          <p:cNvSpPr/>
          <p:nvPr/>
        </p:nvSpPr>
        <p:spPr>
          <a:xfrm>
            <a:off x="1134793" y="890974"/>
            <a:ext cx="3895618" cy="461665"/>
          </a:xfrm>
          <a:prstGeom prst="rect">
            <a:avLst/>
          </a:prstGeom>
        </p:spPr>
        <p:txBody>
          <a:bodyPr wrap="none">
            <a:spAutoFit/>
          </a:bodyPr>
          <a:lstStyle/>
          <a:p>
            <a:r>
              <a:rPr lang="en-US" sz="2400" dirty="0">
                <a:solidFill>
                  <a:srgbClr val="0070C0"/>
                </a:solidFill>
                <a:latin typeface="Bahnschrift SemiLight SemiConde" panose="020B0502040204020203" pitchFamily="34" charset="0"/>
              </a:rPr>
              <a:t>Doctrine and Covenants 30:9-11.</a:t>
            </a:r>
          </a:p>
        </p:txBody>
      </p:sp>
      <p:sp>
        <p:nvSpPr>
          <p:cNvPr id="4" name="Rectangle 3">
            <a:extLst>
              <a:ext uri="{FF2B5EF4-FFF2-40B4-BE49-F238E27FC236}">
                <a16:creationId xmlns:a16="http://schemas.microsoft.com/office/drawing/2014/main" id="{B2FBAEA5-4CA6-4613-A4CF-C84F2F72BA32}"/>
              </a:ext>
            </a:extLst>
          </p:cNvPr>
          <p:cNvSpPr/>
          <p:nvPr/>
        </p:nvSpPr>
        <p:spPr>
          <a:xfrm>
            <a:off x="2039441" y="2782669"/>
            <a:ext cx="8113118" cy="646331"/>
          </a:xfrm>
          <a:prstGeom prst="rect">
            <a:avLst/>
          </a:prstGeom>
        </p:spPr>
        <p:txBody>
          <a:bodyPr wrap="none">
            <a:spAutoFit/>
          </a:bodyPr>
          <a:lstStyle/>
          <a:p>
            <a:r>
              <a:rPr lang="en-US" sz="3600" dirty="0">
                <a:solidFill>
                  <a:srgbClr val="0070C0"/>
                </a:solidFill>
                <a:latin typeface="Bahnschrift SemiLight SemiConde" panose="020B0502040204020203" pitchFamily="34" charset="0"/>
              </a:rPr>
              <a:t>“John Whitmer is called to preach the gospel”</a:t>
            </a:r>
          </a:p>
        </p:txBody>
      </p:sp>
    </p:spTree>
    <p:extLst>
      <p:ext uri="{BB962C8B-B14F-4D97-AF65-F5344CB8AC3E}">
        <p14:creationId xmlns:p14="http://schemas.microsoft.com/office/powerpoint/2010/main" val="3824137942"/>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770D2430-50A5-429E-AFDB-054E72206EF8}"/>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37</a:t>
            </a:r>
          </a:p>
        </p:txBody>
      </p:sp>
      <p:sp>
        <p:nvSpPr>
          <p:cNvPr id="4" name="Rectangle 3">
            <a:extLst>
              <a:ext uri="{FF2B5EF4-FFF2-40B4-BE49-F238E27FC236}">
                <a16:creationId xmlns:a16="http://schemas.microsoft.com/office/drawing/2014/main" id="{926405DB-65E7-4E15-A555-F5CF8D95132C}"/>
              </a:ext>
            </a:extLst>
          </p:cNvPr>
          <p:cNvSpPr/>
          <p:nvPr/>
        </p:nvSpPr>
        <p:spPr>
          <a:xfrm>
            <a:off x="1134793" y="890974"/>
            <a:ext cx="3951723" cy="461665"/>
          </a:xfrm>
          <a:prstGeom prst="rect">
            <a:avLst/>
          </a:prstGeom>
        </p:spPr>
        <p:txBody>
          <a:bodyPr wrap="none">
            <a:spAutoFit/>
          </a:bodyPr>
          <a:lstStyle/>
          <a:p>
            <a:r>
              <a:rPr lang="en-US" sz="2400" dirty="0">
                <a:solidFill>
                  <a:srgbClr val="0070C0"/>
                </a:solidFill>
                <a:latin typeface="Bahnschrift SemiLight SemiConde" panose="020B0502040204020203" pitchFamily="34" charset="0"/>
              </a:rPr>
              <a:t>Doctrine and Covenants 30:9-10.</a:t>
            </a:r>
          </a:p>
        </p:txBody>
      </p:sp>
      <p:sp>
        <p:nvSpPr>
          <p:cNvPr id="2" name="Rectangle 1">
            <a:extLst>
              <a:ext uri="{FF2B5EF4-FFF2-40B4-BE49-F238E27FC236}">
                <a16:creationId xmlns:a16="http://schemas.microsoft.com/office/drawing/2014/main" id="{025AD627-592D-450D-8C33-C6FAA6E2271E}"/>
              </a:ext>
            </a:extLst>
          </p:cNvPr>
          <p:cNvSpPr/>
          <p:nvPr/>
        </p:nvSpPr>
        <p:spPr>
          <a:xfrm>
            <a:off x="1134793" y="1352639"/>
            <a:ext cx="9165654" cy="1200329"/>
          </a:xfrm>
          <a:prstGeom prst="rect">
            <a:avLst/>
          </a:prstGeom>
        </p:spPr>
        <p:txBody>
          <a:bodyPr wrap="square">
            <a:spAutoFit/>
          </a:bodyPr>
          <a:lstStyle/>
          <a:p>
            <a:pPr algn="just" fontAlgn="base"/>
            <a:r>
              <a:rPr lang="en-US" b="1" dirty="0">
                <a:latin typeface="Palatino"/>
              </a:rPr>
              <a:t>9 </a:t>
            </a:r>
            <a:r>
              <a:rPr lang="en-US" dirty="0">
                <a:latin typeface="Palatino"/>
              </a:rPr>
              <a:t>Behold, I say unto you, my servant John, that thou shalt commence from this time forth to proclaim my gospel, as with the voice of a trump.</a:t>
            </a:r>
          </a:p>
          <a:p>
            <a:pPr algn="just" fontAlgn="base"/>
            <a:r>
              <a:rPr lang="en-US" b="1" dirty="0">
                <a:latin typeface="Palatino"/>
              </a:rPr>
              <a:t>10 </a:t>
            </a:r>
            <a:r>
              <a:rPr lang="en-US" dirty="0">
                <a:latin typeface="Palatino"/>
              </a:rPr>
              <a:t>And your labor shall be at your brother Philip Burroughs’, and in that region round about, yea, wherever you can be heard, until I command you to go from hence.</a:t>
            </a:r>
            <a:endParaRPr lang="en-US" b="0" i="0" dirty="0">
              <a:effectLst/>
              <a:latin typeface="Palatino"/>
            </a:endParaRPr>
          </a:p>
        </p:txBody>
      </p:sp>
      <p:sp>
        <p:nvSpPr>
          <p:cNvPr id="7" name="Rectangle 6">
            <a:extLst>
              <a:ext uri="{FF2B5EF4-FFF2-40B4-BE49-F238E27FC236}">
                <a16:creationId xmlns:a16="http://schemas.microsoft.com/office/drawing/2014/main" id="{9B8A4FE8-687B-4575-9129-42E5CBF7791A}"/>
              </a:ext>
            </a:extLst>
          </p:cNvPr>
          <p:cNvSpPr/>
          <p:nvPr/>
        </p:nvSpPr>
        <p:spPr>
          <a:xfrm>
            <a:off x="1134793" y="2955648"/>
            <a:ext cx="3629520" cy="461665"/>
          </a:xfrm>
          <a:prstGeom prst="rect">
            <a:avLst/>
          </a:prstGeom>
        </p:spPr>
        <p:txBody>
          <a:bodyPr wrap="none">
            <a:spAutoFit/>
          </a:bodyPr>
          <a:lstStyle/>
          <a:p>
            <a:r>
              <a:rPr lang="en-US" sz="2400" dirty="0">
                <a:solidFill>
                  <a:srgbClr val="0070C0"/>
                </a:solidFill>
                <a:latin typeface="Bahnschrift SemiLight SemiConde" panose="020B0502040204020203" pitchFamily="34" charset="0"/>
              </a:rPr>
              <a:t>Doctrine and Covenants 30:11.</a:t>
            </a:r>
          </a:p>
        </p:txBody>
      </p:sp>
      <p:sp>
        <p:nvSpPr>
          <p:cNvPr id="8" name="Rectangle 7">
            <a:extLst>
              <a:ext uri="{FF2B5EF4-FFF2-40B4-BE49-F238E27FC236}">
                <a16:creationId xmlns:a16="http://schemas.microsoft.com/office/drawing/2014/main" id="{4411F19B-5D44-42B2-B205-ABEC385CA951}"/>
              </a:ext>
            </a:extLst>
          </p:cNvPr>
          <p:cNvSpPr/>
          <p:nvPr/>
        </p:nvSpPr>
        <p:spPr>
          <a:xfrm>
            <a:off x="1134793" y="3417313"/>
            <a:ext cx="9165654" cy="923330"/>
          </a:xfrm>
          <a:prstGeom prst="rect">
            <a:avLst/>
          </a:prstGeom>
        </p:spPr>
        <p:txBody>
          <a:bodyPr wrap="square">
            <a:spAutoFit/>
          </a:bodyPr>
          <a:lstStyle/>
          <a:p>
            <a:pPr algn="just"/>
            <a:r>
              <a:rPr lang="en-US" dirty="0">
                <a:latin typeface="Palatino"/>
              </a:rPr>
              <a:t>And your whole labor shall be in Zion, with all your soul, from henceforth; yea, you shall ever open your mouth in my cause, not fearing what man can do, for I am with you. Amen.</a:t>
            </a:r>
            <a:endParaRPr lang="en-US" dirty="0"/>
          </a:p>
        </p:txBody>
      </p:sp>
      <p:sp>
        <p:nvSpPr>
          <p:cNvPr id="9" name="Rectangle 8">
            <a:extLst>
              <a:ext uri="{FF2B5EF4-FFF2-40B4-BE49-F238E27FC236}">
                <a16:creationId xmlns:a16="http://schemas.microsoft.com/office/drawing/2014/main" id="{9D40707A-84B4-44EA-B3B1-C7DDD203015E}"/>
              </a:ext>
            </a:extLst>
          </p:cNvPr>
          <p:cNvSpPr/>
          <p:nvPr/>
        </p:nvSpPr>
        <p:spPr>
          <a:xfrm>
            <a:off x="1134794" y="4835656"/>
            <a:ext cx="4079963" cy="369332"/>
          </a:xfrm>
          <a:prstGeom prst="rect">
            <a:avLst/>
          </a:prstGeom>
        </p:spPr>
        <p:txBody>
          <a:bodyPr wrap="none">
            <a:spAutoFit/>
          </a:bodyPr>
          <a:lstStyle/>
          <a:p>
            <a:r>
              <a:rPr lang="en-US" dirty="0">
                <a:solidFill>
                  <a:srgbClr val="0070C0"/>
                </a:solidFill>
              </a:rPr>
              <a:t>What principle do you see inverse 11?</a:t>
            </a:r>
          </a:p>
        </p:txBody>
      </p:sp>
      <p:sp>
        <p:nvSpPr>
          <p:cNvPr id="10" name="Rectangle 9">
            <a:extLst>
              <a:ext uri="{FF2B5EF4-FFF2-40B4-BE49-F238E27FC236}">
                <a16:creationId xmlns:a16="http://schemas.microsoft.com/office/drawing/2014/main" id="{DCC7CDC9-F785-45C1-B6D4-1A099DD802A0}"/>
              </a:ext>
            </a:extLst>
          </p:cNvPr>
          <p:cNvSpPr/>
          <p:nvPr/>
        </p:nvSpPr>
        <p:spPr>
          <a:xfrm>
            <a:off x="1134793" y="5204988"/>
            <a:ext cx="6963099" cy="369332"/>
          </a:xfrm>
          <a:prstGeom prst="rect">
            <a:avLst/>
          </a:prstGeom>
        </p:spPr>
        <p:txBody>
          <a:bodyPr wrap="square">
            <a:spAutoFit/>
          </a:bodyPr>
          <a:lstStyle/>
          <a:p>
            <a:r>
              <a:rPr lang="en-US" b="1" dirty="0"/>
              <a:t>If we serve the Lord with all our soul, then He will be with us.</a:t>
            </a:r>
          </a:p>
        </p:txBody>
      </p:sp>
    </p:spTree>
    <p:extLst>
      <p:ext uri="{BB962C8B-B14F-4D97-AF65-F5344CB8AC3E}">
        <p14:creationId xmlns:p14="http://schemas.microsoft.com/office/powerpoint/2010/main" val="8452230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1500"/>
                                        <p:tgtEl>
                                          <p:spTgt spid="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heckerboard(across)">
                                      <p:cBhvr>
                                        <p:cTn id="10" dur="1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randombar(horizontal)">
                                      <p:cBhvr>
                                        <p:cTn id="22" dur="1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37</a:t>
            </a:r>
          </a:p>
        </p:txBody>
      </p:sp>
      <p:sp>
        <p:nvSpPr>
          <p:cNvPr id="3" name="Rectangle 2">
            <a:extLst>
              <a:ext uri="{FF2B5EF4-FFF2-40B4-BE49-F238E27FC236}">
                <a16:creationId xmlns:a16="http://schemas.microsoft.com/office/drawing/2014/main" id="{A45A8041-F84B-4507-A449-C607E8B54304}"/>
              </a:ext>
            </a:extLst>
          </p:cNvPr>
          <p:cNvSpPr/>
          <p:nvPr/>
        </p:nvSpPr>
        <p:spPr>
          <a:xfrm>
            <a:off x="3387566" y="2721114"/>
            <a:ext cx="5416868" cy="707886"/>
          </a:xfrm>
          <a:prstGeom prst="rect">
            <a:avLst/>
          </a:prstGeom>
        </p:spPr>
        <p:txBody>
          <a:bodyPr wrap="none">
            <a:spAutoFit/>
          </a:bodyPr>
          <a:lstStyle/>
          <a:p>
            <a:r>
              <a:rPr lang="en-US" sz="4000" dirty="0">
                <a:solidFill>
                  <a:srgbClr val="0070C0"/>
                </a:solidFill>
                <a:latin typeface="Bahnschrift SemiLight SemiConde" panose="020B0502040204020203" pitchFamily="34" charset="0"/>
              </a:rPr>
              <a:t>Doctrine and Covenants 30</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E0D9ED5-875A-41E5-9F8C-9D4EE3C3C303}"/>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37</a:t>
            </a:r>
          </a:p>
        </p:txBody>
      </p:sp>
      <p:sp>
        <p:nvSpPr>
          <p:cNvPr id="6" name="Rectangle 5">
            <a:extLst>
              <a:ext uri="{FF2B5EF4-FFF2-40B4-BE49-F238E27FC236}">
                <a16:creationId xmlns:a16="http://schemas.microsoft.com/office/drawing/2014/main" id="{3481D8E8-DE4B-4082-9174-422B0471ABCE}"/>
              </a:ext>
            </a:extLst>
          </p:cNvPr>
          <p:cNvSpPr/>
          <p:nvPr/>
        </p:nvSpPr>
        <p:spPr>
          <a:xfrm>
            <a:off x="1201711" y="1011019"/>
            <a:ext cx="3759362" cy="461665"/>
          </a:xfrm>
          <a:prstGeom prst="rect">
            <a:avLst/>
          </a:prstGeom>
        </p:spPr>
        <p:txBody>
          <a:bodyPr wrap="none">
            <a:spAutoFit/>
          </a:bodyPr>
          <a:lstStyle/>
          <a:p>
            <a:r>
              <a:rPr lang="en-US" sz="2400" dirty="0">
                <a:solidFill>
                  <a:srgbClr val="0070C0"/>
                </a:solidFill>
                <a:latin typeface="Bahnschrift SemiLight SemiConde" panose="020B0502040204020203" pitchFamily="34" charset="0"/>
              </a:rPr>
              <a:t>Doctrine and Covenants 30:1-4</a:t>
            </a:r>
          </a:p>
        </p:txBody>
      </p:sp>
      <p:sp>
        <p:nvSpPr>
          <p:cNvPr id="3" name="Rectangle 2">
            <a:extLst>
              <a:ext uri="{FF2B5EF4-FFF2-40B4-BE49-F238E27FC236}">
                <a16:creationId xmlns:a16="http://schemas.microsoft.com/office/drawing/2014/main" id="{6083660A-CF46-4C87-8F44-D2784F965DD4}"/>
              </a:ext>
            </a:extLst>
          </p:cNvPr>
          <p:cNvSpPr/>
          <p:nvPr/>
        </p:nvSpPr>
        <p:spPr>
          <a:xfrm>
            <a:off x="3048000" y="2274838"/>
            <a:ext cx="6096000" cy="2308324"/>
          </a:xfrm>
          <a:prstGeom prst="rect">
            <a:avLst/>
          </a:prstGeom>
        </p:spPr>
        <p:txBody>
          <a:bodyPr>
            <a:spAutoFit/>
          </a:bodyPr>
          <a:lstStyle/>
          <a:p>
            <a:pPr algn="ctr"/>
            <a:r>
              <a:rPr lang="en-US" sz="3600" dirty="0">
                <a:latin typeface="Bahnschrift SemiLight SemiConde" panose="020B0502040204020203" pitchFamily="34" charset="0"/>
              </a:rPr>
              <a:t>“The Lord chastens David Whitmer for not giving heed to the Spirit and the Lord’s appointed servants”</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5DD61AEA-1756-4A4B-ADBA-D7294A5257D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37</a:t>
            </a:r>
          </a:p>
        </p:txBody>
      </p:sp>
      <p:sp>
        <p:nvSpPr>
          <p:cNvPr id="3" name="Rectangle 2">
            <a:extLst>
              <a:ext uri="{FF2B5EF4-FFF2-40B4-BE49-F238E27FC236}">
                <a16:creationId xmlns:a16="http://schemas.microsoft.com/office/drawing/2014/main" id="{E127AFB1-39FC-4A75-A43C-003C9A7BFA64}"/>
              </a:ext>
            </a:extLst>
          </p:cNvPr>
          <p:cNvSpPr/>
          <p:nvPr/>
        </p:nvSpPr>
        <p:spPr>
          <a:xfrm>
            <a:off x="1176667" y="1115496"/>
            <a:ext cx="4702762" cy="369332"/>
          </a:xfrm>
          <a:prstGeom prst="rect">
            <a:avLst/>
          </a:prstGeom>
        </p:spPr>
        <p:txBody>
          <a:bodyPr wrap="none">
            <a:spAutoFit/>
          </a:bodyPr>
          <a:lstStyle/>
          <a:p>
            <a:r>
              <a:rPr lang="en-US" b="1" dirty="0">
                <a:solidFill>
                  <a:srgbClr val="0070C0"/>
                </a:solidFill>
              </a:rPr>
              <a:t>What do you know about David Whitmer? </a:t>
            </a:r>
          </a:p>
        </p:txBody>
      </p:sp>
      <p:sp>
        <p:nvSpPr>
          <p:cNvPr id="6" name="Rectangle 5">
            <a:extLst>
              <a:ext uri="{FF2B5EF4-FFF2-40B4-BE49-F238E27FC236}">
                <a16:creationId xmlns:a16="http://schemas.microsoft.com/office/drawing/2014/main" id="{C388180A-EE60-4119-BE03-587315D40341}"/>
              </a:ext>
            </a:extLst>
          </p:cNvPr>
          <p:cNvSpPr/>
          <p:nvPr/>
        </p:nvSpPr>
        <p:spPr>
          <a:xfrm>
            <a:off x="1176667" y="2251710"/>
            <a:ext cx="3805850" cy="461665"/>
          </a:xfrm>
          <a:prstGeom prst="rect">
            <a:avLst/>
          </a:prstGeom>
        </p:spPr>
        <p:txBody>
          <a:bodyPr wrap="none">
            <a:spAutoFit/>
          </a:bodyPr>
          <a:lstStyle/>
          <a:p>
            <a:r>
              <a:rPr lang="en-US" sz="2400" dirty="0">
                <a:solidFill>
                  <a:srgbClr val="0070C0"/>
                </a:solidFill>
                <a:latin typeface="Bahnschrift SemiLight SemiConde" panose="020B0502040204020203" pitchFamily="34" charset="0"/>
              </a:rPr>
              <a:t>Doctrine and Covenants 30:1-2.</a:t>
            </a:r>
          </a:p>
        </p:txBody>
      </p:sp>
      <p:sp>
        <p:nvSpPr>
          <p:cNvPr id="5" name="Rectangle 4">
            <a:extLst>
              <a:ext uri="{FF2B5EF4-FFF2-40B4-BE49-F238E27FC236}">
                <a16:creationId xmlns:a16="http://schemas.microsoft.com/office/drawing/2014/main" id="{97A9286B-AEF3-4EF9-800A-6D5970909A48}"/>
              </a:ext>
            </a:extLst>
          </p:cNvPr>
          <p:cNvSpPr/>
          <p:nvPr/>
        </p:nvSpPr>
        <p:spPr>
          <a:xfrm>
            <a:off x="1176667" y="2713375"/>
            <a:ext cx="8581696" cy="1754326"/>
          </a:xfrm>
          <a:prstGeom prst="rect">
            <a:avLst/>
          </a:prstGeom>
        </p:spPr>
        <p:txBody>
          <a:bodyPr wrap="square">
            <a:spAutoFit/>
          </a:bodyPr>
          <a:lstStyle/>
          <a:p>
            <a:pPr algn="just" fontAlgn="base"/>
            <a:r>
              <a:rPr lang="en-US" b="1" dirty="0">
                <a:solidFill>
                  <a:srgbClr val="333333"/>
                </a:solidFill>
                <a:latin typeface="Palatino"/>
              </a:rPr>
              <a:t>1 </a:t>
            </a:r>
            <a:r>
              <a:rPr lang="en-US" dirty="0">
                <a:solidFill>
                  <a:srgbClr val="333333"/>
                </a:solidFill>
                <a:latin typeface="Palatino"/>
              </a:rPr>
              <a:t>Behold, I say unto you, David, that you have feared man and have not relied on me for strength as you ought.</a:t>
            </a:r>
          </a:p>
          <a:p>
            <a:pPr algn="just" fontAlgn="base"/>
            <a:r>
              <a:rPr lang="en-US" b="1" dirty="0">
                <a:solidFill>
                  <a:srgbClr val="333333"/>
                </a:solidFill>
                <a:latin typeface="Palatino"/>
              </a:rPr>
              <a:t>2 </a:t>
            </a:r>
            <a:r>
              <a:rPr lang="en-US" dirty="0">
                <a:solidFill>
                  <a:srgbClr val="333333"/>
                </a:solidFill>
                <a:latin typeface="Palatino"/>
              </a:rPr>
              <a:t>But your mind has been on the things of the earth more than on the things of me, your Maker, and the ministry whereunto you have been called; and you have not given heed unto my Spirit, and to those who were set over you, but have been persuaded by those whom I have not commanded.</a:t>
            </a:r>
            <a:endParaRPr lang="en-US" b="0" i="0" dirty="0">
              <a:solidFill>
                <a:srgbClr val="333333"/>
              </a:solidFill>
              <a:effectLst/>
              <a:latin typeface="Palatino"/>
            </a:endParaRP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out)">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8CA2FC77-DE17-4D40-8877-9294EF30EE2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37</a:t>
            </a:r>
          </a:p>
        </p:txBody>
      </p:sp>
      <p:sp>
        <p:nvSpPr>
          <p:cNvPr id="2" name="Rectangle 1">
            <a:extLst>
              <a:ext uri="{FF2B5EF4-FFF2-40B4-BE49-F238E27FC236}">
                <a16:creationId xmlns:a16="http://schemas.microsoft.com/office/drawing/2014/main" id="{40E11FCD-5BE9-4F8E-87CD-4828B8981E4D}"/>
              </a:ext>
            </a:extLst>
          </p:cNvPr>
          <p:cNvSpPr/>
          <p:nvPr/>
        </p:nvSpPr>
        <p:spPr>
          <a:xfrm>
            <a:off x="1134793" y="706308"/>
            <a:ext cx="4728410" cy="369332"/>
          </a:xfrm>
          <a:prstGeom prst="rect">
            <a:avLst/>
          </a:prstGeom>
        </p:spPr>
        <p:txBody>
          <a:bodyPr wrap="none">
            <a:spAutoFit/>
          </a:bodyPr>
          <a:lstStyle/>
          <a:p>
            <a:r>
              <a:rPr lang="en-US" b="1" dirty="0">
                <a:solidFill>
                  <a:srgbClr val="0070C0"/>
                </a:solidFill>
              </a:rPr>
              <a:t>Why did the Lord chasten David Whitmer?</a:t>
            </a:r>
          </a:p>
        </p:txBody>
      </p:sp>
      <p:sp>
        <p:nvSpPr>
          <p:cNvPr id="3" name="Rectangle 2">
            <a:extLst>
              <a:ext uri="{FF2B5EF4-FFF2-40B4-BE49-F238E27FC236}">
                <a16:creationId xmlns:a16="http://schemas.microsoft.com/office/drawing/2014/main" id="{D7568438-C489-4448-9B78-118150FFA9D2}"/>
              </a:ext>
            </a:extLst>
          </p:cNvPr>
          <p:cNvSpPr/>
          <p:nvPr/>
        </p:nvSpPr>
        <p:spPr>
          <a:xfrm>
            <a:off x="1134793" y="1175861"/>
            <a:ext cx="9523682" cy="1200329"/>
          </a:xfrm>
          <a:prstGeom prst="rect">
            <a:avLst/>
          </a:prstGeom>
        </p:spPr>
        <p:txBody>
          <a:bodyPr wrap="square">
            <a:spAutoFit/>
          </a:bodyPr>
          <a:lstStyle/>
          <a:p>
            <a:pPr algn="just"/>
            <a:r>
              <a:rPr lang="en-US" b="1" dirty="0"/>
              <a:t>David had feared men, had not relied on the Lord for strength, had placed his mind more on the things of the earth than on the things of the Lord, had not followed the direction of the Spirit and Church leaders, and had been persuaded by those whom the Lord had not called.</a:t>
            </a:r>
          </a:p>
        </p:txBody>
      </p:sp>
      <p:sp>
        <p:nvSpPr>
          <p:cNvPr id="4" name="Rectangle 3">
            <a:extLst>
              <a:ext uri="{FF2B5EF4-FFF2-40B4-BE49-F238E27FC236}">
                <a16:creationId xmlns:a16="http://schemas.microsoft.com/office/drawing/2014/main" id="{B2DB99AC-7E8F-4B8B-AD02-EB545E40E355}"/>
              </a:ext>
            </a:extLst>
          </p:cNvPr>
          <p:cNvSpPr/>
          <p:nvPr/>
        </p:nvSpPr>
        <p:spPr>
          <a:xfrm>
            <a:off x="1134793" y="2782669"/>
            <a:ext cx="7994920" cy="369332"/>
          </a:xfrm>
          <a:prstGeom prst="rect">
            <a:avLst/>
          </a:prstGeom>
        </p:spPr>
        <p:txBody>
          <a:bodyPr wrap="square">
            <a:spAutoFit/>
          </a:bodyPr>
          <a:lstStyle/>
          <a:p>
            <a:r>
              <a:rPr lang="en-US" dirty="0">
                <a:latin typeface="Arial Black" panose="020B0A04020102020204" pitchFamily="34" charset="0"/>
              </a:rPr>
              <a:t>Rather than fear men, we should rely on the Lord for strength.</a:t>
            </a:r>
          </a:p>
        </p:txBody>
      </p:sp>
      <p:sp>
        <p:nvSpPr>
          <p:cNvPr id="7" name="Rectangle 6">
            <a:extLst>
              <a:ext uri="{FF2B5EF4-FFF2-40B4-BE49-F238E27FC236}">
                <a16:creationId xmlns:a16="http://schemas.microsoft.com/office/drawing/2014/main" id="{44552F7B-C9C4-4FFF-B821-0DB661FB16B2}"/>
              </a:ext>
            </a:extLst>
          </p:cNvPr>
          <p:cNvSpPr/>
          <p:nvPr/>
        </p:nvSpPr>
        <p:spPr>
          <a:xfrm>
            <a:off x="1134792" y="3235314"/>
            <a:ext cx="9395095" cy="646331"/>
          </a:xfrm>
          <a:prstGeom prst="rect">
            <a:avLst/>
          </a:prstGeom>
        </p:spPr>
        <p:txBody>
          <a:bodyPr wrap="square">
            <a:spAutoFit/>
          </a:bodyPr>
          <a:lstStyle/>
          <a:p>
            <a:r>
              <a:rPr lang="en-US" dirty="0">
                <a:latin typeface="Arial Black" panose="020B0A04020102020204" pitchFamily="34" charset="0"/>
              </a:rPr>
              <a:t>We should place our minds on the things of God more than on the things of the earth.</a:t>
            </a:r>
          </a:p>
        </p:txBody>
      </p:sp>
      <p:sp>
        <p:nvSpPr>
          <p:cNvPr id="13" name="Rectangle 12">
            <a:extLst>
              <a:ext uri="{FF2B5EF4-FFF2-40B4-BE49-F238E27FC236}">
                <a16:creationId xmlns:a16="http://schemas.microsoft.com/office/drawing/2014/main" id="{2812C4AC-22DA-42C3-928A-C4A9BEABC34B}"/>
              </a:ext>
            </a:extLst>
          </p:cNvPr>
          <p:cNvSpPr/>
          <p:nvPr/>
        </p:nvSpPr>
        <p:spPr>
          <a:xfrm>
            <a:off x="1134791" y="4074199"/>
            <a:ext cx="9395095" cy="646331"/>
          </a:xfrm>
          <a:prstGeom prst="rect">
            <a:avLst/>
          </a:prstGeom>
        </p:spPr>
        <p:txBody>
          <a:bodyPr wrap="square">
            <a:spAutoFit/>
          </a:bodyPr>
          <a:lstStyle/>
          <a:p>
            <a:r>
              <a:rPr lang="en-US" dirty="0">
                <a:latin typeface="Arial Black" panose="020B0A04020102020204" pitchFamily="34" charset="0"/>
              </a:rPr>
              <a:t>We should follow the Spirit and the counsel of Church leaders rather than be persuaded by those whom the Lord has not called.</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2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5" dur="2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1750" fill="hold"/>
                                        <p:tgtEl>
                                          <p:spTgt spid="7"/>
                                        </p:tgtEl>
                                        <p:attrNameLst>
                                          <p:attrName>ppt_x</p:attrName>
                                        </p:attrNameLst>
                                      </p:cBhvr>
                                      <p:tavLst>
                                        <p:tav tm="0">
                                          <p:val>
                                            <p:strVal val="0-#ppt_w/2"/>
                                          </p:val>
                                        </p:tav>
                                        <p:tav tm="100000">
                                          <p:val>
                                            <p:strVal val="#ppt_x"/>
                                          </p:val>
                                        </p:tav>
                                      </p:tavLst>
                                    </p:anim>
                                    <p:anim calcmode="lin" valueType="num">
                                      <p:cBhvr additive="base">
                                        <p:cTn id="21" dur="175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nodeType="clickEffect">
                                  <p:stCondLst>
                                    <p:cond delay="0"/>
                                  </p:stCondLst>
                                  <p:childTnLst>
                                    <p:set>
                                      <p:cBhvr>
                                        <p:cTn id="25" dur="1" fill="hold">
                                          <p:stCondLst>
                                            <p:cond delay="0"/>
                                          </p:stCondLst>
                                        </p:cTn>
                                        <p:tgtEl>
                                          <p:spTgt spid="13">
                                            <p:txEl>
                                              <p:pRg st="0" end="0"/>
                                            </p:txEl>
                                          </p:spTgt>
                                        </p:tgtEl>
                                        <p:attrNameLst>
                                          <p:attrName>style.visibility</p:attrName>
                                        </p:attrNameLst>
                                      </p:cBhvr>
                                      <p:to>
                                        <p:strVal val="visible"/>
                                      </p:to>
                                    </p:set>
                                    <p:anim calcmode="lin" valueType="num">
                                      <p:cBhvr additive="base">
                                        <p:cTn id="26" dur="175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27" dur="175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18BDD32A-8F89-4900-B034-89CE8CA104BC}"/>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37</a:t>
            </a:r>
          </a:p>
        </p:txBody>
      </p:sp>
      <p:sp>
        <p:nvSpPr>
          <p:cNvPr id="2" name="Rectangle 1">
            <a:extLst>
              <a:ext uri="{FF2B5EF4-FFF2-40B4-BE49-F238E27FC236}">
                <a16:creationId xmlns:a16="http://schemas.microsoft.com/office/drawing/2014/main" id="{88E18A3A-35B6-4975-88BB-60A652FB5E21}"/>
              </a:ext>
            </a:extLst>
          </p:cNvPr>
          <p:cNvSpPr/>
          <p:nvPr/>
        </p:nvSpPr>
        <p:spPr>
          <a:xfrm>
            <a:off x="1134793" y="890974"/>
            <a:ext cx="4655442" cy="369332"/>
          </a:xfrm>
          <a:prstGeom prst="rect">
            <a:avLst/>
          </a:prstGeom>
        </p:spPr>
        <p:txBody>
          <a:bodyPr wrap="none">
            <a:spAutoFit/>
          </a:bodyPr>
          <a:lstStyle/>
          <a:p>
            <a:r>
              <a:rPr lang="en-US" b="1" dirty="0">
                <a:solidFill>
                  <a:srgbClr val="0070C0"/>
                </a:solidFill>
              </a:rPr>
              <a:t>What do you think it means to fear men? </a:t>
            </a:r>
          </a:p>
        </p:txBody>
      </p:sp>
      <p:sp>
        <p:nvSpPr>
          <p:cNvPr id="4" name="Rectangle 3">
            <a:extLst>
              <a:ext uri="{FF2B5EF4-FFF2-40B4-BE49-F238E27FC236}">
                <a16:creationId xmlns:a16="http://schemas.microsoft.com/office/drawing/2014/main" id="{57518F5F-EECA-4850-AD68-DDA415ED8DE3}"/>
              </a:ext>
            </a:extLst>
          </p:cNvPr>
          <p:cNvSpPr/>
          <p:nvPr/>
        </p:nvSpPr>
        <p:spPr>
          <a:xfrm>
            <a:off x="1134793" y="1495721"/>
            <a:ext cx="9466532" cy="646331"/>
          </a:xfrm>
          <a:prstGeom prst="rect">
            <a:avLst/>
          </a:prstGeom>
        </p:spPr>
        <p:txBody>
          <a:bodyPr wrap="square">
            <a:spAutoFit/>
          </a:bodyPr>
          <a:lstStyle/>
          <a:p>
            <a:pPr algn="just"/>
            <a:r>
              <a:rPr lang="en-US" b="1" dirty="0">
                <a:solidFill>
                  <a:srgbClr val="0070C0"/>
                </a:solidFill>
              </a:rPr>
              <a:t>What are some things we can do to rely on the Lord for strength? When have you felt that the Lord has strengthened you?</a:t>
            </a:r>
          </a:p>
        </p:txBody>
      </p:sp>
      <p:sp>
        <p:nvSpPr>
          <p:cNvPr id="5" name="Rectangle 4">
            <a:extLst>
              <a:ext uri="{FF2B5EF4-FFF2-40B4-BE49-F238E27FC236}">
                <a16:creationId xmlns:a16="http://schemas.microsoft.com/office/drawing/2014/main" id="{7751D9E4-97D9-4D97-B375-8D13D2837AB7}"/>
              </a:ext>
            </a:extLst>
          </p:cNvPr>
          <p:cNvSpPr/>
          <p:nvPr/>
        </p:nvSpPr>
        <p:spPr>
          <a:xfrm>
            <a:off x="1134793" y="2377467"/>
            <a:ext cx="9466532" cy="646331"/>
          </a:xfrm>
          <a:prstGeom prst="rect">
            <a:avLst/>
          </a:prstGeom>
        </p:spPr>
        <p:txBody>
          <a:bodyPr wrap="square">
            <a:spAutoFit/>
          </a:bodyPr>
          <a:lstStyle/>
          <a:p>
            <a:pPr algn="just"/>
            <a:r>
              <a:rPr lang="en-US" b="1" dirty="0">
                <a:solidFill>
                  <a:srgbClr val="0070C0"/>
                </a:solidFill>
              </a:rPr>
              <a:t>What do you think it means to have our minds on the things of the earth more than on the things of the Lord? What are some dangers of being guilty of this?</a:t>
            </a:r>
          </a:p>
        </p:txBody>
      </p:sp>
      <p:sp>
        <p:nvSpPr>
          <p:cNvPr id="6" name="Rectangle 5">
            <a:extLst>
              <a:ext uri="{FF2B5EF4-FFF2-40B4-BE49-F238E27FC236}">
                <a16:creationId xmlns:a16="http://schemas.microsoft.com/office/drawing/2014/main" id="{9A4956FF-EB0E-4892-8B0B-B6C9BECC5BF4}"/>
              </a:ext>
            </a:extLst>
          </p:cNvPr>
          <p:cNvSpPr/>
          <p:nvPr/>
        </p:nvSpPr>
        <p:spPr>
          <a:xfrm>
            <a:off x="1134793" y="3259213"/>
            <a:ext cx="9180782" cy="646331"/>
          </a:xfrm>
          <a:prstGeom prst="rect">
            <a:avLst/>
          </a:prstGeom>
        </p:spPr>
        <p:txBody>
          <a:bodyPr wrap="square">
            <a:spAutoFit/>
          </a:bodyPr>
          <a:lstStyle/>
          <a:p>
            <a:pPr algn="just"/>
            <a:r>
              <a:rPr lang="en-US" b="1" dirty="0">
                <a:solidFill>
                  <a:srgbClr val="0070C0"/>
                </a:solidFill>
              </a:rPr>
              <a:t>How have you been blessed as you have followed the Spirit and the counsel of Church leaders?</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1000"/>
                                        <p:tgtEl>
                                          <p:spTgt spid="6">
                                            <p:txEl>
                                              <p:pRg st="0" end="0"/>
                                            </p:txEl>
                                          </p:spTgt>
                                        </p:tgtEl>
                                      </p:cBhvr>
                                    </p:animEffect>
                                    <p:anim calcmode="lin" valueType="num">
                                      <p:cBhvr>
                                        <p:cTn id="29"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BBCCC44D-A5A5-40E0-9F21-E14E0A71682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37</a:t>
            </a:r>
          </a:p>
        </p:txBody>
      </p:sp>
      <p:sp>
        <p:nvSpPr>
          <p:cNvPr id="7" name="Rectangle 6">
            <a:extLst>
              <a:ext uri="{FF2B5EF4-FFF2-40B4-BE49-F238E27FC236}">
                <a16:creationId xmlns:a16="http://schemas.microsoft.com/office/drawing/2014/main" id="{E1D47792-8BC4-4EA7-8563-CE3849B2DF72}"/>
              </a:ext>
            </a:extLst>
          </p:cNvPr>
          <p:cNvSpPr/>
          <p:nvPr/>
        </p:nvSpPr>
        <p:spPr>
          <a:xfrm>
            <a:off x="1134793" y="890974"/>
            <a:ext cx="3868367" cy="461665"/>
          </a:xfrm>
          <a:prstGeom prst="rect">
            <a:avLst/>
          </a:prstGeom>
        </p:spPr>
        <p:txBody>
          <a:bodyPr wrap="none">
            <a:spAutoFit/>
          </a:bodyPr>
          <a:lstStyle/>
          <a:p>
            <a:r>
              <a:rPr lang="en-US" sz="2400" dirty="0">
                <a:solidFill>
                  <a:srgbClr val="0070C0"/>
                </a:solidFill>
                <a:latin typeface="Bahnschrift SemiLight SemiConde" panose="020B0502040204020203" pitchFamily="34" charset="0"/>
              </a:rPr>
              <a:t>Doctrine and Covenants 30:3-4.</a:t>
            </a:r>
          </a:p>
        </p:txBody>
      </p:sp>
      <p:sp>
        <p:nvSpPr>
          <p:cNvPr id="2" name="Rectangle 1">
            <a:extLst>
              <a:ext uri="{FF2B5EF4-FFF2-40B4-BE49-F238E27FC236}">
                <a16:creationId xmlns:a16="http://schemas.microsoft.com/office/drawing/2014/main" id="{AD8B31A4-6B38-4557-9774-42E9C5B37B58}"/>
              </a:ext>
            </a:extLst>
          </p:cNvPr>
          <p:cNvSpPr/>
          <p:nvPr/>
        </p:nvSpPr>
        <p:spPr>
          <a:xfrm>
            <a:off x="1134793" y="1352639"/>
            <a:ext cx="9448043" cy="1477328"/>
          </a:xfrm>
          <a:prstGeom prst="rect">
            <a:avLst/>
          </a:prstGeom>
        </p:spPr>
        <p:txBody>
          <a:bodyPr wrap="square">
            <a:spAutoFit/>
          </a:bodyPr>
          <a:lstStyle/>
          <a:p>
            <a:pPr fontAlgn="base"/>
            <a:r>
              <a:rPr lang="en-US" b="1" dirty="0">
                <a:latin typeface="Palatino"/>
              </a:rPr>
              <a:t>3 </a:t>
            </a:r>
            <a:r>
              <a:rPr lang="en-US" dirty="0">
                <a:latin typeface="Palatino"/>
              </a:rPr>
              <a:t>Wherefore, you are left to inquire for yourself at my hand, and ponder upon the things which you have received.</a:t>
            </a:r>
          </a:p>
          <a:p>
            <a:pPr fontAlgn="base"/>
            <a:r>
              <a:rPr lang="en-US" b="1" dirty="0">
                <a:latin typeface="Palatino"/>
              </a:rPr>
              <a:t>4 </a:t>
            </a:r>
            <a:r>
              <a:rPr lang="en-US" dirty="0">
                <a:latin typeface="Palatino"/>
              </a:rPr>
              <a:t>And your home shall be at your father’s house, until I give unto you further commandments. And you shall attend to the ministry in the church, and before the world, and in the regions round about. Amen.</a:t>
            </a:r>
            <a:endParaRPr lang="en-US" b="0" i="0" dirty="0">
              <a:effectLst/>
              <a:latin typeface="Palatino"/>
            </a:endParaRPr>
          </a:p>
        </p:txBody>
      </p:sp>
      <p:sp>
        <p:nvSpPr>
          <p:cNvPr id="3" name="Rectangle 2">
            <a:extLst>
              <a:ext uri="{FF2B5EF4-FFF2-40B4-BE49-F238E27FC236}">
                <a16:creationId xmlns:a16="http://schemas.microsoft.com/office/drawing/2014/main" id="{77469020-9B07-4230-A18E-9FF03B8426DF}"/>
              </a:ext>
            </a:extLst>
          </p:cNvPr>
          <p:cNvSpPr/>
          <p:nvPr/>
        </p:nvSpPr>
        <p:spPr>
          <a:xfrm>
            <a:off x="1134793" y="3059668"/>
            <a:ext cx="4450257" cy="369332"/>
          </a:xfrm>
          <a:prstGeom prst="rect">
            <a:avLst/>
          </a:prstGeom>
        </p:spPr>
        <p:txBody>
          <a:bodyPr wrap="none">
            <a:spAutoFit/>
          </a:bodyPr>
          <a:lstStyle/>
          <a:p>
            <a:r>
              <a:rPr lang="en-US" dirty="0">
                <a:solidFill>
                  <a:srgbClr val="0070C0"/>
                </a:solidFill>
              </a:rPr>
              <a:t>What did the Lord command David to do?</a:t>
            </a:r>
          </a:p>
        </p:txBody>
      </p:sp>
      <p:sp>
        <p:nvSpPr>
          <p:cNvPr id="6" name="Rectangle 5">
            <a:extLst>
              <a:ext uri="{FF2B5EF4-FFF2-40B4-BE49-F238E27FC236}">
                <a16:creationId xmlns:a16="http://schemas.microsoft.com/office/drawing/2014/main" id="{1855D1E4-3D82-4599-B72A-51BF0DA26911}"/>
              </a:ext>
            </a:extLst>
          </p:cNvPr>
          <p:cNvSpPr/>
          <p:nvPr/>
        </p:nvSpPr>
        <p:spPr>
          <a:xfrm>
            <a:off x="1134792" y="3429000"/>
            <a:ext cx="7699925" cy="369332"/>
          </a:xfrm>
          <a:prstGeom prst="rect">
            <a:avLst/>
          </a:prstGeom>
        </p:spPr>
        <p:txBody>
          <a:bodyPr wrap="square">
            <a:spAutoFit/>
          </a:bodyPr>
          <a:lstStyle/>
          <a:p>
            <a:r>
              <a:rPr lang="en-US" dirty="0"/>
              <a:t>To ponder the things he had received and to attend to his Church duties.</a:t>
            </a:r>
          </a:p>
        </p:txBody>
      </p:sp>
      <p:sp>
        <p:nvSpPr>
          <p:cNvPr id="10" name="Rectangle 9">
            <a:extLst>
              <a:ext uri="{FF2B5EF4-FFF2-40B4-BE49-F238E27FC236}">
                <a16:creationId xmlns:a16="http://schemas.microsoft.com/office/drawing/2014/main" id="{3B806263-A505-43F1-9F0B-4E46BDDDC517}"/>
              </a:ext>
            </a:extLst>
          </p:cNvPr>
          <p:cNvSpPr/>
          <p:nvPr/>
        </p:nvSpPr>
        <p:spPr>
          <a:xfrm>
            <a:off x="1134793" y="4075331"/>
            <a:ext cx="9058078" cy="369332"/>
          </a:xfrm>
          <a:prstGeom prst="rect">
            <a:avLst/>
          </a:prstGeom>
        </p:spPr>
        <p:txBody>
          <a:bodyPr wrap="square">
            <a:spAutoFit/>
          </a:bodyPr>
          <a:lstStyle/>
          <a:p>
            <a:r>
              <a:rPr lang="en-US" dirty="0">
                <a:solidFill>
                  <a:srgbClr val="0070C0"/>
                </a:solidFill>
              </a:rPr>
              <a:t>How can pondering the things we have received from God help us remain faithful?</a:t>
            </a:r>
          </a:p>
        </p:txBody>
      </p:sp>
      <p:sp>
        <p:nvSpPr>
          <p:cNvPr id="14" name="Rectangle 13">
            <a:extLst>
              <a:ext uri="{FF2B5EF4-FFF2-40B4-BE49-F238E27FC236}">
                <a16:creationId xmlns:a16="http://schemas.microsoft.com/office/drawing/2014/main" id="{F5446D79-E69A-4894-8130-DEF2EF229034}"/>
              </a:ext>
            </a:extLst>
          </p:cNvPr>
          <p:cNvSpPr/>
          <p:nvPr/>
        </p:nvSpPr>
        <p:spPr>
          <a:xfrm>
            <a:off x="1134791" y="4492190"/>
            <a:ext cx="8533643" cy="646331"/>
          </a:xfrm>
          <a:prstGeom prst="rect">
            <a:avLst/>
          </a:prstGeom>
        </p:spPr>
        <p:txBody>
          <a:bodyPr wrap="square">
            <a:spAutoFit/>
          </a:bodyPr>
          <a:lstStyle/>
          <a:p>
            <a:r>
              <a:rPr lang="en-US" dirty="0">
                <a:solidFill>
                  <a:srgbClr val="0070C0"/>
                </a:solidFill>
              </a:rPr>
              <a:t>How are we influenced for good when we dedicate ourselves to the callings we have received?</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randombar(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1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3FCFAC17-4335-4359-BCF2-194536C0781C}"/>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37</a:t>
            </a:r>
          </a:p>
        </p:txBody>
      </p:sp>
      <p:sp>
        <p:nvSpPr>
          <p:cNvPr id="5" name="Rectangle 4">
            <a:extLst>
              <a:ext uri="{FF2B5EF4-FFF2-40B4-BE49-F238E27FC236}">
                <a16:creationId xmlns:a16="http://schemas.microsoft.com/office/drawing/2014/main" id="{D2EB75A1-8606-4D9C-8C63-061D18ADC688}"/>
              </a:ext>
            </a:extLst>
          </p:cNvPr>
          <p:cNvSpPr/>
          <p:nvPr/>
        </p:nvSpPr>
        <p:spPr>
          <a:xfrm>
            <a:off x="2026023" y="2228671"/>
            <a:ext cx="8139953" cy="1200329"/>
          </a:xfrm>
          <a:prstGeom prst="rect">
            <a:avLst/>
          </a:prstGeom>
        </p:spPr>
        <p:txBody>
          <a:bodyPr wrap="square">
            <a:spAutoFit/>
          </a:bodyPr>
          <a:lstStyle/>
          <a:p>
            <a:pPr algn="ctr"/>
            <a:r>
              <a:rPr lang="en-US" sz="3600" dirty="0">
                <a:solidFill>
                  <a:srgbClr val="0070C0"/>
                </a:solidFill>
                <a:latin typeface="Bahnschrift SemiLight SemiConde" panose="020B0502040204020203" pitchFamily="34" charset="0"/>
              </a:rPr>
              <a:t>“Peter Whitmer Jr. is called to go with Oliver Cowdery on a mission to the Lamanites”</a:t>
            </a:r>
          </a:p>
        </p:txBody>
      </p:sp>
      <p:sp>
        <p:nvSpPr>
          <p:cNvPr id="14" name="Rectangle 13">
            <a:extLst>
              <a:ext uri="{FF2B5EF4-FFF2-40B4-BE49-F238E27FC236}">
                <a16:creationId xmlns:a16="http://schemas.microsoft.com/office/drawing/2014/main" id="{0E6632CE-2563-437C-ABAD-2ED3A950BB5B}"/>
              </a:ext>
            </a:extLst>
          </p:cNvPr>
          <p:cNvSpPr/>
          <p:nvPr/>
        </p:nvSpPr>
        <p:spPr>
          <a:xfrm>
            <a:off x="1134793" y="890974"/>
            <a:ext cx="3866764" cy="461665"/>
          </a:xfrm>
          <a:prstGeom prst="rect">
            <a:avLst/>
          </a:prstGeom>
        </p:spPr>
        <p:txBody>
          <a:bodyPr wrap="none">
            <a:spAutoFit/>
          </a:bodyPr>
          <a:lstStyle/>
          <a:p>
            <a:r>
              <a:rPr lang="en-US" sz="2400" dirty="0">
                <a:solidFill>
                  <a:srgbClr val="0070C0"/>
                </a:solidFill>
                <a:latin typeface="Bahnschrift SemiLight SemiConde" panose="020B0502040204020203" pitchFamily="34" charset="0"/>
              </a:rPr>
              <a:t>Doctrine and Covenants 30:5-8.</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4">
            <a:extLst>
              <a:ext uri="{FF2B5EF4-FFF2-40B4-BE49-F238E27FC236}">
                <a16:creationId xmlns:a16="http://schemas.microsoft.com/office/drawing/2014/main" id="{DA3174B1-8705-4EF8-AEED-D7CD71CB110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37</a:t>
            </a:r>
          </a:p>
        </p:txBody>
      </p:sp>
      <p:sp>
        <p:nvSpPr>
          <p:cNvPr id="10" name="Rectangle 9">
            <a:extLst>
              <a:ext uri="{FF2B5EF4-FFF2-40B4-BE49-F238E27FC236}">
                <a16:creationId xmlns:a16="http://schemas.microsoft.com/office/drawing/2014/main" id="{D29DA266-F28D-4224-A5F4-2D483D34C777}"/>
              </a:ext>
            </a:extLst>
          </p:cNvPr>
          <p:cNvSpPr/>
          <p:nvPr/>
        </p:nvSpPr>
        <p:spPr>
          <a:xfrm>
            <a:off x="1134793" y="890974"/>
            <a:ext cx="3589444" cy="461665"/>
          </a:xfrm>
          <a:prstGeom prst="rect">
            <a:avLst/>
          </a:prstGeom>
        </p:spPr>
        <p:txBody>
          <a:bodyPr wrap="none">
            <a:spAutoFit/>
          </a:bodyPr>
          <a:lstStyle/>
          <a:p>
            <a:r>
              <a:rPr lang="en-US" sz="2400" dirty="0">
                <a:solidFill>
                  <a:srgbClr val="0070C0"/>
                </a:solidFill>
                <a:latin typeface="Bahnschrift SemiLight SemiConde" panose="020B0502040204020203" pitchFamily="34" charset="0"/>
              </a:rPr>
              <a:t>Doctrine and Covenants 30:5.</a:t>
            </a:r>
          </a:p>
        </p:txBody>
      </p:sp>
      <p:sp>
        <p:nvSpPr>
          <p:cNvPr id="2" name="Rectangle 1">
            <a:extLst>
              <a:ext uri="{FF2B5EF4-FFF2-40B4-BE49-F238E27FC236}">
                <a16:creationId xmlns:a16="http://schemas.microsoft.com/office/drawing/2014/main" id="{84D485C7-8688-437B-B7D2-60AF934550F7}"/>
              </a:ext>
            </a:extLst>
          </p:cNvPr>
          <p:cNvSpPr/>
          <p:nvPr/>
        </p:nvSpPr>
        <p:spPr>
          <a:xfrm>
            <a:off x="1134793" y="1352639"/>
            <a:ext cx="9501831" cy="1200329"/>
          </a:xfrm>
          <a:prstGeom prst="rect">
            <a:avLst/>
          </a:prstGeom>
        </p:spPr>
        <p:txBody>
          <a:bodyPr wrap="square">
            <a:spAutoFit/>
          </a:bodyPr>
          <a:lstStyle/>
          <a:p>
            <a:pPr algn="just"/>
            <a:r>
              <a:rPr lang="en-US" dirty="0">
                <a:latin typeface="Palatino"/>
              </a:rPr>
              <a:t>Behold, I say unto you, Peter, that you shall take your journey with your brother Oliver; for the time has come that it is expedient in me that you shall open your mouth to declare my gospel; therefore, fear not, but give heed unto the words and advice of your brother, which he shall give you.</a:t>
            </a:r>
            <a:endParaRPr lang="en-US" dirty="0"/>
          </a:p>
        </p:txBody>
      </p:sp>
      <p:sp>
        <p:nvSpPr>
          <p:cNvPr id="5" name="Rectangle 4">
            <a:extLst>
              <a:ext uri="{FF2B5EF4-FFF2-40B4-BE49-F238E27FC236}">
                <a16:creationId xmlns:a16="http://schemas.microsoft.com/office/drawing/2014/main" id="{636BF000-691D-42FB-896C-3D4ED25F67DC}"/>
              </a:ext>
            </a:extLst>
          </p:cNvPr>
          <p:cNvSpPr/>
          <p:nvPr/>
        </p:nvSpPr>
        <p:spPr>
          <a:xfrm>
            <a:off x="1134793" y="2829967"/>
            <a:ext cx="5026632" cy="353943"/>
          </a:xfrm>
          <a:prstGeom prst="rect">
            <a:avLst/>
          </a:prstGeom>
        </p:spPr>
        <p:txBody>
          <a:bodyPr wrap="none">
            <a:spAutoFit/>
          </a:bodyPr>
          <a:lstStyle/>
          <a:p>
            <a:r>
              <a:rPr lang="en-US" sz="1700" b="1" dirty="0">
                <a:solidFill>
                  <a:srgbClr val="0070C0"/>
                </a:solidFill>
              </a:rPr>
              <a:t>What did the Lord call Peter Whitmer Jr. to do?</a:t>
            </a:r>
          </a:p>
        </p:txBody>
      </p:sp>
      <p:sp>
        <p:nvSpPr>
          <p:cNvPr id="6" name="Rectangle 5">
            <a:extLst>
              <a:ext uri="{FF2B5EF4-FFF2-40B4-BE49-F238E27FC236}">
                <a16:creationId xmlns:a16="http://schemas.microsoft.com/office/drawing/2014/main" id="{78915ED1-1B23-4815-9856-6F06A4448218}"/>
              </a:ext>
            </a:extLst>
          </p:cNvPr>
          <p:cNvSpPr/>
          <p:nvPr/>
        </p:nvSpPr>
        <p:spPr>
          <a:xfrm>
            <a:off x="2580615" y="3183909"/>
            <a:ext cx="2271776" cy="369332"/>
          </a:xfrm>
          <a:prstGeom prst="rect">
            <a:avLst/>
          </a:prstGeom>
        </p:spPr>
        <p:txBody>
          <a:bodyPr wrap="none">
            <a:spAutoFit/>
          </a:bodyPr>
          <a:lstStyle/>
          <a:p>
            <a:r>
              <a:rPr lang="en-US" b="1" dirty="0"/>
              <a:t>Declare the gospel.</a:t>
            </a:r>
          </a:p>
        </p:txBody>
      </p:sp>
      <p:sp>
        <p:nvSpPr>
          <p:cNvPr id="7" name="Rectangle 6">
            <a:extLst>
              <a:ext uri="{FF2B5EF4-FFF2-40B4-BE49-F238E27FC236}">
                <a16:creationId xmlns:a16="http://schemas.microsoft.com/office/drawing/2014/main" id="{9CC2DE71-F9B1-46A4-9636-29A7D759C801}"/>
              </a:ext>
            </a:extLst>
          </p:cNvPr>
          <p:cNvSpPr/>
          <p:nvPr/>
        </p:nvSpPr>
        <p:spPr>
          <a:xfrm>
            <a:off x="6161425" y="2829966"/>
            <a:ext cx="4610686" cy="353943"/>
          </a:xfrm>
          <a:prstGeom prst="rect">
            <a:avLst/>
          </a:prstGeom>
        </p:spPr>
        <p:txBody>
          <a:bodyPr wrap="none">
            <a:spAutoFit/>
          </a:bodyPr>
          <a:lstStyle/>
          <a:p>
            <a:r>
              <a:rPr lang="en-US" sz="1700" b="1" dirty="0">
                <a:solidFill>
                  <a:srgbClr val="0070C0"/>
                </a:solidFill>
              </a:rPr>
              <a:t>Who was to be Peter’s leader in this effort?</a:t>
            </a:r>
          </a:p>
        </p:txBody>
      </p:sp>
      <p:sp>
        <p:nvSpPr>
          <p:cNvPr id="8" name="Rectangle 7">
            <a:extLst>
              <a:ext uri="{FF2B5EF4-FFF2-40B4-BE49-F238E27FC236}">
                <a16:creationId xmlns:a16="http://schemas.microsoft.com/office/drawing/2014/main" id="{11641495-5638-461D-95A0-F01B253FDA2D}"/>
              </a:ext>
            </a:extLst>
          </p:cNvPr>
          <p:cNvSpPr/>
          <p:nvPr/>
        </p:nvSpPr>
        <p:spPr>
          <a:xfrm>
            <a:off x="7512789" y="3183909"/>
            <a:ext cx="1907958" cy="369332"/>
          </a:xfrm>
          <a:prstGeom prst="rect">
            <a:avLst/>
          </a:prstGeom>
        </p:spPr>
        <p:txBody>
          <a:bodyPr wrap="none">
            <a:spAutoFit/>
          </a:bodyPr>
          <a:lstStyle/>
          <a:p>
            <a:r>
              <a:rPr lang="en-US" b="1" dirty="0"/>
              <a:t>Oliver Cowdery.</a:t>
            </a:r>
          </a:p>
        </p:txBody>
      </p:sp>
      <p:sp>
        <p:nvSpPr>
          <p:cNvPr id="9" name="Rectangle 8">
            <a:extLst>
              <a:ext uri="{FF2B5EF4-FFF2-40B4-BE49-F238E27FC236}">
                <a16:creationId xmlns:a16="http://schemas.microsoft.com/office/drawing/2014/main" id="{F1DE7FDB-307A-44FE-BE91-EC1DD084213B}"/>
              </a:ext>
            </a:extLst>
          </p:cNvPr>
          <p:cNvSpPr/>
          <p:nvPr/>
        </p:nvSpPr>
        <p:spPr>
          <a:xfrm>
            <a:off x="4552564" y="3674091"/>
            <a:ext cx="3086871" cy="369332"/>
          </a:xfrm>
          <a:prstGeom prst="rect">
            <a:avLst/>
          </a:prstGeom>
        </p:spPr>
        <p:txBody>
          <a:bodyPr wrap="none">
            <a:spAutoFit/>
          </a:bodyPr>
          <a:lstStyle/>
          <a:p>
            <a:r>
              <a:rPr lang="en-US" b="1" dirty="0">
                <a:solidFill>
                  <a:srgbClr val="0070C0"/>
                </a:solidFill>
              </a:rPr>
              <a:t>What phrases did you find?</a:t>
            </a:r>
          </a:p>
        </p:txBody>
      </p:sp>
      <p:sp>
        <p:nvSpPr>
          <p:cNvPr id="11" name="Rectangle 10">
            <a:extLst>
              <a:ext uri="{FF2B5EF4-FFF2-40B4-BE49-F238E27FC236}">
                <a16:creationId xmlns:a16="http://schemas.microsoft.com/office/drawing/2014/main" id="{00A9EBE2-28A4-4A9A-A9AB-78A8C22A28B6}"/>
              </a:ext>
            </a:extLst>
          </p:cNvPr>
          <p:cNvSpPr/>
          <p:nvPr/>
        </p:nvSpPr>
        <p:spPr>
          <a:xfrm>
            <a:off x="1134792" y="4307294"/>
            <a:ext cx="9152207" cy="369332"/>
          </a:xfrm>
          <a:prstGeom prst="rect">
            <a:avLst/>
          </a:prstGeom>
        </p:spPr>
        <p:txBody>
          <a:bodyPr wrap="square">
            <a:spAutoFit/>
          </a:bodyPr>
          <a:lstStyle/>
          <a:p>
            <a:r>
              <a:rPr lang="en-US" b="1" dirty="0">
                <a:solidFill>
                  <a:srgbClr val="0070C0"/>
                </a:solidFill>
              </a:rPr>
              <a:t>What do you think it meant for Peter to be “afflicted in all [Oliver’s] afflictions”?</a:t>
            </a:r>
          </a:p>
        </p:txBody>
      </p:sp>
      <p:sp>
        <p:nvSpPr>
          <p:cNvPr id="12" name="Rectangle 11">
            <a:extLst>
              <a:ext uri="{FF2B5EF4-FFF2-40B4-BE49-F238E27FC236}">
                <a16:creationId xmlns:a16="http://schemas.microsoft.com/office/drawing/2014/main" id="{8A2C23DF-1171-4745-AE18-1D6EB912562D}"/>
              </a:ext>
            </a:extLst>
          </p:cNvPr>
          <p:cNvSpPr/>
          <p:nvPr/>
        </p:nvSpPr>
        <p:spPr>
          <a:xfrm>
            <a:off x="1134793" y="4720009"/>
            <a:ext cx="5828840" cy="369332"/>
          </a:xfrm>
          <a:prstGeom prst="rect">
            <a:avLst/>
          </a:prstGeom>
        </p:spPr>
        <p:txBody>
          <a:bodyPr wrap="none">
            <a:spAutoFit/>
          </a:bodyPr>
          <a:lstStyle/>
          <a:p>
            <a:r>
              <a:rPr lang="en-US" b="1" dirty="0"/>
              <a:t>Peter was to stand by Oliver, even in difficult times.</a:t>
            </a:r>
          </a:p>
        </p:txBody>
      </p:sp>
      <p:sp>
        <p:nvSpPr>
          <p:cNvPr id="19" name="Rectangle 18">
            <a:extLst>
              <a:ext uri="{FF2B5EF4-FFF2-40B4-BE49-F238E27FC236}">
                <a16:creationId xmlns:a16="http://schemas.microsoft.com/office/drawing/2014/main" id="{A560A498-8FB2-4670-95D5-2EF7776E7B24}"/>
              </a:ext>
            </a:extLst>
          </p:cNvPr>
          <p:cNvSpPr/>
          <p:nvPr/>
        </p:nvSpPr>
        <p:spPr>
          <a:xfrm>
            <a:off x="1134792" y="5182195"/>
            <a:ext cx="9004289" cy="369332"/>
          </a:xfrm>
          <a:prstGeom prst="rect">
            <a:avLst/>
          </a:prstGeom>
        </p:spPr>
        <p:txBody>
          <a:bodyPr wrap="square">
            <a:spAutoFit/>
          </a:bodyPr>
          <a:lstStyle/>
          <a:p>
            <a:r>
              <a:rPr lang="en-US" dirty="0"/>
              <a:t>According to verse 6, </a:t>
            </a:r>
            <a:r>
              <a:rPr lang="en-US" b="1" dirty="0">
                <a:solidFill>
                  <a:srgbClr val="0070C0"/>
                </a:solidFill>
              </a:rPr>
              <a:t>what role does prayer play in supporting our Church leaders?</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plus(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750" fill="hold"/>
                                        <p:tgtEl>
                                          <p:spTgt spid="6"/>
                                        </p:tgtEl>
                                        <p:attrNameLst>
                                          <p:attrName>ppt_w</p:attrName>
                                        </p:attrNameLst>
                                      </p:cBhvr>
                                      <p:tavLst>
                                        <p:tav tm="0">
                                          <p:val>
                                            <p:fltVal val="0"/>
                                          </p:val>
                                        </p:tav>
                                        <p:tav tm="100000">
                                          <p:val>
                                            <p:strVal val="#ppt_w"/>
                                          </p:val>
                                        </p:tav>
                                      </p:tavLst>
                                    </p:anim>
                                    <p:anim calcmode="lin" valueType="num">
                                      <p:cBhvr>
                                        <p:cTn id="13" dur="1750" fill="hold"/>
                                        <p:tgtEl>
                                          <p:spTgt spid="6"/>
                                        </p:tgtEl>
                                        <p:attrNameLst>
                                          <p:attrName>ppt_h</p:attrName>
                                        </p:attrNameLst>
                                      </p:cBhvr>
                                      <p:tavLst>
                                        <p:tav tm="0">
                                          <p:val>
                                            <p:fltVal val="0"/>
                                          </p:val>
                                        </p:tav>
                                        <p:tav tm="100000">
                                          <p:val>
                                            <p:strVal val="#ppt_h"/>
                                          </p:val>
                                        </p:tav>
                                      </p:tavLst>
                                    </p:anim>
                                    <p:animEffect transition="in" filter="fade">
                                      <p:cBhvr>
                                        <p:cTn id="14" dur="175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diamond(in)">
                                      <p:cBhvr>
                                        <p:cTn id="19" dur="2000"/>
                                        <p:tgtEl>
                                          <p:spTgt spid="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randombar(horizontal)">
                                      <p:cBhvr>
                                        <p:cTn id="31" dur="125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circle(in)">
                                      <p:cBhvr>
                                        <p:cTn id="36" dur="2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1250" fill="hold"/>
                                        <p:tgtEl>
                                          <p:spTgt spid="12"/>
                                        </p:tgtEl>
                                        <p:attrNameLst>
                                          <p:attrName>ppt_w</p:attrName>
                                        </p:attrNameLst>
                                      </p:cBhvr>
                                      <p:tavLst>
                                        <p:tav tm="0">
                                          <p:val>
                                            <p:fltVal val="0"/>
                                          </p:val>
                                        </p:tav>
                                        <p:tav tm="100000">
                                          <p:val>
                                            <p:strVal val="#ppt_w"/>
                                          </p:val>
                                        </p:tav>
                                      </p:tavLst>
                                    </p:anim>
                                    <p:anim calcmode="lin" valueType="num">
                                      <p:cBhvr>
                                        <p:cTn id="42" dur="1250" fill="hold"/>
                                        <p:tgtEl>
                                          <p:spTgt spid="12"/>
                                        </p:tgtEl>
                                        <p:attrNameLst>
                                          <p:attrName>ppt_h</p:attrName>
                                        </p:attrNameLst>
                                      </p:cBhvr>
                                      <p:tavLst>
                                        <p:tav tm="0">
                                          <p:val>
                                            <p:fltVal val="0"/>
                                          </p:val>
                                        </p:tav>
                                        <p:tav tm="100000">
                                          <p:val>
                                            <p:strVal val="#ppt_h"/>
                                          </p:val>
                                        </p:tav>
                                      </p:tavLst>
                                    </p:anim>
                                    <p:animEffect transition="in" filter="fade">
                                      <p:cBhvr>
                                        <p:cTn id="43" dur="125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nodeType="clickEffect">
                                  <p:stCondLst>
                                    <p:cond delay="0"/>
                                  </p:stCondLst>
                                  <p:childTnLst>
                                    <p:set>
                                      <p:cBhvr>
                                        <p:cTn id="47" dur="1" fill="hold">
                                          <p:stCondLst>
                                            <p:cond delay="0"/>
                                          </p:stCondLst>
                                        </p:cTn>
                                        <p:tgtEl>
                                          <p:spTgt spid="19">
                                            <p:txEl>
                                              <p:pRg st="0" end="0"/>
                                            </p:txEl>
                                          </p:spTgt>
                                        </p:tgtEl>
                                        <p:attrNameLst>
                                          <p:attrName>style.visibility</p:attrName>
                                        </p:attrNameLst>
                                      </p:cBhvr>
                                      <p:to>
                                        <p:strVal val="visible"/>
                                      </p:to>
                                    </p:set>
                                    <p:animEffect transition="in" filter="checkerboard(across)">
                                      <p:cBhvr>
                                        <p:cTn id="48" dur="125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1" grpId="0"/>
      <p:bldP spid="1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550</Words>
  <Application>Microsoft Office PowerPoint</Application>
  <PresentationFormat>Widescreen</PresentationFormat>
  <Paragraphs>58</Paragraphs>
  <Slides>11</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11</vt:i4>
      </vt:variant>
    </vt:vector>
  </HeadingPairs>
  <TitlesOfParts>
    <vt:vector size="24" baseType="lpstr">
      <vt:lpstr>MingLiU_HKSCS-ExtB</vt:lpstr>
      <vt:lpstr>Arial</vt:lpstr>
      <vt:lpstr>Arial Black</vt:lpstr>
      <vt:lpstr>Bahnschrift SemiLight SemiConde</vt:lpstr>
      <vt:lpstr>Calibri</vt:lpstr>
      <vt:lpstr>Cambria Math</vt:lpstr>
      <vt:lpstr>Palatino</vt:lpstr>
      <vt:lpstr>Segoe Script</vt:lpstr>
      <vt:lpstr>Sitka Display</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1276</cp:revision>
  <dcterms:created xsi:type="dcterms:W3CDTF">2018-08-29T04:26:39Z</dcterms:created>
  <dcterms:modified xsi:type="dcterms:W3CDTF">2018-09-21T23:54:04Z</dcterms:modified>
</cp:coreProperties>
</file>