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notesMasterIdLst>
    <p:notesMasterId r:id="rId18"/>
  </p:notesMasterIdLst>
  <p:sldIdLst>
    <p:sldId id="296" r:id="rId2"/>
    <p:sldId id="304" r:id="rId3"/>
    <p:sldId id="299" r:id="rId4"/>
    <p:sldId id="305" r:id="rId5"/>
    <p:sldId id="306" r:id="rId6"/>
    <p:sldId id="307" r:id="rId7"/>
    <p:sldId id="308" r:id="rId8"/>
    <p:sldId id="310" r:id="rId9"/>
    <p:sldId id="309" r:id="rId10"/>
    <p:sldId id="311" r:id="rId11"/>
    <p:sldId id="312" r:id="rId12"/>
    <p:sldId id="313" r:id="rId13"/>
    <p:sldId id="314" r:id="rId14"/>
    <p:sldId id="315" r:id="rId15"/>
    <p:sldId id="316" r:id="rId16"/>
    <p:sldId id="31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E513"/>
    <a:srgbClr val="FFFFFF"/>
    <a:srgbClr val="E6E6E6"/>
    <a:srgbClr val="FF6600"/>
    <a:srgbClr val="333399"/>
    <a:srgbClr val="CC0000"/>
    <a:srgbClr val="F2D8D7"/>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4432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2618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348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54265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68427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45766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92528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6731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0746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9033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4031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16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4345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914978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4754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9/21/2018</a:t>
            </a:fld>
            <a:endParaRPr lang="en-US" dirty="0"/>
          </a:p>
        </p:txBody>
      </p:sp>
    </p:spTree>
    <p:extLst>
      <p:ext uri="{BB962C8B-B14F-4D97-AF65-F5344CB8AC3E}">
        <p14:creationId xmlns:p14="http://schemas.microsoft.com/office/powerpoint/2010/main" val="229964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lin ang="2700000" scaled="1"/>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40873-EF0B-4AC7-AF11-57FEBA4985EA}" type="datetimeFigureOut">
              <a:rPr lang="en-US" smtClean="0"/>
              <a:t>9/21/2018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385049985"/>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 id="2147484194" r:id="rId12"/>
    <p:sldLayoutId id="2147484195" r:id="rId13"/>
    <p:sldLayoutId id="2147484196" r:id="rId14"/>
    <p:sldLayoutId id="2147484197" r:id="rId15"/>
    <p:sldLayoutId id="21474841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tx2">
                    <a:lumMod val="50000"/>
                  </a:schemeClr>
                </a:solidFill>
              </a:rPr>
              <a:t>Doctrine and Covenants </a:t>
            </a:r>
          </a:p>
          <a:p>
            <a:r>
              <a:rPr lang="en-US" sz="2400" b="1" dirty="0">
                <a:solidFill>
                  <a:schemeClr val="tx2">
                    <a:lumMod val="5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921168"/>
            <a:ext cx="4797287" cy="1015663"/>
          </a:xfrm>
          <a:prstGeom prst="rect">
            <a:avLst/>
          </a:prstGeom>
          <a:noFill/>
        </p:spPr>
        <p:txBody>
          <a:bodyPr wrap="square" rtlCol="0">
            <a:spAutoFit/>
          </a:bodyPr>
          <a:lstStyle/>
          <a:p>
            <a:pPr algn="ctr"/>
            <a:r>
              <a:rPr lang="en-US" sz="6000" b="1" dirty="0">
                <a:solidFill>
                  <a:schemeClr val="tx2">
                    <a:lumMod val="50000"/>
                  </a:schemeClr>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D4E75B77-A99E-4BE4-BE87-C14C96D3567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6" name="Rectangle 5">
            <a:extLst>
              <a:ext uri="{FF2B5EF4-FFF2-40B4-BE49-F238E27FC236}">
                <a16:creationId xmlns:a16="http://schemas.microsoft.com/office/drawing/2014/main" id="{57A441BF-DBD5-4F62-ACF6-2550950C7673}"/>
              </a:ext>
            </a:extLst>
          </p:cNvPr>
          <p:cNvSpPr/>
          <p:nvPr/>
        </p:nvSpPr>
        <p:spPr>
          <a:xfrm>
            <a:off x="1024937" y="89097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29:43-44. </a:t>
            </a:r>
          </a:p>
        </p:txBody>
      </p:sp>
      <p:sp>
        <p:nvSpPr>
          <p:cNvPr id="2" name="Rectangle 1">
            <a:extLst>
              <a:ext uri="{FF2B5EF4-FFF2-40B4-BE49-F238E27FC236}">
                <a16:creationId xmlns:a16="http://schemas.microsoft.com/office/drawing/2014/main" id="{4D6BC406-099F-4DB1-9451-E2874A46638E}"/>
              </a:ext>
            </a:extLst>
          </p:cNvPr>
          <p:cNvSpPr/>
          <p:nvPr/>
        </p:nvSpPr>
        <p:spPr>
          <a:xfrm>
            <a:off x="1024937" y="1321861"/>
            <a:ext cx="9262063" cy="1477328"/>
          </a:xfrm>
          <a:prstGeom prst="rect">
            <a:avLst/>
          </a:prstGeom>
        </p:spPr>
        <p:txBody>
          <a:bodyPr wrap="square">
            <a:spAutoFit/>
          </a:bodyPr>
          <a:lstStyle/>
          <a:p>
            <a:pPr fontAlgn="base"/>
            <a:r>
              <a:rPr lang="en-US" b="1" dirty="0">
                <a:latin typeface="Palatino"/>
              </a:rPr>
              <a:t>43 </a:t>
            </a:r>
            <a:r>
              <a:rPr lang="en-US" dirty="0">
                <a:latin typeface="Palatino"/>
              </a:rPr>
              <a:t>And thus did I, the Lord God, appoint unto man the days of his probation—that by his natural death he might be raised in immortality unto eternal life, even as many as would believe;</a:t>
            </a:r>
          </a:p>
          <a:p>
            <a:pPr fontAlgn="base"/>
            <a:r>
              <a:rPr lang="en-US" b="1" dirty="0">
                <a:latin typeface="Palatino"/>
              </a:rPr>
              <a:t>44 </a:t>
            </a:r>
            <a:r>
              <a:rPr lang="en-US" dirty="0">
                <a:latin typeface="Palatino"/>
              </a:rPr>
              <a:t>And they that believe not unto eternal damnation; for they cannot be redeemed from their spiritual fall, because they repent not.</a:t>
            </a:r>
            <a:endParaRPr lang="en-US" b="0" i="0" dirty="0">
              <a:effectLst/>
              <a:latin typeface="Palatino"/>
            </a:endParaRPr>
          </a:p>
        </p:txBody>
      </p:sp>
      <p:sp>
        <p:nvSpPr>
          <p:cNvPr id="8" name="Rectangle 7">
            <a:extLst>
              <a:ext uri="{FF2B5EF4-FFF2-40B4-BE49-F238E27FC236}">
                <a16:creationId xmlns:a16="http://schemas.microsoft.com/office/drawing/2014/main" id="{ADFCE052-C9F0-4BE1-A431-A1FF669337E3}"/>
              </a:ext>
            </a:extLst>
          </p:cNvPr>
          <p:cNvSpPr/>
          <p:nvPr/>
        </p:nvSpPr>
        <p:spPr>
          <a:xfrm>
            <a:off x="1024937" y="2799189"/>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29:42-43. </a:t>
            </a:r>
          </a:p>
        </p:txBody>
      </p:sp>
      <p:sp>
        <p:nvSpPr>
          <p:cNvPr id="3" name="Rectangle 2">
            <a:extLst>
              <a:ext uri="{FF2B5EF4-FFF2-40B4-BE49-F238E27FC236}">
                <a16:creationId xmlns:a16="http://schemas.microsoft.com/office/drawing/2014/main" id="{06ED234E-EE47-48A0-B90E-3C1A8C211C2D}"/>
              </a:ext>
            </a:extLst>
          </p:cNvPr>
          <p:cNvSpPr/>
          <p:nvPr/>
        </p:nvSpPr>
        <p:spPr>
          <a:xfrm>
            <a:off x="1011490" y="3122500"/>
            <a:ext cx="9046910" cy="2031325"/>
          </a:xfrm>
          <a:prstGeom prst="rect">
            <a:avLst/>
          </a:prstGeom>
        </p:spPr>
        <p:txBody>
          <a:bodyPr wrap="square">
            <a:spAutoFit/>
          </a:bodyPr>
          <a:lstStyle/>
          <a:p>
            <a:pPr algn="just" fontAlgn="base"/>
            <a:r>
              <a:rPr lang="en-US" b="1" dirty="0">
                <a:latin typeface="Palatino"/>
              </a:rPr>
              <a:t>42 </a:t>
            </a:r>
            <a:r>
              <a:rPr lang="en-US" dirty="0">
                <a:latin typeface="Palatino"/>
              </a:rPr>
              <a:t>But, behold, I say unto you that I, the Lord God, gave unto Adam and unto his seed, that they should not die as to the temporal death, until I, the Lord God, should send forth angels to declare unto them repentance and redemption, through faith on the name of mine Only Begotten Son.</a:t>
            </a:r>
          </a:p>
          <a:p>
            <a:pPr algn="just" fontAlgn="base"/>
            <a:r>
              <a:rPr lang="en-US" b="1" dirty="0">
                <a:latin typeface="Palatino"/>
              </a:rPr>
              <a:t>43 </a:t>
            </a:r>
            <a:r>
              <a:rPr lang="en-US" dirty="0">
                <a:latin typeface="Palatino"/>
              </a:rPr>
              <a:t>And thus did I, the Lord God, appoint unto man the days of his probation—that by his natural death he might be raised in immortality unto eternal life, even as many as would believe.</a:t>
            </a:r>
            <a:endParaRPr lang="en-US" b="0" i="0" dirty="0">
              <a:effectLst/>
              <a:latin typeface="Palatino"/>
            </a:endParaRPr>
          </a:p>
        </p:txBody>
      </p:sp>
      <p:sp>
        <p:nvSpPr>
          <p:cNvPr id="7" name="Rectangle 6">
            <a:extLst>
              <a:ext uri="{FF2B5EF4-FFF2-40B4-BE49-F238E27FC236}">
                <a16:creationId xmlns:a16="http://schemas.microsoft.com/office/drawing/2014/main" id="{8751B7C0-9DD0-458A-830E-061EAA978F22}"/>
              </a:ext>
            </a:extLst>
          </p:cNvPr>
          <p:cNvSpPr/>
          <p:nvPr/>
        </p:nvSpPr>
        <p:spPr>
          <a:xfrm>
            <a:off x="1011489" y="5153825"/>
            <a:ext cx="8478897" cy="369332"/>
          </a:xfrm>
          <a:prstGeom prst="rect">
            <a:avLst/>
          </a:prstGeom>
        </p:spPr>
        <p:txBody>
          <a:bodyPr wrap="square">
            <a:spAutoFit/>
          </a:bodyPr>
          <a:lstStyle/>
          <a:p>
            <a:r>
              <a:rPr lang="en-US" b="1" dirty="0">
                <a:solidFill>
                  <a:schemeClr val="accent4">
                    <a:lumMod val="50000"/>
                  </a:schemeClr>
                </a:solidFill>
              </a:rPr>
              <a:t>What do we need to do to be saved from the consequences of our own sins? </a:t>
            </a:r>
          </a:p>
        </p:txBody>
      </p:sp>
      <p:sp>
        <p:nvSpPr>
          <p:cNvPr id="9" name="Rectangle 8">
            <a:extLst>
              <a:ext uri="{FF2B5EF4-FFF2-40B4-BE49-F238E27FC236}">
                <a16:creationId xmlns:a16="http://schemas.microsoft.com/office/drawing/2014/main" id="{E124E501-CAD7-4556-BB55-07BFE6A16DC8}"/>
              </a:ext>
            </a:extLst>
          </p:cNvPr>
          <p:cNvSpPr/>
          <p:nvPr/>
        </p:nvSpPr>
        <p:spPr>
          <a:xfrm>
            <a:off x="1059544" y="5477136"/>
            <a:ext cx="8998856" cy="646331"/>
          </a:xfrm>
          <a:prstGeom prst="rect">
            <a:avLst/>
          </a:prstGeom>
        </p:spPr>
        <p:txBody>
          <a:bodyPr wrap="square">
            <a:spAutoFit/>
          </a:bodyPr>
          <a:lstStyle/>
          <a:p>
            <a:pPr algn="just"/>
            <a:r>
              <a:rPr lang="en-US" b="1" dirty="0"/>
              <a:t>Through His Atonement, Jesus Christ offers forgiveness and eternal life to all those who exercise faith in Him and repent of their sins.</a:t>
            </a: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15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1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750" fill="hold"/>
                                        <p:tgtEl>
                                          <p:spTgt spid="9"/>
                                        </p:tgtEl>
                                        <p:attrNameLst>
                                          <p:attrName>ppt_w</p:attrName>
                                        </p:attrNameLst>
                                      </p:cBhvr>
                                      <p:tavLst>
                                        <p:tav tm="0">
                                          <p:val>
                                            <p:fltVal val="0"/>
                                          </p:val>
                                        </p:tav>
                                        <p:tav tm="100000">
                                          <p:val>
                                            <p:strVal val="#ppt_w"/>
                                          </p:val>
                                        </p:tav>
                                      </p:tavLst>
                                    </p:anim>
                                    <p:anim calcmode="lin" valueType="num">
                                      <p:cBhvr>
                                        <p:cTn id="21" dur="1750" fill="hold"/>
                                        <p:tgtEl>
                                          <p:spTgt spid="9"/>
                                        </p:tgtEl>
                                        <p:attrNameLst>
                                          <p:attrName>ppt_h</p:attrName>
                                        </p:attrNameLst>
                                      </p:cBhvr>
                                      <p:tavLst>
                                        <p:tav tm="0">
                                          <p:val>
                                            <p:fltVal val="0"/>
                                          </p:val>
                                        </p:tav>
                                        <p:tav tm="100000">
                                          <p:val>
                                            <p:strVal val="#ppt_h"/>
                                          </p:val>
                                        </p:tav>
                                      </p:tavLst>
                                    </p:anim>
                                    <p:animEffect transition="in" filter="fade">
                                      <p:cBhvr>
                                        <p:cTn id="22" dur="1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770D2430-50A5-429E-AFDB-054E72206EF8}"/>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3" name="Rectangle 2">
            <a:extLst>
              <a:ext uri="{FF2B5EF4-FFF2-40B4-BE49-F238E27FC236}">
                <a16:creationId xmlns:a16="http://schemas.microsoft.com/office/drawing/2014/main" id="{A16B5268-20C0-4878-BBCC-9C79B97368E3}"/>
              </a:ext>
            </a:extLst>
          </p:cNvPr>
          <p:cNvSpPr/>
          <p:nvPr/>
        </p:nvSpPr>
        <p:spPr>
          <a:xfrm>
            <a:off x="2057400" y="1842247"/>
            <a:ext cx="7288306" cy="258183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1900" dirty="0"/>
              <a:t>“Immortality is to live forever as a resurrected being. Through the Atonement of Jesus Christ, everyone will receive this gift. Eternal life, or exaltation, is to inherit a place in the highest degree of the celestial kingdom, where we will live in God’s presence and continue as families (see D&amp;C 131:1–4). Like immortality, this gift is made possible through the Atonement of Jesus Christ. However, it requires our ‘obedience to the laws and ordinances of the Gospel’ (Articles of Faith 1:3)” (True to the Faith: A Gospel Reference[2004],52).</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FF0D3057-DD12-4F84-A156-DB806EF9B1FF}"/>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2" name="Rectangle 1">
            <a:extLst>
              <a:ext uri="{FF2B5EF4-FFF2-40B4-BE49-F238E27FC236}">
                <a16:creationId xmlns:a16="http://schemas.microsoft.com/office/drawing/2014/main" id="{2CF1766C-507F-4EC2-BC2A-873B442936F6}"/>
              </a:ext>
            </a:extLst>
          </p:cNvPr>
          <p:cNvSpPr/>
          <p:nvPr/>
        </p:nvSpPr>
        <p:spPr>
          <a:xfrm>
            <a:off x="1961322" y="1573306"/>
            <a:ext cx="7357490" cy="25011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TextBox 2">
            <a:extLst>
              <a:ext uri="{FF2B5EF4-FFF2-40B4-BE49-F238E27FC236}">
                <a16:creationId xmlns:a16="http://schemas.microsoft.com/office/drawing/2014/main" id="{8306EA5D-26CF-4A67-AE21-12A393132D73}"/>
              </a:ext>
            </a:extLst>
          </p:cNvPr>
          <p:cNvSpPr txBox="1"/>
          <p:nvPr/>
        </p:nvSpPr>
        <p:spPr>
          <a:xfrm>
            <a:off x="3442447" y="1573306"/>
            <a:ext cx="5876365" cy="1600438"/>
          </a:xfrm>
          <a:prstGeom prst="rect">
            <a:avLst/>
          </a:prstGeom>
          <a:noFill/>
        </p:spPr>
        <p:txBody>
          <a:bodyPr wrap="square" rtlCol="0">
            <a:spAutoFit/>
          </a:bodyPr>
          <a:lstStyle/>
          <a:p>
            <a:pPr algn="just"/>
            <a:r>
              <a:rPr lang="en-US" sz="1400" dirty="0"/>
              <a:t>“Don’t put your eternal life at risk. If you have sinned, the sooner you begin to make your way back, the sooner you will find the sweet peace and joy that come with the miracle of forgiveness.</a:t>
            </a:r>
          </a:p>
          <a:p>
            <a:pPr algn="just"/>
            <a:r>
              <a:rPr lang="en-US" sz="1400" dirty="0"/>
              <a:t> “…You are of a noble birthright. Eternal life in the kingdom of our Father is your goal. Such a goal is not achieved in one glorious attempt but rather is the result of a lifetime of righteousness, an accumulation of wise choices, even a constancy of purpose. As with anything really</a:t>
            </a:r>
          </a:p>
        </p:txBody>
      </p:sp>
      <p:pic>
        <p:nvPicPr>
          <p:cNvPr id="1026" name="Picture 2" descr="Imagen relacionada">
            <a:extLst>
              <a:ext uri="{FF2B5EF4-FFF2-40B4-BE49-F238E27FC236}">
                <a16:creationId xmlns:a16="http://schemas.microsoft.com/office/drawing/2014/main" id="{DE89D2B5-992E-4A59-BD18-571F40B14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53988"/>
            <a:ext cx="1437827" cy="112955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67A180E-AEAD-4B0E-9372-83E250991AC0}"/>
              </a:ext>
            </a:extLst>
          </p:cNvPr>
          <p:cNvSpPr/>
          <p:nvPr/>
        </p:nvSpPr>
        <p:spPr>
          <a:xfrm>
            <a:off x="1961322" y="3074185"/>
            <a:ext cx="7261412" cy="954107"/>
          </a:xfrm>
          <a:prstGeom prst="rect">
            <a:avLst/>
          </a:prstGeom>
        </p:spPr>
        <p:txBody>
          <a:bodyPr wrap="square">
            <a:spAutoFit/>
          </a:bodyPr>
          <a:lstStyle/>
          <a:p>
            <a:pPr algn="just"/>
            <a:r>
              <a:rPr lang="en-US" sz="1400" dirty="0"/>
              <a:t>worthwhile, the  reward of eternal life requires effort. </a:t>
            </a:r>
          </a:p>
          <a:p>
            <a:pPr algn="just"/>
            <a:r>
              <a:rPr lang="en-US" sz="1400" dirty="0"/>
              <a:t>“…May we be filled with gratitude for the right of choice, accept the responsibility of choice, and ever be conscious of the results of choice” (“The Three Rs of Choice, ”Ensign or Liahona, Nov. 2010,69–70).</a:t>
            </a:r>
          </a:p>
        </p:txBody>
      </p:sp>
      <p:sp>
        <p:nvSpPr>
          <p:cNvPr id="5" name="TextBox 4">
            <a:extLst>
              <a:ext uri="{FF2B5EF4-FFF2-40B4-BE49-F238E27FC236}">
                <a16:creationId xmlns:a16="http://schemas.microsoft.com/office/drawing/2014/main" id="{56962C19-7D37-40F3-B1EC-0B3FC8CCDFAB}"/>
              </a:ext>
            </a:extLst>
          </p:cNvPr>
          <p:cNvSpPr txBox="1"/>
          <p:nvPr/>
        </p:nvSpPr>
        <p:spPr>
          <a:xfrm>
            <a:off x="2133582" y="2781797"/>
            <a:ext cx="1285461" cy="246221"/>
          </a:xfrm>
          <a:prstGeom prst="rect">
            <a:avLst/>
          </a:prstGeom>
          <a:noFill/>
        </p:spPr>
        <p:txBody>
          <a:bodyPr wrap="square" rtlCol="0">
            <a:spAutoFit/>
          </a:bodyPr>
          <a:lstStyle/>
          <a:p>
            <a:pPr algn="ctr"/>
            <a:r>
              <a:rPr lang="en-US" sz="1000" b="1" dirty="0"/>
              <a:t>Thomas S. Monson</a:t>
            </a:r>
          </a:p>
        </p:txBody>
      </p:sp>
    </p:spTree>
    <p:extLst>
      <p:ext uri="{BB962C8B-B14F-4D97-AF65-F5344CB8AC3E}">
        <p14:creationId xmlns:p14="http://schemas.microsoft.com/office/powerpoint/2010/main" val="4019497134"/>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D980E243-2AD8-4E8D-9F98-A3EEDE4D2073}"/>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3" name="Rectangle 2">
            <a:extLst>
              <a:ext uri="{FF2B5EF4-FFF2-40B4-BE49-F238E27FC236}">
                <a16:creationId xmlns:a16="http://schemas.microsoft.com/office/drawing/2014/main" id="{C04DE27F-86BC-4628-8B52-CD72E1F3C3E4}"/>
              </a:ext>
            </a:extLst>
          </p:cNvPr>
          <p:cNvSpPr/>
          <p:nvPr/>
        </p:nvSpPr>
        <p:spPr>
          <a:xfrm>
            <a:off x="1024937" y="89097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29:46-50. </a:t>
            </a:r>
          </a:p>
        </p:txBody>
      </p:sp>
      <p:sp>
        <p:nvSpPr>
          <p:cNvPr id="2" name="Rectangle 1">
            <a:extLst>
              <a:ext uri="{FF2B5EF4-FFF2-40B4-BE49-F238E27FC236}">
                <a16:creationId xmlns:a16="http://schemas.microsoft.com/office/drawing/2014/main" id="{A1B2CB34-9FE7-4816-A12C-0137500DB253}"/>
              </a:ext>
            </a:extLst>
          </p:cNvPr>
          <p:cNvSpPr/>
          <p:nvPr/>
        </p:nvSpPr>
        <p:spPr>
          <a:xfrm>
            <a:off x="2507344" y="2274838"/>
            <a:ext cx="6096000" cy="2308324"/>
          </a:xfrm>
          <a:prstGeom prst="rect">
            <a:avLst/>
          </a:prstGeom>
        </p:spPr>
        <p:txBody>
          <a:bodyPr>
            <a:spAutoFit/>
          </a:bodyPr>
          <a:lstStyle/>
          <a:p>
            <a:pPr algn="ctr"/>
            <a:r>
              <a:rPr lang="en-US" sz="3600" dirty="0">
                <a:solidFill>
                  <a:schemeClr val="accent5">
                    <a:lumMod val="50000"/>
                  </a:schemeClr>
                </a:solidFill>
                <a:latin typeface="Bahnschrift SemiLight SemiConde" panose="020B0502040204020203" pitchFamily="34" charset="0"/>
              </a:rPr>
              <a:t>“The Savior declares that little children and those without understanding are redeemed through His Atonement”</a:t>
            </a:r>
          </a:p>
        </p:txBody>
      </p:sp>
    </p:spTree>
    <p:extLst>
      <p:ext uri="{BB962C8B-B14F-4D97-AF65-F5344CB8AC3E}">
        <p14:creationId xmlns:p14="http://schemas.microsoft.com/office/powerpoint/2010/main" val="4936783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F7F5138-1764-4879-BDE5-10E66B1A7CF9}"/>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5" name="Rectangle 4">
            <a:extLst>
              <a:ext uri="{FF2B5EF4-FFF2-40B4-BE49-F238E27FC236}">
                <a16:creationId xmlns:a16="http://schemas.microsoft.com/office/drawing/2014/main" id="{F9B52FA6-623C-424E-BD16-8CDA3A1B16DB}"/>
              </a:ext>
            </a:extLst>
          </p:cNvPr>
          <p:cNvSpPr/>
          <p:nvPr/>
        </p:nvSpPr>
        <p:spPr>
          <a:xfrm>
            <a:off x="1024937" y="89097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29:46-47. </a:t>
            </a:r>
          </a:p>
        </p:txBody>
      </p:sp>
      <p:sp>
        <p:nvSpPr>
          <p:cNvPr id="3" name="Rectangle 2">
            <a:extLst>
              <a:ext uri="{FF2B5EF4-FFF2-40B4-BE49-F238E27FC236}">
                <a16:creationId xmlns:a16="http://schemas.microsoft.com/office/drawing/2014/main" id="{C6056AB9-E4E6-4BA2-8D04-D30611CC24D5}"/>
              </a:ext>
            </a:extLst>
          </p:cNvPr>
          <p:cNvSpPr/>
          <p:nvPr/>
        </p:nvSpPr>
        <p:spPr>
          <a:xfrm>
            <a:off x="1024937" y="1321861"/>
            <a:ext cx="9749080" cy="1200329"/>
          </a:xfrm>
          <a:prstGeom prst="rect">
            <a:avLst/>
          </a:prstGeom>
        </p:spPr>
        <p:txBody>
          <a:bodyPr wrap="square">
            <a:spAutoFit/>
          </a:bodyPr>
          <a:lstStyle/>
          <a:p>
            <a:pPr algn="just" fontAlgn="base"/>
            <a:r>
              <a:rPr lang="en-US" b="1" dirty="0">
                <a:latin typeface="Palatino"/>
              </a:rPr>
              <a:t>46 </a:t>
            </a:r>
            <a:r>
              <a:rPr lang="en-US" dirty="0">
                <a:latin typeface="Palatino"/>
              </a:rPr>
              <a:t>But behold, I say unto you, that little children are redeemed from the foundation of the world through mine Only Begotten;</a:t>
            </a:r>
          </a:p>
          <a:p>
            <a:pPr algn="just" fontAlgn="base"/>
            <a:r>
              <a:rPr lang="en-US" b="1" dirty="0">
                <a:latin typeface="Palatino"/>
              </a:rPr>
              <a:t>47 </a:t>
            </a:r>
            <a:r>
              <a:rPr lang="en-US" dirty="0">
                <a:latin typeface="Palatino"/>
              </a:rPr>
              <a:t>Wherefore, they cannot sin, for power is not given unto Satan to tempt little children, until they begin to become accountable before me.</a:t>
            </a:r>
            <a:endParaRPr lang="en-US" b="0" i="0" dirty="0">
              <a:effectLst/>
              <a:latin typeface="Palatino"/>
            </a:endParaRPr>
          </a:p>
        </p:txBody>
      </p:sp>
    </p:spTree>
    <p:extLst>
      <p:ext uri="{BB962C8B-B14F-4D97-AF65-F5344CB8AC3E}">
        <p14:creationId xmlns:p14="http://schemas.microsoft.com/office/powerpoint/2010/main" val="210314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8501B4E9-96A5-4196-93A0-67C7454418E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2" name="Rectangle 1">
            <a:extLst>
              <a:ext uri="{FF2B5EF4-FFF2-40B4-BE49-F238E27FC236}">
                <a16:creationId xmlns:a16="http://schemas.microsoft.com/office/drawing/2014/main" id="{171300DB-A09B-49E9-92B1-D8B9471177F3}"/>
              </a:ext>
            </a:extLst>
          </p:cNvPr>
          <p:cNvSpPr/>
          <p:nvPr/>
        </p:nvSpPr>
        <p:spPr>
          <a:xfrm>
            <a:off x="1134793" y="890974"/>
            <a:ext cx="9188650" cy="369332"/>
          </a:xfrm>
          <a:prstGeom prst="rect">
            <a:avLst/>
          </a:prstGeom>
        </p:spPr>
        <p:txBody>
          <a:bodyPr wrap="square">
            <a:spAutoFit/>
          </a:bodyPr>
          <a:lstStyle/>
          <a:p>
            <a:pPr algn="ctr"/>
            <a:r>
              <a:rPr lang="en-US" b="1" dirty="0">
                <a:solidFill>
                  <a:schemeClr val="accent5">
                    <a:lumMod val="50000"/>
                  </a:schemeClr>
                </a:solidFill>
              </a:rPr>
              <a:t>What does this mean for little children who die before they reach the age of eight? </a:t>
            </a:r>
          </a:p>
        </p:txBody>
      </p:sp>
      <p:sp>
        <p:nvSpPr>
          <p:cNvPr id="3" name="Rectangle 2">
            <a:extLst>
              <a:ext uri="{FF2B5EF4-FFF2-40B4-BE49-F238E27FC236}">
                <a16:creationId xmlns:a16="http://schemas.microsoft.com/office/drawing/2014/main" id="{EC60BC84-1DFD-47B5-BE57-181807BA0746}"/>
              </a:ext>
            </a:extLst>
          </p:cNvPr>
          <p:cNvSpPr/>
          <p:nvPr/>
        </p:nvSpPr>
        <p:spPr>
          <a:xfrm>
            <a:off x="3902931" y="1546121"/>
            <a:ext cx="4564070" cy="369332"/>
          </a:xfrm>
          <a:prstGeom prst="rect">
            <a:avLst/>
          </a:prstGeom>
        </p:spPr>
        <p:txBody>
          <a:bodyPr wrap="none">
            <a:spAutoFit/>
          </a:bodyPr>
          <a:lstStyle/>
          <a:p>
            <a:r>
              <a:rPr lang="en-US" b="1" dirty="0"/>
              <a:t>They are saved in the celestial kingdom.</a:t>
            </a:r>
          </a:p>
        </p:txBody>
      </p:sp>
      <p:sp>
        <p:nvSpPr>
          <p:cNvPr id="6" name="Rectangle 5">
            <a:extLst>
              <a:ext uri="{FF2B5EF4-FFF2-40B4-BE49-F238E27FC236}">
                <a16:creationId xmlns:a16="http://schemas.microsoft.com/office/drawing/2014/main" id="{B6FBE3A1-510A-4703-93E1-D244DFEA1FBD}"/>
              </a:ext>
            </a:extLst>
          </p:cNvPr>
          <p:cNvSpPr/>
          <p:nvPr/>
        </p:nvSpPr>
        <p:spPr>
          <a:xfrm>
            <a:off x="1580427" y="2207729"/>
            <a:ext cx="3544560" cy="369332"/>
          </a:xfrm>
          <a:prstGeom prst="rect">
            <a:avLst/>
          </a:prstGeom>
        </p:spPr>
        <p:txBody>
          <a:bodyPr wrap="none">
            <a:spAutoFit/>
          </a:bodyPr>
          <a:lstStyle/>
          <a:p>
            <a:r>
              <a:rPr lang="en-US" b="1" dirty="0">
                <a:solidFill>
                  <a:schemeClr val="accent5">
                    <a:lumMod val="50000"/>
                  </a:schemeClr>
                </a:solidFill>
                <a:latin typeface="Palatino"/>
              </a:rPr>
              <a:t>Doctrine and Covenants 137:10. </a:t>
            </a:r>
          </a:p>
        </p:txBody>
      </p:sp>
      <p:sp>
        <p:nvSpPr>
          <p:cNvPr id="4" name="Rectangle 3">
            <a:extLst>
              <a:ext uri="{FF2B5EF4-FFF2-40B4-BE49-F238E27FC236}">
                <a16:creationId xmlns:a16="http://schemas.microsoft.com/office/drawing/2014/main" id="{9F05364B-6F59-4E0F-B9FD-54333D73C313}"/>
              </a:ext>
            </a:extLst>
          </p:cNvPr>
          <p:cNvSpPr/>
          <p:nvPr/>
        </p:nvSpPr>
        <p:spPr>
          <a:xfrm>
            <a:off x="5931263" y="2124835"/>
            <a:ext cx="4342534" cy="646331"/>
          </a:xfrm>
          <a:prstGeom prst="rect">
            <a:avLst/>
          </a:prstGeom>
        </p:spPr>
        <p:txBody>
          <a:bodyPr wrap="square">
            <a:spAutoFit/>
          </a:bodyPr>
          <a:lstStyle/>
          <a:p>
            <a:pPr algn="ctr"/>
            <a:r>
              <a:rPr lang="en-US" b="1" dirty="0">
                <a:solidFill>
                  <a:schemeClr val="accent5">
                    <a:lumMod val="50000"/>
                  </a:schemeClr>
                </a:solidFill>
                <a:latin typeface="Palatino"/>
              </a:rPr>
              <a:t> Joseph Smith Translation, </a:t>
            </a:r>
          </a:p>
          <a:p>
            <a:pPr algn="ctr"/>
            <a:r>
              <a:rPr lang="en-US" b="1" dirty="0">
                <a:solidFill>
                  <a:schemeClr val="accent5">
                    <a:lumMod val="50000"/>
                  </a:schemeClr>
                </a:solidFill>
                <a:latin typeface="Palatino"/>
              </a:rPr>
              <a:t>Genesis 17:11.</a:t>
            </a:r>
          </a:p>
        </p:txBody>
      </p:sp>
      <p:sp>
        <p:nvSpPr>
          <p:cNvPr id="9" name="Rectangle 8">
            <a:extLst>
              <a:ext uri="{FF2B5EF4-FFF2-40B4-BE49-F238E27FC236}">
                <a16:creationId xmlns:a16="http://schemas.microsoft.com/office/drawing/2014/main" id="{FC776354-7B25-4B99-9634-D4D862B175D0}"/>
              </a:ext>
            </a:extLst>
          </p:cNvPr>
          <p:cNvSpPr/>
          <p:nvPr/>
        </p:nvSpPr>
        <p:spPr>
          <a:xfrm>
            <a:off x="1134792" y="5182167"/>
            <a:ext cx="9528726" cy="369332"/>
          </a:xfrm>
          <a:prstGeom prst="rect">
            <a:avLst/>
          </a:prstGeom>
        </p:spPr>
        <p:txBody>
          <a:bodyPr wrap="square">
            <a:spAutoFit/>
          </a:bodyPr>
          <a:lstStyle/>
          <a:p>
            <a:r>
              <a:rPr lang="en-US" b="1" dirty="0">
                <a:solidFill>
                  <a:schemeClr val="accent5">
                    <a:lumMod val="50000"/>
                  </a:schemeClr>
                </a:solidFill>
              </a:rPr>
              <a:t>How does this passage enhance your understanding of the Atonement of Jesus Christ?</a:t>
            </a:r>
          </a:p>
        </p:txBody>
      </p:sp>
      <p:sp>
        <p:nvSpPr>
          <p:cNvPr id="10" name="Rectangle 9">
            <a:extLst>
              <a:ext uri="{FF2B5EF4-FFF2-40B4-BE49-F238E27FC236}">
                <a16:creationId xmlns:a16="http://schemas.microsoft.com/office/drawing/2014/main" id="{AE66CA04-DDDA-4F26-A9AF-763210EA55BC}"/>
              </a:ext>
            </a:extLst>
          </p:cNvPr>
          <p:cNvSpPr/>
          <p:nvPr/>
        </p:nvSpPr>
        <p:spPr>
          <a:xfrm>
            <a:off x="1134792" y="2782655"/>
            <a:ext cx="4435830" cy="1200329"/>
          </a:xfrm>
          <a:prstGeom prst="rect">
            <a:avLst/>
          </a:prstGeom>
        </p:spPr>
        <p:txBody>
          <a:bodyPr wrap="square">
            <a:spAutoFit/>
          </a:bodyPr>
          <a:lstStyle/>
          <a:p>
            <a:pPr algn="just"/>
            <a:r>
              <a:rPr lang="en-US" dirty="0">
                <a:latin typeface="Palatino"/>
              </a:rPr>
              <a:t>And I also beheld that all children who die before they arrive at the years of accountability are saved in the celestial kingdom of heaven.</a:t>
            </a:r>
            <a:endParaRPr lang="en-US" dirty="0"/>
          </a:p>
        </p:txBody>
      </p:sp>
      <p:sp>
        <p:nvSpPr>
          <p:cNvPr id="11" name="Rectangle 10">
            <a:extLst>
              <a:ext uri="{FF2B5EF4-FFF2-40B4-BE49-F238E27FC236}">
                <a16:creationId xmlns:a16="http://schemas.microsoft.com/office/drawing/2014/main" id="{9387D658-7AA8-4891-B1BD-AFA3B1005B15}"/>
              </a:ext>
            </a:extLst>
          </p:cNvPr>
          <p:cNvSpPr/>
          <p:nvPr/>
        </p:nvSpPr>
        <p:spPr>
          <a:xfrm>
            <a:off x="5931652" y="2749827"/>
            <a:ext cx="4564070" cy="2031325"/>
          </a:xfrm>
          <a:prstGeom prst="rect">
            <a:avLst/>
          </a:prstGeom>
        </p:spPr>
        <p:txBody>
          <a:bodyPr wrap="square">
            <a:spAutoFit/>
          </a:bodyPr>
          <a:lstStyle/>
          <a:p>
            <a:pPr algn="just"/>
            <a:r>
              <a:rPr lang="en-US" dirty="0">
                <a:latin typeface="Palatino"/>
              </a:rPr>
              <a:t>And I will establish a covenant of circumcision with thee, and it shall be my covenant between me and thee, and thy seed after thee, in their generations; that thou mayest know forever that children are not accountable before me until they are eight years old.</a:t>
            </a:r>
          </a:p>
        </p:txBody>
      </p:sp>
    </p:spTree>
    <p:extLst>
      <p:ext uri="{BB962C8B-B14F-4D97-AF65-F5344CB8AC3E}">
        <p14:creationId xmlns:p14="http://schemas.microsoft.com/office/powerpoint/2010/main" val="4004272433"/>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1250"/>
                                        <p:tgtEl>
                                          <p:spTgt spid="10"/>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125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5"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down)">
                                      <p:cBhvr>
                                        <p:cTn id="20" dur="1500"/>
                                        <p:tgtEl>
                                          <p:spTgt spid="4"/>
                                        </p:tgtEl>
                                      </p:cBhvr>
                                    </p:animEffect>
                                  </p:childTnLst>
                                </p:cTn>
                              </p:par>
                              <p:par>
                                <p:cTn id="21" presetID="5" presetClass="entr" presetSubtype="5"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heckerboard(down)">
                                      <p:cBhvr>
                                        <p:cTn id="23" dur="1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1750" fill="hold"/>
                                        <p:tgtEl>
                                          <p:spTgt spid="9"/>
                                        </p:tgtEl>
                                        <p:attrNameLst>
                                          <p:attrName>ppt_x</p:attrName>
                                        </p:attrNameLst>
                                      </p:cBhvr>
                                      <p:tavLst>
                                        <p:tav tm="0">
                                          <p:val>
                                            <p:strVal val="0-#ppt_w/2"/>
                                          </p:val>
                                        </p:tav>
                                        <p:tav tm="100000">
                                          <p:val>
                                            <p:strVal val="#ppt_x"/>
                                          </p:val>
                                        </p:tav>
                                      </p:tavLst>
                                    </p:anim>
                                    <p:anim calcmode="lin" valueType="num">
                                      <p:cBhvr additive="base">
                                        <p:cTn id="29" dur="175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039F1D43-C729-457B-BE93-85B7772514C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3" name="Rectangle 2">
            <a:extLst>
              <a:ext uri="{FF2B5EF4-FFF2-40B4-BE49-F238E27FC236}">
                <a16:creationId xmlns:a16="http://schemas.microsoft.com/office/drawing/2014/main" id="{313A8EF3-2E3C-4A38-AD24-6FD27B583E27}"/>
              </a:ext>
            </a:extLst>
          </p:cNvPr>
          <p:cNvSpPr/>
          <p:nvPr/>
        </p:nvSpPr>
        <p:spPr>
          <a:xfrm>
            <a:off x="1024937" y="890974"/>
            <a:ext cx="4153701" cy="430887"/>
          </a:xfrm>
          <a:prstGeom prst="rect">
            <a:avLst/>
          </a:prstGeom>
        </p:spPr>
        <p:txBody>
          <a:bodyPr wrap="none">
            <a:spAutoFit/>
          </a:bodyPr>
          <a:lstStyle/>
          <a:p>
            <a:r>
              <a:rPr lang="en-US" sz="2200" b="1" dirty="0">
                <a:solidFill>
                  <a:schemeClr val="accent5">
                    <a:lumMod val="50000"/>
                  </a:schemeClr>
                </a:solidFill>
                <a:latin typeface="Palatino"/>
              </a:rPr>
              <a:t>Doctrine and Covenants 29:49. </a:t>
            </a:r>
          </a:p>
        </p:txBody>
      </p:sp>
      <p:sp>
        <p:nvSpPr>
          <p:cNvPr id="2" name="Rectangle 1">
            <a:extLst>
              <a:ext uri="{FF2B5EF4-FFF2-40B4-BE49-F238E27FC236}">
                <a16:creationId xmlns:a16="http://schemas.microsoft.com/office/drawing/2014/main" id="{04CCC2D5-76BA-4251-A8B0-2511237813AE}"/>
              </a:ext>
            </a:extLst>
          </p:cNvPr>
          <p:cNvSpPr/>
          <p:nvPr/>
        </p:nvSpPr>
        <p:spPr>
          <a:xfrm>
            <a:off x="1024937" y="1351108"/>
            <a:ext cx="9861176" cy="369332"/>
          </a:xfrm>
          <a:prstGeom prst="rect">
            <a:avLst/>
          </a:prstGeom>
        </p:spPr>
        <p:txBody>
          <a:bodyPr wrap="square">
            <a:spAutoFit/>
          </a:bodyPr>
          <a:lstStyle/>
          <a:p>
            <a:r>
              <a:rPr lang="en-US" dirty="0">
                <a:latin typeface="Palatino"/>
              </a:rPr>
              <a:t>And, again, I say unto you, that whoso having knowledge, have I not commanded to repent?</a:t>
            </a:r>
            <a:endParaRPr lang="en-US" dirty="0"/>
          </a:p>
        </p:txBody>
      </p:sp>
    </p:spTree>
    <p:extLst>
      <p:ext uri="{BB962C8B-B14F-4D97-AF65-F5344CB8AC3E}">
        <p14:creationId xmlns:p14="http://schemas.microsoft.com/office/powerpoint/2010/main" val="31884014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2" name="Rectangle 1">
            <a:extLst>
              <a:ext uri="{FF2B5EF4-FFF2-40B4-BE49-F238E27FC236}">
                <a16:creationId xmlns:a16="http://schemas.microsoft.com/office/drawing/2014/main" id="{D8C6CB37-E123-45AC-941D-0716C6B2DC6A}"/>
              </a:ext>
            </a:extLst>
          </p:cNvPr>
          <p:cNvSpPr/>
          <p:nvPr/>
        </p:nvSpPr>
        <p:spPr>
          <a:xfrm>
            <a:off x="2299928" y="2690336"/>
            <a:ext cx="8153194" cy="738664"/>
          </a:xfrm>
          <a:prstGeom prst="rect">
            <a:avLst/>
          </a:prstGeom>
        </p:spPr>
        <p:txBody>
          <a:bodyPr wrap="none">
            <a:spAutoFit/>
          </a:bodyPr>
          <a:lstStyle/>
          <a:p>
            <a:r>
              <a:rPr lang="en-US" sz="4200" b="1" dirty="0">
                <a:solidFill>
                  <a:schemeClr val="tx1">
                    <a:lumMod val="75000"/>
                    <a:lumOff val="25000"/>
                  </a:schemeClr>
                </a:solidFill>
                <a:latin typeface="Bahnschrift Light" panose="020B0502040204020203" pitchFamily="34" charset="0"/>
              </a:rPr>
              <a:t>Doctrine and Covenants 29:30-50.</a:t>
            </a:r>
          </a:p>
        </p:txBody>
      </p:sp>
    </p:spTree>
    <p:extLst>
      <p:ext uri="{BB962C8B-B14F-4D97-AF65-F5344CB8AC3E}">
        <p14:creationId xmlns:p14="http://schemas.microsoft.com/office/powerpoint/2010/main" val="209416750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820681-5333-45CF-A4EE-5164B36AB31A}"/>
              </a:ext>
            </a:extLst>
          </p:cNvPr>
          <p:cNvSpPr/>
          <p:nvPr/>
        </p:nvSpPr>
        <p:spPr>
          <a:xfrm>
            <a:off x="1310688" y="89097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29:30-45. </a:t>
            </a:r>
          </a:p>
        </p:txBody>
      </p:sp>
      <p:sp>
        <p:nvSpPr>
          <p:cNvPr id="4" name="Rectangle 3">
            <a:extLst>
              <a:ext uri="{FF2B5EF4-FFF2-40B4-BE49-F238E27FC236}">
                <a16:creationId xmlns:a16="http://schemas.microsoft.com/office/drawing/2014/main" id="{8B1584BF-04ED-49F9-AC0E-7090C5F3B42A}"/>
              </a:ext>
            </a:extLst>
          </p:cNvPr>
          <p:cNvSpPr/>
          <p:nvPr/>
        </p:nvSpPr>
        <p:spPr>
          <a:xfrm>
            <a:off x="2400714" y="2828835"/>
            <a:ext cx="7390572" cy="1754326"/>
          </a:xfrm>
          <a:prstGeom prst="rect">
            <a:avLst/>
          </a:prstGeom>
        </p:spPr>
        <p:txBody>
          <a:bodyPr wrap="square">
            <a:spAutoFit/>
          </a:bodyPr>
          <a:lstStyle/>
          <a:p>
            <a:pPr algn="ctr"/>
            <a:r>
              <a:rPr lang="en-US" sz="3600" dirty="0">
                <a:solidFill>
                  <a:schemeClr val="accent5">
                    <a:lumMod val="50000"/>
                  </a:schemeClr>
                </a:solidFill>
                <a:latin typeface="Bahnschrift SemiLight SemiConde" panose="020B0502040204020203" pitchFamily="34" charset="0"/>
              </a:rPr>
              <a:t>“The Savior declares that He has redeemed us from the Fall and that He offers salvation from our sins”</a:t>
            </a:r>
          </a:p>
        </p:txBody>
      </p:sp>
      <p:sp>
        <p:nvSpPr>
          <p:cNvPr id="5" name="Subtitle 4">
            <a:extLst>
              <a:ext uri="{FF2B5EF4-FFF2-40B4-BE49-F238E27FC236}">
                <a16:creationId xmlns:a16="http://schemas.microsoft.com/office/drawing/2014/main" id="{2E0D9ED5-875A-41E5-9F8C-9D4EE3C3C303}"/>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5DD61AEA-1756-4A4B-ADBA-D7294A5257D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10" name="Rectangle 9">
            <a:extLst>
              <a:ext uri="{FF2B5EF4-FFF2-40B4-BE49-F238E27FC236}">
                <a16:creationId xmlns:a16="http://schemas.microsoft.com/office/drawing/2014/main" id="{440D58C0-D088-4E1A-99A4-2F7D3296FC3D}"/>
              </a:ext>
            </a:extLst>
          </p:cNvPr>
          <p:cNvSpPr/>
          <p:nvPr/>
        </p:nvSpPr>
        <p:spPr>
          <a:xfrm>
            <a:off x="3575889" y="147136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29:31-32. </a:t>
            </a:r>
          </a:p>
        </p:txBody>
      </p:sp>
      <p:sp>
        <p:nvSpPr>
          <p:cNvPr id="2" name="Rectangle 1">
            <a:extLst>
              <a:ext uri="{FF2B5EF4-FFF2-40B4-BE49-F238E27FC236}">
                <a16:creationId xmlns:a16="http://schemas.microsoft.com/office/drawing/2014/main" id="{0E855DE6-C1C8-45AD-9590-B4921C596E30}"/>
              </a:ext>
            </a:extLst>
          </p:cNvPr>
          <p:cNvSpPr/>
          <p:nvPr/>
        </p:nvSpPr>
        <p:spPr>
          <a:xfrm>
            <a:off x="2845463" y="2207805"/>
            <a:ext cx="5991261" cy="1477328"/>
          </a:xfrm>
          <a:prstGeom prst="rect">
            <a:avLst/>
          </a:prstGeom>
        </p:spPr>
        <p:txBody>
          <a:bodyPr wrap="square">
            <a:spAutoFit/>
          </a:bodyPr>
          <a:lstStyle/>
          <a:p>
            <a:pPr algn="just" fontAlgn="base"/>
            <a:r>
              <a:rPr lang="en-US" b="1" dirty="0">
                <a:latin typeface="Palatino"/>
              </a:rPr>
              <a:t>31 </a:t>
            </a:r>
            <a:r>
              <a:rPr lang="en-US" dirty="0">
                <a:latin typeface="Palatino"/>
              </a:rPr>
              <a:t>For by the power of my Spirit created I them; yea, all things both spiritual and temporal—</a:t>
            </a:r>
          </a:p>
          <a:p>
            <a:pPr algn="just" fontAlgn="base"/>
            <a:r>
              <a:rPr lang="en-US" b="1" dirty="0">
                <a:latin typeface="Palatino"/>
              </a:rPr>
              <a:t>32 </a:t>
            </a:r>
            <a:r>
              <a:rPr lang="en-US" dirty="0">
                <a:latin typeface="Palatino"/>
              </a:rPr>
              <a:t>First spiritual, secondly temporal, which is the beginning of my work; and again, first temporal, and secondly spiritual, which is the last of my work.</a:t>
            </a:r>
            <a:endParaRPr lang="en-US" b="0" i="0" dirty="0">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8CA2FC77-DE17-4D40-8877-9294EF30EE2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9" name="Rectangle 8">
            <a:extLst>
              <a:ext uri="{FF2B5EF4-FFF2-40B4-BE49-F238E27FC236}">
                <a16:creationId xmlns:a16="http://schemas.microsoft.com/office/drawing/2014/main" id="{EDB23E9D-D57B-4D28-9144-2A041ACA9984}"/>
              </a:ext>
            </a:extLst>
          </p:cNvPr>
          <p:cNvSpPr/>
          <p:nvPr/>
        </p:nvSpPr>
        <p:spPr>
          <a:xfrm>
            <a:off x="1024936" y="3322408"/>
            <a:ext cx="5304657" cy="369332"/>
          </a:xfrm>
          <a:prstGeom prst="rect">
            <a:avLst/>
          </a:prstGeom>
        </p:spPr>
        <p:txBody>
          <a:bodyPr wrap="none">
            <a:spAutoFit/>
          </a:bodyPr>
          <a:lstStyle/>
          <a:p>
            <a:r>
              <a:rPr lang="en-US" b="1" dirty="0">
                <a:solidFill>
                  <a:schemeClr val="accent5">
                    <a:lumMod val="50000"/>
                  </a:schemeClr>
                </a:solidFill>
              </a:rPr>
              <a:t>How did the Lord describe His commandments?</a:t>
            </a:r>
          </a:p>
        </p:txBody>
      </p:sp>
      <p:sp>
        <p:nvSpPr>
          <p:cNvPr id="10" name="Rectangle 9">
            <a:extLst>
              <a:ext uri="{FF2B5EF4-FFF2-40B4-BE49-F238E27FC236}">
                <a16:creationId xmlns:a16="http://schemas.microsoft.com/office/drawing/2014/main" id="{AACD7ACF-D6FC-4F61-ADDE-DC51653DC108}"/>
              </a:ext>
            </a:extLst>
          </p:cNvPr>
          <p:cNvSpPr/>
          <p:nvPr/>
        </p:nvSpPr>
        <p:spPr>
          <a:xfrm>
            <a:off x="1024937" y="89097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29:34-35. </a:t>
            </a:r>
          </a:p>
        </p:txBody>
      </p:sp>
      <p:sp>
        <p:nvSpPr>
          <p:cNvPr id="11" name="Rectangle 10">
            <a:extLst>
              <a:ext uri="{FF2B5EF4-FFF2-40B4-BE49-F238E27FC236}">
                <a16:creationId xmlns:a16="http://schemas.microsoft.com/office/drawing/2014/main" id="{C821E091-32AA-4729-B6ED-BAACEA91ABF2}"/>
              </a:ext>
            </a:extLst>
          </p:cNvPr>
          <p:cNvSpPr/>
          <p:nvPr/>
        </p:nvSpPr>
        <p:spPr>
          <a:xfrm>
            <a:off x="1024936" y="1321861"/>
            <a:ext cx="9905001" cy="1754326"/>
          </a:xfrm>
          <a:prstGeom prst="rect">
            <a:avLst/>
          </a:prstGeom>
        </p:spPr>
        <p:txBody>
          <a:bodyPr wrap="square">
            <a:spAutoFit/>
          </a:bodyPr>
          <a:lstStyle/>
          <a:p>
            <a:pPr algn="just" fontAlgn="base"/>
            <a:r>
              <a:rPr lang="en-US" b="1" dirty="0">
                <a:latin typeface="Palatino"/>
              </a:rPr>
              <a:t>34 </a:t>
            </a:r>
            <a:r>
              <a:rPr lang="en-US" dirty="0">
                <a:latin typeface="Palatino"/>
              </a:rPr>
              <a:t>Wherefore, verily I say unto you that all things unto me are spiritual, and not at any time have I given unto you a law which was temporal; neither any man, nor the children of men; neither Adam, your father, whom I created.</a:t>
            </a:r>
          </a:p>
          <a:p>
            <a:pPr algn="just" fontAlgn="base"/>
            <a:r>
              <a:rPr lang="en-US" b="1" dirty="0">
                <a:latin typeface="Palatino"/>
              </a:rPr>
              <a:t>35 </a:t>
            </a:r>
            <a:r>
              <a:rPr lang="en-US" dirty="0">
                <a:latin typeface="Palatino"/>
              </a:rPr>
              <a:t>Behold, I gave unto him that he should be an agent unto himself; and I gave unto him commandment, but no temporal commandment gave I unto him, for my commandments are spiritual; they are not natural nor temporal, neither carnal nor sensual.</a:t>
            </a:r>
            <a:endParaRPr lang="en-US" b="0" i="0" dirty="0">
              <a:effectLst/>
              <a:latin typeface="Palatino"/>
            </a:endParaRPr>
          </a:p>
        </p:txBody>
      </p:sp>
      <p:sp>
        <p:nvSpPr>
          <p:cNvPr id="5" name="Rectangle 4">
            <a:extLst>
              <a:ext uri="{FF2B5EF4-FFF2-40B4-BE49-F238E27FC236}">
                <a16:creationId xmlns:a16="http://schemas.microsoft.com/office/drawing/2014/main" id="{60A921CC-8C02-4651-A002-2D69DE3EE8B2}"/>
              </a:ext>
            </a:extLst>
          </p:cNvPr>
          <p:cNvSpPr/>
          <p:nvPr/>
        </p:nvSpPr>
        <p:spPr>
          <a:xfrm>
            <a:off x="1024936" y="3753295"/>
            <a:ext cx="4358694" cy="369332"/>
          </a:xfrm>
          <a:prstGeom prst="rect">
            <a:avLst/>
          </a:prstGeom>
        </p:spPr>
        <p:txBody>
          <a:bodyPr wrap="none">
            <a:spAutoFit/>
          </a:bodyPr>
          <a:lstStyle/>
          <a:p>
            <a:r>
              <a:rPr lang="en-US" b="1" dirty="0">
                <a:effectLst>
                  <a:outerShdw blurRad="38100" dist="38100" dir="2700000" algn="tl">
                    <a:srgbClr val="000000">
                      <a:alpha val="43137"/>
                    </a:srgbClr>
                  </a:outerShdw>
                </a:effectLst>
              </a:rPr>
              <a:t>All God’s commandments are spiritual.</a:t>
            </a:r>
          </a:p>
        </p:txBody>
      </p:sp>
      <p:sp>
        <p:nvSpPr>
          <p:cNvPr id="6" name="Rectangle 5">
            <a:extLst>
              <a:ext uri="{FF2B5EF4-FFF2-40B4-BE49-F238E27FC236}">
                <a16:creationId xmlns:a16="http://schemas.microsoft.com/office/drawing/2014/main" id="{13777460-B1CA-4FEE-A005-B091057E83B4}"/>
              </a:ext>
            </a:extLst>
          </p:cNvPr>
          <p:cNvSpPr/>
          <p:nvPr/>
        </p:nvSpPr>
        <p:spPr>
          <a:xfrm>
            <a:off x="1024935" y="4263446"/>
            <a:ext cx="10032271" cy="923330"/>
          </a:xfrm>
          <a:prstGeom prst="rect">
            <a:avLst/>
          </a:prstGeom>
        </p:spPr>
        <p:txBody>
          <a:bodyPr wrap="square">
            <a:spAutoFit/>
          </a:bodyPr>
          <a:lstStyle/>
          <a:p>
            <a:r>
              <a:rPr lang="en-US" b="1" dirty="0">
                <a:solidFill>
                  <a:schemeClr val="accent5">
                    <a:lumMod val="50000"/>
                  </a:schemeClr>
                </a:solidFill>
              </a:rPr>
              <a:t>How would you explain the Lord’s declaration that all His commandments are spiritual?</a:t>
            </a:r>
          </a:p>
          <a:p>
            <a:r>
              <a:rPr lang="en-US" b="1" dirty="0">
                <a:solidFill>
                  <a:schemeClr val="accent5">
                    <a:lumMod val="50000"/>
                  </a:schemeClr>
                </a:solidFill>
              </a:rPr>
              <a:t>What are some examples of spiritual blessings that come when we keep the commandments?</a:t>
            </a:r>
          </a:p>
        </p:txBody>
      </p:sp>
      <p:sp>
        <p:nvSpPr>
          <p:cNvPr id="12" name="Rectangle 11">
            <a:extLst>
              <a:ext uri="{FF2B5EF4-FFF2-40B4-BE49-F238E27FC236}">
                <a16:creationId xmlns:a16="http://schemas.microsoft.com/office/drawing/2014/main" id="{8B746DAE-8479-465F-AF6B-F03EEE33C721}"/>
              </a:ext>
            </a:extLst>
          </p:cNvPr>
          <p:cNvSpPr/>
          <p:nvPr/>
        </p:nvSpPr>
        <p:spPr>
          <a:xfrm>
            <a:off x="1024935" y="5186776"/>
            <a:ext cx="9905002" cy="646331"/>
          </a:xfrm>
          <a:prstGeom prst="rect">
            <a:avLst/>
          </a:prstGeom>
        </p:spPr>
        <p:txBody>
          <a:bodyPr wrap="square">
            <a:spAutoFit/>
          </a:bodyPr>
          <a:lstStyle/>
          <a:p>
            <a:r>
              <a:rPr lang="en-US" b="1" dirty="0">
                <a:solidFill>
                  <a:schemeClr val="accent5">
                    <a:lumMod val="50000"/>
                  </a:schemeClr>
                </a:solidFill>
              </a:rPr>
              <a:t>How might the doctrine written on the board help your friend in the scenario discussed at the beginning of the lesson?</a:t>
            </a:r>
          </a:p>
        </p:txBody>
      </p:sp>
      <p:sp>
        <p:nvSpPr>
          <p:cNvPr id="14" name="Rectangle 13">
            <a:extLst>
              <a:ext uri="{FF2B5EF4-FFF2-40B4-BE49-F238E27FC236}">
                <a16:creationId xmlns:a16="http://schemas.microsoft.com/office/drawing/2014/main" id="{05F3A9CA-36D2-4CDB-8D87-231034F7EF67}"/>
              </a:ext>
            </a:extLst>
          </p:cNvPr>
          <p:cNvSpPr/>
          <p:nvPr/>
        </p:nvSpPr>
        <p:spPr>
          <a:xfrm>
            <a:off x="1020963" y="3753733"/>
            <a:ext cx="4358694" cy="369332"/>
          </a:xfrm>
          <a:prstGeom prst="rect">
            <a:avLst/>
          </a:prstGeom>
        </p:spPr>
        <p:txBody>
          <a:bodyPr wrap="none">
            <a:spAutoFit/>
          </a:bodyPr>
          <a:lstStyle/>
          <a:p>
            <a:r>
              <a:rPr lang="en-US" b="1" dirty="0">
                <a:solidFill>
                  <a:srgbClr val="D6E513"/>
                </a:solidFill>
                <a:effectLst>
                  <a:outerShdw blurRad="38100" dist="38100" dir="2700000" algn="tl">
                    <a:srgbClr val="000000">
                      <a:alpha val="43137"/>
                    </a:srgbClr>
                  </a:outerShdw>
                </a:effectLst>
              </a:rPr>
              <a:t>All God’s commandments are spiritual.</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18BDD32A-8F89-4900-B034-89CE8CA104B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11" name="Rectangle 10">
            <a:extLst>
              <a:ext uri="{FF2B5EF4-FFF2-40B4-BE49-F238E27FC236}">
                <a16:creationId xmlns:a16="http://schemas.microsoft.com/office/drawing/2014/main" id="{15DB3E06-9387-4299-A243-5E4C8A515BCD}"/>
              </a:ext>
            </a:extLst>
          </p:cNvPr>
          <p:cNvSpPr/>
          <p:nvPr/>
        </p:nvSpPr>
        <p:spPr>
          <a:xfrm>
            <a:off x="1024937" y="890974"/>
            <a:ext cx="4153701" cy="430887"/>
          </a:xfrm>
          <a:prstGeom prst="rect">
            <a:avLst/>
          </a:prstGeom>
        </p:spPr>
        <p:txBody>
          <a:bodyPr wrap="none">
            <a:spAutoFit/>
          </a:bodyPr>
          <a:lstStyle/>
          <a:p>
            <a:r>
              <a:rPr lang="en-US" sz="2200" b="1" dirty="0">
                <a:solidFill>
                  <a:schemeClr val="accent5">
                    <a:lumMod val="50000"/>
                  </a:schemeClr>
                </a:solidFill>
                <a:latin typeface="Palatino"/>
              </a:rPr>
              <a:t>Doctrine and Covenants 29:39. </a:t>
            </a:r>
          </a:p>
        </p:txBody>
      </p:sp>
      <p:sp>
        <p:nvSpPr>
          <p:cNvPr id="3" name="Rectangle 2">
            <a:extLst>
              <a:ext uri="{FF2B5EF4-FFF2-40B4-BE49-F238E27FC236}">
                <a16:creationId xmlns:a16="http://schemas.microsoft.com/office/drawing/2014/main" id="{7366E03C-F151-4862-B658-C24F70125A82}"/>
              </a:ext>
            </a:extLst>
          </p:cNvPr>
          <p:cNvSpPr/>
          <p:nvPr/>
        </p:nvSpPr>
        <p:spPr>
          <a:xfrm>
            <a:off x="1024936" y="1321861"/>
            <a:ext cx="9759605" cy="646331"/>
          </a:xfrm>
          <a:prstGeom prst="rect">
            <a:avLst/>
          </a:prstGeom>
        </p:spPr>
        <p:txBody>
          <a:bodyPr wrap="square">
            <a:spAutoFit/>
          </a:bodyPr>
          <a:lstStyle/>
          <a:p>
            <a:pPr algn="just"/>
            <a:r>
              <a:rPr lang="en-US" dirty="0">
                <a:latin typeface="Palatino"/>
              </a:rPr>
              <a:t>And it must needs be that the devil should tempt the children of men, or they could not be agents unto themselves; for if they never should have bitter they could not know the sweet.</a:t>
            </a:r>
            <a:endParaRPr lang="en-US" dirty="0"/>
          </a:p>
        </p:txBody>
      </p:sp>
      <p:sp>
        <p:nvSpPr>
          <p:cNvPr id="13" name="Rectangle 12">
            <a:extLst>
              <a:ext uri="{FF2B5EF4-FFF2-40B4-BE49-F238E27FC236}">
                <a16:creationId xmlns:a16="http://schemas.microsoft.com/office/drawing/2014/main" id="{FFF78E58-07B3-48B2-94E2-2343CE71E8F9}"/>
              </a:ext>
            </a:extLst>
          </p:cNvPr>
          <p:cNvSpPr/>
          <p:nvPr/>
        </p:nvSpPr>
        <p:spPr>
          <a:xfrm>
            <a:off x="1024935" y="1889008"/>
            <a:ext cx="9759605" cy="646331"/>
          </a:xfrm>
          <a:prstGeom prst="rect">
            <a:avLst/>
          </a:prstGeom>
        </p:spPr>
        <p:txBody>
          <a:bodyPr wrap="square">
            <a:spAutoFit/>
          </a:bodyPr>
          <a:lstStyle/>
          <a:p>
            <a:pPr algn="just"/>
            <a:r>
              <a:rPr lang="en-US" dirty="0">
                <a:solidFill>
                  <a:schemeClr val="accent5">
                    <a:lumMod val="50000"/>
                  </a:schemeClr>
                </a:solidFill>
              </a:rPr>
              <a:t>Why does the Lord allow the devil to tempt us? Why is it important for us to have choices between good and evil?</a:t>
            </a:r>
          </a:p>
        </p:txBody>
      </p:sp>
      <p:sp>
        <p:nvSpPr>
          <p:cNvPr id="14" name="Rectangle 13">
            <a:extLst>
              <a:ext uri="{FF2B5EF4-FFF2-40B4-BE49-F238E27FC236}">
                <a16:creationId xmlns:a16="http://schemas.microsoft.com/office/drawing/2014/main" id="{1FBA8E70-8E78-49E1-BD6F-E7370681A968}"/>
              </a:ext>
            </a:extLst>
          </p:cNvPr>
          <p:cNvSpPr/>
          <p:nvPr/>
        </p:nvSpPr>
        <p:spPr>
          <a:xfrm>
            <a:off x="1024936" y="3005147"/>
            <a:ext cx="9759604" cy="1477328"/>
          </a:xfrm>
          <a:prstGeom prst="rect">
            <a:avLst/>
          </a:prstGeom>
        </p:spPr>
        <p:txBody>
          <a:bodyPr wrap="square">
            <a:spAutoFit/>
          </a:bodyPr>
          <a:lstStyle/>
          <a:p>
            <a:pPr algn="just" fontAlgn="base"/>
            <a:r>
              <a:rPr lang="en-US" b="1" dirty="0">
                <a:latin typeface="Palatino"/>
              </a:rPr>
              <a:t>16 </a:t>
            </a:r>
            <a:r>
              <a:rPr lang="en-US" dirty="0">
                <a:latin typeface="Palatino"/>
              </a:rPr>
              <a:t>And I, the Lord God, commanded the man, saying: Of every tree of the garden thou mayest freely eat,</a:t>
            </a:r>
          </a:p>
          <a:p>
            <a:pPr algn="just" fontAlgn="base"/>
            <a:r>
              <a:rPr lang="en-US" b="1" dirty="0">
                <a:latin typeface="Palatino"/>
              </a:rPr>
              <a:t>17 </a:t>
            </a:r>
            <a:r>
              <a:rPr lang="en-US" dirty="0">
                <a:latin typeface="Palatino"/>
              </a:rPr>
              <a:t>But of the tree of the knowledge of good and evil, thou shalt not eat of it, nevertheless, thou mayest choose for thyself, for it is given unto thee; but, remember that I forbid it, for in the day thou eatest thereof thou shalt surely die.</a:t>
            </a:r>
            <a:endParaRPr lang="en-US" b="0" i="0" dirty="0">
              <a:effectLst/>
              <a:latin typeface="Palatino"/>
            </a:endParaRPr>
          </a:p>
        </p:txBody>
      </p:sp>
      <p:sp>
        <p:nvSpPr>
          <p:cNvPr id="15" name="Rectangle 14">
            <a:extLst>
              <a:ext uri="{FF2B5EF4-FFF2-40B4-BE49-F238E27FC236}">
                <a16:creationId xmlns:a16="http://schemas.microsoft.com/office/drawing/2014/main" id="{1569C639-FF18-4CB0-B3BF-1F5D445A4DC7}"/>
              </a:ext>
            </a:extLst>
          </p:cNvPr>
          <p:cNvSpPr/>
          <p:nvPr/>
        </p:nvSpPr>
        <p:spPr>
          <a:xfrm>
            <a:off x="1024935" y="2633535"/>
            <a:ext cx="1955985" cy="430887"/>
          </a:xfrm>
          <a:prstGeom prst="rect">
            <a:avLst/>
          </a:prstGeom>
        </p:spPr>
        <p:txBody>
          <a:bodyPr wrap="none">
            <a:spAutoFit/>
          </a:bodyPr>
          <a:lstStyle/>
          <a:p>
            <a:r>
              <a:rPr lang="en-US" sz="2200" b="1" dirty="0">
                <a:solidFill>
                  <a:schemeClr val="accent5">
                    <a:lumMod val="50000"/>
                  </a:schemeClr>
                </a:solidFill>
                <a:latin typeface="Palatino"/>
              </a:rPr>
              <a:t>Moses 3:16-17</a:t>
            </a:r>
          </a:p>
        </p:txBody>
      </p:sp>
      <p:sp>
        <p:nvSpPr>
          <p:cNvPr id="16" name="Rectangle 15">
            <a:extLst>
              <a:ext uri="{FF2B5EF4-FFF2-40B4-BE49-F238E27FC236}">
                <a16:creationId xmlns:a16="http://schemas.microsoft.com/office/drawing/2014/main" id="{EC0AA434-B6D5-4B05-A89D-73720AA852CB}"/>
              </a:ext>
            </a:extLst>
          </p:cNvPr>
          <p:cNvSpPr/>
          <p:nvPr/>
        </p:nvSpPr>
        <p:spPr>
          <a:xfrm>
            <a:off x="1024935" y="4573944"/>
            <a:ext cx="4937634" cy="369332"/>
          </a:xfrm>
          <a:prstGeom prst="rect">
            <a:avLst/>
          </a:prstGeom>
        </p:spPr>
        <p:txBody>
          <a:bodyPr wrap="none">
            <a:spAutoFit/>
          </a:bodyPr>
          <a:lstStyle/>
          <a:p>
            <a:r>
              <a:rPr lang="en-US" dirty="0">
                <a:solidFill>
                  <a:schemeClr val="accent4">
                    <a:lumMod val="50000"/>
                  </a:schemeClr>
                </a:solidFill>
              </a:rPr>
              <a:t>What commandment did the Lord give Adam? </a:t>
            </a:r>
          </a:p>
        </p:txBody>
      </p:sp>
      <p:sp>
        <p:nvSpPr>
          <p:cNvPr id="17" name="Rectangle 16">
            <a:extLst>
              <a:ext uri="{FF2B5EF4-FFF2-40B4-BE49-F238E27FC236}">
                <a16:creationId xmlns:a16="http://schemas.microsoft.com/office/drawing/2014/main" id="{847B3ED4-5203-453E-A662-7DDE121C5552}"/>
              </a:ext>
            </a:extLst>
          </p:cNvPr>
          <p:cNvSpPr/>
          <p:nvPr/>
        </p:nvSpPr>
        <p:spPr>
          <a:xfrm>
            <a:off x="1024935" y="5322102"/>
            <a:ext cx="9759604" cy="369332"/>
          </a:xfrm>
          <a:prstGeom prst="rect">
            <a:avLst/>
          </a:prstGeom>
        </p:spPr>
        <p:txBody>
          <a:bodyPr wrap="square">
            <a:spAutoFit/>
          </a:bodyPr>
          <a:lstStyle/>
          <a:p>
            <a:pPr algn="just"/>
            <a:r>
              <a:rPr lang="en-US" dirty="0">
                <a:solidFill>
                  <a:schemeClr val="accent4">
                    <a:lumMod val="50000"/>
                  </a:schemeClr>
                </a:solidFill>
              </a:rPr>
              <a:t>What did the Lord say would happen if Adam transgressed this commandment? </a:t>
            </a:r>
          </a:p>
        </p:txBody>
      </p:sp>
      <p:sp>
        <p:nvSpPr>
          <p:cNvPr id="18" name="Rectangle 17">
            <a:extLst>
              <a:ext uri="{FF2B5EF4-FFF2-40B4-BE49-F238E27FC236}">
                <a16:creationId xmlns:a16="http://schemas.microsoft.com/office/drawing/2014/main" id="{5148DF6F-C21F-4CE9-BB79-35E7520AD4DF}"/>
              </a:ext>
            </a:extLst>
          </p:cNvPr>
          <p:cNvSpPr/>
          <p:nvPr/>
        </p:nvSpPr>
        <p:spPr>
          <a:xfrm>
            <a:off x="1024935" y="4861301"/>
            <a:ext cx="9907524" cy="353943"/>
          </a:xfrm>
          <a:prstGeom prst="rect">
            <a:avLst/>
          </a:prstGeom>
        </p:spPr>
        <p:txBody>
          <a:bodyPr wrap="square">
            <a:spAutoFit/>
          </a:bodyPr>
          <a:lstStyle/>
          <a:p>
            <a:r>
              <a:rPr lang="en-US" sz="1700" b="1" dirty="0"/>
              <a:t>The Lord commanded Adam not to eat the fruit of the tree of the knowledge of good and evil.</a:t>
            </a:r>
          </a:p>
        </p:txBody>
      </p:sp>
      <p:sp>
        <p:nvSpPr>
          <p:cNvPr id="19" name="Rectangle 18">
            <a:extLst>
              <a:ext uri="{FF2B5EF4-FFF2-40B4-BE49-F238E27FC236}">
                <a16:creationId xmlns:a16="http://schemas.microsoft.com/office/drawing/2014/main" id="{58EED577-0192-4DD6-BC77-37CC41F9E5EF}"/>
              </a:ext>
            </a:extLst>
          </p:cNvPr>
          <p:cNvSpPr/>
          <p:nvPr/>
        </p:nvSpPr>
        <p:spPr>
          <a:xfrm>
            <a:off x="1024935" y="5594070"/>
            <a:ext cx="9907524" cy="338554"/>
          </a:xfrm>
          <a:prstGeom prst="rect">
            <a:avLst/>
          </a:prstGeom>
        </p:spPr>
        <p:txBody>
          <a:bodyPr wrap="square">
            <a:spAutoFit/>
          </a:bodyPr>
          <a:lstStyle/>
          <a:p>
            <a:r>
              <a:rPr lang="en-US" sz="1600" b="1" dirty="0"/>
              <a:t>Adam would die. From the day of his transgression Adam was subject to physical and spiritual death.</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750" fill="hold"/>
                                        <p:tgtEl>
                                          <p:spTgt spid="15"/>
                                        </p:tgtEl>
                                        <p:attrNameLst>
                                          <p:attrName>ppt_x</p:attrName>
                                        </p:attrNameLst>
                                      </p:cBhvr>
                                      <p:tavLst>
                                        <p:tav tm="0">
                                          <p:val>
                                            <p:strVal val="0-#ppt_w/2"/>
                                          </p:val>
                                        </p:tav>
                                        <p:tav tm="100000">
                                          <p:val>
                                            <p:strVal val="#ppt_x"/>
                                          </p:val>
                                        </p:tav>
                                      </p:tavLst>
                                    </p:anim>
                                    <p:anim calcmode="lin" valueType="num">
                                      <p:cBhvr additive="base">
                                        <p:cTn id="15" dur="1750" fill="hold"/>
                                        <p:tgtEl>
                                          <p:spTgt spid="15"/>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1750" fill="hold"/>
                                        <p:tgtEl>
                                          <p:spTgt spid="14"/>
                                        </p:tgtEl>
                                        <p:attrNameLst>
                                          <p:attrName>ppt_x</p:attrName>
                                        </p:attrNameLst>
                                      </p:cBhvr>
                                      <p:tavLst>
                                        <p:tav tm="0">
                                          <p:val>
                                            <p:strVal val="0-#ppt_w/2"/>
                                          </p:val>
                                        </p:tav>
                                        <p:tav tm="100000">
                                          <p:val>
                                            <p:strVal val="#ppt_x"/>
                                          </p:val>
                                        </p:tav>
                                      </p:tavLst>
                                    </p:anim>
                                    <p:anim calcmode="lin" valueType="num">
                                      <p:cBhvr additive="base">
                                        <p:cTn id="19" dur="1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circle(in)">
                                      <p:cBhvr>
                                        <p:cTn id="31" dur="20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fade">
                                      <p:cBhvr>
                                        <p:cTn id="36" dur="1000"/>
                                        <p:tgtEl>
                                          <p:spTgt spid="17">
                                            <p:txEl>
                                              <p:pRg st="0" end="0"/>
                                            </p:txEl>
                                          </p:spTgt>
                                        </p:tgtEl>
                                      </p:cBhvr>
                                    </p:animEffect>
                                    <p:anim calcmode="lin" valueType="num">
                                      <p:cBhvr>
                                        <p:cTn id="3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1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BBCCC44D-A5A5-40E0-9F21-E14E0A71682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12" name="Rectangle 11">
            <a:extLst>
              <a:ext uri="{FF2B5EF4-FFF2-40B4-BE49-F238E27FC236}">
                <a16:creationId xmlns:a16="http://schemas.microsoft.com/office/drawing/2014/main" id="{9114AD4E-1C89-4E85-94B9-55EF164FB1D9}"/>
              </a:ext>
            </a:extLst>
          </p:cNvPr>
          <p:cNvSpPr/>
          <p:nvPr/>
        </p:nvSpPr>
        <p:spPr>
          <a:xfrm>
            <a:off x="1024937" y="890974"/>
            <a:ext cx="4530407" cy="430887"/>
          </a:xfrm>
          <a:prstGeom prst="rect">
            <a:avLst/>
          </a:prstGeom>
        </p:spPr>
        <p:txBody>
          <a:bodyPr wrap="none">
            <a:spAutoFit/>
          </a:bodyPr>
          <a:lstStyle/>
          <a:p>
            <a:r>
              <a:rPr lang="en-US" sz="2200" b="1" dirty="0">
                <a:solidFill>
                  <a:schemeClr val="accent5">
                    <a:lumMod val="50000"/>
                  </a:schemeClr>
                </a:solidFill>
                <a:latin typeface="Palatino"/>
              </a:rPr>
              <a:t>Doctrine and Covenants 29:40-41. </a:t>
            </a:r>
          </a:p>
        </p:txBody>
      </p:sp>
      <p:sp>
        <p:nvSpPr>
          <p:cNvPr id="4" name="Rectangle 3">
            <a:extLst>
              <a:ext uri="{FF2B5EF4-FFF2-40B4-BE49-F238E27FC236}">
                <a16:creationId xmlns:a16="http://schemas.microsoft.com/office/drawing/2014/main" id="{3C488EEE-6E5F-4B6F-90BF-FCCC5C203BBA}"/>
              </a:ext>
            </a:extLst>
          </p:cNvPr>
          <p:cNvSpPr/>
          <p:nvPr/>
        </p:nvSpPr>
        <p:spPr>
          <a:xfrm>
            <a:off x="1024936" y="1223298"/>
            <a:ext cx="9611687" cy="2031325"/>
          </a:xfrm>
          <a:prstGeom prst="rect">
            <a:avLst/>
          </a:prstGeom>
        </p:spPr>
        <p:txBody>
          <a:bodyPr wrap="square">
            <a:spAutoFit/>
          </a:bodyPr>
          <a:lstStyle/>
          <a:p>
            <a:pPr algn="just" fontAlgn="base"/>
            <a:r>
              <a:rPr lang="en-US" b="1" dirty="0">
                <a:latin typeface="Palatino"/>
              </a:rPr>
              <a:t>40 </a:t>
            </a:r>
            <a:r>
              <a:rPr lang="en-US" dirty="0">
                <a:latin typeface="Palatino"/>
              </a:rPr>
              <a:t>Wherefore, it came to pass that the devil tempted Adam, and he partook of the forbidden fruit and transgressed the commandment, wherein he became subject to the will of the devil, because he yielded unto temptation.</a:t>
            </a:r>
          </a:p>
          <a:p>
            <a:pPr algn="just" fontAlgn="base"/>
            <a:r>
              <a:rPr lang="en-US" b="1" dirty="0">
                <a:latin typeface="Palatino"/>
              </a:rPr>
              <a:t>41 </a:t>
            </a:r>
            <a:r>
              <a:rPr lang="en-US" dirty="0">
                <a:latin typeface="Palatino"/>
              </a:rPr>
              <a:t>Wherefore, I, the Lord God, caused that he should be cast out from the Garden of Eden, from my presence, because of his transgression, wherein he became spiritually dead, which is the first death, even that same death which is the last death, which is spiritual, which shall be pronounced upon the wicked when I shall say: Depart, ye cursed.</a:t>
            </a:r>
            <a:endParaRPr lang="en-US" b="0" i="0" dirty="0">
              <a:effectLst/>
              <a:latin typeface="Palatino"/>
            </a:endParaRPr>
          </a:p>
        </p:txBody>
      </p:sp>
      <p:sp>
        <p:nvSpPr>
          <p:cNvPr id="8" name="Rectangle 7">
            <a:extLst>
              <a:ext uri="{FF2B5EF4-FFF2-40B4-BE49-F238E27FC236}">
                <a16:creationId xmlns:a16="http://schemas.microsoft.com/office/drawing/2014/main" id="{30DB236B-0829-427C-95E4-C3ED0F446722}"/>
              </a:ext>
            </a:extLst>
          </p:cNvPr>
          <p:cNvSpPr/>
          <p:nvPr/>
        </p:nvSpPr>
        <p:spPr>
          <a:xfrm>
            <a:off x="1024936" y="3446621"/>
            <a:ext cx="2723823" cy="369332"/>
          </a:xfrm>
          <a:prstGeom prst="rect">
            <a:avLst/>
          </a:prstGeom>
        </p:spPr>
        <p:txBody>
          <a:bodyPr wrap="none">
            <a:spAutoFit/>
          </a:bodyPr>
          <a:lstStyle/>
          <a:p>
            <a:r>
              <a:rPr lang="en-US" b="1" dirty="0">
                <a:solidFill>
                  <a:schemeClr val="accent4">
                    <a:lumMod val="50000"/>
                  </a:schemeClr>
                </a:solidFill>
              </a:rPr>
              <a:t>What is spiritual death?</a:t>
            </a:r>
          </a:p>
        </p:txBody>
      </p:sp>
      <p:sp>
        <p:nvSpPr>
          <p:cNvPr id="13" name="Rectangle 12">
            <a:extLst>
              <a:ext uri="{FF2B5EF4-FFF2-40B4-BE49-F238E27FC236}">
                <a16:creationId xmlns:a16="http://schemas.microsoft.com/office/drawing/2014/main" id="{992D2DF4-2D78-4DFC-9C9C-4A9828EB0A1E}"/>
              </a:ext>
            </a:extLst>
          </p:cNvPr>
          <p:cNvSpPr/>
          <p:nvPr/>
        </p:nvSpPr>
        <p:spPr>
          <a:xfrm>
            <a:off x="1024936" y="3823285"/>
            <a:ext cx="5827364" cy="369332"/>
          </a:xfrm>
          <a:prstGeom prst="rect">
            <a:avLst/>
          </a:prstGeom>
        </p:spPr>
        <p:txBody>
          <a:bodyPr wrap="none">
            <a:spAutoFit/>
          </a:bodyPr>
          <a:lstStyle/>
          <a:p>
            <a:r>
              <a:rPr lang="en-US" dirty="0"/>
              <a:t>Spiritual death is being removed from God’s presence.</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Horizontal)">
                                      <p:cBhvr>
                                        <p:cTn id="7" dur="1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out)">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FCFAC17-4335-4359-BCF2-194536C0781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10" name="Rectangle 9">
            <a:extLst>
              <a:ext uri="{FF2B5EF4-FFF2-40B4-BE49-F238E27FC236}">
                <a16:creationId xmlns:a16="http://schemas.microsoft.com/office/drawing/2014/main" id="{1D7873B4-0FD4-4D77-9569-5403A2991856}"/>
              </a:ext>
            </a:extLst>
          </p:cNvPr>
          <p:cNvSpPr/>
          <p:nvPr/>
        </p:nvSpPr>
        <p:spPr>
          <a:xfrm>
            <a:off x="1024937" y="890974"/>
            <a:ext cx="4294765" cy="430887"/>
          </a:xfrm>
          <a:prstGeom prst="rect">
            <a:avLst/>
          </a:prstGeom>
        </p:spPr>
        <p:txBody>
          <a:bodyPr wrap="none">
            <a:spAutoFit/>
          </a:bodyPr>
          <a:lstStyle/>
          <a:p>
            <a:r>
              <a:rPr lang="en-US" sz="2200" b="1" dirty="0">
                <a:solidFill>
                  <a:schemeClr val="accent5">
                    <a:lumMod val="50000"/>
                  </a:schemeClr>
                </a:solidFill>
                <a:latin typeface="Palatino"/>
              </a:rPr>
              <a:t>Doctrine and Covenants 29:42. </a:t>
            </a:r>
          </a:p>
        </p:txBody>
      </p:sp>
      <p:sp>
        <p:nvSpPr>
          <p:cNvPr id="2" name="Rectangle 1">
            <a:extLst>
              <a:ext uri="{FF2B5EF4-FFF2-40B4-BE49-F238E27FC236}">
                <a16:creationId xmlns:a16="http://schemas.microsoft.com/office/drawing/2014/main" id="{F4C7A80B-2F33-482B-8AF7-DED2544A65E6}"/>
              </a:ext>
            </a:extLst>
          </p:cNvPr>
          <p:cNvSpPr/>
          <p:nvPr/>
        </p:nvSpPr>
        <p:spPr>
          <a:xfrm>
            <a:off x="1024936" y="1449178"/>
            <a:ext cx="9719263" cy="1200329"/>
          </a:xfrm>
          <a:prstGeom prst="rect">
            <a:avLst/>
          </a:prstGeom>
        </p:spPr>
        <p:txBody>
          <a:bodyPr wrap="square">
            <a:spAutoFit/>
          </a:bodyPr>
          <a:lstStyle/>
          <a:p>
            <a:pPr algn="just"/>
            <a:r>
              <a:rPr lang="en-US" dirty="0">
                <a:latin typeface="Palatino"/>
              </a:rPr>
              <a:t>But, behold, I say unto you that I, the Lord God, gave unto Adam and unto his seed, that they should not die as to the temporal death, until I, the Lord God, should send forth angels to declare unto them repentance and redemption, through faith on the name of mine Only Begotten Son.</a:t>
            </a:r>
            <a:endParaRPr lang="en-US" dirty="0"/>
          </a:p>
        </p:txBody>
      </p:sp>
      <p:sp>
        <p:nvSpPr>
          <p:cNvPr id="3" name="Rectangle 2">
            <a:extLst>
              <a:ext uri="{FF2B5EF4-FFF2-40B4-BE49-F238E27FC236}">
                <a16:creationId xmlns:a16="http://schemas.microsoft.com/office/drawing/2014/main" id="{8888BC0C-BA78-443F-8510-DBC21B518E02}"/>
              </a:ext>
            </a:extLst>
          </p:cNvPr>
          <p:cNvSpPr/>
          <p:nvPr/>
        </p:nvSpPr>
        <p:spPr>
          <a:xfrm>
            <a:off x="1024936" y="2776824"/>
            <a:ext cx="6895382" cy="369332"/>
          </a:xfrm>
          <a:prstGeom prst="rect">
            <a:avLst/>
          </a:prstGeom>
        </p:spPr>
        <p:txBody>
          <a:bodyPr wrap="square">
            <a:spAutoFit/>
          </a:bodyPr>
          <a:lstStyle/>
          <a:p>
            <a:r>
              <a:rPr lang="en-US" dirty="0">
                <a:solidFill>
                  <a:schemeClr val="accent5">
                    <a:lumMod val="50000"/>
                  </a:schemeClr>
                </a:solidFill>
              </a:rPr>
              <a:t>What other kind of death came because of Adam’s transgression?</a:t>
            </a:r>
          </a:p>
        </p:txBody>
      </p:sp>
      <p:sp>
        <p:nvSpPr>
          <p:cNvPr id="4" name="Rectangle 3">
            <a:extLst>
              <a:ext uri="{FF2B5EF4-FFF2-40B4-BE49-F238E27FC236}">
                <a16:creationId xmlns:a16="http://schemas.microsoft.com/office/drawing/2014/main" id="{33E30039-D5E3-41AA-8A74-4B5ECE376A60}"/>
              </a:ext>
            </a:extLst>
          </p:cNvPr>
          <p:cNvSpPr/>
          <p:nvPr/>
        </p:nvSpPr>
        <p:spPr>
          <a:xfrm>
            <a:off x="1024936" y="3146156"/>
            <a:ext cx="9719262" cy="646331"/>
          </a:xfrm>
          <a:prstGeom prst="rect">
            <a:avLst/>
          </a:prstGeom>
        </p:spPr>
        <p:txBody>
          <a:bodyPr wrap="square">
            <a:spAutoFit/>
          </a:bodyPr>
          <a:lstStyle/>
          <a:p>
            <a:pPr algn="just"/>
            <a:r>
              <a:rPr lang="en-US" b="1" dirty="0"/>
              <a:t>Temporal death; in other words, the death of the physical body. This death is the separation of the spirit from the body.</a:t>
            </a:r>
          </a:p>
        </p:txBody>
      </p:sp>
      <p:sp>
        <p:nvSpPr>
          <p:cNvPr id="11" name="Rectangle 10">
            <a:extLst>
              <a:ext uri="{FF2B5EF4-FFF2-40B4-BE49-F238E27FC236}">
                <a16:creationId xmlns:a16="http://schemas.microsoft.com/office/drawing/2014/main" id="{351FB1B3-BBE5-43B0-83D0-CB1552010268}"/>
              </a:ext>
            </a:extLst>
          </p:cNvPr>
          <p:cNvSpPr/>
          <p:nvPr/>
        </p:nvSpPr>
        <p:spPr>
          <a:xfrm>
            <a:off x="1024936" y="4161819"/>
            <a:ext cx="9813393" cy="923330"/>
          </a:xfrm>
          <a:prstGeom prst="rect">
            <a:avLst/>
          </a:prstGeom>
        </p:spPr>
        <p:txBody>
          <a:bodyPr wrap="square">
            <a:spAutoFit/>
          </a:bodyPr>
          <a:lstStyle/>
          <a:p>
            <a:pPr algn="just"/>
            <a:r>
              <a:rPr lang="en-US" dirty="0">
                <a:latin typeface="Palatino"/>
              </a:rPr>
              <a:t>Yea, behold, this death bringeth to pass the resurrection, and redeemeth all mankind from the first death—that spiritual death; for all mankind, by the fall of Adam being cut off from the presence of the Lord, are considered as dead, both as to things temporal and to things spiritual.</a:t>
            </a:r>
            <a:endParaRPr lang="en-US" dirty="0"/>
          </a:p>
        </p:txBody>
      </p:sp>
      <p:sp>
        <p:nvSpPr>
          <p:cNvPr id="12" name="Rectangle 11">
            <a:extLst>
              <a:ext uri="{FF2B5EF4-FFF2-40B4-BE49-F238E27FC236}">
                <a16:creationId xmlns:a16="http://schemas.microsoft.com/office/drawing/2014/main" id="{D8B401BC-71D9-4701-BBDA-A6C8179A8EC0}"/>
              </a:ext>
            </a:extLst>
          </p:cNvPr>
          <p:cNvSpPr/>
          <p:nvPr/>
        </p:nvSpPr>
        <p:spPr>
          <a:xfrm>
            <a:off x="1024937" y="3730932"/>
            <a:ext cx="2137124" cy="430887"/>
          </a:xfrm>
          <a:prstGeom prst="rect">
            <a:avLst/>
          </a:prstGeom>
        </p:spPr>
        <p:txBody>
          <a:bodyPr wrap="none">
            <a:spAutoFit/>
          </a:bodyPr>
          <a:lstStyle/>
          <a:p>
            <a:r>
              <a:rPr lang="en-US" sz="2200" b="1" dirty="0">
                <a:solidFill>
                  <a:schemeClr val="accent5">
                    <a:lumMod val="50000"/>
                  </a:schemeClr>
                </a:solidFill>
                <a:latin typeface="Palatino"/>
              </a:rPr>
              <a:t>Helaman 14:16.</a:t>
            </a:r>
          </a:p>
        </p:txBody>
      </p:sp>
      <p:sp>
        <p:nvSpPr>
          <p:cNvPr id="13" name="Rectangle 12">
            <a:extLst>
              <a:ext uri="{FF2B5EF4-FFF2-40B4-BE49-F238E27FC236}">
                <a16:creationId xmlns:a16="http://schemas.microsoft.com/office/drawing/2014/main" id="{18CCBC6E-CB0D-4AE1-8059-D72FB38EE0D8}"/>
              </a:ext>
            </a:extLst>
          </p:cNvPr>
          <p:cNvSpPr/>
          <p:nvPr/>
        </p:nvSpPr>
        <p:spPr>
          <a:xfrm>
            <a:off x="1024935" y="5131315"/>
            <a:ext cx="6895381" cy="369332"/>
          </a:xfrm>
          <a:prstGeom prst="rect">
            <a:avLst/>
          </a:prstGeom>
        </p:spPr>
        <p:txBody>
          <a:bodyPr wrap="square">
            <a:spAutoFit/>
          </a:bodyPr>
          <a:lstStyle/>
          <a:p>
            <a:r>
              <a:rPr lang="en-US" b="1" dirty="0">
                <a:solidFill>
                  <a:schemeClr val="accent4">
                    <a:lumMod val="50000"/>
                  </a:schemeClr>
                </a:solidFill>
              </a:rPr>
              <a:t>Who experiences the consequences of Adam’s transgression?</a:t>
            </a:r>
          </a:p>
        </p:txBody>
      </p:sp>
    </p:spTree>
    <p:extLst>
      <p:ext uri="{BB962C8B-B14F-4D97-AF65-F5344CB8AC3E}">
        <p14:creationId xmlns:p14="http://schemas.microsoft.com/office/powerpoint/2010/main" val="41908037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vertical)">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750" fill="hold"/>
                                        <p:tgtEl>
                                          <p:spTgt spid="4"/>
                                        </p:tgtEl>
                                        <p:attrNameLst>
                                          <p:attrName>ppt_w</p:attrName>
                                        </p:attrNameLst>
                                      </p:cBhvr>
                                      <p:tavLst>
                                        <p:tav tm="0">
                                          <p:val>
                                            <p:fltVal val="0"/>
                                          </p:val>
                                        </p:tav>
                                        <p:tav tm="100000">
                                          <p:val>
                                            <p:strVal val="#ppt_w"/>
                                          </p:val>
                                        </p:tav>
                                      </p:tavLst>
                                    </p:anim>
                                    <p:anim calcmode="lin" valueType="num">
                                      <p:cBhvr>
                                        <p:cTn id="13" dur="1750" fill="hold"/>
                                        <p:tgtEl>
                                          <p:spTgt spid="4"/>
                                        </p:tgtEl>
                                        <p:attrNameLst>
                                          <p:attrName>ppt_h</p:attrName>
                                        </p:attrNameLst>
                                      </p:cBhvr>
                                      <p:tavLst>
                                        <p:tav tm="0">
                                          <p:val>
                                            <p:fltVal val="0"/>
                                          </p:val>
                                        </p:tav>
                                        <p:tav tm="100000">
                                          <p:val>
                                            <p:strVal val="#ppt_h"/>
                                          </p:val>
                                        </p:tav>
                                      </p:tavLst>
                                    </p:anim>
                                    <p:animEffect transition="in" filter="fade">
                                      <p:cBhvr>
                                        <p:cTn id="14" dur="175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p:tgtEl>
                                          <p:spTgt spid="11"/>
                                        </p:tgtEl>
                                        <p:attrNameLst>
                                          <p:attrName>ppt_y</p:attrName>
                                        </p:attrNameLst>
                                      </p:cBhvr>
                                      <p:tavLst>
                                        <p:tav tm="0">
                                          <p:val>
                                            <p:strVal val="#ppt_y+#ppt_h*1.125000"/>
                                          </p:val>
                                        </p:tav>
                                        <p:tav tm="100000">
                                          <p:val>
                                            <p:strVal val="#ppt_y"/>
                                          </p:val>
                                        </p:tav>
                                      </p:tavLst>
                                    </p:anim>
                                    <p:animEffect transition="in" filter="wipe(up)">
                                      <p:cBhvr>
                                        <p:cTn id="20" dur="500"/>
                                        <p:tgtEl>
                                          <p:spTgt spid="11"/>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p:tgtEl>
                                          <p:spTgt spid="12"/>
                                        </p:tgtEl>
                                        <p:attrNameLst>
                                          <p:attrName>ppt_y</p:attrName>
                                        </p:attrNameLst>
                                      </p:cBhvr>
                                      <p:tavLst>
                                        <p:tav tm="0">
                                          <p:val>
                                            <p:strVal val="#ppt_y+#ppt_h*1.125000"/>
                                          </p:val>
                                        </p:tav>
                                        <p:tav tm="100000">
                                          <p:val>
                                            <p:strVal val="#ppt_y"/>
                                          </p:val>
                                        </p:tav>
                                      </p:tavLst>
                                    </p:anim>
                                    <p:animEffect transition="in" filter="wipe(up)">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heckerboard(across)">
                                      <p:cBhvr>
                                        <p:cTn id="29"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Subtitle 4">
            <a:extLst>
              <a:ext uri="{FF2B5EF4-FFF2-40B4-BE49-F238E27FC236}">
                <a16:creationId xmlns:a16="http://schemas.microsoft.com/office/drawing/2014/main" id="{DA3174B1-8705-4EF8-AEED-D7CD71CB110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Segoe Script" panose="030B0504020000000003" pitchFamily="66" charset="0"/>
                <a:ea typeface="Cambria Math" panose="02040503050406030204" pitchFamily="18" charset="0"/>
              </a:rPr>
              <a:t>LESSON 36</a:t>
            </a:r>
          </a:p>
        </p:txBody>
      </p:sp>
      <p:sp>
        <p:nvSpPr>
          <p:cNvPr id="3" name="Rectangle 2">
            <a:extLst>
              <a:ext uri="{FF2B5EF4-FFF2-40B4-BE49-F238E27FC236}">
                <a16:creationId xmlns:a16="http://schemas.microsoft.com/office/drawing/2014/main" id="{9284AD05-AECF-4344-8A42-8AB299FC6AB9}"/>
              </a:ext>
            </a:extLst>
          </p:cNvPr>
          <p:cNvSpPr/>
          <p:nvPr/>
        </p:nvSpPr>
        <p:spPr>
          <a:xfrm>
            <a:off x="772211" y="1434370"/>
            <a:ext cx="8718176" cy="646331"/>
          </a:xfrm>
          <a:prstGeom prst="rect">
            <a:avLst/>
          </a:prstGeom>
        </p:spPr>
        <p:txBody>
          <a:bodyPr wrap="square">
            <a:spAutoFit/>
          </a:bodyPr>
          <a:lstStyle/>
          <a:p>
            <a:pPr algn="just"/>
            <a:r>
              <a:rPr lang="en-US" dirty="0">
                <a:latin typeface="Palatino"/>
              </a:rPr>
              <a:t>But behold, the resurrection of Christ redeemeth mankind, yea, even all mankind, and bringeth them back into the presence of the Lord.</a:t>
            </a:r>
            <a:endParaRPr lang="en-US" dirty="0"/>
          </a:p>
        </p:txBody>
      </p:sp>
      <p:sp>
        <p:nvSpPr>
          <p:cNvPr id="14" name="Rectangle 13">
            <a:extLst>
              <a:ext uri="{FF2B5EF4-FFF2-40B4-BE49-F238E27FC236}">
                <a16:creationId xmlns:a16="http://schemas.microsoft.com/office/drawing/2014/main" id="{5FFD47EE-8D1B-454D-AFF4-65DA6D2D9E9D}"/>
              </a:ext>
            </a:extLst>
          </p:cNvPr>
          <p:cNvSpPr/>
          <p:nvPr/>
        </p:nvSpPr>
        <p:spPr>
          <a:xfrm>
            <a:off x="772211" y="1003483"/>
            <a:ext cx="2137124" cy="430887"/>
          </a:xfrm>
          <a:prstGeom prst="rect">
            <a:avLst/>
          </a:prstGeom>
        </p:spPr>
        <p:txBody>
          <a:bodyPr wrap="none">
            <a:spAutoFit/>
          </a:bodyPr>
          <a:lstStyle/>
          <a:p>
            <a:r>
              <a:rPr lang="en-US" sz="2200" b="1" dirty="0">
                <a:solidFill>
                  <a:schemeClr val="accent5">
                    <a:lumMod val="50000"/>
                  </a:schemeClr>
                </a:solidFill>
                <a:latin typeface="Palatino"/>
              </a:rPr>
              <a:t>Helaman 14:17.</a:t>
            </a:r>
          </a:p>
        </p:txBody>
      </p:sp>
      <p:sp>
        <p:nvSpPr>
          <p:cNvPr id="4" name="Rectangle 3">
            <a:extLst>
              <a:ext uri="{FF2B5EF4-FFF2-40B4-BE49-F238E27FC236}">
                <a16:creationId xmlns:a16="http://schemas.microsoft.com/office/drawing/2014/main" id="{20DB5D21-ABD8-41CA-A177-50435C5DA988}"/>
              </a:ext>
            </a:extLst>
          </p:cNvPr>
          <p:cNvSpPr/>
          <p:nvPr/>
        </p:nvSpPr>
        <p:spPr>
          <a:xfrm>
            <a:off x="772211" y="2188422"/>
            <a:ext cx="10415742" cy="353943"/>
          </a:xfrm>
          <a:prstGeom prst="rect">
            <a:avLst/>
          </a:prstGeom>
        </p:spPr>
        <p:txBody>
          <a:bodyPr wrap="square">
            <a:spAutoFit/>
          </a:bodyPr>
          <a:lstStyle/>
          <a:p>
            <a:r>
              <a:rPr lang="en-US" sz="1700" b="1" dirty="0">
                <a:solidFill>
                  <a:schemeClr val="accent4">
                    <a:lumMod val="50000"/>
                  </a:schemeClr>
                </a:solidFill>
              </a:rPr>
              <a:t>How will the consequences of Adam’s transgression be overcome? Who will receive these blessings?</a:t>
            </a:r>
          </a:p>
        </p:txBody>
      </p:sp>
      <p:sp>
        <p:nvSpPr>
          <p:cNvPr id="15" name="Rectangle 14">
            <a:extLst>
              <a:ext uri="{FF2B5EF4-FFF2-40B4-BE49-F238E27FC236}">
                <a16:creationId xmlns:a16="http://schemas.microsoft.com/office/drawing/2014/main" id="{DA5DD515-3238-4F0C-8E50-E1C367FE7431}"/>
              </a:ext>
            </a:extLst>
          </p:cNvPr>
          <p:cNvSpPr/>
          <p:nvPr/>
        </p:nvSpPr>
        <p:spPr>
          <a:xfrm>
            <a:off x="772211" y="3022264"/>
            <a:ext cx="1343638" cy="369332"/>
          </a:xfrm>
          <a:prstGeom prst="rect">
            <a:avLst/>
          </a:prstGeom>
        </p:spPr>
        <p:txBody>
          <a:bodyPr wrap="none">
            <a:spAutoFit/>
          </a:bodyPr>
          <a:lstStyle/>
          <a:p>
            <a:r>
              <a:rPr lang="en-US" dirty="0">
                <a:solidFill>
                  <a:schemeClr val="accent4">
                    <a:lumMod val="50000"/>
                  </a:schemeClr>
                </a:solidFill>
              </a:rPr>
              <a:t>Alma 33:22</a:t>
            </a:r>
          </a:p>
        </p:txBody>
      </p:sp>
      <p:sp>
        <p:nvSpPr>
          <p:cNvPr id="16" name="Rectangle 15">
            <a:extLst>
              <a:ext uri="{FF2B5EF4-FFF2-40B4-BE49-F238E27FC236}">
                <a16:creationId xmlns:a16="http://schemas.microsoft.com/office/drawing/2014/main" id="{0C987F9A-DCC9-4629-948A-DF40C2D1171C}"/>
              </a:ext>
            </a:extLst>
          </p:cNvPr>
          <p:cNvSpPr/>
          <p:nvPr/>
        </p:nvSpPr>
        <p:spPr>
          <a:xfrm>
            <a:off x="772211" y="3546193"/>
            <a:ext cx="4334435" cy="2308324"/>
          </a:xfrm>
          <a:prstGeom prst="rect">
            <a:avLst/>
          </a:prstGeom>
        </p:spPr>
        <p:txBody>
          <a:bodyPr wrap="square">
            <a:spAutoFit/>
          </a:bodyPr>
          <a:lstStyle/>
          <a:p>
            <a:pPr algn="just"/>
            <a:r>
              <a:rPr lang="en-US" sz="1600" dirty="0">
                <a:latin typeface="Palatino"/>
              </a:rPr>
              <a:t>If so, wo shall come upon you; but if not so, then cast about your eyes and begin to believe in the Son of God, that he will come to redeem his people, and that he shall suffer and die to atone for their sins; and that he shall rise again from the dead, which shall bring to pass the resurrection, that all men shall stand before him, to be judged at the last and judgment day, according to their works.</a:t>
            </a:r>
            <a:endParaRPr lang="en-US" sz="1600" dirty="0"/>
          </a:p>
        </p:txBody>
      </p:sp>
      <p:sp>
        <p:nvSpPr>
          <p:cNvPr id="17" name="Rectangle 16">
            <a:extLst>
              <a:ext uri="{FF2B5EF4-FFF2-40B4-BE49-F238E27FC236}">
                <a16:creationId xmlns:a16="http://schemas.microsoft.com/office/drawing/2014/main" id="{AE0F4F9B-945D-4596-9BC6-2453B3EC8C2F}"/>
              </a:ext>
            </a:extLst>
          </p:cNvPr>
          <p:cNvSpPr/>
          <p:nvPr/>
        </p:nvSpPr>
        <p:spPr>
          <a:xfrm>
            <a:off x="6201345" y="3022264"/>
            <a:ext cx="1343638" cy="369332"/>
          </a:xfrm>
          <a:prstGeom prst="rect">
            <a:avLst/>
          </a:prstGeom>
        </p:spPr>
        <p:txBody>
          <a:bodyPr wrap="none">
            <a:spAutoFit/>
          </a:bodyPr>
          <a:lstStyle/>
          <a:p>
            <a:r>
              <a:rPr lang="en-US" dirty="0">
                <a:solidFill>
                  <a:schemeClr val="accent4">
                    <a:lumMod val="50000"/>
                  </a:schemeClr>
                </a:solidFill>
              </a:rPr>
              <a:t>Alma 42:23</a:t>
            </a:r>
          </a:p>
        </p:txBody>
      </p:sp>
      <p:sp>
        <p:nvSpPr>
          <p:cNvPr id="18" name="Rectangle 17">
            <a:extLst>
              <a:ext uri="{FF2B5EF4-FFF2-40B4-BE49-F238E27FC236}">
                <a16:creationId xmlns:a16="http://schemas.microsoft.com/office/drawing/2014/main" id="{6232DC98-11BC-4DA0-A582-EBF9AC892F6B}"/>
              </a:ext>
            </a:extLst>
          </p:cNvPr>
          <p:cNvSpPr/>
          <p:nvPr/>
        </p:nvSpPr>
        <p:spPr>
          <a:xfrm>
            <a:off x="6201345" y="3418490"/>
            <a:ext cx="4078941" cy="2554545"/>
          </a:xfrm>
          <a:prstGeom prst="rect">
            <a:avLst/>
          </a:prstGeom>
        </p:spPr>
        <p:txBody>
          <a:bodyPr wrap="square">
            <a:spAutoFit/>
          </a:bodyPr>
          <a:lstStyle/>
          <a:p>
            <a:pPr algn="just"/>
            <a:r>
              <a:rPr lang="en-US" sz="1600" dirty="0">
                <a:latin typeface="Palatino"/>
              </a:rPr>
              <a:t>But God ceaseth not to be God, and mercy claimeth the penitent, and mercy cometh because of the atonement; and the atonement bringeth to pass the resurrection of the dead; and the resurrection of the dead bringeth back men into the presence of God; and thus they are restored into his presence, to be judged according to their works, according to the law and justice.</a:t>
            </a:r>
            <a:endParaRPr lang="en-US" sz="1600" dirty="0"/>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checkerboard(across)">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heckerboard(across)">
                                      <p:cBhvr>
                                        <p:cTn id="20" dur="1000"/>
                                        <p:tgtEl>
                                          <p:spTgt spid="16"/>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6" grpId="0"/>
      <p:bldP spid="17" grpId="0"/>
      <p:bldP spid="18"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862</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MingLiU_HKSCS-ExtB</vt:lpstr>
      <vt:lpstr>Arial</vt:lpstr>
      <vt:lpstr>Bahnschrift Light</vt:lpstr>
      <vt:lpstr>Bahnschrift SemiLight SemiConde</vt:lpstr>
      <vt:lpstr>Calibri</vt:lpstr>
      <vt:lpstr>Cambria Math</vt:lpstr>
      <vt:lpstr>Palatino</vt:lpstr>
      <vt:lpstr>Segoe Script</vt:lpstr>
      <vt:lpstr>Sitka Display</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1253</cp:revision>
  <dcterms:created xsi:type="dcterms:W3CDTF">2018-08-29T04:26:39Z</dcterms:created>
  <dcterms:modified xsi:type="dcterms:W3CDTF">2018-09-22T00:10:05Z</dcterms:modified>
</cp:coreProperties>
</file>