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477" r:id="rId1"/>
  </p:sldMasterIdLst>
  <p:notesMasterIdLst>
    <p:notesMasterId r:id="rId14"/>
  </p:notesMasterIdLst>
  <p:sldIdLst>
    <p:sldId id="296" r:id="rId2"/>
    <p:sldId id="366" r:id="rId3"/>
    <p:sldId id="329" r:id="rId4"/>
    <p:sldId id="367" r:id="rId5"/>
    <p:sldId id="368" r:id="rId6"/>
    <p:sldId id="369" r:id="rId7"/>
    <p:sldId id="370" r:id="rId8"/>
    <p:sldId id="371" r:id="rId9"/>
    <p:sldId id="372" r:id="rId10"/>
    <p:sldId id="373" r:id="rId11"/>
    <p:sldId id="374" r:id="rId12"/>
    <p:sldId id="3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D757"/>
    <a:srgbClr val="CC0000"/>
    <a:srgbClr val="D88028"/>
    <a:srgbClr val="D6E513"/>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5640873-EF0B-4AC7-AF11-57FEBA4985EA}" type="datetimeFigureOut">
              <a:rPr lang="en-US" smtClean="0"/>
              <a:t>10/18/2018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9918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9542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533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0757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2781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45528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99968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01768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932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0862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2961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6269493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8490921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26378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086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4700775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5620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s://strategiclearner.wordpress.com/2012/10/11/im-forever-chasing-rainbows-arent-you/"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56000"/>
            <a:lum/>
            <a:extLst>
              <a:ext uri="{837473B0-CC2E-450A-ABE3-18F120FF3D39}">
                <a1611:picAttrSrcUrl xmlns:a1611="http://schemas.microsoft.com/office/drawing/2016/11/main" r:id="rId20"/>
              </a:ext>
            </a:extLst>
          </a:blip>
          <a:srcRect/>
          <a:stretch>
            <a:fillRect t="-8000" b="-8000"/>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5640873-EF0B-4AC7-AF11-57FEBA4985EA}" type="datetimeFigureOut">
              <a:rPr lang="en-US" smtClean="0"/>
              <a:t>10/18/2018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793036516"/>
      </p:ext>
    </p:extLst>
  </p:cSld>
  <p:clrMap bg1="dk1" tx1="lt1" bg2="dk2" tx2="lt2" accent1="accent1" accent2="accent2" accent3="accent3" accent4="accent4" accent5="accent5" accent6="accent6" hlink="hlink" folHlink="folHlink"/>
  <p:sldLayoutIdLst>
    <p:sldLayoutId id="2147485478" r:id="rId1"/>
    <p:sldLayoutId id="2147485479" r:id="rId2"/>
    <p:sldLayoutId id="2147485480" r:id="rId3"/>
    <p:sldLayoutId id="2147485481" r:id="rId4"/>
    <p:sldLayoutId id="2147485482" r:id="rId5"/>
    <p:sldLayoutId id="2147485483" r:id="rId6"/>
    <p:sldLayoutId id="2147485484" r:id="rId7"/>
    <p:sldLayoutId id="2147485485" r:id="rId8"/>
    <p:sldLayoutId id="2147485486" r:id="rId9"/>
    <p:sldLayoutId id="2147485487" r:id="rId10"/>
    <p:sldLayoutId id="2147485488" r:id="rId11"/>
    <p:sldLayoutId id="2147485489" r:id="rId12"/>
    <p:sldLayoutId id="2147485490" r:id="rId13"/>
    <p:sldLayoutId id="2147485491" r:id="rId14"/>
    <p:sldLayoutId id="2147485492" r:id="rId15"/>
    <p:sldLayoutId id="2147485493" r:id="rId16"/>
    <p:sldLayoutId id="214748549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1107996"/>
          </a:xfrm>
          <a:prstGeom prst="rect">
            <a:avLst/>
          </a:prstGeom>
          <a:noFill/>
        </p:spPr>
        <p:txBody>
          <a:bodyPr wrap="square" rtlCol="0">
            <a:spAutoFit/>
          </a:bodyPr>
          <a:lstStyle/>
          <a:p>
            <a:pPr algn="ctr"/>
            <a:r>
              <a:rPr lang="en-US" sz="6600" dirty="0">
                <a:solidFill>
                  <a:schemeClr val="bg1"/>
                </a:solidFill>
                <a:effectLst>
                  <a:outerShdw blurRad="38100" dist="38100" dir="2700000" algn="tl">
                    <a:srgbClr val="000000">
                      <a:alpha val="43137"/>
                    </a:srgbClr>
                  </a:outerShdw>
                </a:effectLst>
                <a:latin typeface="Impact" panose="020B0806030902050204" pitchFamily="34" charset="0"/>
                <a:ea typeface="Microsoft Himalaya" panose="01010100010101010101" pitchFamily="2" charset="0"/>
                <a:cs typeface="Microsoft Himalaya" panose="01010100010101010101"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2" name="Rectangle 1">
            <a:extLst>
              <a:ext uri="{FF2B5EF4-FFF2-40B4-BE49-F238E27FC236}">
                <a16:creationId xmlns:a16="http://schemas.microsoft.com/office/drawing/2014/main" id="{7EFFDB70-0F4A-4B1F-B146-80966C8D898B}"/>
              </a:ext>
            </a:extLst>
          </p:cNvPr>
          <p:cNvSpPr/>
          <p:nvPr/>
        </p:nvSpPr>
        <p:spPr>
          <a:xfrm>
            <a:off x="1550505" y="1152939"/>
            <a:ext cx="8454886" cy="584775"/>
          </a:xfrm>
          <a:prstGeom prst="rect">
            <a:avLst/>
          </a:prstGeom>
        </p:spPr>
        <p:txBody>
          <a:bodyPr wrap="square">
            <a:spAutoFit/>
          </a:bodyPr>
          <a:lstStyle/>
          <a:p>
            <a:pPr algn="just"/>
            <a:r>
              <a:rPr lang="en-US" sz="1600" dirty="0">
                <a:solidFill>
                  <a:schemeClr val="bg1"/>
                </a:solidFill>
                <a:latin typeface="Palatino"/>
              </a:rPr>
              <a:t>And that same sociality which exists among us here will exist among us there, only it will be coupled with eternal glory, which glory we do not now enjoy.</a:t>
            </a:r>
            <a:endParaRPr lang="en-US" sz="1600" dirty="0">
              <a:solidFill>
                <a:schemeClr val="bg1"/>
              </a:solidFill>
            </a:endParaRPr>
          </a:p>
        </p:txBody>
      </p:sp>
      <p:sp>
        <p:nvSpPr>
          <p:cNvPr id="4" name="Rectangle 3">
            <a:extLst>
              <a:ext uri="{FF2B5EF4-FFF2-40B4-BE49-F238E27FC236}">
                <a16:creationId xmlns:a16="http://schemas.microsoft.com/office/drawing/2014/main" id="{1D5444B1-2541-44FD-9184-E4D198860CBA}"/>
              </a:ext>
            </a:extLst>
          </p:cNvPr>
          <p:cNvSpPr/>
          <p:nvPr/>
        </p:nvSpPr>
        <p:spPr>
          <a:xfrm>
            <a:off x="1550505" y="836615"/>
            <a:ext cx="3125086" cy="369332"/>
          </a:xfrm>
          <a:prstGeom prst="rect">
            <a:avLst/>
          </a:prstGeom>
        </p:spPr>
        <p:txBody>
          <a:bodyPr wrap="none">
            <a:spAutoFit/>
          </a:bodyPr>
          <a:lstStyle/>
          <a:p>
            <a:r>
              <a:rPr lang="en-US" b="1" dirty="0">
                <a:solidFill>
                  <a:schemeClr val="bg1"/>
                </a:solidFill>
              </a:rPr>
              <a:t>Doctrine and Covenants 130:2.</a:t>
            </a:r>
          </a:p>
        </p:txBody>
      </p:sp>
      <p:sp>
        <p:nvSpPr>
          <p:cNvPr id="5" name="Rectangle 4">
            <a:extLst>
              <a:ext uri="{FF2B5EF4-FFF2-40B4-BE49-F238E27FC236}">
                <a16:creationId xmlns:a16="http://schemas.microsoft.com/office/drawing/2014/main" id="{A650063D-DC90-4B05-825B-CFF16997A526}"/>
              </a:ext>
            </a:extLst>
          </p:cNvPr>
          <p:cNvSpPr/>
          <p:nvPr/>
        </p:nvSpPr>
        <p:spPr>
          <a:xfrm>
            <a:off x="1550505" y="1767792"/>
            <a:ext cx="2811795" cy="369332"/>
          </a:xfrm>
          <a:prstGeom prst="rect">
            <a:avLst/>
          </a:prstGeom>
        </p:spPr>
        <p:txBody>
          <a:bodyPr wrap="none">
            <a:spAutoFit/>
          </a:bodyPr>
          <a:lstStyle/>
          <a:p>
            <a:r>
              <a:rPr lang="en-US" b="1" dirty="0">
                <a:solidFill>
                  <a:schemeClr val="bg1"/>
                </a:solidFill>
              </a:rPr>
              <a:t>What does sociality mean? </a:t>
            </a:r>
          </a:p>
        </p:txBody>
      </p:sp>
      <p:sp>
        <p:nvSpPr>
          <p:cNvPr id="6" name="Rectangle 5">
            <a:extLst>
              <a:ext uri="{FF2B5EF4-FFF2-40B4-BE49-F238E27FC236}">
                <a16:creationId xmlns:a16="http://schemas.microsoft.com/office/drawing/2014/main" id="{3A0CACC7-DA17-4024-9D6E-F31A67DEEA3F}"/>
              </a:ext>
            </a:extLst>
          </p:cNvPr>
          <p:cNvSpPr/>
          <p:nvPr/>
        </p:nvSpPr>
        <p:spPr>
          <a:xfrm>
            <a:off x="1550504" y="2087690"/>
            <a:ext cx="7089913"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Sociality pertains to the nature of our personal interactions and relationships.</a:t>
            </a:r>
          </a:p>
        </p:txBody>
      </p:sp>
      <p:sp>
        <p:nvSpPr>
          <p:cNvPr id="7" name="Rectangle 6">
            <a:extLst>
              <a:ext uri="{FF2B5EF4-FFF2-40B4-BE49-F238E27FC236}">
                <a16:creationId xmlns:a16="http://schemas.microsoft.com/office/drawing/2014/main" id="{CE83D39A-FCFC-4CA8-8216-9D851CB558EC}"/>
              </a:ext>
            </a:extLst>
          </p:cNvPr>
          <p:cNvSpPr/>
          <p:nvPr/>
        </p:nvSpPr>
        <p:spPr>
          <a:xfrm>
            <a:off x="1550503" y="2457022"/>
            <a:ext cx="8150087" cy="369332"/>
          </a:xfrm>
          <a:prstGeom prst="rect">
            <a:avLst/>
          </a:prstGeom>
        </p:spPr>
        <p:txBody>
          <a:bodyPr wrap="square">
            <a:spAutoFit/>
          </a:bodyPr>
          <a:lstStyle/>
          <a:p>
            <a:r>
              <a:rPr lang="en-US" b="1" dirty="0">
                <a:solidFill>
                  <a:schemeClr val="bg1"/>
                </a:solidFill>
              </a:rPr>
              <a:t>What did Joseph Smith teach regarding the nature of our relationships in heaven? </a:t>
            </a:r>
          </a:p>
        </p:txBody>
      </p:sp>
      <p:sp>
        <p:nvSpPr>
          <p:cNvPr id="8" name="Rectangle 7">
            <a:extLst>
              <a:ext uri="{FF2B5EF4-FFF2-40B4-BE49-F238E27FC236}">
                <a16:creationId xmlns:a16="http://schemas.microsoft.com/office/drawing/2014/main" id="{27E201C2-C887-4035-92FD-035A6E0715D7}"/>
              </a:ext>
            </a:extLst>
          </p:cNvPr>
          <p:cNvSpPr/>
          <p:nvPr/>
        </p:nvSpPr>
        <p:spPr>
          <a:xfrm>
            <a:off x="1550502" y="2767242"/>
            <a:ext cx="8454886"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 relationships we can have in heaven are the same as those we enjoy on the earth, but they will include eternal glory.</a:t>
            </a:r>
          </a:p>
        </p:txBody>
      </p:sp>
      <p:sp>
        <p:nvSpPr>
          <p:cNvPr id="9" name="Rectangle 8">
            <a:extLst>
              <a:ext uri="{FF2B5EF4-FFF2-40B4-BE49-F238E27FC236}">
                <a16:creationId xmlns:a16="http://schemas.microsoft.com/office/drawing/2014/main" id="{6360CA35-0BB5-418E-8621-5247944F353C}"/>
              </a:ext>
            </a:extLst>
          </p:cNvPr>
          <p:cNvSpPr/>
          <p:nvPr/>
        </p:nvSpPr>
        <p:spPr>
          <a:xfrm>
            <a:off x="1550502" y="3416716"/>
            <a:ext cx="5861092" cy="369332"/>
          </a:xfrm>
          <a:prstGeom prst="rect">
            <a:avLst/>
          </a:prstGeom>
        </p:spPr>
        <p:txBody>
          <a:bodyPr wrap="none">
            <a:spAutoFit/>
          </a:bodyPr>
          <a:lstStyle/>
          <a:p>
            <a:r>
              <a:rPr lang="en-US" b="1" dirty="0">
                <a:solidFill>
                  <a:schemeClr val="bg1"/>
                </a:solidFill>
              </a:rPr>
              <a:t>How might this truth influence your interaction with others?</a:t>
            </a:r>
          </a:p>
        </p:txBody>
      </p:sp>
    </p:spTree>
    <p:extLst>
      <p:ext uri="{BB962C8B-B14F-4D97-AF65-F5344CB8AC3E}">
        <p14:creationId xmlns:p14="http://schemas.microsoft.com/office/powerpoint/2010/main" val="699322714"/>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6"/>
                                        </p:tgtEl>
                                        <p:attrNameLst>
                                          <p:attrName>style.visibility</p:attrName>
                                        </p:attrNameLst>
                                      </p:cBhvr>
                                      <p:to>
                                        <p:strVal val="visible"/>
                                      </p:to>
                                    </p:set>
                                    <p:anim calcmode="lin" valueType="num">
                                      <p:cBhvr>
                                        <p:cTn id="14" dur="2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6"/>
                                        </p:tgtEl>
                                        <p:attrNameLst>
                                          <p:attrName>ppt_y</p:attrName>
                                        </p:attrNameLst>
                                      </p:cBhvr>
                                      <p:tavLst>
                                        <p:tav tm="0">
                                          <p:val>
                                            <p:strVal val="#ppt_y"/>
                                          </p:val>
                                        </p:tav>
                                        <p:tav tm="100000">
                                          <p:val>
                                            <p:strVal val="#ppt_y"/>
                                          </p:val>
                                        </p:tav>
                                      </p:tavLst>
                                    </p:anim>
                                    <p:anim calcmode="lin" valueType="num">
                                      <p:cBhvr>
                                        <p:cTn id="16" dur="2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8)">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8"/>
                                        </p:tgtEl>
                                        <p:attrNameLst>
                                          <p:attrName>style.visibility</p:attrName>
                                        </p:attrNameLst>
                                      </p:cBhvr>
                                      <p:to>
                                        <p:strVal val="visible"/>
                                      </p:to>
                                    </p:set>
                                    <p:anim calcmode="lin" valueType="num">
                                      <p:cBhvr>
                                        <p:cTn id="28" dur="1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9" dur="150" fill="hold"/>
                                        <p:tgtEl>
                                          <p:spTgt spid="8"/>
                                        </p:tgtEl>
                                        <p:attrNameLst>
                                          <p:attrName>ppt_y</p:attrName>
                                        </p:attrNameLst>
                                      </p:cBhvr>
                                      <p:tavLst>
                                        <p:tav tm="0">
                                          <p:val>
                                            <p:strVal val="#ppt_y"/>
                                          </p:val>
                                        </p:tav>
                                        <p:tav tm="100000">
                                          <p:val>
                                            <p:strVal val="#ppt_y"/>
                                          </p:val>
                                        </p:tav>
                                      </p:tavLst>
                                    </p:anim>
                                    <p:anim calcmode="lin" valueType="num">
                                      <p:cBhvr>
                                        <p:cTn id="30" dur="1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1" dur="1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2" dur="150" tmFilter="0,0; .5, 1; 1, 1"/>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6386B6-004F-4A19-9359-9E527278E4D1}"/>
              </a:ext>
            </a:extLst>
          </p:cNvPr>
          <p:cNvSpPr/>
          <p:nvPr/>
        </p:nvSpPr>
        <p:spPr>
          <a:xfrm>
            <a:off x="2947927" y="1918873"/>
            <a:ext cx="6447865" cy="205756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2" name="Rectangle 1">
            <a:extLst>
              <a:ext uri="{FF2B5EF4-FFF2-40B4-BE49-F238E27FC236}">
                <a16:creationId xmlns:a16="http://schemas.microsoft.com/office/drawing/2014/main" id="{4F6A987A-CC0C-4CA4-9B9E-55418B06A3A8}"/>
              </a:ext>
            </a:extLst>
          </p:cNvPr>
          <p:cNvSpPr/>
          <p:nvPr/>
        </p:nvSpPr>
        <p:spPr>
          <a:xfrm>
            <a:off x="4147930" y="1914337"/>
            <a:ext cx="5247862" cy="2062103"/>
          </a:xfrm>
          <a:prstGeom prst="rect">
            <a:avLst/>
          </a:prstGeom>
        </p:spPr>
        <p:txBody>
          <a:bodyPr wrap="square">
            <a:spAutoFit/>
          </a:bodyPr>
          <a:lstStyle/>
          <a:p>
            <a:pPr algn="just"/>
            <a:r>
              <a:rPr lang="en-US" sz="1600" dirty="0">
                <a:solidFill>
                  <a:schemeClr val="bg1"/>
                </a:solidFill>
              </a:rPr>
              <a:t>“Because of the restoration of the knowledge of eternal families, we are more hopeful and more kindly in all our family relations. The greatest joys in this life center in families, as they will in the worlds to come. I am so grateful for the assurance I have that if we are faithful, the same sociality which we enjoy here in this life will be forever with us in the world to come, in eternal glory” [seeD&amp;C 130:2] (“The True and Living Church,” Ensign or Liahona, May 2008,22).</a:t>
            </a:r>
          </a:p>
        </p:txBody>
      </p:sp>
      <p:pic>
        <p:nvPicPr>
          <p:cNvPr id="6" name="Picture 5">
            <a:extLst>
              <a:ext uri="{FF2B5EF4-FFF2-40B4-BE49-F238E27FC236}">
                <a16:creationId xmlns:a16="http://schemas.microsoft.com/office/drawing/2014/main" id="{692C5E0D-3E77-43CD-82DC-F93F1EBAC0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8534" y="2031149"/>
            <a:ext cx="1119395" cy="1397851"/>
          </a:xfrm>
          <a:prstGeom prst="rect">
            <a:avLst/>
          </a:prstGeom>
        </p:spPr>
      </p:pic>
      <p:sp>
        <p:nvSpPr>
          <p:cNvPr id="7" name="TextBox 6">
            <a:extLst>
              <a:ext uri="{FF2B5EF4-FFF2-40B4-BE49-F238E27FC236}">
                <a16:creationId xmlns:a16="http://schemas.microsoft.com/office/drawing/2014/main" id="{F1A8AA0D-08D7-4459-95B5-146E961FFD40}"/>
              </a:ext>
            </a:extLst>
          </p:cNvPr>
          <p:cNvSpPr txBox="1"/>
          <p:nvPr/>
        </p:nvSpPr>
        <p:spPr>
          <a:xfrm>
            <a:off x="2947927" y="3366914"/>
            <a:ext cx="1280607" cy="523220"/>
          </a:xfrm>
          <a:prstGeom prst="rect">
            <a:avLst/>
          </a:prstGeom>
          <a:noFill/>
        </p:spPr>
        <p:txBody>
          <a:bodyPr wrap="none" rtlCol="0">
            <a:spAutoFit/>
          </a:bodyPr>
          <a:lstStyle/>
          <a:p>
            <a:pPr algn="ctr"/>
            <a:r>
              <a:rPr lang="en-US" sz="1400" dirty="0">
                <a:solidFill>
                  <a:schemeClr val="bg1"/>
                </a:solidFill>
                <a:effectLst>
                  <a:outerShdw blurRad="38100" dist="38100" dir="2700000" algn="tl">
                    <a:srgbClr val="000000">
                      <a:alpha val="43137"/>
                    </a:srgbClr>
                  </a:outerShdw>
                </a:effectLst>
              </a:rPr>
              <a:t>President </a:t>
            </a:r>
          </a:p>
          <a:p>
            <a:pPr algn="ctr"/>
            <a:r>
              <a:rPr lang="en-US" sz="1400" dirty="0">
                <a:solidFill>
                  <a:schemeClr val="bg1"/>
                </a:solidFill>
                <a:effectLst>
                  <a:outerShdw blurRad="38100" dist="38100" dir="2700000" algn="tl">
                    <a:srgbClr val="000000">
                      <a:alpha val="43137"/>
                    </a:srgbClr>
                  </a:outerShdw>
                </a:effectLst>
              </a:rPr>
              <a:t>Henry B. Eyring</a:t>
            </a:r>
          </a:p>
        </p:txBody>
      </p:sp>
    </p:spTree>
    <p:extLst>
      <p:ext uri="{BB962C8B-B14F-4D97-AF65-F5344CB8AC3E}">
        <p14:creationId xmlns:p14="http://schemas.microsoft.com/office/powerpoint/2010/main" val="33516145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2" name="Rectangle 1">
            <a:extLst>
              <a:ext uri="{FF2B5EF4-FFF2-40B4-BE49-F238E27FC236}">
                <a16:creationId xmlns:a16="http://schemas.microsoft.com/office/drawing/2014/main" id="{BE39309B-3F29-4442-A1E9-CD20AD2373C3}"/>
              </a:ext>
            </a:extLst>
          </p:cNvPr>
          <p:cNvSpPr/>
          <p:nvPr/>
        </p:nvSpPr>
        <p:spPr>
          <a:xfrm>
            <a:off x="1510748" y="1179443"/>
            <a:ext cx="9117496" cy="3108543"/>
          </a:xfrm>
          <a:prstGeom prst="rect">
            <a:avLst/>
          </a:prstGeom>
        </p:spPr>
        <p:txBody>
          <a:bodyPr wrap="square">
            <a:spAutoFit/>
          </a:bodyPr>
          <a:lstStyle/>
          <a:p>
            <a:pPr algn="just" fontAlgn="base"/>
            <a:r>
              <a:rPr lang="en-US" sz="1400" b="1" dirty="0">
                <a:solidFill>
                  <a:schemeClr val="bg1"/>
                </a:solidFill>
                <a:latin typeface="Palatino"/>
              </a:rPr>
              <a:t>4 </a:t>
            </a:r>
            <a:r>
              <a:rPr lang="en-US" sz="1400" dirty="0">
                <a:solidFill>
                  <a:schemeClr val="bg1"/>
                </a:solidFill>
                <a:latin typeface="Palatino"/>
              </a:rPr>
              <a:t>In answer to the question—Is not the reckoning of God’s time, angel’s time, prophet’s time, and man’s time, according to the planet on which they reside?</a:t>
            </a:r>
          </a:p>
          <a:p>
            <a:pPr algn="just" fontAlgn="base"/>
            <a:r>
              <a:rPr lang="en-US" sz="1400" b="1" dirty="0">
                <a:solidFill>
                  <a:schemeClr val="bg1"/>
                </a:solidFill>
                <a:latin typeface="Palatino"/>
              </a:rPr>
              <a:t>5 </a:t>
            </a:r>
            <a:r>
              <a:rPr lang="en-US" sz="1400" dirty="0">
                <a:solidFill>
                  <a:schemeClr val="bg1"/>
                </a:solidFill>
                <a:latin typeface="Palatino"/>
              </a:rPr>
              <a:t>I answer, Yes. But there are no angels who minister to this earth but those who do belong or have belonged to it.</a:t>
            </a:r>
          </a:p>
          <a:p>
            <a:pPr algn="just" fontAlgn="base"/>
            <a:r>
              <a:rPr lang="en-US" sz="1400" b="1" dirty="0">
                <a:solidFill>
                  <a:schemeClr val="bg1"/>
                </a:solidFill>
                <a:latin typeface="Palatino"/>
              </a:rPr>
              <a:t>6 </a:t>
            </a:r>
            <a:r>
              <a:rPr lang="en-US" sz="1400" dirty="0">
                <a:solidFill>
                  <a:schemeClr val="bg1"/>
                </a:solidFill>
                <a:latin typeface="Palatino"/>
              </a:rPr>
              <a:t>The angels do not reside on a planet like this earth;</a:t>
            </a:r>
          </a:p>
          <a:p>
            <a:pPr algn="just" fontAlgn="base"/>
            <a:r>
              <a:rPr lang="en-US" sz="1400" b="1" dirty="0">
                <a:solidFill>
                  <a:schemeClr val="bg1"/>
                </a:solidFill>
                <a:latin typeface="Palatino"/>
              </a:rPr>
              <a:t>7 </a:t>
            </a:r>
            <a:r>
              <a:rPr lang="en-US" sz="1400" dirty="0">
                <a:solidFill>
                  <a:schemeClr val="bg1"/>
                </a:solidFill>
                <a:latin typeface="Palatino"/>
              </a:rPr>
              <a:t>But they reside in the presence of God, on a globe like a sea of glass and fire, where all things for their glory are manifest, past, present, and future, and are continually before the Lord.</a:t>
            </a:r>
          </a:p>
          <a:p>
            <a:pPr algn="just" fontAlgn="base"/>
            <a:r>
              <a:rPr lang="en-US" sz="1400" b="1" dirty="0">
                <a:solidFill>
                  <a:schemeClr val="bg1"/>
                </a:solidFill>
                <a:latin typeface="Palatino"/>
              </a:rPr>
              <a:t>8 </a:t>
            </a:r>
            <a:r>
              <a:rPr lang="en-US" sz="1400" dirty="0">
                <a:solidFill>
                  <a:schemeClr val="bg1"/>
                </a:solidFill>
                <a:latin typeface="Palatino"/>
              </a:rPr>
              <a:t>The place where God resides is a great Urim and Thummim.</a:t>
            </a:r>
          </a:p>
          <a:p>
            <a:pPr algn="just" fontAlgn="base"/>
            <a:r>
              <a:rPr lang="en-US" sz="1400" b="1" dirty="0">
                <a:solidFill>
                  <a:schemeClr val="bg1"/>
                </a:solidFill>
                <a:latin typeface="Palatino"/>
              </a:rPr>
              <a:t>9 </a:t>
            </a:r>
            <a:r>
              <a:rPr lang="en-US" sz="1400" dirty="0">
                <a:solidFill>
                  <a:schemeClr val="bg1"/>
                </a:solidFill>
                <a:latin typeface="Palatino"/>
              </a:rPr>
              <a:t>This earth, in its sanctified and immortal state, will be made like unto crystal and will be a Urim and Thummim to the inhabitants who dwell thereon, whereby all things pertaining to an inferior kingdom, or all kingdoms of a lower order, will be manifest to those who dwell on it; and this earth will be Christ’s.</a:t>
            </a:r>
          </a:p>
          <a:p>
            <a:pPr algn="just" fontAlgn="base"/>
            <a:r>
              <a:rPr lang="en-US" sz="1400" b="1" dirty="0">
                <a:solidFill>
                  <a:schemeClr val="bg1"/>
                </a:solidFill>
                <a:latin typeface="Palatino"/>
              </a:rPr>
              <a:t>10 </a:t>
            </a:r>
            <a:r>
              <a:rPr lang="en-US" sz="1400" dirty="0">
                <a:solidFill>
                  <a:schemeClr val="bg1"/>
                </a:solidFill>
                <a:latin typeface="Palatino"/>
              </a:rPr>
              <a:t>Then the white stone mentioned in Revelation 2:17, will become a Urim and Thummim to each individual who receives one, whereby things pertaining to a higher order of kingdoms will be made known;</a:t>
            </a:r>
          </a:p>
          <a:p>
            <a:pPr algn="just" fontAlgn="base"/>
            <a:r>
              <a:rPr lang="en-US" sz="1400" b="1" dirty="0">
                <a:solidFill>
                  <a:schemeClr val="bg1"/>
                </a:solidFill>
                <a:latin typeface="Palatino"/>
              </a:rPr>
              <a:t>11 </a:t>
            </a:r>
            <a:r>
              <a:rPr lang="en-US" sz="1400" dirty="0">
                <a:solidFill>
                  <a:schemeClr val="bg1"/>
                </a:solidFill>
                <a:latin typeface="Palatino"/>
              </a:rPr>
              <a:t>And a white stone is given to each of those who come into the celestial kingdom, whereon is a new name written, which no man knoweth save he that receiveth it. The new name is the key word. </a:t>
            </a:r>
            <a:endParaRPr lang="en-US" sz="1400" b="0" i="0" dirty="0">
              <a:solidFill>
                <a:schemeClr val="bg1"/>
              </a:solidFill>
              <a:effectLst/>
              <a:latin typeface="Palatino"/>
            </a:endParaRPr>
          </a:p>
        </p:txBody>
      </p:sp>
      <p:sp>
        <p:nvSpPr>
          <p:cNvPr id="4" name="Rectangle 3">
            <a:extLst>
              <a:ext uri="{FF2B5EF4-FFF2-40B4-BE49-F238E27FC236}">
                <a16:creationId xmlns:a16="http://schemas.microsoft.com/office/drawing/2014/main" id="{F0391B10-F7A4-4EF6-8391-C3105E84CF22}"/>
              </a:ext>
            </a:extLst>
          </p:cNvPr>
          <p:cNvSpPr/>
          <p:nvPr/>
        </p:nvSpPr>
        <p:spPr>
          <a:xfrm>
            <a:off x="1497496" y="902013"/>
            <a:ext cx="3562707" cy="369332"/>
          </a:xfrm>
          <a:prstGeom prst="rect">
            <a:avLst/>
          </a:prstGeom>
        </p:spPr>
        <p:txBody>
          <a:bodyPr wrap="none">
            <a:spAutoFit/>
          </a:bodyPr>
          <a:lstStyle/>
          <a:p>
            <a:r>
              <a:rPr lang="en-US" b="1" dirty="0">
                <a:solidFill>
                  <a:schemeClr val="bg1"/>
                </a:solidFill>
              </a:rPr>
              <a:t>Doctrine and Covenants 130:4-11.</a:t>
            </a:r>
          </a:p>
        </p:txBody>
      </p:sp>
      <p:sp>
        <p:nvSpPr>
          <p:cNvPr id="5" name="Rectangle 4">
            <a:extLst>
              <a:ext uri="{FF2B5EF4-FFF2-40B4-BE49-F238E27FC236}">
                <a16:creationId xmlns:a16="http://schemas.microsoft.com/office/drawing/2014/main" id="{BA779DBD-ECA6-4258-9313-E5890E81175B}"/>
              </a:ext>
            </a:extLst>
          </p:cNvPr>
          <p:cNvSpPr/>
          <p:nvPr/>
        </p:nvSpPr>
        <p:spPr>
          <a:xfrm>
            <a:off x="1497496" y="4314490"/>
            <a:ext cx="4894097" cy="369332"/>
          </a:xfrm>
          <a:prstGeom prst="rect">
            <a:avLst/>
          </a:prstGeom>
        </p:spPr>
        <p:txBody>
          <a:bodyPr wrap="none">
            <a:spAutoFit/>
          </a:bodyPr>
          <a:lstStyle/>
          <a:p>
            <a:r>
              <a:rPr lang="en-US" b="1" dirty="0">
                <a:solidFill>
                  <a:schemeClr val="bg1"/>
                </a:solidFill>
              </a:rPr>
              <a:t>What do we learn about angels from verses 4–7?</a:t>
            </a:r>
          </a:p>
        </p:txBody>
      </p:sp>
      <p:sp>
        <p:nvSpPr>
          <p:cNvPr id="6" name="Rectangle 5">
            <a:extLst>
              <a:ext uri="{FF2B5EF4-FFF2-40B4-BE49-F238E27FC236}">
                <a16:creationId xmlns:a16="http://schemas.microsoft.com/office/drawing/2014/main" id="{08A8AADE-6381-46CD-A0DE-F43A0AD16AC1}"/>
              </a:ext>
            </a:extLst>
          </p:cNvPr>
          <p:cNvSpPr/>
          <p:nvPr/>
        </p:nvSpPr>
        <p:spPr>
          <a:xfrm>
            <a:off x="1510748" y="4683822"/>
            <a:ext cx="6022739" cy="369332"/>
          </a:xfrm>
          <a:prstGeom prst="rect">
            <a:avLst/>
          </a:prstGeom>
        </p:spPr>
        <p:txBody>
          <a:bodyPr wrap="none">
            <a:spAutoFit/>
          </a:bodyPr>
          <a:lstStyle/>
          <a:p>
            <a:r>
              <a:rPr lang="en-US" b="1" dirty="0">
                <a:solidFill>
                  <a:schemeClr val="bg1"/>
                </a:solidFill>
              </a:rPr>
              <a:t>What do we learn from verse 9 about the future of the earth?</a:t>
            </a:r>
          </a:p>
        </p:txBody>
      </p:sp>
    </p:spTree>
    <p:extLst>
      <p:ext uri="{BB962C8B-B14F-4D97-AF65-F5344CB8AC3E}">
        <p14:creationId xmlns:p14="http://schemas.microsoft.com/office/powerpoint/2010/main" val="39415101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out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125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80">
                                          <p:stCondLst>
                                            <p:cond delay="0"/>
                                          </p:stCondLst>
                                        </p:cTn>
                                        <p:tgtEl>
                                          <p:spTgt spid="6"/>
                                        </p:tgtEl>
                                      </p:cBhvr>
                                    </p:animEffect>
                                    <p:anim calcmode="lin" valueType="num">
                                      <p:cBhvr>
                                        <p:cTn id="2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6" dur="26">
                                          <p:stCondLst>
                                            <p:cond delay="650"/>
                                          </p:stCondLst>
                                        </p:cTn>
                                        <p:tgtEl>
                                          <p:spTgt spid="6"/>
                                        </p:tgtEl>
                                      </p:cBhvr>
                                      <p:to x="100000" y="60000"/>
                                    </p:animScale>
                                    <p:animScale>
                                      <p:cBhvr>
                                        <p:cTn id="27" dur="166" decel="50000">
                                          <p:stCondLst>
                                            <p:cond delay="676"/>
                                          </p:stCondLst>
                                        </p:cTn>
                                        <p:tgtEl>
                                          <p:spTgt spid="6"/>
                                        </p:tgtEl>
                                      </p:cBhvr>
                                      <p:to x="100000" y="100000"/>
                                    </p:animScale>
                                    <p:animScale>
                                      <p:cBhvr>
                                        <p:cTn id="28" dur="26">
                                          <p:stCondLst>
                                            <p:cond delay="1312"/>
                                          </p:stCondLst>
                                        </p:cTn>
                                        <p:tgtEl>
                                          <p:spTgt spid="6"/>
                                        </p:tgtEl>
                                      </p:cBhvr>
                                      <p:to x="100000" y="80000"/>
                                    </p:animScale>
                                    <p:animScale>
                                      <p:cBhvr>
                                        <p:cTn id="29" dur="166" decel="50000">
                                          <p:stCondLst>
                                            <p:cond delay="1338"/>
                                          </p:stCondLst>
                                        </p:cTn>
                                        <p:tgtEl>
                                          <p:spTgt spid="6"/>
                                        </p:tgtEl>
                                      </p:cBhvr>
                                      <p:to x="100000" y="100000"/>
                                    </p:animScale>
                                    <p:animScale>
                                      <p:cBhvr>
                                        <p:cTn id="30" dur="26">
                                          <p:stCondLst>
                                            <p:cond delay="1642"/>
                                          </p:stCondLst>
                                        </p:cTn>
                                        <p:tgtEl>
                                          <p:spTgt spid="6"/>
                                        </p:tgtEl>
                                      </p:cBhvr>
                                      <p:to x="100000" y="90000"/>
                                    </p:animScale>
                                    <p:animScale>
                                      <p:cBhvr>
                                        <p:cTn id="31" dur="166" decel="50000">
                                          <p:stCondLst>
                                            <p:cond delay="1668"/>
                                          </p:stCondLst>
                                        </p:cTn>
                                        <p:tgtEl>
                                          <p:spTgt spid="6"/>
                                        </p:tgtEl>
                                      </p:cBhvr>
                                      <p:to x="100000" y="100000"/>
                                    </p:animScale>
                                    <p:animScale>
                                      <p:cBhvr>
                                        <p:cTn id="32" dur="26">
                                          <p:stCondLst>
                                            <p:cond delay="1808"/>
                                          </p:stCondLst>
                                        </p:cTn>
                                        <p:tgtEl>
                                          <p:spTgt spid="6"/>
                                        </p:tgtEl>
                                      </p:cBhvr>
                                      <p:to x="100000" y="95000"/>
                                    </p:animScale>
                                    <p:animScale>
                                      <p:cBhvr>
                                        <p:cTn id="33"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2" name="Rectangle 1">
            <a:extLst>
              <a:ext uri="{FF2B5EF4-FFF2-40B4-BE49-F238E27FC236}">
                <a16:creationId xmlns:a16="http://schemas.microsoft.com/office/drawing/2014/main" id="{D32306E8-1707-465D-AB92-E46732D9D411}"/>
              </a:ext>
            </a:extLst>
          </p:cNvPr>
          <p:cNvSpPr/>
          <p:nvPr/>
        </p:nvSpPr>
        <p:spPr>
          <a:xfrm>
            <a:off x="3551072" y="2828835"/>
            <a:ext cx="5089855" cy="1200329"/>
          </a:xfrm>
          <a:prstGeom prst="rect">
            <a:avLst/>
          </a:prstGeom>
        </p:spPr>
        <p:txBody>
          <a:bodyPr wrap="none">
            <a:spAutoFit/>
          </a:bodyPr>
          <a:lstStyle/>
          <a:p>
            <a:pPr algn="ctr"/>
            <a:r>
              <a:rPr lang="en-US" sz="3600" b="1" dirty="0">
                <a:solidFill>
                  <a:schemeClr val="bg1"/>
                </a:solidFill>
                <a:latin typeface="Bahnschrift" panose="020B0502040204020203" pitchFamily="34" charset="0"/>
              </a:rPr>
              <a:t>Doctrine and Covenants </a:t>
            </a:r>
          </a:p>
          <a:p>
            <a:pPr algn="ctr"/>
            <a:r>
              <a:rPr lang="en-US" sz="3600" b="1" dirty="0">
                <a:solidFill>
                  <a:schemeClr val="bg1"/>
                </a:solidFill>
                <a:latin typeface="Bahnschrift" panose="020B0502040204020203" pitchFamily="34" charset="0"/>
              </a:rPr>
              <a:t>129;130:1–11,22–23.</a:t>
            </a:r>
          </a:p>
        </p:txBody>
      </p:sp>
    </p:spTree>
    <p:extLst>
      <p:ext uri="{BB962C8B-B14F-4D97-AF65-F5344CB8AC3E}">
        <p14:creationId xmlns:p14="http://schemas.microsoft.com/office/powerpoint/2010/main" val="118908954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2" name="Rectangle 1">
            <a:extLst>
              <a:ext uri="{FF2B5EF4-FFF2-40B4-BE49-F238E27FC236}">
                <a16:creationId xmlns:a16="http://schemas.microsoft.com/office/drawing/2014/main" id="{92C5D179-01F0-484E-994C-7A84B8DC84C6}"/>
              </a:ext>
            </a:extLst>
          </p:cNvPr>
          <p:cNvSpPr/>
          <p:nvPr/>
        </p:nvSpPr>
        <p:spPr>
          <a:xfrm>
            <a:off x="2725615" y="2551837"/>
            <a:ext cx="6740770" cy="1754326"/>
          </a:xfrm>
          <a:prstGeom prst="rect">
            <a:avLst/>
          </a:prstGeom>
        </p:spPr>
        <p:txBody>
          <a:bodyPr wrap="square">
            <a:spAutoFit/>
          </a:bodyPr>
          <a:lstStyle/>
          <a:p>
            <a:pPr algn="ctr"/>
            <a:r>
              <a:rPr lang="en-US" sz="3600" b="1" dirty="0">
                <a:solidFill>
                  <a:schemeClr val="bg1"/>
                </a:solidFill>
              </a:rPr>
              <a:t>“The Prophet Joseph Smith gives instructions concerning the nature of ministering angels and spirits”</a:t>
            </a:r>
          </a:p>
        </p:txBody>
      </p:sp>
      <p:sp>
        <p:nvSpPr>
          <p:cNvPr id="5" name="Rectangle 4">
            <a:extLst>
              <a:ext uri="{FF2B5EF4-FFF2-40B4-BE49-F238E27FC236}">
                <a16:creationId xmlns:a16="http://schemas.microsoft.com/office/drawing/2014/main" id="{AE4F4452-0863-4DE0-BB12-E5BEE946D6A6}"/>
              </a:ext>
            </a:extLst>
          </p:cNvPr>
          <p:cNvSpPr/>
          <p:nvPr/>
        </p:nvSpPr>
        <p:spPr>
          <a:xfrm>
            <a:off x="1747635" y="1152939"/>
            <a:ext cx="2943947" cy="369332"/>
          </a:xfrm>
          <a:prstGeom prst="rect">
            <a:avLst/>
          </a:prstGeom>
        </p:spPr>
        <p:txBody>
          <a:bodyPr wrap="none">
            <a:spAutoFit/>
          </a:bodyPr>
          <a:lstStyle/>
          <a:p>
            <a:r>
              <a:rPr lang="en-US" b="1" dirty="0">
                <a:solidFill>
                  <a:schemeClr val="bg1"/>
                </a:solidFill>
              </a:rPr>
              <a:t>Doctrine and Covenants 129.</a:t>
            </a:r>
          </a:p>
        </p:txBody>
      </p:sp>
    </p:spTree>
    <p:extLst>
      <p:ext uri="{BB962C8B-B14F-4D97-AF65-F5344CB8AC3E}">
        <p14:creationId xmlns:p14="http://schemas.microsoft.com/office/powerpoint/2010/main" val="174524714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C24D58-F03C-4E1D-AB1E-DB575901A591}"/>
              </a:ext>
            </a:extLst>
          </p:cNvPr>
          <p:cNvSpPr/>
          <p:nvPr/>
        </p:nvSpPr>
        <p:spPr>
          <a:xfrm>
            <a:off x="2771335" y="1023448"/>
            <a:ext cx="6963508" cy="20621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2" name="Rectangle 1">
            <a:extLst>
              <a:ext uri="{FF2B5EF4-FFF2-40B4-BE49-F238E27FC236}">
                <a16:creationId xmlns:a16="http://schemas.microsoft.com/office/drawing/2014/main" id="{90B99E5D-1592-40EC-BD7A-9262D1B102BC}"/>
              </a:ext>
            </a:extLst>
          </p:cNvPr>
          <p:cNvSpPr/>
          <p:nvPr/>
        </p:nvSpPr>
        <p:spPr>
          <a:xfrm>
            <a:off x="4079631" y="1023448"/>
            <a:ext cx="5655212" cy="2062103"/>
          </a:xfrm>
          <a:prstGeom prst="rect">
            <a:avLst/>
          </a:prstGeom>
        </p:spPr>
        <p:txBody>
          <a:bodyPr wrap="square">
            <a:spAutoFit/>
          </a:bodyPr>
          <a:lstStyle/>
          <a:p>
            <a:pPr algn="just"/>
            <a:r>
              <a:rPr lang="en-US" sz="1600" dirty="0">
                <a:solidFill>
                  <a:schemeClr val="bg1"/>
                </a:solidFill>
              </a:rPr>
              <a:t>“From the beginning down through the dispensations, God has used angels as His emissaries in conveying love and concern for His children.…</a:t>
            </a:r>
          </a:p>
          <a:p>
            <a:pPr algn="just"/>
            <a:r>
              <a:rPr lang="en-US" sz="1600" dirty="0">
                <a:solidFill>
                  <a:schemeClr val="bg1"/>
                </a:solidFill>
              </a:rPr>
              <a:t>“Usually such beings are not seen. Sometimes they are. But seen or unseen they are always near. Sometimes their assignments are very grand and have significance for the whole world. Sometimes the messages are more private. Occasionally the angelic purpose is to warn” (“The Ministry of Angels,” Ensign or Liahona, Nov. 2008,29).</a:t>
            </a:r>
          </a:p>
        </p:txBody>
      </p:sp>
      <p:pic>
        <p:nvPicPr>
          <p:cNvPr id="6" name="Picture 5">
            <a:extLst>
              <a:ext uri="{FF2B5EF4-FFF2-40B4-BE49-F238E27FC236}">
                <a16:creationId xmlns:a16="http://schemas.microsoft.com/office/drawing/2014/main" id="{85D9E854-C752-4548-B0A3-F2C8754B15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9809" y="1152939"/>
            <a:ext cx="1209822" cy="1389820"/>
          </a:xfrm>
          <a:prstGeom prst="rect">
            <a:avLst/>
          </a:prstGeom>
        </p:spPr>
      </p:pic>
      <p:sp>
        <p:nvSpPr>
          <p:cNvPr id="7" name="TextBox 6">
            <a:extLst>
              <a:ext uri="{FF2B5EF4-FFF2-40B4-BE49-F238E27FC236}">
                <a16:creationId xmlns:a16="http://schemas.microsoft.com/office/drawing/2014/main" id="{15FEB91F-A89C-4DF6-8A02-1E0A603EDF86}"/>
              </a:ext>
            </a:extLst>
          </p:cNvPr>
          <p:cNvSpPr txBox="1"/>
          <p:nvPr/>
        </p:nvSpPr>
        <p:spPr>
          <a:xfrm>
            <a:off x="2752343" y="2542759"/>
            <a:ext cx="1444754" cy="492443"/>
          </a:xfrm>
          <a:prstGeom prst="rect">
            <a:avLst/>
          </a:prstGeom>
          <a:noFill/>
        </p:spPr>
        <p:txBody>
          <a:bodyPr wrap="none" rtlCol="0">
            <a:spAutoFit/>
          </a:bodyPr>
          <a:lstStyle/>
          <a:p>
            <a:pPr algn="ctr"/>
            <a:r>
              <a:rPr lang="en-US" sz="1300" b="1" dirty="0">
                <a:solidFill>
                  <a:schemeClr val="bg1"/>
                </a:solidFill>
              </a:rPr>
              <a:t>Elder </a:t>
            </a:r>
          </a:p>
          <a:p>
            <a:pPr algn="ctr"/>
            <a:r>
              <a:rPr lang="en-US" sz="1300" b="1" dirty="0">
                <a:solidFill>
                  <a:schemeClr val="bg1"/>
                </a:solidFill>
              </a:rPr>
              <a:t>Jeffrey R. Holland</a:t>
            </a:r>
          </a:p>
        </p:txBody>
      </p:sp>
      <p:sp>
        <p:nvSpPr>
          <p:cNvPr id="8" name="Rectangle 7">
            <a:extLst>
              <a:ext uri="{FF2B5EF4-FFF2-40B4-BE49-F238E27FC236}">
                <a16:creationId xmlns:a16="http://schemas.microsoft.com/office/drawing/2014/main" id="{47D41796-FF39-4F5F-B929-28FE5A58FF7E}"/>
              </a:ext>
            </a:extLst>
          </p:cNvPr>
          <p:cNvSpPr/>
          <p:nvPr/>
        </p:nvSpPr>
        <p:spPr>
          <a:xfrm>
            <a:off x="1705432" y="3240301"/>
            <a:ext cx="3319050" cy="369332"/>
          </a:xfrm>
          <a:prstGeom prst="rect">
            <a:avLst/>
          </a:prstGeom>
        </p:spPr>
        <p:txBody>
          <a:bodyPr wrap="none">
            <a:spAutoFit/>
          </a:bodyPr>
          <a:lstStyle/>
          <a:p>
            <a:r>
              <a:rPr lang="en-US" b="1" dirty="0">
                <a:solidFill>
                  <a:schemeClr val="bg1"/>
                </a:solidFill>
              </a:rPr>
              <a:t>Doctrine and Covenants 129:1-3.</a:t>
            </a:r>
          </a:p>
        </p:txBody>
      </p:sp>
      <p:sp>
        <p:nvSpPr>
          <p:cNvPr id="9" name="Rectangle 8">
            <a:extLst>
              <a:ext uri="{FF2B5EF4-FFF2-40B4-BE49-F238E27FC236}">
                <a16:creationId xmlns:a16="http://schemas.microsoft.com/office/drawing/2014/main" id="{98A31DFB-3D6B-4B12-90A0-1BC9E6057CEF}"/>
              </a:ext>
            </a:extLst>
          </p:cNvPr>
          <p:cNvSpPr/>
          <p:nvPr/>
        </p:nvSpPr>
        <p:spPr>
          <a:xfrm>
            <a:off x="1705431" y="3567429"/>
            <a:ext cx="8676525" cy="1323439"/>
          </a:xfrm>
          <a:prstGeom prst="rect">
            <a:avLst/>
          </a:prstGeom>
        </p:spPr>
        <p:txBody>
          <a:bodyPr wrap="square">
            <a:spAutoFit/>
          </a:bodyPr>
          <a:lstStyle/>
          <a:p>
            <a:pPr algn="just" fontAlgn="base"/>
            <a:r>
              <a:rPr lang="en-US" sz="1600" b="1" dirty="0">
                <a:solidFill>
                  <a:schemeClr val="bg1"/>
                </a:solidFill>
                <a:latin typeface="Palatino"/>
              </a:rPr>
              <a:t>1 </a:t>
            </a:r>
            <a:r>
              <a:rPr lang="en-US" sz="1600" dirty="0">
                <a:solidFill>
                  <a:schemeClr val="bg1"/>
                </a:solidFill>
                <a:latin typeface="Palatino"/>
              </a:rPr>
              <a:t>There are two kinds of beings in heaven, namely: Angels, who are resurrected personages, having bodies of flesh and bones—</a:t>
            </a:r>
          </a:p>
          <a:p>
            <a:pPr algn="just" fontAlgn="base"/>
            <a:r>
              <a:rPr lang="en-US" sz="1600" b="1" dirty="0">
                <a:solidFill>
                  <a:schemeClr val="bg1"/>
                </a:solidFill>
                <a:latin typeface="Palatino"/>
              </a:rPr>
              <a:t>2 </a:t>
            </a:r>
            <a:r>
              <a:rPr lang="en-US" sz="1600" dirty="0">
                <a:solidFill>
                  <a:schemeClr val="bg1"/>
                </a:solidFill>
                <a:latin typeface="Palatino"/>
              </a:rPr>
              <a:t>For instance, Jesus said: </a:t>
            </a:r>
            <a:r>
              <a:rPr lang="en-US" sz="1600" i="1" dirty="0">
                <a:solidFill>
                  <a:schemeClr val="bg1"/>
                </a:solidFill>
                <a:latin typeface="Palatino"/>
              </a:rPr>
              <a:t>Handle me and see, for a spirit hath not flesh and bones, as ye see me have.</a:t>
            </a:r>
            <a:endParaRPr lang="en-US" sz="1600" dirty="0">
              <a:solidFill>
                <a:schemeClr val="bg1"/>
              </a:solidFill>
              <a:latin typeface="Palatino"/>
            </a:endParaRPr>
          </a:p>
          <a:p>
            <a:pPr algn="just" fontAlgn="base"/>
            <a:r>
              <a:rPr lang="en-US" sz="1600" b="1" dirty="0">
                <a:solidFill>
                  <a:schemeClr val="bg1"/>
                </a:solidFill>
                <a:latin typeface="Palatino"/>
              </a:rPr>
              <a:t>3 </a:t>
            </a:r>
            <a:r>
              <a:rPr lang="en-US" sz="1600" dirty="0">
                <a:solidFill>
                  <a:schemeClr val="bg1"/>
                </a:solidFill>
                <a:latin typeface="Palatino"/>
              </a:rPr>
              <a:t>Secondly: the spirits of just men made perfect, they who are not resurrected, but inherit the same glory.</a:t>
            </a:r>
            <a:endParaRPr lang="en-US" sz="1600" b="0" i="0" dirty="0">
              <a:solidFill>
                <a:schemeClr val="bg1"/>
              </a:solidFill>
              <a:effectLst/>
              <a:latin typeface="Palatino"/>
            </a:endParaRPr>
          </a:p>
        </p:txBody>
      </p:sp>
      <p:sp>
        <p:nvSpPr>
          <p:cNvPr id="10" name="Rectangle 9">
            <a:extLst>
              <a:ext uri="{FF2B5EF4-FFF2-40B4-BE49-F238E27FC236}">
                <a16:creationId xmlns:a16="http://schemas.microsoft.com/office/drawing/2014/main" id="{D974E81C-5E40-4283-9D51-16F99DB90015}"/>
              </a:ext>
            </a:extLst>
          </p:cNvPr>
          <p:cNvSpPr/>
          <p:nvPr/>
        </p:nvSpPr>
        <p:spPr>
          <a:xfrm>
            <a:off x="1705430" y="4886179"/>
            <a:ext cx="3878882" cy="369332"/>
          </a:xfrm>
          <a:prstGeom prst="rect">
            <a:avLst/>
          </a:prstGeom>
        </p:spPr>
        <p:txBody>
          <a:bodyPr wrap="none">
            <a:spAutoFit/>
          </a:bodyPr>
          <a:lstStyle/>
          <a:p>
            <a:r>
              <a:rPr lang="en-US" b="1" dirty="0">
                <a:solidFill>
                  <a:schemeClr val="bg1"/>
                </a:solidFill>
              </a:rPr>
              <a:t>How are angels different from spirits? </a:t>
            </a:r>
          </a:p>
        </p:txBody>
      </p:sp>
      <p:sp>
        <p:nvSpPr>
          <p:cNvPr id="11" name="Rectangle 10">
            <a:extLst>
              <a:ext uri="{FF2B5EF4-FFF2-40B4-BE49-F238E27FC236}">
                <a16:creationId xmlns:a16="http://schemas.microsoft.com/office/drawing/2014/main" id="{296B2CD3-F1A5-414A-8B0C-F80336C12976}"/>
              </a:ext>
            </a:extLst>
          </p:cNvPr>
          <p:cNvSpPr/>
          <p:nvPr/>
        </p:nvSpPr>
        <p:spPr>
          <a:xfrm>
            <a:off x="1705430" y="5159944"/>
            <a:ext cx="6096000" cy="369332"/>
          </a:xfrm>
          <a:prstGeom prst="rect">
            <a:avLst/>
          </a:prstGeom>
        </p:spPr>
        <p:txBody>
          <a:bodyPr>
            <a:spAutoFit/>
          </a:bodyPr>
          <a:lstStyle/>
          <a:p>
            <a:pPr algn="just"/>
            <a:r>
              <a:rPr lang="en-US" i="1" dirty="0">
                <a:solidFill>
                  <a:schemeClr val="bg1"/>
                </a:solidFill>
                <a:effectLst>
                  <a:outerShdw blurRad="38100" dist="38100" dir="2700000" algn="tl">
                    <a:srgbClr val="000000">
                      <a:alpha val="43137"/>
                    </a:srgbClr>
                  </a:outerShdw>
                </a:effectLst>
              </a:rPr>
              <a:t>Angels have resurrected bodies of flesh and bones; spirits do not.</a:t>
            </a:r>
          </a:p>
        </p:txBody>
      </p:sp>
    </p:spTree>
    <p:extLst>
      <p:ext uri="{BB962C8B-B14F-4D97-AF65-F5344CB8AC3E}">
        <p14:creationId xmlns:p14="http://schemas.microsoft.com/office/powerpoint/2010/main" val="326129660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strVal val="#ppt_w+.3"/>
                                          </p:val>
                                        </p:tav>
                                        <p:tav tm="100000">
                                          <p:val>
                                            <p:strVal val="#ppt_w"/>
                                          </p:val>
                                        </p:tav>
                                      </p:tavLst>
                                    </p:anim>
                                    <p:anim calcmode="lin" valueType="num">
                                      <p:cBhvr>
                                        <p:cTn id="16" dur="1000" fill="hold"/>
                                        <p:tgtEl>
                                          <p:spTgt spid="10"/>
                                        </p:tgtEl>
                                        <p:attrNameLst>
                                          <p:attrName>ppt_h</p:attrName>
                                        </p:attrNameLst>
                                      </p:cBhvr>
                                      <p:tavLst>
                                        <p:tav tm="0">
                                          <p:val>
                                            <p:strVal val="#ppt_h"/>
                                          </p:val>
                                        </p:tav>
                                        <p:tav tm="100000">
                                          <p:val>
                                            <p:strVal val="#ppt_h"/>
                                          </p:val>
                                        </p:tav>
                                      </p:tavLst>
                                    </p:anim>
                                    <p:animEffect transition="in" filter="fad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11"/>
                                        </p:tgtEl>
                                        <p:attrNameLst>
                                          <p:attrName>style.visibility</p:attrName>
                                        </p:attrNameLst>
                                      </p:cBhvr>
                                      <p:to>
                                        <p:strVal val="visible"/>
                                      </p:to>
                                    </p:set>
                                    <p:anim calcmode="lin" valueType="num">
                                      <p:cBhvr>
                                        <p:cTn id="22"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3" dur="250" fill="hold"/>
                                        <p:tgtEl>
                                          <p:spTgt spid="11"/>
                                        </p:tgtEl>
                                        <p:attrNameLst>
                                          <p:attrName>ppt_y</p:attrName>
                                        </p:attrNameLst>
                                      </p:cBhvr>
                                      <p:tavLst>
                                        <p:tav tm="0">
                                          <p:val>
                                            <p:strVal val="#ppt_y"/>
                                          </p:val>
                                        </p:tav>
                                        <p:tav tm="100000">
                                          <p:val>
                                            <p:strVal val="#ppt_y"/>
                                          </p:val>
                                        </p:tav>
                                      </p:tavLst>
                                    </p:anim>
                                    <p:anim calcmode="lin" valueType="num">
                                      <p:cBhvr>
                                        <p:cTn id="24"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5"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6" dur="25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4" name="Rectangle 3">
            <a:extLst>
              <a:ext uri="{FF2B5EF4-FFF2-40B4-BE49-F238E27FC236}">
                <a16:creationId xmlns:a16="http://schemas.microsoft.com/office/drawing/2014/main" id="{D5CF5FDB-92BA-415A-95BC-B8F35C45D5CD}"/>
              </a:ext>
            </a:extLst>
          </p:cNvPr>
          <p:cNvSpPr/>
          <p:nvPr/>
        </p:nvSpPr>
        <p:spPr>
          <a:xfrm>
            <a:off x="1649162" y="968273"/>
            <a:ext cx="3378361" cy="369332"/>
          </a:xfrm>
          <a:prstGeom prst="rect">
            <a:avLst/>
          </a:prstGeom>
        </p:spPr>
        <p:txBody>
          <a:bodyPr wrap="none">
            <a:spAutoFit/>
          </a:bodyPr>
          <a:lstStyle/>
          <a:p>
            <a:r>
              <a:rPr lang="en-US" b="1" dirty="0">
                <a:solidFill>
                  <a:schemeClr val="bg1"/>
                </a:solidFill>
              </a:rPr>
              <a:t>Doctrine and Covenants 129:4-7.</a:t>
            </a:r>
          </a:p>
        </p:txBody>
      </p:sp>
      <p:sp>
        <p:nvSpPr>
          <p:cNvPr id="2" name="Rectangle 1">
            <a:extLst>
              <a:ext uri="{FF2B5EF4-FFF2-40B4-BE49-F238E27FC236}">
                <a16:creationId xmlns:a16="http://schemas.microsoft.com/office/drawing/2014/main" id="{AF86B57C-F7F5-484F-9A3A-F7AF357D95C7}"/>
              </a:ext>
            </a:extLst>
          </p:cNvPr>
          <p:cNvSpPr/>
          <p:nvPr/>
        </p:nvSpPr>
        <p:spPr>
          <a:xfrm>
            <a:off x="1649161" y="1267265"/>
            <a:ext cx="8620253" cy="1815882"/>
          </a:xfrm>
          <a:prstGeom prst="rect">
            <a:avLst/>
          </a:prstGeom>
        </p:spPr>
        <p:txBody>
          <a:bodyPr wrap="square">
            <a:spAutoFit/>
          </a:bodyPr>
          <a:lstStyle/>
          <a:p>
            <a:pPr algn="just" fontAlgn="base"/>
            <a:r>
              <a:rPr lang="en-US" sz="1600" b="1" dirty="0">
                <a:solidFill>
                  <a:schemeClr val="bg1"/>
                </a:solidFill>
                <a:latin typeface="Palatino"/>
              </a:rPr>
              <a:t>4 </a:t>
            </a:r>
            <a:r>
              <a:rPr lang="en-US" sz="1600" dirty="0">
                <a:solidFill>
                  <a:schemeClr val="bg1"/>
                </a:solidFill>
                <a:latin typeface="Palatino"/>
              </a:rPr>
              <a:t>When a messenger comes saying he has a message from God, offer him your hand and request him to shake hands with you.</a:t>
            </a:r>
          </a:p>
          <a:p>
            <a:pPr algn="just" fontAlgn="base"/>
            <a:r>
              <a:rPr lang="en-US" sz="1600" b="1" dirty="0">
                <a:solidFill>
                  <a:schemeClr val="bg1"/>
                </a:solidFill>
                <a:latin typeface="Palatino"/>
              </a:rPr>
              <a:t>5 </a:t>
            </a:r>
            <a:r>
              <a:rPr lang="en-US" sz="1600" dirty="0">
                <a:solidFill>
                  <a:schemeClr val="bg1"/>
                </a:solidFill>
                <a:latin typeface="Palatino"/>
              </a:rPr>
              <a:t>If he be an angel he will do so, and you will feel his hand.</a:t>
            </a:r>
          </a:p>
          <a:p>
            <a:pPr algn="just" fontAlgn="base"/>
            <a:r>
              <a:rPr lang="en-US" sz="1600" b="1" dirty="0">
                <a:solidFill>
                  <a:schemeClr val="bg1"/>
                </a:solidFill>
                <a:latin typeface="Palatino"/>
              </a:rPr>
              <a:t>6 </a:t>
            </a:r>
            <a:r>
              <a:rPr lang="en-US" sz="1600" dirty="0">
                <a:solidFill>
                  <a:schemeClr val="bg1"/>
                </a:solidFill>
                <a:latin typeface="Palatino"/>
              </a:rPr>
              <a:t>If he be the spirit of a just man made perfect he will come in his glory; for that is the only way he can appear—</a:t>
            </a:r>
          </a:p>
          <a:p>
            <a:pPr algn="just" fontAlgn="base"/>
            <a:r>
              <a:rPr lang="en-US" sz="1600" b="1" dirty="0">
                <a:solidFill>
                  <a:schemeClr val="bg1"/>
                </a:solidFill>
                <a:latin typeface="Palatino"/>
              </a:rPr>
              <a:t>7 </a:t>
            </a:r>
            <a:r>
              <a:rPr lang="en-US" sz="1600" dirty="0">
                <a:solidFill>
                  <a:schemeClr val="bg1"/>
                </a:solidFill>
                <a:latin typeface="Palatino"/>
              </a:rPr>
              <a:t>Ask him to shake hands with you, but he will not move, because it is contrary to the order of heaven for a just man to deceive; but he will still deliver his message.</a:t>
            </a:r>
            <a:endParaRPr lang="en-US" sz="1600" b="0" i="0" dirty="0">
              <a:solidFill>
                <a:schemeClr val="bg1"/>
              </a:solidFill>
              <a:effectLst/>
              <a:latin typeface="Palatino"/>
            </a:endParaRPr>
          </a:p>
        </p:txBody>
      </p:sp>
      <p:sp>
        <p:nvSpPr>
          <p:cNvPr id="5" name="Rectangle 4">
            <a:extLst>
              <a:ext uri="{FF2B5EF4-FFF2-40B4-BE49-F238E27FC236}">
                <a16:creationId xmlns:a16="http://schemas.microsoft.com/office/drawing/2014/main" id="{FE48CE3C-6289-4C46-AD94-421D4F204F9B}"/>
              </a:ext>
            </a:extLst>
          </p:cNvPr>
          <p:cNvSpPr/>
          <p:nvPr/>
        </p:nvSpPr>
        <p:spPr>
          <a:xfrm>
            <a:off x="1635093" y="3083147"/>
            <a:ext cx="9281436" cy="353943"/>
          </a:xfrm>
          <a:prstGeom prst="rect">
            <a:avLst/>
          </a:prstGeom>
        </p:spPr>
        <p:txBody>
          <a:bodyPr wrap="square">
            <a:spAutoFit/>
          </a:bodyPr>
          <a:lstStyle/>
          <a:p>
            <a:pPr algn="just"/>
            <a:r>
              <a:rPr lang="en-US" sz="1700" b="1" dirty="0">
                <a:solidFill>
                  <a:schemeClr val="bg1"/>
                </a:solidFill>
              </a:rPr>
              <a:t>What do we learn from verse 7 about the nature of true messengers sent from Heavenly Father?</a:t>
            </a:r>
          </a:p>
        </p:txBody>
      </p:sp>
      <p:sp>
        <p:nvSpPr>
          <p:cNvPr id="6" name="Rectangle 5">
            <a:extLst>
              <a:ext uri="{FF2B5EF4-FFF2-40B4-BE49-F238E27FC236}">
                <a16:creationId xmlns:a16="http://schemas.microsoft.com/office/drawing/2014/main" id="{522F55AC-5365-44E3-846D-78BA635798F8}"/>
              </a:ext>
            </a:extLst>
          </p:cNvPr>
          <p:cNvSpPr/>
          <p:nvPr/>
        </p:nvSpPr>
        <p:spPr>
          <a:xfrm>
            <a:off x="1649161" y="3366750"/>
            <a:ext cx="5919249"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True messengers sent from Heavenly Father will not deceive us.</a:t>
            </a:r>
          </a:p>
        </p:txBody>
      </p:sp>
      <p:sp>
        <p:nvSpPr>
          <p:cNvPr id="7" name="Rectangle 6">
            <a:extLst>
              <a:ext uri="{FF2B5EF4-FFF2-40B4-BE49-F238E27FC236}">
                <a16:creationId xmlns:a16="http://schemas.microsoft.com/office/drawing/2014/main" id="{E17DE313-2EE8-4C37-9FF8-1FF513BEBE27}"/>
              </a:ext>
            </a:extLst>
          </p:cNvPr>
          <p:cNvSpPr/>
          <p:nvPr/>
        </p:nvSpPr>
        <p:spPr>
          <a:xfrm>
            <a:off x="1635093" y="3778286"/>
            <a:ext cx="3319050" cy="369332"/>
          </a:xfrm>
          <a:prstGeom prst="rect">
            <a:avLst/>
          </a:prstGeom>
        </p:spPr>
        <p:txBody>
          <a:bodyPr wrap="none">
            <a:spAutoFit/>
          </a:bodyPr>
          <a:lstStyle/>
          <a:p>
            <a:r>
              <a:rPr lang="en-US" b="1" dirty="0">
                <a:solidFill>
                  <a:schemeClr val="bg1"/>
                </a:solidFill>
              </a:rPr>
              <a:t>Doctrine and Covenants 129:8-9.</a:t>
            </a:r>
          </a:p>
        </p:txBody>
      </p:sp>
      <p:sp>
        <p:nvSpPr>
          <p:cNvPr id="8" name="Rectangle 7">
            <a:extLst>
              <a:ext uri="{FF2B5EF4-FFF2-40B4-BE49-F238E27FC236}">
                <a16:creationId xmlns:a16="http://schemas.microsoft.com/office/drawing/2014/main" id="{EC09515E-E7E4-41D6-A110-6A99BA9D5FDD}"/>
              </a:ext>
            </a:extLst>
          </p:cNvPr>
          <p:cNvSpPr/>
          <p:nvPr/>
        </p:nvSpPr>
        <p:spPr>
          <a:xfrm>
            <a:off x="1635092" y="4057927"/>
            <a:ext cx="8634322" cy="817147"/>
          </a:xfrm>
          <a:prstGeom prst="rect">
            <a:avLst/>
          </a:prstGeom>
        </p:spPr>
        <p:txBody>
          <a:bodyPr wrap="square">
            <a:spAutoFit/>
          </a:bodyPr>
          <a:lstStyle/>
          <a:p>
            <a:pPr algn="just" fontAlgn="base"/>
            <a:r>
              <a:rPr lang="en-US" sz="1570" b="1" dirty="0">
                <a:solidFill>
                  <a:schemeClr val="bg1"/>
                </a:solidFill>
                <a:latin typeface="Palatino"/>
              </a:rPr>
              <a:t>8 </a:t>
            </a:r>
            <a:r>
              <a:rPr lang="en-US" sz="1570" dirty="0">
                <a:solidFill>
                  <a:schemeClr val="bg1"/>
                </a:solidFill>
                <a:latin typeface="Palatino"/>
              </a:rPr>
              <a:t>If it be the devil as an angel of light, when you ask him to shake hands he will offer you his hand, and you will not feel anything; you may therefore detect him.</a:t>
            </a:r>
          </a:p>
          <a:p>
            <a:pPr algn="just" fontAlgn="base"/>
            <a:r>
              <a:rPr lang="en-US" sz="1570" b="1" dirty="0">
                <a:solidFill>
                  <a:schemeClr val="bg1"/>
                </a:solidFill>
                <a:latin typeface="Palatino"/>
              </a:rPr>
              <a:t>9 </a:t>
            </a:r>
            <a:r>
              <a:rPr lang="en-US" sz="1570" dirty="0">
                <a:solidFill>
                  <a:schemeClr val="bg1"/>
                </a:solidFill>
                <a:latin typeface="Palatino"/>
              </a:rPr>
              <a:t>These are three grand keys whereby you may know whether any administration is from God.</a:t>
            </a:r>
            <a:endParaRPr lang="en-US" sz="1570" b="0" i="0" dirty="0">
              <a:solidFill>
                <a:schemeClr val="bg1"/>
              </a:solidFill>
              <a:effectLst/>
              <a:latin typeface="Palatino"/>
            </a:endParaRPr>
          </a:p>
        </p:txBody>
      </p:sp>
      <p:sp>
        <p:nvSpPr>
          <p:cNvPr id="9" name="Rectangle 8">
            <a:extLst>
              <a:ext uri="{FF2B5EF4-FFF2-40B4-BE49-F238E27FC236}">
                <a16:creationId xmlns:a16="http://schemas.microsoft.com/office/drawing/2014/main" id="{0AB432CA-B5C8-42F4-A197-1D84888D2C3A}"/>
              </a:ext>
            </a:extLst>
          </p:cNvPr>
          <p:cNvSpPr/>
          <p:nvPr/>
        </p:nvSpPr>
        <p:spPr>
          <a:xfrm>
            <a:off x="1649160" y="4828689"/>
            <a:ext cx="7746631" cy="369332"/>
          </a:xfrm>
          <a:prstGeom prst="rect">
            <a:avLst/>
          </a:prstGeom>
        </p:spPr>
        <p:txBody>
          <a:bodyPr wrap="square">
            <a:spAutoFit/>
          </a:bodyPr>
          <a:lstStyle/>
          <a:p>
            <a:pPr algn="just"/>
            <a:r>
              <a:rPr lang="en-US" b="1" dirty="0">
                <a:solidFill>
                  <a:schemeClr val="bg1"/>
                </a:solidFill>
              </a:rPr>
              <a:t>What has Heavenly Father given you to help you discern Satan’s deceptions? </a:t>
            </a:r>
          </a:p>
        </p:txBody>
      </p:sp>
    </p:spTree>
    <p:extLst>
      <p:ext uri="{BB962C8B-B14F-4D97-AF65-F5344CB8AC3E}">
        <p14:creationId xmlns:p14="http://schemas.microsoft.com/office/powerpoint/2010/main" val="617214495"/>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1000"/>
                                        <p:tgtEl>
                                          <p:spTgt spid="4"/>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vertical)">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1" dur="1000" fill="hold"/>
                                        <p:tgtEl>
                                          <p:spTgt spid="6"/>
                                        </p:tgtEl>
                                        <p:attrNameLst>
                                          <p:attrName>ppt_y</p:attrName>
                                        </p:attrNameLst>
                                      </p:cBhvr>
                                      <p:tavLst>
                                        <p:tav tm="0">
                                          <p:val>
                                            <p:strVal val="#ppt_y"/>
                                          </p:val>
                                        </p:tav>
                                        <p:tav tm="100000">
                                          <p:val>
                                            <p:strVal val="#ppt_y"/>
                                          </p:val>
                                        </p:tav>
                                      </p:tavLst>
                                    </p:anim>
                                    <p:anim calcmode="lin" valueType="num">
                                      <p:cBhvr>
                                        <p:cTn id="22" dur="10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3" dur="10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4" dur="1000" tmFilter="0,0; .5, 1; 1, 1"/>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5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Scale>
                                      <p:cBhvr>
                                        <p:cTn id="29"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7"/>
                                        </p:tgtEl>
                                        <p:attrNameLst>
                                          <p:attrName>ppt_x</p:attrName>
                                          <p:attrName>ppt_y</p:attrName>
                                        </p:attrNameLst>
                                      </p:cBhvr>
                                    </p:animMotion>
                                    <p:animEffect transition="in" filter="fade">
                                      <p:cBhvr>
                                        <p:cTn id="31" dur="1000"/>
                                        <p:tgtEl>
                                          <p:spTgt spid="7"/>
                                        </p:tgtEl>
                                      </p:cBhvr>
                                    </p:animEffect>
                                  </p:childTnLst>
                                </p:cTn>
                              </p:par>
                              <p:par>
                                <p:cTn id="32" presetID="5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Scale>
                                      <p:cBhvr>
                                        <p:cTn id="34"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8"/>
                                        </p:tgtEl>
                                        <p:attrNameLst>
                                          <p:attrName>ppt_x</p:attrName>
                                          <p:attrName>ppt_y</p:attrName>
                                        </p:attrNameLst>
                                      </p:cBhvr>
                                    </p:animMotion>
                                    <p:animEffect transition="in" filter="fade">
                                      <p:cBhvr>
                                        <p:cTn id="36" dur="1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5"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1000" fill="hold"/>
                                        <p:tgtEl>
                                          <p:spTgt spid="9"/>
                                        </p:tgtEl>
                                        <p:attrNameLst>
                                          <p:attrName>ppt_w</p:attrName>
                                        </p:attrNameLst>
                                      </p:cBhvr>
                                      <p:tavLst>
                                        <p:tav tm="0">
                                          <p:val>
                                            <p:fltVal val="0"/>
                                          </p:val>
                                        </p:tav>
                                        <p:tav tm="100000">
                                          <p:val>
                                            <p:strVal val="#ppt_w"/>
                                          </p:val>
                                        </p:tav>
                                      </p:tavLst>
                                    </p:anim>
                                    <p:anim calcmode="lin" valueType="num">
                                      <p:cBhvr>
                                        <p:cTn id="42" dur="1000" fill="hold"/>
                                        <p:tgtEl>
                                          <p:spTgt spid="9"/>
                                        </p:tgtEl>
                                        <p:attrNameLst>
                                          <p:attrName>ppt_h</p:attrName>
                                        </p:attrNameLst>
                                      </p:cBhvr>
                                      <p:tavLst>
                                        <p:tav tm="0">
                                          <p:val>
                                            <p:fltVal val="0"/>
                                          </p:val>
                                        </p:tav>
                                        <p:tav tm="100000">
                                          <p:val>
                                            <p:strVal val="#ppt_h"/>
                                          </p:val>
                                        </p:tav>
                                      </p:tavLst>
                                    </p:anim>
                                    <p:anim calcmode="lin" valueType="num">
                                      <p:cBhvr>
                                        <p:cTn id="43"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2" name="Rectangle 1">
            <a:extLst>
              <a:ext uri="{FF2B5EF4-FFF2-40B4-BE49-F238E27FC236}">
                <a16:creationId xmlns:a16="http://schemas.microsoft.com/office/drawing/2014/main" id="{E624B7EB-995E-4EC0-8264-24FA7F1BBD11}"/>
              </a:ext>
            </a:extLst>
          </p:cNvPr>
          <p:cNvSpPr/>
          <p:nvPr/>
        </p:nvSpPr>
        <p:spPr>
          <a:xfrm>
            <a:off x="2549837" y="2828835"/>
            <a:ext cx="7092326" cy="1200329"/>
          </a:xfrm>
          <a:prstGeom prst="rect">
            <a:avLst/>
          </a:prstGeom>
        </p:spPr>
        <p:txBody>
          <a:bodyPr wrap="none">
            <a:spAutoFit/>
          </a:bodyPr>
          <a:lstStyle/>
          <a:p>
            <a:pPr algn="ctr"/>
            <a:r>
              <a:rPr lang="en-US" sz="3600" b="1" dirty="0">
                <a:solidFill>
                  <a:schemeClr val="bg1"/>
                </a:solidFill>
              </a:rPr>
              <a:t>“The Prophet Joseph Smith clarifies </a:t>
            </a:r>
          </a:p>
          <a:p>
            <a:pPr algn="ctr"/>
            <a:r>
              <a:rPr lang="en-US" sz="3600" b="1" dirty="0">
                <a:solidFill>
                  <a:schemeClr val="bg1"/>
                </a:solidFill>
              </a:rPr>
              <a:t>various doctrines”</a:t>
            </a:r>
          </a:p>
        </p:txBody>
      </p:sp>
      <p:sp>
        <p:nvSpPr>
          <p:cNvPr id="4" name="Rectangle 3">
            <a:extLst>
              <a:ext uri="{FF2B5EF4-FFF2-40B4-BE49-F238E27FC236}">
                <a16:creationId xmlns:a16="http://schemas.microsoft.com/office/drawing/2014/main" id="{5A3F2AAC-0DE2-4B7E-A7DB-6C6835C613D5}"/>
              </a:ext>
            </a:extLst>
          </p:cNvPr>
          <p:cNvSpPr/>
          <p:nvPr/>
        </p:nvSpPr>
        <p:spPr>
          <a:xfrm>
            <a:off x="1649162" y="968273"/>
            <a:ext cx="4131772" cy="369332"/>
          </a:xfrm>
          <a:prstGeom prst="rect">
            <a:avLst/>
          </a:prstGeom>
        </p:spPr>
        <p:txBody>
          <a:bodyPr wrap="none">
            <a:spAutoFit/>
          </a:bodyPr>
          <a:lstStyle/>
          <a:p>
            <a:r>
              <a:rPr lang="en-US" b="1" dirty="0">
                <a:solidFill>
                  <a:schemeClr val="bg1"/>
                </a:solidFill>
              </a:rPr>
              <a:t>Doctrine and Covenants 130:1-11,22-23.</a:t>
            </a:r>
          </a:p>
        </p:txBody>
      </p:sp>
    </p:spTree>
    <p:extLst>
      <p:ext uri="{BB962C8B-B14F-4D97-AF65-F5344CB8AC3E}">
        <p14:creationId xmlns:p14="http://schemas.microsoft.com/office/powerpoint/2010/main" val="579644559"/>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2" name="Rectangle 1">
            <a:extLst>
              <a:ext uri="{FF2B5EF4-FFF2-40B4-BE49-F238E27FC236}">
                <a16:creationId xmlns:a16="http://schemas.microsoft.com/office/drawing/2014/main" id="{AE930887-9F6C-4A85-A236-2C28F3017E67}"/>
              </a:ext>
            </a:extLst>
          </p:cNvPr>
          <p:cNvSpPr/>
          <p:nvPr/>
        </p:nvSpPr>
        <p:spPr>
          <a:xfrm>
            <a:off x="1491967" y="968273"/>
            <a:ext cx="5766707" cy="369332"/>
          </a:xfrm>
          <a:prstGeom prst="rect">
            <a:avLst/>
          </a:prstGeom>
        </p:spPr>
        <p:txBody>
          <a:bodyPr wrap="none">
            <a:spAutoFit/>
          </a:bodyPr>
          <a:lstStyle/>
          <a:p>
            <a:r>
              <a:rPr lang="en-US" b="1" dirty="0">
                <a:solidFill>
                  <a:schemeClr val="bg1"/>
                </a:solidFill>
              </a:rPr>
              <a:t>What responsibility did the Prophet have in this situation? </a:t>
            </a:r>
          </a:p>
        </p:txBody>
      </p:sp>
      <p:sp>
        <p:nvSpPr>
          <p:cNvPr id="4" name="Rectangle 3">
            <a:extLst>
              <a:ext uri="{FF2B5EF4-FFF2-40B4-BE49-F238E27FC236}">
                <a16:creationId xmlns:a16="http://schemas.microsoft.com/office/drawing/2014/main" id="{C65BD1A9-37C3-40C0-B6C4-687451A9B138}"/>
              </a:ext>
            </a:extLst>
          </p:cNvPr>
          <p:cNvSpPr/>
          <p:nvPr/>
        </p:nvSpPr>
        <p:spPr>
          <a:xfrm>
            <a:off x="1491967" y="1281333"/>
            <a:ext cx="4777590"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To correct any false doctrine taught in the meeting.</a:t>
            </a:r>
          </a:p>
        </p:txBody>
      </p:sp>
      <p:sp>
        <p:nvSpPr>
          <p:cNvPr id="5" name="Rectangle 4">
            <a:extLst>
              <a:ext uri="{FF2B5EF4-FFF2-40B4-BE49-F238E27FC236}">
                <a16:creationId xmlns:a16="http://schemas.microsoft.com/office/drawing/2014/main" id="{11E55A5B-0304-481D-870D-991D947EFC20}"/>
              </a:ext>
            </a:extLst>
          </p:cNvPr>
          <p:cNvSpPr/>
          <p:nvPr/>
        </p:nvSpPr>
        <p:spPr>
          <a:xfrm>
            <a:off x="1491967" y="1708721"/>
            <a:ext cx="6785317" cy="369332"/>
          </a:xfrm>
          <a:prstGeom prst="rect">
            <a:avLst/>
          </a:prstGeom>
        </p:spPr>
        <p:txBody>
          <a:bodyPr wrap="square">
            <a:spAutoFit/>
          </a:bodyPr>
          <a:lstStyle/>
          <a:p>
            <a:pPr algn="just"/>
            <a:r>
              <a:rPr lang="en-US" b="1" dirty="0">
                <a:solidFill>
                  <a:schemeClr val="bg1"/>
                </a:solidFill>
              </a:rPr>
              <a:t>What can we learn from how Joseph Smith dealt with this situation?</a:t>
            </a:r>
          </a:p>
        </p:txBody>
      </p:sp>
      <p:sp>
        <p:nvSpPr>
          <p:cNvPr id="6" name="Rectangle 5">
            <a:extLst>
              <a:ext uri="{FF2B5EF4-FFF2-40B4-BE49-F238E27FC236}">
                <a16:creationId xmlns:a16="http://schemas.microsoft.com/office/drawing/2014/main" id="{27AA759D-5B2E-4E8B-AF5D-B2AAF623C838}"/>
              </a:ext>
            </a:extLst>
          </p:cNvPr>
          <p:cNvSpPr/>
          <p:nvPr/>
        </p:nvSpPr>
        <p:spPr>
          <a:xfrm>
            <a:off x="1491967" y="2136109"/>
            <a:ext cx="6244402" cy="369332"/>
          </a:xfrm>
          <a:prstGeom prst="rect">
            <a:avLst/>
          </a:prstGeom>
        </p:spPr>
        <p:txBody>
          <a:bodyPr wrap="none">
            <a:spAutoFit/>
          </a:bodyPr>
          <a:lstStyle/>
          <a:p>
            <a:r>
              <a:rPr lang="en-US" b="1" dirty="0">
                <a:solidFill>
                  <a:schemeClr val="bg1"/>
                </a:solidFill>
              </a:rPr>
              <a:t>What can we learn from Orson Hyde’s response to the Prophet?</a:t>
            </a:r>
          </a:p>
        </p:txBody>
      </p:sp>
      <p:sp>
        <p:nvSpPr>
          <p:cNvPr id="7" name="Rectangle 6">
            <a:extLst>
              <a:ext uri="{FF2B5EF4-FFF2-40B4-BE49-F238E27FC236}">
                <a16:creationId xmlns:a16="http://schemas.microsoft.com/office/drawing/2014/main" id="{41A3B1EA-5536-439A-87B0-B152934B0E2E}"/>
              </a:ext>
            </a:extLst>
          </p:cNvPr>
          <p:cNvSpPr/>
          <p:nvPr/>
        </p:nvSpPr>
        <p:spPr>
          <a:xfrm>
            <a:off x="1491967" y="2605701"/>
            <a:ext cx="3319050" cy="369332"/>
          </a:xfrm>
          <a:prstGeom prst="rect">
            <a:avLst/>
          </a:prstGeom>
        </p:spPr>
        <p:txBody>
          <a:bodyPr wrap="none">
            <a:spAutoFit/>
          </a:bodyPr>
          <a:lstStyle/>
          <a:p>
            <a:r>
              <a:rPr lang="en-US" b="1" dirty="0">
                <a:solidFill>
                  <a:schemeClr val="bg1"/>
                </a:solidFill>
              </a:rPr>
              <a:t>Doctrine and Covenants 130:1-3.</a:t>
            </a:r>
          </a:p>
        </p:txBody>
      </p:sp>
      <p:sp>
        <p:nvSpPr>
          <p:cNvPr id="8" name="Rectangle 7">
            <a:extLst>
              <a:ext uri="{FF2B5EF4-FFF2-40B4-BE49-F238E27FC236}">
                <a16:creationId xmlns:a16="http://schemas.microsoft.com/office/drawing/2014/main" id="{8AF23A79-22EF-443B-996B-2BA22CD089CB}"/>
              </a:ext>
            </a:extLst>
          </p:cNvPr>
          <p:cNvSpPr/>
          <p:nvPr/>
        </p:nvSpPr>
        <p:spPr>
          <a:xfrm>
            <a:off x="1491967" y="2872361"/>
            <a:ext cx="9208066" cy="1323439"/>
          </a:xfrm>
          <a:prstGeom prst="rect">
            <a:avLst/>
          </a:prstGeom>
        </p:spPr>
        <p:txBody>
          <a:bodyPr wrap="square">
            <a:spAutoFit/>
          </a:bodyPr>
          <a:lstStyle/>
          <a:p>
            <a:pPr algn="just" fontAlgn="base"/>
            <a:r>
              <a:rPr lang="en-US" sz="1600" b="1" dirty="0">
                <a:solidFill>
                  <a:schemeClr val="bg1"/>
                </a:solidFill>
              </a:rPr>
              <a:t>1 </a:t>
            </a:r>
            <a:r>
              <a:rPr lang="en-US" sz="1600" dirty="0">
                <a:solidFill>
                  <a:schemeClr val="bg1"/>
                </a:solidFill>
              </a:rPr>
              <a:t>When the Savior shall appear we shall see him as he is. We shall see that he is a man like ourselves.</a:t>
            </a:r>
          </a:p>
          <a:p>
            <a:pPr algn="just" fontAlgn="base"/>
            <a:r>
              <a:rPr lang="en-US" sz="1600" b="1" dirty="0">
                <a:solidFill>
                  <a:schemeClr val="bg1"/>
                </a:solidFill>
              </a:rPr>
              <a:t>2 </a:t>
            </a:r>
            <a:r>
              <a:rPr lang="en-US" sz="1600" dirty="0">
                <a:solidFill>
                  <a:schemeClr val="bg1"/>
                </a:solidFill>
              </a:rPr>
              <a:t>And that same sociality which exists among us here will exist among us there, only it will be coupled with eternal glory, which glory we do not now enjoy.</a:t>
            </a:r>
          </a:p>
          <a:p>
            <a:pPr algn="just" fontAlgn="base"/>
            <a:r>
              <a:rPr lang="en-US" sz="1600" b="1" dirty="0">
                <a:solidFill>
                  <a:schemeClr val="bg1"/>
                </a:solidFill>
              </a:rPr>
              <a:t>3 </a:t>
            </a:r>
            <a:r>
              <a:rPr lang="en-US" sz="1600" dirty="0">
                <a:solidFill>
                  <a:schemeClr val="bg1"/>
                </a:solidFill>
              </a:rPr>
              <a:t>John 14:23—The appearing of the Father and the Son, in that verse, is a personal appearance; and the idea that the Father and the Son dwell in a man’s heart is an old sectarian notion, and is false.</a:t>
            </a:r>
          </a:p>
        </p:txBody>
      </p:sp>
      <p:sp>
        <p:nvSpPr>
          <p:cNvPr id="9" name="Rectangle 8">
            <a:extLst>
              <a:ext uri="{FF2B5EF4-FFF2-40B4-BE49-F238E27FC236}">
                <a16:creationId xmlns:a16="http://schemas.microsoft.com/office/drawing/2014/main" id="{9F89860F-9FFC-403B-AC5D-758F30022694}"/>
              </a:ext>
            </a:extLst>
          </p:cNvPr>
          <p:cNvSpPr/>
          <p:nvPr/>
        </p:nvSpPr>
        <p:spPr>
          <a:xfrm>
            <a:off x="1491967" y="4232790"/>
            <a:ext cx="9208066" cy="646331"/>
          </a:xfrm>
          <a:prstGeom prst="rect">
            <a:avLst/>
          </a:prstGeom>
        </p:spPr>
        <p:txBody>
          <a:bodyPr wrap="square">
            <a:spAutoFit/>
          </a:bodyPr>
          <a:lstStyle/>
          <a:p>
            <a:pPr algn="just"/>
            <a:r>
              <a:rPr lang="en-US" b="1" dirty="0">
                <a:solidFill>
                  <a:schemeClr val="bg1"/>
                </a:solidFill>
              </a:rPr>
              <a:t>How can we respond with kindness and understanding when discussing the gospel with those who have mistaken ideas because of false traditions?</a:t>
            </a:r>
          </a:p>
        </p:txBody>
      </p:sp>
    </p:spTree>
    <p:extLst>
      <p:ext uri="{BB962C8B-B14F-4D97-AF65-F5344CB8AC3E}">
        <p14:creationId xmlns:p14="http://schemas.microsoft.com/office/powerpoint/2010/main" val="27661426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grpId="0" nodeType="click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2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4" dur="250" fill="hold"/>
                                        <p:tgtEl>
                                          <p:spTgt spid="4"/>
                                        </p:tgtEl>
                                        <p:attrNameLst>
                                          <p:attrName>ppt_y</p:attrName>
                                        </p:attrNameLst>
                                      </p:cBhvr>
                                      <p:tavLst>
                                        <p:tav tm="0">
                                          <p:val>
                                            <p:strVal val="#ppt_y"/>
                                          </p:val>
                                        </p:tav>
                                        <p:tav tm="100000">
                                          <p:val>
                                            <p:strVal val="#ppt_y"/>
                                          </p:val>
                                        </p:tav>
                                      </p:tavLst>
                                    </p:anim>
                                    <p:anim calcmode="lin" valueType="num">
                                      <p:cBhvr>
                                        <p:cTn id="15" dur="2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6" dur="2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7" dur="250" tmFilter="0,0; .5, 1; 1, 1"/>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1000" fill="hold"/>
                                        <p:tgtEl>
                                          <p:spTgt spid="5"/>
                                        </p:tgtEl>
                                        <p:attrNameLst>
                                          <p:attrName>ppt_x</p:attrName>
                                        </p:attrNameLst>
                                      </p:cBhvr>
                                      <p:tavLst>
                                        <p:tav tm="0">
                                          <p:val>
                                            <p:strVal val="0-#ppt_w/2"/>
                                          </p:val>
                                        </p:tav>
                                        <p:tav tm="100000">
                                          <p:val>
                                            <p:strVal val="#ppt_x"/>
                                          </p:val>
                                        </p:tav>
                                      </p:tavLst>
                                    </p:anim>
                                    <p:anim calcmode="lin" valueType="num">
                                      <p:cBhvr additive="base">
                                        <p:cTn id="2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1000" fill="hold"/>
                                        <p:tgtEl>
                                          <p:spTgt spid="6"/>
                                        </p:tgtEl>
                                        <p:attrNameLst>
                                          <p:attrName>ppt_x</p:attrName>
                                        </p:attrNameLst>
                                      </p:cBhvr>
                                      <p:tavLst>
                                        <p:tav tm="0">
                                          <p:val>
                                            <p:strVal val="0-#ppt_w/2"/>
                                          </p:val>
                                        </p:tav>
                                        <p:tav tm="100000">
                                          <p:val>
                                            <p:strVal val="#ppt_x"/>
                                          </p:val>
                                        </p:tav>
                                      </p:tavLst>
                                    </p:anim>
                                    <p:anim calcmode="lin" valueType="num">
                                      <p:cBhvr additive="base">
                                        <p:cTn id="29"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250" fill="hold"/>
                                        <p:tgtEl>
                                          <p:spTgt spid="7"/>
                                        </p:tgtEl>
                                        <p:attrNameLst>
                                          <p:attrName>ppt_w</p:attrName>
                                        </p:attrNameLst>
                                      </p:cBhvr>
                                      <p:tavLst>
                                        <p:tav tm="0">
                                          <p:val>
                                            <p:fltVal val="0"/>
                                          </p:val>
                                        </p:tav>
                                        <p:tav tm="100000">
                                          <p:val>
                                            <p:strVal val="#ppt_w"/>
                                          </p:val>
                                        </p:tav>
                                      </p:tavLst>
                                    </p:anim>
                                    <p:anim calcmode="lin" valueType="num">
                                      <p:cBhvr>
                                        <p:cTn id="35" dur="1250" fill="hold"/>
                                        <p:tgtEl>
                                          <p:spTgt spid="7"/>
                                        </p:tgtEl>
                                        <p:attrNameLst>
                                          <p:attrName>ppt_h</p:attrName>
                                        </p:attrNameLst>
                                      </p:cBhvr>
                                      <p:tavLst>
                                        <p:tav tm="0">
                                          <p:val>
                                            <p:fltVal val="0"/>
                                          </p:val>
                                        </p:tav>
                                        <p:tav tm="100000">
                                          <p:val>
                                            <p:strVal val="#ppt_h"/>
                                          </p:val>
                                        </p:tav>
                                      </p:tavLst>
                                    </p:anim>
                                    <p:anim calcmode="lin" valueType="num">
                                      <p:cBhvr>
                                        <p:cTn id="36" dur="1250" fill="hold"/>
                                        <p:tgtEl>
                                          <p:spTgt spid="7"/>
                                        </p:tgtEl>
                                        <p:attrNameLst>
                                          <p:attrName>style.rotation</p:attrName>
                                        </p:attrNameLst>
                                      </p:cBhvr>
                                      <p:tavLst>
                                        <p:tav tm="0">
                                          <p:val>
                                            <p:fltVal val="90"/>
                                          </p:val>
                                        </p:tav>
                                        <p:tav tm="100000">
                                          <p:val>
                                            <p:fltVal val="0"/>
                                          </p:val>
                                        </p:tav>
                                      </p:tavLst>
                                    </p:anim>
                                    <p:animEffect transition="in" filter="fade">
                                      <p:cBhvr>
                                        <p:cTn id="37" dur="1250"/>
                                        <p:tgtEl>
                                          <p:spTgt spid="7"/>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1250" fill="hold"/>
                                        <p:tgtEl>
                                          <p:spTgt spid="8"/>
                                        </p:tgtEl>
                                        <p:attrNameLst>
                                          <p:attrName>ppt_w</p:attrName>
                                        </p:attrNameLst>
                                      </p:cBhvr>
                                      <p:tavLst>
                                        <p:tav tm="0">
                                          <p:val>
                                            <p:fltVal val="0"/>
                                          </p:val>
                                        </p:tav>
                                        <p:tav tm="100000">
                                          <p:val>
                                            <p:strVal val="#ppt_w"/>
                                          </p:val>
                                        </p:tav>
                                      </p:tavLst>
                                    </p:anim>
                                    <p:anim calcmode="lin" valueType="num">
                                      <p:cBhvr>
                                        <p:cTn id="41" dur="1250" fill="hold"/>
                                        <p:tgtEl>
                                          <p:spTgt spid="8"/>
                                        </p:tgtEl>
                                        <p:attrNameLst>
                                          <p:attrName>ppt_h</p:attrName>
                                        </p:attrNameLst>
                                      </p:cBhvr>
                                      <p:tavLst>
                                        <p:tav tm="0">
                                          <p:val>
                                            <p:fltVal val="0"/>
                                          </p:val>
                                        </p:tav>
                                        <p:tav tm="100000">
                                          <p:val>
                                            <p:strVal val="#ppt_h"/>
                                          </p:val>
                                        </p:tav>
                                      </p:tavLst>
                                    </p:anim>
                                    <p:anim calcmode="lin" valueType="num">
                                      <p:cBhvr>
                                        <p:cTn id="42" dur="1250" fill="hold"/>
                                        <p:tgtEl>
                                          <p:spTgt spid="8"/>
                                        </p:tgtEl>
                                        <p:attrNameLst>
                                          <p:attrName>style.rotation</p:attrName>
                                        </p:attrNameLst>
                                      </p:cBhvr>
                                      <p:tavLst>
                                        <p:tav tm="0">
                                          <p:val>
                                            <p:fltVal val="90"/>
                                          </p:val>
                                        </p:tav>
                                        <p:tav tm="100000">
                                          <p:val>
                                            <p:fltVal val="0"/>
                                          </p:val>
                                        </p:tav>
                                      </p:tavLst>
                                    </p:anim>
                                    <p:animEffect transition="in" filter="fade">
                                      <p:cBhvr>
                                        <p:cTn id="43" dur="125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500" fill="hold"/>
                                        <p:tgtEl>
                                          <p:spTgt spid="9"/>
                                        </p:tgtEl>
                                        <p:attrNameLst>
                                          <p:attrName>ppt_w</p:attrName>
                                        </p:attrNameLst>
                                      </p:cBhvr>
                                      <p:tavLst>
                                        <p:tav tm="0">
                                          <p:val>
                                            <p:fltVal val="0"/>
                                          </p:val>
                                        </p:tav>
                                        <p:tav tm="100000">
                                          <p:val>
                                            <p:strVal val="#ppt_w"/>
                                          </p:val>
                                        </p:tav>
                                      </p:tavLst>
                                    </p:anim>
                                    <p:anim calcmode="lin" valueType="num">
                                      <p:cBhvr>
                                        <p:cTn id="49" dur="500" fill="hold"/>
                                        <p:tgtEl>
                                          <p:spTgt spid="9"/>
                                        </p:tgtEl>
                                        <p:attrNameLst>
                                          <p:attrName>ppt_h</p:attrName>
                                        </p:attrNameLst>
                                      </p:cBhvr>
                                      <p:tavLst>
                                        <p:tav tm="0">
                                          <p:val>
                                            <p:fltVal val="0"/>
                                          </p:val>
                                        </p:tav>
                                        <p:tav tm="100000">
                                          <p:val>
                                            <p:strVal val="#ppt_h"/>
                                          </p:val>
                                        </p:tav>
                                      </p:tavLst>
                                    </p:anim>
                                    <p:anim calcmode="lin" valueType="num">
                                      <p:cBhvr>
                                        <p:cTn id="50" dur="500" fill="hold"/>
                                        <p:tgtEl>
                                          <p:spTgt spid="9"/>
                                        </p:tgtEl>
                                        <p:attrNameLst>
                                          <p:attrName>style.rotation</p:attrName>
                                        </p:attrNameLst>
                                      </p:cBhvr>
                                      <p:tavLst>
                                        <p:tav tm="0">
                                          <p:val>
                                            <p:fltVal val="360"/>
                                          </p:val>
                                        </p:tav>
                                        <p:tav tm="100000">
                                          <p:val>
                                            <p:fltVal val="0"/>
                                          </p:val>
                                        </p:tav>
                                      </p:tavLst>
                                    </p:anim>
                                    <p:animEffect transition="in" filter="fade">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4" name="Rectangle 3">
            <a:extLst>
              <a:ext uri="{FF2B5EF4-FFF2-40B4-BE49-F238E27FC236}">
                <a16:creationId xmlns:a16="http://schemas.microsoft.com/office/drawing/2014/main" id="{25AF340B-CA18-4ED8-AE5B-16A5B439B5D3}"/>
              </a:ext>
            </a:extLst>
          </p:cNvPr>
          <p:cNvSpPr/>
          <p:nvPr/>
        </p:nvSpPr>
        <p:spPr>
          <a:xfrm>
            <a:off x="1550504" y="783607"/>
            <a:ext cx="3562707" cy="369332"/>
          </a:xfrm>
          <a:prstGeom prst="rect">
            <a:avLst/>
          </a:prstGeom>
        </p:spPr>
        <p:txBody>
          <a:bodyPr wrap="none">
            <a:spAutoFit/>
          </a:bodyPr>
          <a:lstStyle/>
          <a:p>
            <a:r>
              <a:rPr lang="en-US" b="1" dirty="0">
                <a:solidFill>
                  <a:schemeClr val="bg1"/>
                </a:solidFill>
              </a:rPr>
              <a:t>Doctrine and Covenants 130:22-23.</a:t>
            </a:r>
          </a:p>
        </p:txBody>
      </p:sp>
      <p:sp>
        <p:nvSpPr>
          <p:cNvPr id="2" name="Rectangle 1">
            <a:extLst>
              <a:ext uri="{FF2B5EF4-FFF2-40B4-BE49-F238E27FC236}">
                <a16:creationId xmlns:a16="http://schemas.microsoft.com/office/drawing/2014/main" id="{7B285913-5324-4D46-B580-FE9DEEA5361F}"/>
              </a:ext>
            </a:extLst>
          </p:cNvPr>
          <p:cNvSpPr/>
          <p:nvPr/>
        </p:nvSpPr>
        <p:spPr>
          <a:xfrm>
            <a:off x="1550503" y="1099931"/>
            <a:ext cx="8600661" cy="1077218"/>
          </a:xfrm>
          <a:prstGeom prst="rect">
            <a:avLst/>
          </a:prstGeom>
        </p:spPr>
        <p:txBody>
          <a:bodyPr wrap="square">
            <a:spAutoFit/>
          </a:bodyPr>
          <a:lstStyle/>
          <a:p>
            <a:pPr algn="just" fontAlgn="base"/>
            <a:r>
              <a:rPr lang="en-US" sz="1600" b="1" dirty="0">
                <a:solidFill>
                  <a:schemeClr val="bg1"/>
                </a:solidFill>
                <a:latin typeface="Palatino"/>
              </a:rPr>
              <a:t>22 </a:t>
            </a:r>
            <a:r>
              <a:rPr lang="en-US" sz="1600" dirty="0">
                <a:solidFill>
                  <a:schemeClr val="bg1"/>
                </a:solidFill>
                <a:latin typeface="Palatino"/>
              </a:rPr>
              <a:t>The Father has a body of flesh and bones as tangible as man’s; the Son also; but the Holy Ghost has not a body of flesh and bones, but is a personage of Spirit. Were it not so, the Holy Ghost could not dwell in us.</a:t>
            </a:r>
          </a:p>
          <a:p>
            <a:pPr algn="just" fontAlgn="base"/>
            <a:r>
              <a:rPr lang="en-US" sz="1600" b="1" dirty="0">
                <a:solidFill>
                  <a:schemeClr val="bg1"/>
                </a:solidFill>
                <a:latin typeface="Palatino"/>
              </a:rPr>
              <a:t>23 </a:t>
            </a:r>
            <a:r>
              <a:rPr lang="en-US" sz="1600" dirty="0">
                <a:solidFill>
                  <a:schemeClr val="bg1"/>
                </a:solidFill>
                <a:latin typeface="Palatino"/>
              </a:rPr>
              <a:t>A man may receive the Holy Ghost, and it may descend upon him and not tarry with him.</a:t>
            </a:r>
            <a:endParaRPr lang="en-US" sz="1600" b="0" i="0" dirty="0">
              <a:solidFill>
                <a:schemeClr val="bg1"/>
              </a:solidFill>
              <a:effectLst/>
              <a:latin typeface="Palatino"/>
            </a:endParaRPr>
          </a:p>
        </p:txBody>
      </p:sp>
      <p:sp>
        <p:nvSpPr>
          <p:cNvPr id="5" name="Rectangle 4">
            <a:extLst>
              <a:ext uri="{FF2B5EF4-FFF2-40B4-BE49-F238E27FC236}">
                <a16:creationId xmlns:a16="http://schemas.microsoft.com/office/drawing/2014/main" id="{C347F11E-C688-4B6F-A204-3A0992931CC5}"/>
              </a:ext>
            </a:extLst>
          </p:cNvPr>
          <p:cNvSpPr/>
          <p:nvPr/>
        </p:nvSpPr>
        <p:spPr>
          <a:xfrm>
            <a:off x="1537250" y="2230157"/>
            <a:ext cx="4213589" cy="369332"/>
          </a:xfrm>
          <a:prstGeom prst="rect">
            <a:avLst/>
          </a:prstGeom>
        </p:spPr>
        <p:txBody>
          <a:bodyPr wrap="none">
            <a:spAutoFit/>
          </a:bodyPr>
          <a:lstStyle/>
          <a:p>
            <a:r>
              <a:rPr lang="en-US" b="1" dirty="0">
                <a:solidFill>
                  <a:schemeClr val="bg1"/>
                </a:solidFill>
              </a:rPr>
              <a:t>What doctrines are taught in these verses?</a:t>
            </a:r>
          </a:p>
        </p:txBody>
      </p:sp>
      <p:sp>
        <p:nvSpPr>
          <p:cNvPr id="6" name="Rectangle 5">
            <a:extLst>
              <a:ext uri="{FF2B5EF4-FFF2-40B4-BE49-F238E27FC236}">
                <a16:creationId xmlns:a16="http://schemas.microsoft.com/office/drawing/2014/main" id="{F0872974-10D3-4EC2-8FAC-4E0C466C6456}"/>
              </a:ext>
            </a:extLst>
          </p:cNvPr>
          <p:cNvSpPr/>
          <p:nvPr/>
        </p:nvSpPr>
        <p:spPr>
          <a:xfrm>
            <a:off x="1550502" y="2546481"/>
            <a:ext cx="8600660"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Heavenly Father and Jesus Christ are separate individuals with physical bodies of flesh and bones. The Holy Ghost is a personage of spirit.</a:t>
            </a:r>
          </a:p>
        </p:txBody>
      </p:sp>
      <p:sp>
        <p:nvSpPr>
          <p:cNvPr id="7" name="Rectangle 6">
            <a:extLst>
              <a:ext uri="{FF2B5EF4-FFF2-40B4-BE49-F238E27FC236}">
                <a16:creationId xmlns:a16="http://schemas.microsoft.com/office/drawing/2014/main" id="{0EB3310C-E60D-49A7-93C6-4B2D6C905169}"/>
              </a:ext>
            </a:extLst>
          </p:cNvPr>
          <p:cNvSpPr/>
          <p:nvPr/>
        </p:nvSpPr>
        <p:spPr>
          <a:xfrm>
            <a:off x="1537250" y="3227863"/>
            <a:ext cx="8600660" cy="646331"/>
          </a:xfrm>
          <a:prstGeom prst="rect">
            <a:avLst/>
          </a:prstGeom>
        </p:spPr>
        <p:txBody>
          <a:bodyPr wrap="square">
            <a:spAutoFit/>
          </a:bodyPr>
          <a:lstStyle/>
          <a:p>
            <a:pPr algn="just"/>
            <a:r>
              <a:rPr lang="en-US" b="1" dirty="0">
                <a:solidFill>
                  <a:schemeClr val="bg1"/>
                </a:solidFill>
              </a:rPr>
              <a:t>Why do you think it is important to understand that Heavenly Father and Jesus Christ are separate individuals with bodies of flesh and bones?</a:t>
            </a:r>
          </a:p>
        </p:txBody>
      </p:sp>
    </p:spTree>
    <p:extLst>
      <p:ext uri="{BB962C8B-B14F-4D97-AF65-F5344CB8AC3E}">
        <p14:creationId xmlns:p14="http://schemas.microsoft.com/office/powerpoint/2010/main" val="12651615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1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1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16" dur="1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1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100" tmFilter="0,0; .5, 1; 1, 1"/>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0" presetClass="entr" presetSubtype="0" decel="10000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strVal val="#ppt_w+.3"/>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Effect transition="in" filter="fade">
                                      <p:cBhvr>
                                        <p:cTn id="2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9ADD8E-A980-4310-B72E-9D09B7B43181}"/>
              </a:ext>
            </a:extLst>
          </p:cNvPr>
          <p:cNvSpPr/>
          <p:nvPr/>
        </p:nvSpPr>
        <p:spPr>
          <a:xfrm>
            <a:off x="1789043" y="1152939"/>
            <a:ext cx="8680174" cy="4267200"/>
          </a:xfrm>
          <a:prstGeom prst="rect">
            <a:avLst/>
          </a:prstGeom>
          <a:solidFill>
            <a:schemeClr val="bg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136</a:t>
            </a:r>
          </a:p>
        </p:txBody>
      </p:sp>
      <p:sp>
        <p:nvSpPr>
          <p:cNvPr id="2" name="Rectangle 1">
            <a:extLst>
              <a:ext uri="{FF2B5EF4-FFF2-40B4-BE49-F238E27FC236}">
                <a16:creationId xmlns:a16="http://schemas.microsoft.com/office/drawing/2014/main" id="{2D7B69BD-C681-48A6-850F-A67F569CCD71}"/>
              </a:ext>
            </a:extLst>
          </p:cNvPr>
          <p:cNvSpPr/>
          <p:nvPr/>
        </p:nvSpPr>
        <p:spPr>
          <a:xfrm>
            <a:off x="1835426" y="1152939"/>
            <a:ext cx="8521148" cy="4247317"/>
          </a:xfrm>
          <a:prstGeom prst="rect">
            <a:avLst/>
          </a:prstGeom>
        </p:spPr>
        <p:txBody>
          <a:bodyPr wrap="square">
            <a:spAutoFit/>
          </a:bodyPr>
          <a:lstStyle/>
          <a:p>
            <a:pPr algn="just"/>
            <a:r>
              <a:rPr lang="en-US" dirty="0">
                <a:solidFill>
                  <a:schemeClr val="bg1"/>
                </a:solidFill>
              </a:rPr>
              <a:t>“</a:t>
            </a:r>
            <a:r>
              <a:rPr lang="en-US" b="1" dirty="0">
                <a:solidFill>
                  <a:schemeClr val="bg1"/>
                </a:solidFill>
              </a:rPr>
              <a:t>God the Father: </a:t>
            </a:r>
            <a:r>
              <a:rPr lang="en-US" dirty="0">
                <a:solidFill>
                  <a:schemeClr val="bg1"/>
                </a:solidFill>
              </a:rPr>
              <a:t>It is generally the Father, or Elohim, who is referred to by the title God. He is called the Father because He is the father of our spirits. … God the Father is the supreme ruler of the universe. He is all powerful … , all knowing … , and everywhere present through his Spirit. … Mankind has a special relationship to God that sets man apart from all other created things: men and women are God’s spirit children.… </a:t>
            </a:r>
          </a:p>
          <a:p>
            <a:pPr algn="just"/>
            <a:r>
              <a:rPr lang="en-US" dirty="0">
                <a:solidFill>
                  <a:schemeClr val="bg1"/>
                </a:solidFill>
              </a:rPr>
              <a:t>“</a:t>
            </a:r>
            <a:r>
              <a:rPr lang="en-US" b="1" dirty="0">
                <a:solidFill>
                  <a:schemeClr val="bg1"/>
                </a:solidFill>
              </a:rPr>
              <a:t>God the Son: </a:t>
            </a:r>
            <a:r>
              <a:rPr lang="en-US" dirty="0">
                <a:solidFill>
                  <a:schemeClr val="bg1"/>
                </a:solidFill>
              </a:rPr>
              <a:t>The God known as Jehovah is the Son, Jesus Christ. … Jesus works under the direction of the Father and is in complete harmony with him. All mankind are His brothers and sisters, for He is the eldest of the spirit children of Elohim. [He is the Redeemer who suffered the sins and pains of all mankind and overcame physical death for all.]… </a:t>
            </a:r>
          </a:p>
          <a:p>
            <a:pPr algn="just"/>
            <a:r>
              <a:rPr lang="en-US" b="1" dirty="0">
                <a:solidFill>
                  <a:schemeClr val="bg1"/>
                </a:solidFill>
              </a:rPr>
              <a:t>“God the Holy Ghost: </a:t>
            </a:r>
            <a:r>
              <a:rPr lang="en-US" dirty="0">
                <a:solidFill>
                  <a:schemeClr val="bg1"/>
                </a:solidFill>
              </a:rPr>
              <a:t>The Holy Ghost is also a God and is called the Holy Spirit, the Spirit, and the Spirit of God, among other similar names and titles [such as the Comforter]. With the aid of the Holy Ghost, man can know the will of God the Father and know that Jesus is the Christ” (Guide to the Scriptures, “God, God head,” scriptures.lds.org). The primary role of the Holy Ghost is to bear witness of God the Father and Jesus Christ. The Holy Ghost teaches and confirms truth.</a:t>
            </a:r>
          </a:p>
        </p:txBody>
      </p:sp>
    </p:spTree>
    <p:extLst>
      <p:ext uri="{BB962C8B-B14F-4D97-AF65-F5344CB8AC3E}">
        <p14:creationId xmlns:p14="http://schemas.microsoft.com/office/powerpoint/2010/main" val="92369039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0</TotalTime>
  <Words>874</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12</vt:i4>
      </vt:variant>
    </vt:vector>
  </HeadingPairs>
  <TitlesOfParts>
    <vt:vector size="25" baseType="lpstr">
      <vt:lpstr>MS PMincho</vt:lpstr>
      <vt:lpstr>Arial</vt:lpstr>
      <vt:lpstr>Bahnschrift</vt:lpstr>
      <vt:lpstr>Calibri</vt:lpstr>
      <vt:lpstr>Impact</vt:lpstr>
      <vt:lpstr>Microsoft Himalaya</vt:lpstr>
      <vt:lpstr>Palatino</vt:lpstr>
      <vt:lpstr>Sitka Small</vt:lpstr>
      <vt:lpstr>Times New Roman</vt:lpstr>
      <vt:lpstr>Trebuchet MS</vt:lpstr>
      <vt:lpstr>Tw Cen MT</vt:lpstr>
      <vt:lpstr>Wingdings 3</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3094</cp:revision>
  <dcterms:created xsi:type="dcterms:W3CDTF">2018-08-29T04:26:39Z</dcterms:created>
  <dcterms:modified xsi:type="dcterms:W3CDTF">2018-10-18T19:16:00Z</dcterms:modified>
</cp:coreProperties>
</file>