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477" r:id="rId1"/>
  </p:sldMasterIdLst>
  <p:notesMasterIdLst>
    <p:notesMasterId r:id="rId16"/>
  </p:notesMasterIdLst>
  <p:sldIdLst>
    <p:sldId id="296" r:id="rId2"/>
    <p:sldId id="329" r:id="rId3"/>
    <p:sldId id="339" r:id="rId4"/>
    <p:sldId id="340" r:id="rId5"/>
    <p:sldId id="341" r:id="rId6"/>
    <p:sldId id="343" r:id="rId7"/>
    <p:sldId id="344" r:id="rId8"/>
    <p:sldId id="345" r:id="rId9"/>
    <p:sldId id="346" r:id="rId10"/>
    <p:sldId id="347" r:id="rId11"/>
    <p:sldId id="348" r:id="rId12"/>
    <p:sldId id="349" r:id="rId13"/>
    <p:sldId id="350" r:id="rId14"/>
    <p:sldId id="35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2"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757"/>
    <a:srgbClr val="CC0000"/>
    <a:srgbClr val="E6E6E6"/>
    <a:srgbClr val="D88028"/>
    <a:srgbClr val="D6E513"/>
    <a:srgbClr val="13BD23"/>
    <a:srgbClr val="B9B93A"/>
    <a:srgbClr val="FF6600"/>
    <a:srgbClr val="A7897B"/>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snapToGrid="0">
      <p:cViewPr varScale="1">
        <p:scale>
          <a:sx n="64" d="100"/>
          <a:sy n="64" d="100"/>
        </p:scale>
        <p:origin x="90"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10/18/2018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75640873-EF0B-4AC7-AF11-57FEBA4985EA}" type="datetimeFigureOut">
              <a:rPr lang="en-US" smtClean="0"/>
              <a:t>10/18/2018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899183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795426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35337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07574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27817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7455281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999689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017681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79320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808628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629616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262694938"/>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38490921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126378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0868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747007750"/>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10/18/2018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55620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hyperlink" Target="https://beckas.deviantart.com/art/ray-of-light-texture-268913779"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56000"/>
            <a:lum/>
            <a:extLst>
              <a:ext uri="{837473B0-CC2E-450A-ABE3-18F120FF3D39}">
                <a1611:picAttrSrcUrl xmlns:a1611="http://schemas.microsoft.com/office/drawing/2016/11/main" r:id="rId20"/>
              </a:ext>
            </a:extLst>
          </a:blip>
          <a:srcRect/>
          <a:stretch>
            <a:fillRect t="-9000" b="-9000"/>
          </a:stretch>
        </a:blipFill>
        <a:effectLst/>
      </p:bgPr>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1">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5640873-EF0B-4AC7-AF11-57FEBA4985EA}" type="datetimeFigureOut">
              <a:rPr lang="en-US" smtClean="0"/>
              <a:t>10/18/2018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2793036516"/>
      </p:ext>
    </p:extLst>
  </p:cSld>
  <p:clrMap bg1="dk1" tx1="lt1" bg2="dk2" tx2="lt2" accent1="accent1" accent2="accent2" accent3="accent3" accent4="accent4" accent5="accent5" accent6="accent6" hlink="hlink" folHlink="folHlink"/>
  <p:sldLayoutIdLst>
    <p:sldLayoutId id="2147485478" r:id="rId1"/>
    <p:sldLayoutId id="2147485479" r:id="rId2"/>
    <p:sldLayoutId id="2147485480" r:id="rId3"/>
    <p:sldLayoutId id="2147485481" r:id="rId4"/>
    <p:sldLayoutId id="2147485482" r:id="rId5"/>
    <p:sldLayoutId id="2147485483" r:id="rId6"/>
    <p:sldLayoutId id="2147485484" r:id="rId7"/>
    <p:sldLayoutId id="2147485485" r:id="rId8"/>
    <p:sldLayoutId id="2147485486" r:id="rId9"/>
    <p:sldLayoutId id="2147485487" r:id="rId10"/>
    <p:sldLayoutId id="2147485488" r:id="rId11"/>
    <p:sldLayoutId id="2147485489" r:id="rId12"/>
    <p:sldLayoutId id="2147485490" r:id="rId13"/>
    <p:sldLayoutId id="2147485491" r:id="rId14"/>
    <p:sldLayoutId id="2147485492" r:id="rId15"/>
    <p:sldLayoutId id="2147485493" r:id="rId16"/>
    <p:sldLayoutId id="2147485494"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8" y="420495"/>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80" y="5247864"/>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1550505" y="2875002"/>
            <a:ext cx="3657600" cy="1107996"/>
          </a:xfrm>
          <a:prstGeom prst="rect">
            <a:avLst/>
          </a:prstGeom>
          <a:noFill/>
        </p:spPr>
        <p:txBody>
          <a:bodyPr wrap="square" rtlCol="0">
            <a:spAutoFit/>
          </a:bodyPr>
          <a:lstStyle/>
          <a:p>
            <a:pPr algn="ctr"/>
            <a:r>
              <a:rPr lang="en-US" sz="6600" dirty="0">
                <a:solidFill>
                  <a:schemeClr val="bg1"/>
                </a:solidFill>
                <a:effectLst>
                  <a:outerShdw blurRad="38100" dist="38100" dir="2700000" algn="tl">
                    <a:srgbClr val="000000">
                      <a:alpha val="43137"/>
                    </a:srgbClr>
                  </a:outerShdw>
                </a:effectLst>
                <a:latin typeface="Impact" panose="020B0806030902050204" pitchFamily="34" charset="0"/>
                <a:ea typeface="Microsoft Himalaya" panose="01010100010101010101" pitchFamily="2" charset="0"/>
                <a:cs typeface="Microsoft Himalaya" panose="01010100010101010101" pitchFamily="2" charset="0"/>
              </a:rPr>
              <a:t>SEMINARY</a:t>
            </a:r>
          </a:p>
        </p:txBody>
      </p:sp>
    </p:spTree>
    <p:extLst>
      <p:ext uri="{BB962C8B-B14F-4D97-AF65-F5344CB8AC3E}">
        <p14:creationId xmlns:p14="http://schemas.microsoft.com/office/powerpoint/2010/main" val="1366171026"/>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134</a:t>
            </a:r>
          </a:p>
        </p:txBody>
      </p:sp>
      <p:pic>
        <p:nvPicPr>
          <p:cNvPr id="1026" name="Picture 2" descr="Resultado de imagen para pasaporte">
            <a:extLst>
              <a:ext uri="{FF2B5EF4-FFF2-40B4-BE49-F238E27FC236}">
                <a16:creationId xmlns:a16="http://schemas.microsoft.com/office/drawing/2014/main" id="{45AEFAA7-7BF9-408D-BFF4-ABDEEFB8F67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217" t="4869" r="16446" b="6087"/>
          <a:stretch/>
        </p:blipFill>
        <p:spPr bwMode="auto">
          <a:xfrm>
            <a:off x="4293703" y="869135"/>
            <a:ext cx="3803375" cy="339255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E2DCDC7C-3C2F-4F86-9999-2D34A702D91D}"/>
              </a:ext>
            </a:extLst>
          </p:cNvPr>
          <p:cNvSpPr/>
          <p:nvPr/>
        </p:nvSpPr>
        <p:spPr>
          <a:xfrm>
            <a:off x="1338469" y="4261692"/>
            <a:ext cx="7951306" cy="369332"/>
          </a:xfrm>
          <a:prstGeom prst="rect">
            <a:avLst/>
          </a:prstGeom>
        </p:spPr>
        <p:txBody>
          <a:bodyPr wrap="square">
            <a:spAutoFit/>
          </a:bodyPr>
          <a:lstStyle/>
          <a:p>
            <a:pPr algn="just"/>
            <a:r>
              <a:rPr lang="en-US" b="1" dirty="0">
                <a:solidFill>
                  <a:schemeClr val="bg1"/>
                </a:solidFill>
              </a:rPr>
              <a:t>Why will another person’s passport not qualify you to enter another country?</a:t>
            </a:r>
          </a:p>
        </p:txBody>
      </p:sp>
      <p:sp>
        <p:nvSpPr>
          <p:cNvPr id="3" name="Rectangle 2">
            <a:extLst>
              <a:ext uri="{FF2B5EF4-FFF2-40B4-BE49-F238E27FC236}">
                <a16:creationId xmlns:a16="http://schemas.microsoft.com/office/drawing/2014/main" id="{27FAA79A-E667-4D64-B15C-3FE3A8C5DCBD}"/>
              </a:ext>
            </a:extLst>
          </p:cNvPr>
          <p:cNvSpPr/>
          <p:nvPr/>
        </p:nvSpPr>
        <p:spPr>
          <a:xfrm>
            <a:off x="1338469" y="4631024"/>
            <a:ext cx="8958469" cy="646331"/>
          </a:xfrm>
          <a:prstGeom prst="rect">
            <a:avLst/>
          </a:prstGeom>
        </p:spPr>
        <p:txBody>
          <a:bodyPr wrap="square">
            <a:spAutoFit/>
          </a:bodyPr>
          <a:lstStyle/>
          <a:p>
            <a:pPr algn="just"/>
            <a:r>
              <a:rPr lang="en-US" b="1" dirty="0">
                <a:solidFill>
                  <a:schemeClr val="bg1"/>
                </a:solidFill>
              </a:rPr>
              <a:t>What could happen if you tried to enter another country but the information inside your passport was not complete?</a:t>
            </a:r>
          </a:p>
        </p:txBody>
      </p:sp>
    </p:spTree>
    <p:extLst>
      <p:ext uri="{BB962C8B-B14F-4D97-AF65-F5344CB8AC3E}">
        <p14:creationId xmlns:p14="http://schemas.microsoft.com/office/powerpoint/2010/main" val="45955497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edge">
                                      <p:cBhvr>
                                        <p:cTn id="1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134</a:t>
            </a:r>
          </a:p>
        </p:txBody>
      </p:sp>
      <p:sp>
        <p:nvSpPr>
          <p:cNvPr id="3" name="Rectangle 2">
            <a:extLst>
              <a:ext uri="{FF2B5EF4-FFF2-40B4-BE49-F238E27FC236}">
                <a16:creationId xmlns:a16="http://schemas.microsoft.com/office/drawing/2014/main" id="{3C7AFFA9-4CB1-40DC-8ACB-63BFEAE853C3}"/>
              </a:ext>
            </a:extLst>
          </p:cNvPr>
          <p:cNvSpPr/>
          <p:nvPr/>
        </p:nvSpPr>
        <p:spPr>
          <a:xfrm>
            <a:off x="1445487" y="862257"/>
            <a:ext cx="3440878" cy="369332"/>
          </a:xfrm>
          <a:prstGeom prst="rect">
            <a:avLst/>
          </a:prstGeom>
        </p:spPr>
        <p:txBody>
          <a:bodyPr wrap="none">
            <a:spAutoFit/>
          </a:bodyPr>
          <a:lstStyle/>
          <a:p>
            <a:r>
              <a:rPr lang="en-US" b="1" dirty="0">
                <a:solidFill>
                  <a:schemeClr val="bg1"/>
                </a:solidFill>
              </a:rPr>
              <a:t>Doctrine and Covenants 128:6-7.</a:t>
            </a:r>
          </a:p>
        </p:txBody>
      </p:sp>
      <p:sp>
        <p:nvSpPr>
          <p:cNvPr id="2" name="Rectangle 1">
            <a:extLst>
              <a:ext uri="{FF2B5EF4-FFF2-40B4-BE49-F238E27FC236}">
                <a16:creationId xmlns:a16="http://schemas.microsoft.com/office/drawing/2014/main" id="{95AD3CC2-4B95-4AF3-AF9D-09048A365261}"/>
              </a:ext>
            </a:extLst>
          </p:cNvPr>
          <p:cNvSpPr/>
          <p:nvPr/>
        </p:nvSpPr>
        <p:spPr>
          <a:xfrm>
            <a:off x="1445486" y="1165329"/>
            <a:ext cx="8798443" cy="3293209"/>
          </a:xfrm>
          <a:prstGeom prst="rect">
            <a:avLst/>
          </a:prstGeom>
        </p:spPr>
        <p:txBody>
          <a:bodyPr wrap="square">
            <a:spAutoFit/>
          </a:bodyPr>
          <a:lstStyle/>
          <a:p>
            <a:pPr algn="just" fontAlgn="base"/>
            <a:r>
              <a:rPr lang="en-US" sz="1600" b="1" dirty="0">
                <a:solidFill>
                  <a:schemeClr val="bg1"/>
                </a:solidFill>
                <a:latin typeface="Palatino"/>
              </a:rPr>
              <a:t>6 </a:t>
            </a:r>
            <a:r>
              <a:rPr lang="en-US" sz="1600" dirty="0">
                <a:solidFill>
                  <a:schemeClr val="bg1"/>
                </a:solidFill>
                <a:latin typeface="Palatino"/>
              </a:rPr>
              <a:t>And further, I want you to remember that John the Revelator was contemplating this very subject in relation to the dead, when he declared, as you will find recorded in Revelation 20:12—</a:t>
            </a:r>
            <a:r>
              <a:rPr lang="en-US" sz="1600" i="1" dirty="0">
                <a:solidFill>
                  <a:schemeClr val="bg1"/>
                </a:solidFill>
                <a:latin typeface="Palatino"/>
              </a:rPr>
              <a:t>And I saw the dead, small and great, stand before God; and the books were opened; and another book was opened, which is the book of life; and the dead were judged out of those things which were written in the books, according to their works.</a:t>
            </a:r>
            <a:endParaRPr lang="en-US" sz="1600" dirty="0">
              <a:solidFill>
                <a:schemeClr val="bg1"/>
              </a:solidFill>
              <a:latin typeface="Palatino"/>
            </a:endParaRPr>
          </a:p>
          <a:p>
            <a:pPr algn="just" fontAlgn="base"/>
            <a:r>
              <a:rPr lang="en-US" sz="1600" b="1" dirty="0">
                <a:solidFill>
                  <a:schemeClr val="bg1"/>
                </a:solidFill>
                <a:latin typeface="Palatino"/>
              </a:rPr>
              <a:t>7 </a:t>
            </a:r>
            <a:r>
              <a:rPr lang="en-US" sz="1600" dirty="0">
                <a:solidFill>
                  <a:schemeClr val="bg1"/>
                </a:solidFill>
                <a:latin typeface="Palatino"/>
              </a:rPr>
              <a:t>You will discover in this quotation that the books were opened; and another book was opened, which was the book of life; but the dead were judged out of those things which were written in the books, according to their works; consequently, the books spoken of must be the books which contained the record of their works, and refer to the records which are kept on the earth. And the book which was the book of life is the record which is kept in heaven; the principle agreeing precisely with the doctrine which is commanded you in the revelation contained in the letter which I wrote to you previous to my leaving my place—that in all your recordings it may be recorded in heaven.</a:t>
            </a:r>
            <a:endParaRPr lang="en-US" sz="1600" b="0" i="0" dirty="0">
              <a:solidFill>
                <a:schemeClr val="bg1"/>
              </a:solidFill>
              <a:latin typeface="Palatino"/>
            </a:endParaRPr>
          </a:p>
        </p:txBody>
      </p:sp>
      <p:sp>
        <p:nvSpPr>
          <p:cNvPr id="4" name="Rectangle 3">
            <a:extLst>
              <a:ext uri="{FF2B5EF4-FFF2-40B4-BE49-F238E27FC236}">
                <a16:creationId xmlns:a16="http://schemas.microsoft.com/office/drawing/2014/main" id="{07A72755-7121-4D94-A56E-7DDD0DF2BA08}"/>
              </a:ext>
            </a:extLst>
          </p:cNvPr>
          <p:cNvSpPr/>
          <p:nvPr/>
        </p:nvSpPr>
        <p:spPr>
          <a:xfrm>
            <a:off x="1445486" y="4470928"/>
            <a:ext cx="4463914" cy="369332"/>
          </a:xfrm>
          <a:prstGeom prst="rect">
            <a:avLst/>
          </a:prstGeom>
        </p:spPr>
        <p:txBody>
          <a:bodyPr wrap="none">
            <a:spAutoFit/>
          </a:bodyPr>
          <a:lstStyle/>
          <a:p>
            <a:r>
              <a:rPr lang="en-US" b="1" dirty="0">
                <a:solidFill>
                  <a:schemeClr val="bg1"/>
                </a:solidFill>
              </a:rPr>
              <a:t>What are the first books spoken of by John? </a:t>
            </a:r>
          </a:p>
        </p:txBody>
      </p:sp>
      <p:sp>
        <p:nvSpPr>
          <p:cNvPr id="5" name="Rectangle 4">
            <a:extLst>
              <a:ext uri="{FF2B5EF4-FFF2-40B4-BE49-F238E27FC236}">
                <a16:creationId xmlns:a16="http://schemas.microsoft.com/office/drawing/2014/main" id="{CE28043A-898C-4632-9644-CAFCAA81B2C9}"/>
              </a:ext>
            </a:extLst>
          </p:cNvPr>
          <p:cNvSpPr/>
          <p:nvPr/>
        </p:nvSpPr>
        <p:spPr>
          <a:xfrm>
            <a:off x="6096000" y="4470928"/>
            <a:ext cx="2500941"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rPr>
              <a:t>Records kept on the earth.</a:t>
            </a:r>
          </a:p>
        </p:txBody>
      </p:sp>
      <p:sp>
        <p:nvSpPr>
          <p:cNvPr id="6" name="Rectangle 5">
            <a:extLst>
              <a:ext uri="{FF2B5EF4-FFF2-40B4-BE49-F238E27FC236}">
                <a16:creationId xmlns:a16="http://schemas.microsoft.com/office/drawing/2014/main" id="{73E433FA-03AA-475B-87DC-B4D43438B6BA}"/>
              </a:ext>
            </a:extLst>
          </p:cNvPr>
          <p:cNvSpPr/>
          <p:nvPr/>
        </p:nvSpPr>
        <p:spPr>
          <a:xfrm>
            <a:off x="1445486" y="4900856"/>
            <a:ext cx="2528769" cy="369332"/>
          </a:xfrm>
          <a:prstGeom prst="rect">
            <a:avLst/>
          </a:prstGeom>
        </p:spPr>
        <p:txBody>
          <a:bodyPr wrap="none">
            <a:spAutoFit/>
          </a:bodyPr>
          <a:lstStyle/>
          <a:p>
            <a:r>
              <a:rPr lang="en-US" b="1" dirty="0">
                <a:solidFill>
                  <a:schemeClr val="bg1"/>
                </a:solidFill>
              </a:rPr>
              <a:t>What is the book of life?</a:t>
            </a:r>
          </a:p>
        </p:txBody>
      </p:sp>
      <p:sp>
        <p:nvSpPr>
          <p:cNvPr id="8" name="Rectangle 7">
            <a:extLst>
              <a:ext uri="{FF2B5EF4-FFF2-40B4-BE49-F238E27FC236}">
                <a16:creationId xmlns:a16="http://schemas.microsoft.com/office/drawing/2014/main" id="{A6252AAD-5543-46B8-BF3A-FE0D6BDB3BCF}"/>
              </a:ext>
            </a:extLst>
          </p:cNvPr>
          <p:cNvSpPr/>
          <p:nvPr/>
        </p:nvSpPr>
        <p:spPr>
          <a:xfrm>
            <a:off x="4322113" y="4900856"/>
            <a:ext cx="2519601"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rPr>
              <a:t>The record kept in heaven.</a:t>
            </a:r>
          </a:p>
        </p:txBody>
      </p:sp>
      <p:sp>
        <p:nvSpPr>
          <p:cNvPr id="9" name="Rectangle 8">
            <a:extLst>
              <a:ext uri="{FF2B5EF4-FFF2-40B4-BE49-F238E27FC236}">
                <a16:creationId xmlns:a16="http://schemas.microsoft.com/office/drawing/2014/main" id="{D09435AA-33E0-46A4-90AD-B8E62177C5D4}"/>
              </a:ext>
            </a:extLst>
          </p:cNvPr>
          <p:cNvSpPr/>
          <p:nvPr/>
        </p:nvSpPr>
        <p:spPr>
          <a:xfrm>
            <a:off x="1445486" y="5309082"/>
            <a:ext cx="3330976" cy="369332"/>
          </a:xfrm>
          <a:prstGeom prst="rect">
            <a:avLst/>
          </a:prstGeom>
        </p:spPr>
        <p:txBody>
          <a:bodyPr wrap="none">
            <a:spAutoFit/>
          </a:bodyPr>
          <a:lstStyle/>
          <a:p>
            <a:r>
              <a:rPr lang="en-US" b="1" dirty="0">
                <a:solidFill>
                  <a:schemeClr val="bg1"/>
                </a:solidFill>
              </a:rPr>
              <a:t>What is recorded in these books?</a:t>
            </a:r>
          </a:p>
        </p:txBody>
      </p:sp>
      <p:sp>
        <p:nvSpPr>
          <p:cNvPr id="10" name="Rectangle 9">
            <a:extLst>
              <a:ext uri="{FF2B5EF4-FFF2-40B4-BE49-F238E27FC236}">
                <a16:creationId xmlns:a16="http://schemas.microsoft.com/office/drawing/2014/main" id="{EFE920B6-3A6F-4700-9FFB-E05E3C57D368}"/>
              </a:ext>
            </a:extLst>
          </p:cNvPr>
          <p:cNvSpPr/>
          <p:nvPr/>
        </p:nvSpPr>
        <p:spPr>
          <a:xfrm>
            <a:off x="5287824" y="5303418"/>
            <a:ext cx="1163460"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rPr>
              <a:t>Our works.</a:t>
            </a:r>
          </a:p>
        </p:txBody>
      </p:sp>
      <p:sp>
        <p:nvSpPr>
          <p:cNvPr id="11" name="Rectangle 10">
            <a:extLst>
              <a:ext uri="{FF2B5EF4-FFF2-40B4-BE49-F238E27FC236}">
                <a16:creationId xmlns:a16="http://schemas.microsoft.com/office/drawing/2014/main" id="{5807EBAB-97D7-4573-974F-956749811A40}"/>
              </a:ext>
            </a:extLst>
          </p:cNvPr>
          <p:cNvSpPr/>
          <p:nvPr/>
        </p:nvSpPr>
        <p:spPr>
          <a:xfrm>
            <a:off x="1445486" y="5672577"/>
            <a:ext cx="8798442" cy="369332"/>
          </a:xfrm>
          <a:prstGeom prst="rect">
            <a:avLst/>
          </a:prstGeom>
        </p:spPr>
        <p:txBody>
          <a:bodyPr wrap="square">
            <a:spAutoFit/>
          </a:bodyPr>
          <a:lstStyle/>
          <a:p>
            <a:pPr algn="just"/>
            <a:r>
              <a:rPr lang="en-US" b="1" dirty="0">
                <a:solidFill>
                  <a:schemeClr val="bg1"/>
                </a:solidFill>
              </a:rPr>
              <a:t>What works must be recorded in the books in order to be admitted into God’s presence?</a:t>
            </a:r>
          </a:p>
        </p:txBody>
      </p:sp>
    </p:spTree>
    <p:extLst>
      <p:ext uri="{BB962C8B-B14F-4D97-AF65-F5344CB8AC3E}">
        <p14:creationId xmlns:p14="http://schemas.microsoft.com/office/powerpoint/2010/main" val="1309815206"/>
      </p:ext>
    </p:extLst>
  </p:cSld>
  <p:clrMapOvr>
    <a:masterClrMapping/>
  </p:clrMapOvr>
  <mc:AlternateContent xmlns:mc="http://schemas.openxmlformats.org/markup-compatibility/2006">
    <mc:Choice xmlns:p14="http://schemas.microsoft.com/office/powerpoint/2010/main" Requires="p14">
      <p:transition spd="slow" p14:dur="3000">
        <p14:shred pattern="rectangle" dir="ou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5"/>
                                        </p:tgtEl>
                                        <p:attrNameLst>
                                          <p:attrName>style.visibility</p:attrName>
                                        </p:attrNameLst>
                                      </p:cBhvr>
                                      <p:to>
                                        <p:strVal val="visible"/>
                                      </p:to>
                                    </p:set>
                                    <p:anim calcmode="lin" valueType="num">
                                      <p:cBhvr>
                                        <p:cTn id="25" dur="25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6" dur="250" fill="hold"/>
                                        <p:tgtEl>
                                          <p:spTgt spid="5"/>
                                        </p:tgtEl>
                                        <p:attrNameLst>
                                          <p:attrName>ppt_y</p:attrName>
                                        </p:attrNameLst>
                                      </p:cBhvr>
                                      <p:tavLst>
                                        <p:tav tm="0">
                                          <p:val>
                                            <p:strVal val="#ppt_y"/>
                                          </p:val>
                                        </p:tav>
                                        <p:tav tm="100000">
                                          <p:val>
                                            <p:strVal val="#ppt_y"/>
                                          </p:val>
                                        </p:tav>
                                      </p:tavLst>
                                    </p:anim>
                                    <p:anim calcmode="lin" valueType="num">
                                      <p:cBhvr>
                                        <p:cTn id="27" dur="25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8" dur="25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9" dur="250" tmFilter="0,0; .5, 1; 1, 1"/>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down)">
                                      <p:cBhvr>
                                        <p:cTn id="34" dur="580">
                                          <p:stCondLst>
                                            <p:cond delay="0"/>
                                          </p:stCondLst>
                                        </p:cTn>
                                        <p:tgtEl>
                                          <p:spTgt spid="6"/>
                                        </p:tgtEl>
                                      </p:cBhvr>
                                    </p:animEffect>
                                    <p:anim calcmode="lin" valueType="num">
                                      <p:cBhvr>
                                        <p:cTn id="35"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0" dur="26">
                                          <p:stCondLst>
                                            <p:cond delay="650"/>
                                          </p:stCondLst>
                                        </p:cTn>
                                        <p:tgtEl>
                                          <p:spTgt spid="6"/>
                                        </p:tgtEl>
                                      </p:cBhvr>
                                      <p:to x="100000" y="60000"/>
                                    </p:animScale>
                                    <p:animScale>
                                      <p:cBhvr>
                                        <p:cTn id="41" dur="166" decel="50000">
                                          <p:stCondLst>
                                            <p:cond delay="676"/>
                                          </p:stCondLst>
                                        </p:cTn>
                                        <p:tgtEl>
                                          <p:spTgt spid="6"/>
                                        </p:tgtEl>
                                      </p:cBhvr>
                                      <p:to x="100000" y="100000"/>
                                    </p:animScale>
                                    <p:animScale>
                                      <p:cBhvr>
                                        <p:cTn id="42" dur="26">
                                          <p:stCondLst>
                                            <p:cond delay="1312"/>
                                          </p:stCondLst>
                                        </p:cTn>
                                        <p:tgtEl>
                                          <p:spTgt spid="6"/>
                                        </p:tgtEl>
                                      </p:cBhvr>
                                      <p:to x="100000" y="80000"/>
                                    </p:animScale>
                                    <p:animScale>
                                      <p:cBhvr>
                                        <p:cTn id="43" dur="166" decel="50000">
                                          <p:stCondLst>
                                            <p:cond delay="1338"/>
                                          </p:stCondLst>
                                        </p:cTn>
                                        <p:tgtEl>
                                          <p:spTgt spid="6"/>
                                        </p:tgtEl>
                                      </p:cBhvr>
                                      <p:to x="100000" y="100000"/>
                                    </p:animScale>
                                    <p:animScale>
                                      <p:cBhvr>
                                        <p:cTn id="44" dur="26">
                                          <p:stCondLst>
                                            <p:cond delay="1642"/>
                                          </p:stCondLst>
                                        </p:cTn>
                                        <p:tgtEl>
                                          <p:spTgt spid="6"/>
                                        </p:tgtEl>
                                      </p:cBhvr>
                                      <p:to x="100000" y="90000"/>
                                    </p:animScale>
                                    <p:animScale>
                                      <p:cBhvr>
                                        <p:cTn id="45" dur="166" decel="50000">
                                          <p:stCondLst>
                                            <p:cond delay="1668"/>
                                          </p:stCondLst>
                                        </p:cTn>
                                        <p:tgtEl>
                                          <p:spTgt spid="6"/>
                                        </p:tgtEl>
                                      </p:cBhvr>
                                      <p:to x="100000" y="100000"/>
                                    </p:animScale>
                                    <p:animScale>
                                      <p:cBhvr>
                                        <p:cTn id="46" dur="26">
                                          <p:stCondLst>
                                            <p:cond delay="1808"/>
                                          </p:stCondLst>
                                        </p:cTn>
                                        <p:tgtEl>
                                          <p:spTgt spid="6"/>
                                        </p:tgtEl>
                                      </p:cBhvr>
                                      <p:to x="100000" y="95000"/>
                                    </p:animScale>
                                    <p:animScale>
                                      <p:cBhvr>
                                        <p:cTn id="47" dur="166" decel="50000">
                                          <p:stCondLst>
                                            <p:cond delay="1834"/>
                                          </p:stCondLst>
                                        </p:cTn>
                                        <p:tgtEl>
                                          <p:spTgt spid="6"/>
                                        </p:tgtEl>
                                      </p:cBhvr>
                                      <p:to x="100000" y="100000"/>
                                    </p:animScale>
                                  </p:childTnLst>
                                </p:cTn>
                              </p:par>
                            </p:childTnLst>
                          </p:cTn>
                        </p:par>
                      </p:childTnLst>
                    </p:cTn>
                  </p:par>
                  <p:par>
                    <p:cTn id="48" fill="hold">
                      <p:stCondLst>
                        <p:cond delay="indefinite"/>
                      </p:stCondLst>
                      <p:childTnLst>
                        <p:par>
                          <p:cTn id="49" fill="hold">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8"/>
                                        </p:tgtEl>
                                        <p:attrNameLst>
                                          <p:attrName>style.visibility</p:attrName>
                                        </p:attrNameLst>
                                      </p:cBhvr>
                                      <p:to>
                                        <p:strVal val="visible"/>
                                      </p:to>
                                    </p:set>
                                    <p:anim calcmode="lin" valueType="num">
                                      <p:cBhvr>
                                        <p:cTn id="52" dur="25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53" dur="250" fill="hold"/>
                                        <p:tgtEl>
                                          <p:spTgt spid="8"/>
                                        </p:tgtEl>
                                        <p:attrNameLst>
                                          <p:attrName>ppt_y</p:attrName>
                                        </p:attrNameLst>
                                      </p:cBhvr>
                                      <p:tavLst>
                                        <p:tav tm="0">
                                          <p:val>
                                            <p:strVal val="#ppt_y"/>
                                          </p:val>
                                        </p:tav>
                                        <p:tav tm="100000">
                                          <p:val>
                                            <p:strVal val="#ppt_y"/>
                                          </p:val>
                                        </p:tav>
                                      </p:tavLst>
                                    </p:anim>
                                    <p:anim calcmode="lin" valueType="num">
                                      <p:cBhvr>
                                        <p:cTn id="54" dur="25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55" dur="25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56" dur="250" tmFilter="0,0; .5, 1; 1, 1"/>
                                        <p:tgtEl>
                                          <p:spTgt spid="8"/>
                                        </p:tgtEl>
                                      </p:cBhvr>
                                    </p:animEffect>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wipe(down)">
                                      <p:cBhvr>
                                        <p:cTn id="61" dur="580">
                                          <p:stCondLst>
                                            <p:cond delay="0"/>
                                          </p:stCondLst>
                                        </p:cTn>
                                        <p:tgtEl>
                                          <p:spTgt spid="9"/>
                                        </p:tgtEl>
                                      </p:cBhvr>
                                    </p:animEffect>
                                    <p:anim calcmode="lin" valueType="num">
                                      <p:cBhvr>
                                        <p:cTn id="62"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67" dur="26">
                                          <p:stCondLst>
                                            <p:cond delay="650"/>
                                          </p:stCondLst>
                                        </p:cTn>
                                        <p:tgtEl>
                                          <p:spTgt spid="9"/>
                                        </p:tgtEl>
                                      </p:cBhvr>
                                      <p:to x="100000" y="60000"/>
                                    </p:animScale>
                                    <p:animScale>
                                      <p:cBhvr>
                                        <p:cTn id="68" dur="166" decel="50000">
                                          <p:stCondLst>
                                            <p:cond delay="676"/>
                                          </p:stCondLst>
                                        </p:cTn>
                                        <p:tgtEl>
                                          <p:spTgt spid="9"/>
                                        </p:tgtEl>
                                      </p:cBhvr>
                                      <p:to x="100000" y="100000"/>
                                    </p:animScale>
                                    <p:animScale>
                                      <p:cBhvr>
                                        <p:cTn id="69" dur="26">
                                          <p:stCondLst>
                                            <p:cond delay="1312"/>
                                          </p:stCondLst>
                                        </p:cTn>
                                        <p:tgtEl>
                                          <p:spTgt spid="9"/>
                                        </p:tgtEl>
                                      </p:cBhvr>
                                      <p:to x="100000" y="80000"/>
                                    </p:animScale>
                                    <p:animScale>
                                      <p:cBhvr>
                                        <p:cTn id="70" dur="166" decel="50000">
                                          <p:stCondLst>
                                            <p:cond delay="1338"/>
                                          </p:stCondLst>
                                        </p:cTn>
                                        <p:tgtEl>
                                          <p:spTgt spid="9"/>
                                        </p:tgtEl>
                                      </p:cBhvr>
                                      <p:to x="100000" y="100000"/>
                                    </p:animScale>
                                    <p:animScale>
                                      <p:cBhvr>
                                        <p:cTn id="71" dur="26">
                                          <p:stCondLst>
                                            <p:cond delay="1642"/>
                                          </p:stCondLst>
                                        </p:cTn>
                                        <p:tgtEl>
                                          <p:spTgt spid="9"/>
                                        </p:tgtEl>
                                      </p:cBhvr>
                                      <p:to x="100000" y="90000"/>
                                    </p:animScale>
                                    <p:animScale>
                                      <p:cBhvr>
                                        <p:cTn id="72" dur="166" decel="50000">
                                          <p:stCondLst>
                                            <p:cond delay="1668"/>
                                          </p:stCondLst>
                                        </p:cTn>
                                        <p:tgtEl>
                                          <p:spTgt spid="9"/>
                                        </p:tgtEl>
                                      </p:cBhvr>
                                      <p:to x="100000" y="100000"/>
                                    </p:animScale>
                                    <p:animScale>
                                      <p:cBhvr>
                                        <p:cTn id="73" dur="26">
                                          <p:stCondLst>
                                            <p:cond delay="1808"/>
                                          </p:stCondLst>
                                        </p:cTn>
                                        <p:tgtEl>
                                          <p:spTgt spid="9"/>
                                        </p:tgtEl>
                                      </p:cBhvr>
                                      <p:to x="100000" y="95000"/>
                                    </p:animScale>
                                    <p:animScale>
                                      <p:cBhvr>
                                        <p:cTn id="74" dur="166" decel="50000">
                                          <p:stCondLst>
                                            <p:cond delay="1834"/>
                                          </p:stCondLst>
                                        </p:cTn>
                                        <p:tgtEl>
                                          <p:spTgt spid="9"/>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41" presetClass="entr" presetSubtype="0" fill="hold" grpId="0" nodeType="clickEffect">
                                  <p:stCondLst>
                                    <p:cond delay="0"/>
                                  </p:stCondLst>
                                  <p:iterate type="lt">
                                    <p:tmPct val="10000"/>
                                  </p:iterate>
                                  <p:childTnLst>
                                    <p:set>
                                      <p:cBhvr>
                                        <p:cTn id="78" dur="1" fill="hold">
                                          <p:stCondLst>
                                            <p:cond delay="0"/>
                                          </p:stCondLst>
                                        </p:cTn>
                                        <p:tgtEl>
                                          <p:spTgt spid="10"/>
                                        </p:tgtEl>
                                        <p:attrNameLst>
                                          <p:attrName>style.visibility</p:attrName>
                                        </p:attrNameLst>
                                      </p:cBhvr>
                                      <p:to>
                                        <p:strVal val="visible"/>
                                      </p:to>
                                    </p:set>
                                    <p:anim calcmode="lin" valueType="num">
                                      <p:cBhvr>
                                        <p:cTn id="79" dur="25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80" dur="250" fill="hold"/>
                                        <p:tgtEl>
                                          <p:spTgt spid="10"/>
                                        </p:tgtEl>
                                        <p:attrNameLst>
                                          <p:attrName>ppt_y</p:attrName>
                                        </p:attrNameLst>
                                      </p:cBhvr>
                                      <p:tavLst>
                                        <p:tav tm="0">
                                          <p:val>
                                            <p:strVal val="#ppt_y"/>
                                          </p:val>
                                        </p:tav>
                                        <p:tav tm="100000">
                                          <p:val>
                                            <p:strVal val="#ppt_y"/>
                                          </p:val>
                                        </p:tav>
                                      </p:tavLst>
                                    </p:anim>
                                    <p:anim calcmode="lin" valueType="num">
                                      <p:cBhvr>
                                        <p:cTn id="81" dur="25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82" dur="25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83" dur="250" tmFilter="0,0; .5, 1; 1, 1"/>
                                        <p:tgtEl>
                                          <p:spTgt spid="10"/>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ntr" presetSubtype="37" fill="hold" grpId="0" nodeType="clickEffect">
                                  <p:stCondLst>
                                    <p:cond delay="0"/>
                                  </p:stCondLst>
                                  <p:childTnLst>
                                    <p:set>
                                      <p:cBhvr>
                                        <p:cTn id="87" dur="1" fill="hold">
                                          <p:stCondLst>
                                            <p:cond delay="0"/>
                                          </p:stCondLst>
                                        </p:cTn>
                                        <p:tgtEl>
                                          <p:spTgt spid="11"/>
                                        </p:tgtEl>
                                        <p:attrNameLst>
                                          <p:attrName>style.visibility</p:attrName>
                                        </p:attrNameLst>
                                      </p:cBhvr>
                                      <p:to>
                                        <p:strVal val="visible"/>
                                      </p:to>
                                    </p:set>
                                    <p:animEffect transition="in" filter="barn(outVertical)">
                                      <p:cBhvr>
                                        <p:cTn id="8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E45A787-31D8-494F-82DC-0482661EF5E6}"/>
              </a:ext>
            </a:extLst>
          </p:cNvPr>
          <p:cNvSpPr/>
          <p:nvPr/>
        </p:nvSpPr>
        <p:spPr>
          <a:xfrm>
            <a:off x="3882886" y="1351721"/>
            <a:ext cx="5035826" cy="116971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134</a:t>
            </a:r>
          </a:p>
        </p:txBody>
      </p:sp>
      <p:sp>
        <p:nvSpPr>
          <p:cNvPr id="2" name="Rectangle 1">
            <a:extLst>
              <a:ext uri="{FF2B5EF4-FFF2-40B4-BE49-F238E27FC236}">
                <a16:creationId xmlns:a16="http://schemas.microsoft.com/office/drawing/2014/main" id="{BA2A31B1-4E2C-4CD0-9EF4-F0050588CF68}"/>
              </a:ext>
            </a:extLst>
          </p:cNvPr>
          <p:cNvSpPr/>
          <p:nvPr/>
        </p:nvSpPr>
        <p:spPr>
          <a:xfrm>
            <a:off x="4784036" y="1321110"/>
            <a:ext cx="4147930" cy="1200329"/>
          </a:xfrm>
          <a:prstGeom prst="rect">
            <a:avLst/>
          </a:prstGeom>
        </p:spPr>
        <p:txBody>
          <a:bodyPr wrap="square">
            <a:spAutoFit/>
          </a:bodyPr>
          <a:lstStyle/>
          <a:p>
            <a:pPr algn="just"/>
            <a:r>
              <a:rPr lang="en-US" dirty="0">
                <a:solidFill>
                  <a:schemeClr val="bg1"/>
                </a:solidFill>
              </a:rPr>
              <a:t>“Ordinances and covenants become our credentials for admission into [God’s] presence” (“Covenants, ”Ensign, May 1987,24).</a:t>
            </a:r>
          </a:p>
        </p:txBody>
      </p:sp>
      <p:pic>
        <p:nvPicPr>
          <p:cNvPr id="5" name="Picture 4">
            <a:extLst>
              <a:ext uri="{FF2B5EF4-FFF2-40B4-BE49-F238E27FC236}">
                <a16:creationId xmlns:a16="http://schemas.microsoft.com/office/drawing/2014/main" id="{32CB9946-4B4E-4A91-A531-F8FF53D52D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0792" y="1430662"/>
            <a:ext cx="763243" cy="955489"/>
          </a:xfrm>
          <a:prstGeom prst="rect">
            <a:avLst/>
          </a:prstGeom>
        </p:spPr>
      </p:pic>
      <p:sp>
        <p:nvSpPr>
          <p:cNvPr id="6" name="TextBox 5">
            <a:extLst>
              <a:ext uri="{FF2B5EF4-FFF2-40B4-BE49-F238E27FC236}">
                <a16:creationId xmlns:a16="http://schemas.microsoft.com/office/drawing/2014/main" id="{2DCF1E9B-A7D3-48DA-8532-4C171131ACBD}"/>
              </a:ext>
            </a:extLst>
          </p:cNvPr>
          <p:cNvSpPr txBox="1"/>
          <p:nvPr/>
        </p:nvSpPr>
        <p:spPr>
          <a:xfrm>
            <a:off x="1948070" y="875331"/>
            <a:ext cx="3085204" cy="369332"/>
          </a:xfrm>
          <a:prstGeom prst="rect">
            <a:avLst/>
          </a:prstGeom>
          <a:noFill/>
        </p:spPr>
        <p:txBody>
          <a:bodyPr wrap="none" rtlCol="0">
            <a:spAutoFit/>
          </a:bodyPr>
          <a:lstStyle/>
          <a:p>
            <a:r>
              <a:rPr lang="en-US" b="1" dirty="0">
                <a:solidFill>
                  <a:schemeClr val="bg1"/>
                </a:solidFill>
              </a:rPr>
              <a:t>President Boyd K. Packer Said:</a:t>
            </a:r>
          </a:p>
        </p:txBody>
      </p:sp>
      <p:sp>
        <p:nvSpPr>
          <p:cNvPr id="8" name="Rectangle 7">
            <a:extLst>
              <a:ext uri="{FF2B5EF4-FFF2-40B4-BE49-F238E27FC236}">
                <a16:creationId xmlns:a16="http://schemas.microsoft.com/office/drawing/2014/main" id="{ADF1AAE6-251F-44D3-888A-18DFC6905061}"/>
              </a:ext>
            </a:extLst>
          </p:cNvPr>
          <p:cNvSpPr/>
          <p:nvPr/>
        </p:nvSpPr>
        <p:spPr>
          <a:xfrm>
            <a:off x="1948070" y="2720947"/>
            <a:ext cx="8295860" cy="646331"/>
          </a:xfrm>
          <a:prstGeom prst="rect">
            <a:avLst/>
          </a:prstGeom>
        </p:spPr>
        <p:txBody>
          <a:bodyPr wrap="square">
            <a:spAutoFit/>
          </a:bodyPr>
          <a:lstStyle/>
          <a:p>
            <a:pPr algn="just"/>
            <a:r>
              <a:rPr lang="en-US" b="1" dirty="0">
                <a:solidFill>
                  <a:schemeClr val="bg1"/>
                </a:solidFill>
              </a:rPr>
              <a:t>What would happen on judgment day if a person’s records showed that he or she had never received the ordinance of baptism? </a:t>
            </a:r>
          </a:p>
        </p:txBody>
      </p:sp>
      <p:sp>
        <p:nvSpPr>
          <p:cNvPr id="9" name="Rectangle 8">
            <a:extLst>
              <a:ext uri="{FF2B5EF4-FFF2-40B4-BE49-F238E27FC236}">
                <a16:creationId xmlns:a16="http://schemas.microsoft.com/office/drawing/2014/main" id="{5AE87A4F-0AF2-494B-8A4D-8A2A19A43F87}"/>
              </a:ext>
            </a:extLst>
          </p:cNvPr>
          <p:cNvSpPr/>
          <p:nvPr/>
        </p:nvSpPr>
        <p:spPr>
          <a:xfrm>
            <a:off x="3556933" y="3481967"/>
            <a:ext cx="5875519" cy="400110"/>
          </a:xfrm>
          <a:prstGeom prst="rect">
            <a:avLst/>
          </a:prstGeom>
        </p:spPr>
        <p:txBody>
          <a:bodyPr wrap="none">
            <a:spAutoFit/>
          </a:bodyPr>
          <a:lstStyle/>
          <a:p>
            <a:r>
              <a:rPr lang="en-US" sz="2000" i="1" dirty="0">
                <a:solidFill>
                  <a:schemeClr val="bg1"/>
                </a:solidFill>
                <a:effectLst>
                  <a:outerShdw blurRad="38100" dist="38100" dir="2700000" algn="tl">
                    <a:srgbClr val="000000">
                      <a:alpha val="43137"/>
                    </a:srgbClr>
                  </a:outerShdw>
                </a:effectLst>
              </a:rPr>
              <a:t>“Whatsoever you bind on earth shall be bound in heaven”</a:t>
            </a:r>
          </a:p>
        </p:txBody>
      </p:sp>
    </p:spTree>
    <p:extLst>
      <p:ext uri="{BB962C8B-B14F-4D97-AF65-F5344CB8AC3E}">
        <p14:creationId xmlns:p14="http://schemas.microsoft.com/office/powerpoint/2010/main" val="970249643"/>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000"/>
                                        <p:tgtEl>
                                          <p:spTgt spid="2"/>
                                        </p:tgtEl>
                                      </p:cBhvr>
                                    </p:animEffect>
                                  </p:childTnLst>
                                </p:cTn>
                              </p:par>
                              <p:par>
                                <p:cTn id="8" presetID="21" presetClass="entr" presetSubtype="8"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8)">
                                      <p:cBhvr>
                                        <p:cTn id="10" dur="1000"/>
                                        <p:tgtEl>
                                          <p:spTgt spid="5"/>
                                        </p:tgtEl>
                                      </p:cBhvr>
                                    </p:animEffect>
                                  </p:childTnLst>
                                </p:cTn>
                              </p:par>
                              <p:par>
                                <p:cTn id="11" presetID="21" presetClass="entr" presetSubtype="8"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heel(8)">
                                      <p:cBhvr>
                                        <p:cTn id="13" dur="1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250" fill="hold"/>
                                        <p:tgtEl>
                                          <p:spTgt spid="8"/>
                                        </p:tgtEl>
                                        <p:attrNameLst>
                                          <p:attrName>ppt_w</p:attrName>
                                        </p:attrNameLst>
                                      </p:cBhvr>
                                      <p:tavLst>
                                        <p:tav tm="0">
                                          <p:val>
                                            <p:fltVal val="0"/>
                                          </p:val>
                                        </p:tav>
                                        <p:tav tm="100000">
                                          <p:val>
                                            <p:strVal val="#ppt_w"/>
                                          </p:val>
                                        </p:tav>
                                      </p:tavLst>
                                    </p:anim>
                                    <p:anim calcmode="lin" valueType="num">
                                      <p:cBhvr>
                                        <p:cTn id="19" dur="1250" fill="hold"/>
                                        <p:tgtEl>
                                          <p:spTgt spid="8"/>
                                        </p:tgtEl>
                                        <p:attrNameLst>
                                          <p:attrName>ppt_h</p:attrName>
                                        </p:attrNameLst>
                                      </p:cBhvr>
                                      <p:tavLst>
                                        <p:tav tm="0">
                                          <p:val>
                                            <p:fltVal val="0"/>
                                          </p:val>
                                        </p:tav>
                                        <p:tav tm="100000">
                                          <p:val>
                                            <p:strVal val="#ppt_h"/>
                                          </p:val>
                                        </p:tav>
                                      </p:tavLst>
                                    </p:anim>
                                    <p:animEffect transition="in" filter="fade">
                                      <p:cBhvr>
                                        <p:cTn id="20" dur="125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anim calcmode="lin" valueType="num">
                                      <p:cBhvr>
                                        <p:cTn id="26" dur="1000" fill="hold"/>
                                        <p:tgtEl>
                                          <p:spTgt spid="9"/>
                                        </p:tgtEl>
                                        <p:attrNameLst>
                                          <p:attrName>ppt_x</p:attrName>
                                        </p:attrNameLst>
                                      </p:cBhvr>
                                      <p:tavLst>
                                        <p:tav tm="0">
                                          <p:val>
                                            <p:strVal val="#ppt_x"/>
                                          </p:val>
                                        </p:tav>
                                        <p:tav tm="100000">
                                          <p:val>
                                            <p:strVal val="#ppt_x"/>
                                          </p:val>
                                        </p:tav>
                                      </p:tavLst>
                                    </p:anim>
                                    <p:anim calcmode="lin" valueType="num">
                                      <p:cBhvr>
                                        <p:cTn id="2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134</a:t>
            </a:r>
          </a:p>
        </p:txBody>
      </p:sp>
      <p:sp>
        <p:nvSpPr>
          <p:cNvPr id="2" name="Rectangle 1">
            <a:extLst>
              <a:ext uri="{FF2B5EF4-FFF2-40B4-BE49-F238E27FC236}">
                <a16:creationId xmlns:a16="http://schemas.microsoft.com/office/drawing/2014/main" id="{BE330CC9-B206-412F-B626-2B0E50E5A9D3}"/>
              </a:ext>
            </a:extLst>
          </p:cNvPr>
          <p:cNvSpPr/>
          <p:nvPr/>
        </p:nvSpPr>
        <p:spPr>
          <a:xfrm>
            <a:off x="1351722" y="1080920"/>
            <a:ext cx="9144000" cy="2308324"/>
          </a:xfrm>
          <a:prstGeom prst="rect">
            <a:avLst/>
          </a:prstGeom>
        </p:spPr>
        <p:txBody>
          <a:bodyPr wrap="square">
            <a:spAutoFit/>
          </a:bodyPr>
          <a:lstStyle/>
          <a:p>
            <a:pPr algn="just"/>
            <a:r>
              <a:rPr lang="en-US" sz="1600" dirty="0">
                <a:solidFill>
                  <a:schemeClr val="bg1"/>
                </a:solidFill>
                <a:latin typeface="Palatino"/>
              </a:rPr>
              <a:t>Now, the nature of this ordinance consists in the power of the priesthood, by the revelation of Jesus Christ, wherein it is granted that whatsoever you bind on earth shall be bound in heaven, and whatsoever you loose on earth shall be loosed in heaven. Or, in other words, taking a different view of the translation, whatsoever you record on earth shall be recorded in heaven, and whatsoever you do not record on earth shall not be recorded in heaven; for out of the books shall your dead be judged, according to their own works, whether they themselves have attended to the ordinances in their own </a:t>
            </a:r>
            <a:r>
              <a:rPr lang="en-US" sz="1600" i="1" dirty="0">
                <a:solidFill>
                  <a:schemeClr val="bg1"/>
                </a:solidFill>
                <a:latin typeface="Palatino"/>
              </a:rPr>
              <a:t>propria persona,</a:t>
            </a:r>
            <a:r>
              <a:rPr lang="en-US" sz="1600" dirty="0">
                <a:solidFill>
                  <a:schemeClr val="bg1"/>
                </a:solidFill>
                <a:latin typeface="Palatino"/>
              </a:rPr>
              <a:t> or by the means of their own agents, according to the ordinance which God has prepared for their salvation from before the foundation of the world, according to the records which they have kept concerning their dead.</a:t>
            </a:r>
            <a:endParaRPr lang="en-US" sz="1600" dirty="0">
              <a:solidFill>
                <a:schemeClr val="bg1"/>
              </a:solidFill>
            </a:endParaRPr>
          </a:p>
        </p:txBody>
      </p:sp>
      <p:sp>
        <p:nvSpPr>
          <p:cNvPr id="4" name="Rectangle 3">
            <a:extLst>
              <a:ext uri="{FF2B5EF4-FFF2-40B4-BE49-F238E27FC236}">
                <a16:creationId xmlns:a16="http://schemas.microsoft.com/office/drawing/2014/main" id="{FA3711D3-B4DD-4F4C-A8C6-29A8B8808985}"/>
              </a:ext>
            </a:extLst>
          </p:cNvPr>
          <p:cNvSpPr/>
          <p:nvPr/>
        </p:nvSpPr>
        <p:spPr>
          <a:xfrm>
            <a:off x="1351722" y="783607"/>
            <a:ext cx="3125086" cy="369332"/>
          </a:xfrm>
          <a:prstGeom prst="rect">
            <a:avLst/>
          </a:prstGeom>
        </p:spPr>
        <p:txBody>
          <a:bodyPr wrap="none">
            <a:spAutoFit/>
          </a:bodyPr>
          <a:lstStyle/>
          <a:p>
            <a:r>
              <a:rPr lang="en-US" b="1" dirty="0">
                <a:solidFill>
                  <a:schemeClr val="bg1"/>
                </a:solidFill>
              </a:rPr>
              <a:t>Doctrine and Covenants 128:8.</a:t>
            </a:r>
          </a:p>
        </p:txBody>
      </p:sp>
      <p:sp>
        <p:nvSpPr>
          <p:cNvPr id="3" name="Rectangle 2">
            <a:extLst>
              <a:ext uri="{FF2B5EF4-FFF2-40B4-BE49-F238E27FC236}">
                <a16:creationId xmlns:a16="http://schemas.microsoft.com/office/drawing/2014/main" id="{EC088AD4-F9F7-44CF-BACD-B554745D26E5}"/>
              </a:ext>
            </a:extLst>
          </p:cNvPr>
          <p:cNvSpPr/>
          <p:nvPr/>
        </p:nvSpPr>
        <p:spPr>
          <a:xfrm>
            <a:off x="1351722" y="3399184"/>
            <a:ext cx="7500730" cy="369332"/>
          </a:xfrm>
          <a:prstGeom prst="rect">
            <a:avLst/>
          </a:prstGeom>
        </p:spPr>
        <p:txBody>
          <a:bodyPr wrap="square">
            <a:spAutoFit/>
          </a:bodyPr>
          <a:lstStyle/>
          <a:p>
            <a:r>
              <a:rPr lang="en-US" b="1" dirty="0">
                <a:solidFill>
                  <a:schemeClr val="bg1"/>
                </a:solidFill>
              </a:rPr>
              <a:t>What do we learn from verse 8 about recording the ordinances we receive? </a:t>
            </a:r>
          </a:p>
        </p:txBody>
      </p:sp>
      <p:sp>
        <p:nvSpPr>
          <p:cNvPr id="5" name="Rectangle 4">
            <a:extLst>
              <a:ext uri="{FF2B5EF4-FFF2-40B4-BE49-F238E27FC236}">
                <a16:creationId xmlns:a16="http://schemas.microsoft.com/office/drawing/2014/main" id="{2E803574-B361-49FB-B04D-3896D408D51F}"/>
              </a:ext>
            </a:extLst>
          </p:cNvPr>
          <p:cNvSpPr/>
          <p:nvPr/>
        </p:nvSpPr>
        <p:spPr>
          <a:xfrm>
            <a:off x="1351722" y="3889010"/>
            <a:ext cx="9144000" cy="646331"/>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When an ordinance is performed by ____________________and a proper ____________________ is kept, the ordinance is binding on earth and in heaven. </a:t>
            </a:r>
          </a:p>
        </p:txBody>
      </p:sp>
      <p:sp>
        <p:nvSpPr>
          <p:cNvPr id="8" name="Rectangle 7">
            <a:extLst>
              <a:ext uri="{FF2B5EF4-FFF2-40B4-BE49-F238E27FC236}">
                <a16:creationId xmlns:a16="http://schemas.microsoft.com/office/drawing/2014/main" id="{D4D2AC4A-EAD0-4904-9B0D-652166A91D36}"/>
              </a:ext>
            </a:extLst>
          </p:cNvPr>
          <p:cNvSpPr/>
          <p:nvPr/>
        </p:nvSpPr>
        <p:spPr>
          <a:xfrm>
            <a:off x="6453808" y="3860885"/>
            <a:ext cx="2093843"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rPr>
              <a:t>priesthood authority </a:t>
            </a:r>
            <a:endParaRPr lang="en-US" i="1" dirty="0">
              <a:effectLst>
                <a:outerShdw blurRad="38100" dist="38100" dir="2700000" algn="tl">
                  <a:srgbClr val="000000">
                    <a:alpha val="43137"/>
                  </a:srgbClr>
                </a:outerShdw>
              </a:effectLst>
            </a:endParaRPr>
          </a:p>
        </p:txBody>
      </p:sp>
      <p:sp>
        <p:nvSpPr>
          <p:cNvPr id="9" name="Rectangle 8">
            <a:extLst>
              <a:ext uri="{FF2B5EF4-FFF2-40B4-BE49-F238E27FC236}">
                <a16:creationId xmlns:a16="http://schemas.microsoft.com/office/drawing/2014/main" id="{A2D9C790-1F44-47AC-AEEC-2D3758E4F2A1}"/>
              </a:ext>
            </a:extLst>
          </p:cNvPr>
          <p:cNvSpPr/>
          <p:nvPr/>
        </p:nvSpPr>
        <p:spPr>
          <a:xfrm>
            <a:off x="1780102" y="4115737"/>
            <a:ext cx="1441613"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rPr>
              <a:t>record is kept</a:t>
            </a:r>
            <a:endParaRPr lang="en-US" i="1" dirty="0">
              <a:effectLst>
                <a:outerShdw blurRad="38100" dist="38100" dir="2700000" algn="tl">
                  <a:srgbClr val="000000">
                    <a:alpha val="43137"/>
                  </a:srgbClr>
                </a:outerShdw>
              </a:effectLst>
            </a:endParaRPr>
          </a:p>
        </p:txBody>
      </p:sp>
      <p:sp>
        <p:nvSpPr>
          <p:cNvPr id="10" name="Rectangle 9">
            <a:extLst>
              <a:ext uri="{FF2B5EF4-FFF2-40B4-BE49-F238E27FC236}">
                <a16:creationId xmlns:a16="http://schemas.microsoft.com/office/drawing/2014/main" id="{580DCD28-3B50-4B48-9BBF-B087CB4DA015}"/>
              </a:ext>
            </a:extLst>
          </p:cNvPr>
          <p:cNvSpPr/>
          <p:nvPr/>
        </p:nvSpPr>
        <p:spPr>
          <a:xfrm>
            <a:off x="1351722" y="4618672"/>
            <a:ext cx="8600661" cy="369332"/>
          </a:xfrm>
          <a:prstGeom prst="rect">
            <a:avLst/>
          </a:prstGeom>
        </p:spPr>
        <p:txBody>
          <a:bodyPr wrap="square">
            <a:spAutoFit/>
          </a:bodyPr>
          <a:lstStyle/>
          <a:p>
            <a:pPr algn="just"/>
            <a:r>
              <a:rPr lang="en-US" b="1" dirty="0">
                <a:solidFill>
                  <a:schemeClr val="bg1"/>
                </a:solidFill>
              </a:rPr>
              <a:t>What hope can this principle give to those who die without a knowledge of the gospel?</a:t>
            </a:r>
          </a:p>
        </p:txBody>
      </p:sp>
      <p:sp>
        <p:nvSpPr>
          <p:cNvPr id="11" name="Rectangle 10">
            <a:extLst>
              <a:ext uri="{FF2B5EF4-FFF2-40B4-BE49-F238E27FC236}">
                <a16:creationId xmlns:a16="http://schemas.microsoft.com/office/drawing/2014/main" id="{5C7B3FBB-70B8-4212-A4F7-8D3A65B934B8}"/>
              </a:ext>
            </a:extLst>
          </p:cNvPr>
          <p:cNvSpPr/>
          <p:nvPr/>
        </p:nvSpPr>
        <p:spPr>
          <a:xfrm>
            <a:off x="1351722" y="5000718"/>
            <a:ext cx="5414239" cy="369332"/>
          </a:xfrm>
          <a:prstGeom prst="rect">
            <a:avLst/>
          </a:prstGeom>
        </p:spPr>
        <p:txBody>
          <a:bodyPr wrap="none">
            <a:spAutoFit/>
          </a:bodyPr>
          <a:lstStyle/>
          <a:p>
            <a:r>
              <a:rPr lang="en-US" b="1" dirty="0">
                <a:solidFill>
                  <a:schemeClr val="bg1"/>
                </a:solidFill>
              </a:rPr>
              <a:t>What responsibility do we have to fulfill this principle?</a:t>
            </a:r>
          </a:p>
        </p:txBody>
      </p:sp>
    </p:spTree>
    <p:extLst>
      <p:ext uri="{BB962C8B-B14F-4D97-AF65-F5344CB8AC3E}">
        <p14:creationId xmlns:p14="http://schemas.microsoft.com/office/powerpoint/2010/main" val="1061075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8)">
                                      <p:cBhvr>
                                        <p:cTn id="7" dur="1000"/>
                                        <p:tgtEl>
                                          <p:spTgt spid="4"/>
                                        </p:tgtEl>
                                      </p:cBhvr>
                                    </p:animEffect>
                                  </p:childTnLst>
                                </p:cTn>
                              </p:par>
                              <p:par>
                                <p:cTn id="8" presetID="21" presetClass="entr" presetSubtype="8"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heel(8)">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dissolve">
                                      <p:cBhvr>
                                        <p:cTn id="20" dur="10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5"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randombar(vertical)">
                                      <p:cBhvr>
                                        <p:cTn id="25" dur="10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randombar(horizontal)">
                                      <p:cBhvr>
                                        <p:cTn id="30" dur="10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15"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1000" fill="hold"/>
                                        <p:tgtEl>
                                          <p:spTgt spid="10"/>
                                        </p:tgtEl>
                                        <p:attrNameLst>
                                          <p:attrName>ppt_w</p:attrName>
                                        </p:attrNameLst>
                                      </p:cBhvr>
                                      <p:tavLst>
                                        <p:tav tm="0">
                                          <p:val>
                                            <p:fltVal val="0"/>
                                          </p:val>
                                        </p:tav>
                                        <p:tav tm="100000">
                                          <p:val>
                                            <p:strVal val="#ppt_w"/>
                                          </p:val>
                                        </p:tav>
                                      </p:tavLst>
                                    </p:anim>
                                    <p:anim calcmode="lin" valueType="num">
                                      <p:cBhvr>
                                        <p:cTn id="36" dur="1000" fill="hold"/>
                                        <p:tgtEl>
                                          <p:spTgt spid="10"/>
                                        </p:tgtEl>
                                        <p:attrNameLst>
                                          <p:attrName>ppt_h</p:attrName>
                                        </p:attrNameLst>
                                      </p:cBhvr>
                                      <p:tavLst>
                                        <p:tav tm="0">
                                          <p:val>
                                            <p:fltVal val="0"/>
                                          </p:val>
                                        </p:tav>
                                        <p:tav tm="100000">
                                          <p:val>
                                            <p:strVal val="#ppt_h"/>
                                          </p:val>
                                        </p:tav>
                                      </p:tavLst>
                                    </p:anim>
                                    <p:anim calcmode="lin" valueType="num">
                                      <p:cBhvr>
                                        <p:cTn id="37"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9" fill="hold">
                      <p:stCondLst>
                        <p:cond delay="indefinite"/>
                      </p:stCondLst>
                      <p:childTnLst>
                        <p:par>
                          <p:cTn id="40" fill="hold">
                            <p:stCondLst>
                              <p:cond delay="0"/>
                            </p:stCondLst>
                            <p:childTnLst>
                              <p:par>
                                <p:cTn id="41" presetID="43"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100"/>
                                        <p:tgtEl>
                                          <p:spTgt spid="11"/>
                                        </p:tgtEl>
                                      </p:cBhvr>
                                    </p:animEffect>
                                    <p:anim calcmode="lin" valueType="num">
                                      <p:cBhvr>
                                        <p:cTn id="44" dur="400" fill="hold"/>
                                        <p:tgtEl>
                                          <p:spTgt spid="11"/>
                                        </p:tgtEl>
                                        <p:attrNameLst>
                                          <p:attrName>ppt_x</p:attrName>
                                        </p:attrNameLst>
                                      </p:cBhvr>
                                      <p:tavLst>
                                        <p:tav tm="0">
                                          <p:val>
                                            <p:strVal val="#ppt_x"/>
                                          </p:val>
                                        </p:tav>
                                        <p:tav tm="100000">
                                          <p:val>
                                            <p:strVal val="#ppt_x"/>
                                          </p:val>
                                        </p:tav>
                                      </p:tavLst>
                                    </p:anim>
                                    <p:anim calcmode="lin" valueType="num">
                                      <p:cBhvr>
                                        <p:cTn id="45" dur="400" fill="hold"/>
                                        <p:tgtEl>
                                          <p:spTgt spid="11"/>
                                        </p:tgtEl>
                                        <p:attrNameLst>
                                          <p:attrName>ppt_y</p:attrName>
                                        </p:attrNameLst>
                                      </p:cBhvr>
                                      <p:tavLst>
                                        <p:tav tm="0">
                                          <p:val>
                                            <p:strVal val="#ppt_y+0.31"/>
                                          </p:val>
                                        </p:tav>
                                        <p:tav tm="100000">
                                          <p:val>
                                            <p:strVal val="#ppt_y+0.31"/>
                                          </p:val>
                                        </p:tav>
                                      </p:tavLst>
                                    </p:anim>
                                    <p:anim calcmode="lin" valueType="num">
                                      <p:cBhvr>
                                        <p:cTn id="46" dur="600" decel="50000" fill="hold">
                                          <p:stCondLst>
                                            <p:cond delay="400"/>
                                          </p:stCondLst>
                                        </p:cTn>
                                        <p:tgtEl>
                                          <p:spTgt spid="1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7" dur="600" decel="50000" fill="hold">
                                          <p:stCondLst>
                                            <p:cond delay="400"/>
                                          </p:stCondLst>
                                        </p:cTn>
                                        <p:tgtEl>
                                          <p:spTgt spid="1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3" grpId="0"/>
      <p:bldP spid="5" grpId="0"/>
      <p:bldP spid="8" grpId="0"/>
      <p:bldP spid="9" grpId="0"/>
      <p:bldP spid="10" grpId="0"/>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134</a:t>
            </a:r>
          </a:p>
        </p:txBody>
      </p:sp>
      <p:sp>
        <p:nvSpPr>
          <p:cNvPr id="3" name="Rectangle 2">
            <a:extLst>
              <a:ext uri="{FF2B5EF4-FFF2-40B4-BE49-F238E27FC236}">
                <a16:creationId xmlns:a16="http://schemas.microsoft.com/office/drawing/2014/main" id="{8CE5E626-94C3-4BDF-8375-7FD9471CF159}"/>
              </a:ext>
            </a:extLst>
          </p:cNvPr>
          <p:cNvSpPr/>
          <p:nvPr/>
        </p:nvSpPr>
        <p:spPr>
          <a:xfrm>
            <a:off x="1351722" y="783607"/>
            <a:ext cx="3125086" cy="369332"/>
          </a:xfrm>
          <a:prstGeom prst="rect">
            <a:avLst/>
          </a:prstGeom>
        </p:spPr>
        <p:txBody>
          <a:bodyPr wrap="none">
            <a:spAutoFit/>
          </a:bodyPr>
          <a:lstStyle/>
          <a:p>
            <a:r>
              <a:rPr lang="en-US" b="1" dirty="0">
                <a:solidFill>
                  <a:schemeClr val="bg1"/>
                </a:solidFill>
              </a:rPr>
              <a:t>Doctrine and Covenants 128:9.</a:t>
            </a:r>
          </a:p>
        </p:txBody>
      </p:sp>
      <p:sp>
        <p:nvSpPr>
          <p:cNvPr id="2" name="Rectangle 1">
            <a:extLst>
              <a:ext uri="{FF2B5EF4-FFF2-40B4-BE49-F238E27FC236}">
                <a16:creationId xmlns:a16="http://schemas.microsoft.com/office/drawing/2014/main" id="{BC70010C-D806-4B2D-80C4-B71E1CB09828}"/>
              </a:ext>
            </a:extLst>
          </p:cNvPr>
          <p:cNvSpPr/>
          <p:nvPr/>
        </p:nvSpPr>
        <p:spPr>
          <a:xfrm>
            <a:off x="1351722" y="1077989"/>
            <a:ext cx="9081432" cy="1815882"/>
          </a:xfrm>
          <a:prstGeom prst="rect">
            <a:avLst/>
          </a:prstGeom>
        </p:spPr>
        <p:txBody>
          <a:bodyPr wrap="square">
            <a:spAutoFit/>
          </a:bodyPr>
          <a:lstStyle/>
          <a:p>
            <a:pPr algn="just"/>
            <a:r>
              <a:rPr lang="en-US" sz="1600" dirty="0">
                <a:solidFill>
                  <a:srgbClr val="333333"/>
                </a:solidFill>
                <a:latin typeface="Palatino"/>
              </a:rPr>
              <a:t>It may seem to some to be a very bold doctrine that we talk of—a power which records or binds on earth and binds in heaven. Nevertheless, in all ages of the world, whenever the Lord has given a dispensation of the priesthood to any man by actual revelation, or any set of men, this power has always been given. Hence, whatsoever those men did in authority, in the name of the Lord, and did it truly and faithfully, and kept a proper and faithful record of the same, it became a law on earth and in heaven, and could not be annulled, according to the decrees of the great Jehovah. This is a faithful saying. Who can hear it?</a:t>
            </a:r>
            <a:endParaRPr lang="en-US" sz="1600" dirty="0"/>
          </a:p>
        </p:txBody>
      </p:sp>
      <p:sp>
        <p:nvSpPr>
          <p:cNvPr id="4" name="Rectangle 3">
            <a:extLst>
              <a:ext uri="{FF2B5EF4-FFF2-40B4-BE49-F238E27FC236}">
                <a16:creationId xmlns:a16="http://schemas.microsoft.com/office/drawing/2014/main" id="{BFDA9CFA-F461-4784-ACFA-9A4178CCE2F3}"/>
              </a:ext>
            </a:extLst>
          </p:cNvPr>
          <p:cNvSpPr/>
          <p:nvPr/>
        </p:nvSpPr>
        <p:spPr>
          <a:xfrm>
            <a:off x="1351722" y="2893871"/>
            <a:ext cx="6424195" cy="369332"/>
          </a:xfrm>
          <a:prstGeom prst="rect">
            <a:avLst/>
          </a:prstGeom>
        </p:spPr>
        <p:txBody>
          <a:bodyPr wrap="none">
            <a:spAutoFit/>
          </a:bodyPr>
          <a:lstStyle/>
          <a:p>
            <a:r>
              <a:rPr lang="en-US" b="1" dirty="0">
                <a:solidFill>
                  <a:schemeClr val="bg1"/>
                </a:solidFill>
              </a:rPr>
              <a:t>What has the Lord done in every dispensation of the priesthood? </a:t>
            </a:r>
          </a:p>
        </p:txBody>
      </p:sp>
      <p:sp>
        <p:nvSpPr>
          <p:cNvPr id="5" name="Rectangle 4">
            <a:extLst>
              <a:ext uri="{FF2B5EF4-FFF2-40B4-BE49-F238E27FC236}">
                <a16:creationId xmlns:a16="http://schemas.microsoft.com/office/drawing/2014/main" id="{B6E42BC1-EC8A-4FFB-8169-97A87728AA24}"/>
              </a:ext>
            </a:extLst>
          </p:cNvPr>
          <p:cNvSpPr/>
          <p:nvPr/>
        </p:nvSpPr>
        <p:spPr>
          <a:xfrm>
            <a:off x="1351721" y="3263203"/>
            <a:ext cx="9321275" cy="361637"/>
          </a:xfrm>
          <a:prstGeom prst="rect">
            <a:avLst/>
          </a:prstGeom>
        </p:spPr>
        <p:txBody>
          <a:bodyPr wrap="square">
            <a:spAutoFit/>
          </a:bodyPr>
          <a:lstStyle/>
          <a:p>
            <a:pPr algn="just"/>
            <a:r>
              <a:rPr lang="en-US" sz="1750" i="1" dirty="0">
                <a:solidFill>
                  <a:schemeClr val="bg1"/>
                </a:solidFill>
                <a:effectLst>
                  <a:outerShdw blurRad="38100" dist="38100" dir="2700000" algn="tl">
                    <a:srgbClr val="000000">
                      <a:alpha val="43137"/>
                    </a:srgbClr>
                  </a:outerShdw>
                </a:effectLst>
              </a:rPr>
              <a:t>The Lord has authorized at least one of His servants to hold and use the sealing keys of the priesthood.</a:t>
            </a:r>
          </a:p>
        </p:txBody>
      </p:sp>
      <p:sp>
        <p:nvSpPr>
          <p:cNvPr id="6" name="Rectangle 5">
            <a:extLst>
              <a:ext uri="{FF2B5EF4-FFF2-40B4-BE49-F238E27FC236}">
                <a16:creationId xmlns:a16="http://schemas.microsoft.com/office/drawing/2014/main" id="{B8FDBB05-975D-4E24-81A3-A855C2C4CA65}"/>
              </a:ext>
            </a:extLst>
          </p:cNvPr>
          <p:cNvSpPr/>
          <p:nvPr/>
        </p:nvSpPr>
        <p:spPr>
          <a:xfrm>
            <a:off x="1351719" y="3632535"/>
            <a:ext cx="8971723" cy="646331"/>
          </a:xfrm>
          <a:prstGeom prst="rect">
            <a:avLst/>
          </a:prstGeom>
        </p:spPr>
        <p:txBody>
          <a:bodyPr wrap="square">
            <a:spAutoFit/>
          </a:bodyPr>
          <a:lstStyle/>
          <a:p>
            <a:pPr algn="just"/>
            <a:r>
              <a:rPr lang="en-US" b="1" dirty="0">
                <a:solidFill>
                  <a:schemeClr val="bg1"/>
                </a:solidFill>
              </a:rPr>
              <a:t>What happens when an ordinance is performed by priesthood authority and a proper record is kept?</a:t>
            </a:r>
          </a:p>
        </p:txBody>
      </p:sp>
      <p:sp>
        <p:nvSpPr>
          <p:cNvPr id="8" name="Rectangle 7">
            <a:extLst>
              <a:ext uri="{FF2B5EF4-FFF2-40B4-BE49-F238E27FC236}">
                <a16:creationId xmlns:a16="http://schemas.microsoft.com/office/drawing/2014/main" id="{665EBE19-BCE4-4B30-9A52-51C9FC82310F}"/>
              </a:ext>
            </a:extLst>
          </p:cNvPr>
          <p:cNvSpPr/>
          <p:nvPr/>
        </p:nvSpPr>
        <p:spPr>
          <a:xfrm>
            <a:off x="1351719" y="4278866"/>
            <a:ext cx="8971722" cy="646331"/>
          </a:xfrm>
          <a:prstGeom prst="rect">
            <a:avLst/>
          </a:prstGeom>
        </p:spPr>
        <p:txBody>
          <a:bodyPr wrap="square">
            <a:spAutoFit/>
          </a:bodyPr>
          <a:lstStyle/>
          <a:p>
            <a:pPr algn="just"/>
            <a:r>
              <a:rPr lang="en-US" i="1" dirty="0">
                <a:solidFill>
                  <a:schemeClr val="bg1"/>
                </a:solidFill>
                <a:effectLst>
                  <a:outerShdw blurRad="38100" dist="38100" dir="2700000" algn="tl">
                    <a:srgbClr val="000000">
                      <a:alpha val="43137"/>
                    </a:srgbClr>
                  </a:outerShdw>
                </a:effectLst>
              </a:rPr>
              <a:t>It becomes a law on earth and in heaven and cannot be annulled unless the person who receives it lives unworthily.</a:t>
            </a:r>
          </a:p>
        </p:txBody>
      </p:sp>
      <p:sp>
        <p:nvSpPr>
          <p:cNvPr id="9" name="Rectangle 8">
            <a:extLst>
              <a:ext uri="{FF2B5EF4-FFF2-40B4-BE49-F238E27FC236}">
                <a16:creationId xmlns:a16="http://schemas.microsoft.com/office/drawing/2014/main" id="{2202F839-FADC-4FB6-8E4C-BC059083D444}"/>
              </a:ext>
            </a:extLst>
          </p:cNvPr>
          <p:cNvSpPr/>
          <p:nvPr/>
        </p:nvSpPr>
        <p:spPr>
          <a:xfrm>
            <a:off x="1351719" y="5079085"/>
            <a:ext cx="8971722" cy="70092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a:solidFill>
                  <a:schemeClr val="bg1"/>
                </a:solidFill>
                <a:effectLst>
                  <a:outerShdw blurRad="38100" dist="38100" dir="2700000" algn="tl">
                    <a:srgbClr val="000000">
                      <a:alpha val="43137"/>
                    </a:srgbClr>
                  </a:outerShdw>
                </a:effectLst>
              </a:rPr>
              <a:t>How do baptisms for the dead and the sealing keys relate to each other? </a:t>
            </a:r>
          </a:p>
          <a:p>
            <a:pPr algn="ctr"/>
            <a:r>
              <a:rPr lang="en-US" b="1" dirty="0">
                <a:solidFill>
                  <a:schemeClr val="bg1"/>
                </a:solidFill>
                <a:effectLst>
                  <a:outerShdw blurRad="38100" dist="38100" dir="2700000" algn="tl">
                    <a:srgbClr val="000000">
                      <a:alpha val="43137"/>
                    </a:srgbClr>
                  </a:outerShdw>
                </a:effectLst>
              </a:rPr>
              <a:t>What have you been inspired to do because of what you have learned today?</a:t>
            </a:r>
          </a:p>
        </p:txBody>
      </p:sp>
    </p:spTree>
    <p:extLst>
      <p:ext uri="{BB962C8B-B14F-4D97-AF65-F5344CB8AC3E}">
        <p14:creationId xmlns:p14="http://schemas.microsoft.com/office/powerpoint/2010/main" val="3881298679"/>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heckerboard(across)">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Scale>
                                      <p:cBhvr>
                                        <p:cTn id="19"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6"/>
                                        </p:tgtEl>
                                        <p:attrNameLst>
                                          <p:attrName>ppt_x</p:attrName>
                                          <p:attrName>ppt_y</p:attrName>
                                        </p:attrNameLst>
                                      </p:cBhvr>
                                    </p:animMotion>
                                    <p:animEffect transition="in" filter="fade">
                                      <p:cBhvr>
                                        <p:cTn id="21" dur="1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3"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strips(upRight)">
                                      <p:cBhvr>
                                        <p:cTn id="26" dur="125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1250" fill="hold"/>
                                        <p:tgtEl>
                                          <p:spTgt spid="9"/>
                                        </p:tgtEl>
                                        <p:attrNameLst>
                                          <p:attrName>ppt_w</p:attrName>
                                        </p:attrNameLst>
                                      </p:cBhvr>
                                      <p:tavLst>
                                        <p:tav tm="0">
                                          <p:val>
                                            <p:fltVal val="0"/>
                                          </p:val>
                                        </p:tav>
                                        <p:tav tm="100000">
                                          <p:val>
                                            <p:strVal val="#ppt_w"/>
                                          </p:val>
                                        </p:tav>
                                      </p:tavLst>
                                    </p:anim>
                                    <p:anim calcmode="lin" valueType="num">
                                      <p:cBhvr>
                                        <p:cTn id="32" dur="1250" fill="hold"/>
                                        <p:tgtEl>
                                          <p:spTgt spid="9"/>
                                        </p:tgtEl>
                                        <p:attrNameLst>
                                          <p:attrName>ppt_h</p:attrName>
                                        </p:attrNameLst>
                                      </p:cBhvr>
                                      <p:tavLst>
                                        <p:tav tm="0">
                                          <p:val>
                                            <p:fltVal val="0"/>
                                          </p:val>
                                        </p:tav>
                                        <p:tav tm="100000">
                                          <p:val>
                                            <p:strVal val="#ppt_h"/>
                                          </p:val>
                                        </p:tav>
                                      </p:tavLst>
                                    </p:anim>
                                    <p:animEffect transition="in" filter="fade">
                                      <p:cBhvr>
                                        <p:cTn id="33" dur="12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134</a:t>
            </a:r>
          </a:p>
        </p:txBody>
      </p:sp>
      <p:sp>
        <p:nvSpPr>
          <p:cNvPr id="3" name="Rectangle 2">
            <a:extLst>
              <a:ext uri="{FF2B5EF4-FFF2-40B4-BE49-F238E27FC236}">
                <a16:creationId xmlns:a16="http://schemas.microsoft.com/office/drawing/2014/main" id="{FEC93CBF-E439-4926-9B61-BE2B21001F23}"/>
              </a:ext>
            </a:extLst>
          </p:cNvPr>
          <p:cNvSpPr/>
          <p:nvPr/>
        </p:nvSpPr>
        <p:spPr>
          <a:xfrm>
            <a:off x="2870982" y="3136612"/>
            <a:ext cx="6450035" cy="584775"/>
          </a:xfrm>
          <a:prstGeom prst="rect">
            <a:avLst/>
          </a:prstGeom>
        </p:spPr>
        <p:txBody>
          <a:bodyPr wrap="none">
            <a:spAutoFit/>
          </a:bodyPr>
          <a:lstStyle/>
          <a:p>
            <a:r>
              <a:rPr lang="en-US" sz="3200" b="1" dirty="0">
                <a:solidFill>
                  <a:schemeClr val="bg1"/>
                </a:solidFill>
                <a:latin typeface="Calibri" panose="020F0502020204030204" pitchFamily="34" charset="0"/>
                <a:cs typeface="Calibri" panose="020F0502020204030204" pitchFamily="34" charset="0"/>
              </a:rPr>
              <a:t>Doctrine and Covenants 127;128:1–1</a:t>
            </a:r>
          </a:p>
        </p:txBody>
      </p:sp>
    </p:spTree>
    <p:extLst>
      <p:ext uri="{BB962C8B-B14F-4D97-AF65-F5344CB8AC3E}">
        <p14:creationId xmlns:p14="http://schemas.microsoft.com/office/powerpoint/2010/main" val="1745247140"/>
      </p:ext>
    </p:extLst>
  </p:cSld>
  <p:clrMapOvr>
    <a:masterClrMapping/>
  </p:clrMapOvr>
  <mc:AlternateContent xmlns:mc="http://schemas.openxmlformats.org/markup-compatibility/2006">
    <mc:Choice xmlns:p14="http://schemas.microsoft.com/office/powerpoint/2010/main" Requires="p14">
      <p:transition spd="slow" p14:dur="1500">
        <p14:window/>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134</a:t>
            </a:r>
          </a:p>
        </p:txBody>
      </p:sp>
      <p:sp>
        <p:nvSpPr>
          <p:cNvPr id="2" name="Rectangle 1">
            <a:extLst>
              <a:ext uri="{FF2B5EF4-FFF2-40B4-BE49-F238E27FC236}">
                <a16:creationId xmlns:a16="http://schemas.microsoft.com/office/drawing/2014/main" id="{B3D00904-5301-4CF9-9EAB-BE71BFC01D60}"/>
              </a:ext>
            </a:extLst>
          </p:cNvPr>
          <p:cNvSpPr/>
          <p:nvPr/>
        </p:nvSpPr>
        <p:spPr>
          <a:xfrm>
            <a:off x="3262532" y="2890391"/>
            <a:ext cx="5666936" cy="1077218"/>
          </a:xfrm>
          <a:prstGeom prst="rect">
            <a:avLst/>
          </a:prstGeom>
        </p:spPr>
        <p:txBody>
          <a:bodyPr wrap="none">
            <a:spAutoFit/>
          </a:bodyPr>
          <a:lstStyle/>
          <a:p>
            <a:pPr algn="ctr"/>
            <a:r>
              <a:rPr lang="en-US" sz="3200" b="1" dirty="0">
                <a:solidFill>
                  <a:schemeClr val="bg1"/>
                </a:solidFill>
                <a:latin typeface="Myanmar Text" panose="020B0502040204020203" pitchFamily="34" charset="0"/>
                <a:cs typeface="Myanmar Text" panose="020B0502040204020203" pitchFamily="34" charset="0"/>
              </a:rPr>
              <a:t>“Joseph Smith glories in </a:t>
            </a:r>
          </a:p>
          <a:p>
            <a:pPr algn="ctr"/>
            <a:r>
              <a:rPr lang="en-US" sz="3200" b="1" dirty="0">
                <a:solidFill>
                  <a:schemeClr val="bg1"/>
                </a:solidFill>
                <a:latin typeface="Myanmar Text" panose="020B0502040204020203" pitchFamily="34" charset="0"/>
                <a:cs typeface="Myanmar Text" panose="020B0502040204020203" pitchFamily="34" charset="0"/>
              </a:rPr>
              <a:t>persecution and tribulation”</a:t>
            </a:r>
          </a:p>
        </p:txBody>
      </p:sp>
      <p:sp>
        <p:nvSpPr>
          <p:cNvPr id="3" name="Rectangle 2">
            <a:extLst>
              <a:ext uri="{FF2B5EF4-FFF2-40B4-BE49-F238E27FC236}">
                <a16:creationId xmlns:a16="http://schemas.microsoft.com/office/drawing/2014/main" id="{2880E543-ADDF-465D-8AEF-051991FC11CB}"/>
              </a:ext>
            </a:extLst>
          </p:cNvPr>
          <p:cNvSpPr/>
          <p:nvPr/>
        </p:nvSpPr>
        <p:spPr>
          <a:xfrm>
            <a:off x="1445487" y="968273"/>
            <a:ext cx="3320653" cy="369332"/>
          </a:xfrm>
          <a:prstGeom prst="rect">
            <a:avLst/>
          </a:prstGeom>
        </p:spPr>
        <p:txBody>
          <a:bodyPr wrap="none">
            <a:spAutoFit/>
          </a:bodyPr>
          <a:lstStyle/>
          <a:p>
            <a:r>
              <a:rPr lang="en-US" b="1" dirty="0">
                <a:solidFill>
                  <a:schemeClr val="bg1"/>
                </a:solidFill>
              </a:rPr>
              <a:t>Doctrine and Covenants 127:1-4.</a:t>
            </a:r>
          </a:p>
        </p:txBody>
      </p:sp>
    </p:spTree>
    <p:extLst>
      <p:ext uri="{BB962C8B-B14F-4D97-AF65-F5344CB8AC3E}">
        <p14:creationId xmlns:p14="http://schemas.microsoft.com/office/powerpoint/2010/main" val="952831819"/>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134</a:t>
            </a:r>
          </a:p>
        </p:txBody>
      </p:sp>
      <p:sp>
        <p:nvSpPr>
          <p:cNvPr id="3" name="Rectangle 2">
            <a:extLst>
              <a:ext uri="{FF2B5EF4-FFF2-40B4-BE49-F238E27FC236}">
                <a16:creationId xmlns:a16="http://schemas.microsoft.com/office/drawing/2014/main" id="{8EE45522-1DC3-407E-95AA-741F135DA6F4}"/>
              </a:ext>
            </a:extLst>
          </p:cNvPr>
          <p:cNvSpPr/>
          <p:nvPr/>
        </p:nvSpPr>
        <p:spPr>
          <a:xfrm>
            <a:off x="1445487" y="968273"/>
            <a:ext cx="3184398" cy="369332"/>
          </a:xfrm>
          <a:prstGeom prst="rect">
            <a:avLst/>
          </a:prstGeom>
        </p:spPr>
        <p:txBody>
          <a:bodyPr wrap="none">
            <a:spAutoFit/>
          </a:bodyPr>
          <a:lstStyle/>
          <a:p>
            <a:r>
              <a:rPr lang="en-US" b="1" dirty="0">
                <a:solidFill>
                  <a:schemeClr val="bg1"/>
                </a:solidFill>
              </a:rPr>
              <a:t>Doctrine and Covenants 127:1.</a:t>
            </a:r>
          </a:p>
        </p:txBody>
      </p:sp>
      <p:sp>
        <p:nvSpPr>
          <p:cNvPr id="2" name="Rectangle 1">
            <a:extLst>
              <a:ext uri="{FF2B5EF4-FFF2-40B4-BE49-F238E27FC236}">
                <a16:creationId xmlns:a16="http://schemas.microsoft.com/office/drawing/2014/main" id="{E34F81B2-D787-4A49-A9D3-7A606562F215}"/>
              </a:ext>
            </a:extLst>
          </p:cNvPr>
          <p:cNvSpPr/>
          <p:nvPr/>
        </p:nvSpPr>
        <p:spPr>
          <a:xfrm>
            <a:off x="1452864" y="1258093"/>
            <a:ext cx="8910335" cy="2554545"/>
          </a:xfrm>
          <a:prstGeom prst="rect">
            <a:avLst/>
          </a:prstGeom>
        </p:spPr>
        <p:txBody>
          <a:bodyPr wrap="square">
            <a:spAutoFit/>
          </a:bodyPr>
          <a:lstStyle/>
          <a:p>
            <a:pPr algn="just"/>
            <a:r>
              <a:rPr lang="en-US" sz="1600" dirty="0">
                <a:solidFill>
                  <a:schemeClr val="bg1"/>
                </a:solidFill>
                <a:latin typeface="Palatino"/>
              </a:rPr>
              <a:t>Forasmuch as the Lord has revealed unto me that my enemies, both in Missouri and this State, were again in the pursuit of me; and inasmuch as they pursue me without a cause, and have not the least shadow or coloring of justice or right on their side in the getting up of their prosecutions against me; and inasmuch as their pretensions are all founded in falsehood of the blackest dye, I have thought it expedient and wisdom in me to leave the place for a short season, for my own safety and the safety of this people. I would say to all those with whom I have business, that I have left my affairs with agents and clerks who will transact all business in a prompt and proper manner, and will see that all my debts are canceled in due time, by turning out property, or otherwise, as the case may require, or as the circumstances may admit of. When I learn that the storm is fully blown over, then I will return to you again.</a:t>
            </a:r>
            <a:endParaRPr lang="en-US" sz="1600" dirty="0">
              <a:solidFill>
                <a:schemeClr val="bg1"/>
              </a:solidFill>
            </a:endParaRPr>
          </a:p>
        </p:txBody>
      </p:sp>
      <p:sp>
        <p:nvSpPr>
          <p:cNvPr id="4" name="Rectangle 3">
            <a:extLst>
              <a:ext uri="{FF2B5EF4-FFF2-40B4-BE49-F238E27FC236}">
                <a16:creationId xmlns:a16="http://schemas.microsoft.com/office/drawing/2014/main" id="{B5A7C585-8F10-4F6C-A513-DF813D6A75C9}"/>
              </a:ext>
            </a:extLst>
          </p:cNvPr>
          <p:cNvSpPr/>
          <p:nvPr/>
        </p:nvSpPr>
        <p:spPr>
          <a:xfrm>
            <a:off x="1445486" y="3940308"/>
            <a:ext cx="8732183" cy="369332"/>
          </a:xfrm>
          <a:prstGeom prst="rect">
            <a:avLst/>
          </a:prstGeom>
        </p:spPr>
        <p:txBody>
          <a:bodyPr wrap="square">
            <a:spAutoFit/>
          </a:bodyPr>
          <a:lstStyle/>
          <a:p>
            <a:pPr algn="just"/>
            <a:r>
              <a:rPr lang="en-US" b="1" dirty="0">
                <a:solidFill>
                  <a:schemeClr val="bg1"/>
                </a:solidFill>
              </a:rPr>
              <a:t>How might these two balls represent the different ways people respond to tribulations?</a:t>
            </a:r>
          </a:p>
        </p:txBody>
      </p:sp>
    </p:spTree>
    <p:extLst>
      <p:ext uri="{BB962C8B-B14F-4D97-AF65-F5344CB8AC3E}">
        <p14:creationId xmlns:p14="http://schemas.microsoft.com/office/powerpoint/2010/main" val="59123930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134</a:t>
            </a:r>
          </a:p>
        </p:txBody>
      </p:sp>
      <p:sp>
        <p:nvSpPr>
          <p:cNvPr id="3" name="Rectangle 2">
            <a:extLst>
              <a:ext uri="{FF2B5EF4-FFF2-40B4-BE49-F238E27FC236}">
                <a16:creationId xmlns:a16="http://schemas.microsoft.com/office/drawing/2014/main" id="{AF382D71-CF4F-448D-BD3C-DBA58EEB2F97}"/>
              </a:ext>
            </a:extLst>
          </p:cNvPr>
          <p:cNvSpPr/>
          <p:nvPr/>
        </p:nvSpPr>
        <p:spPr>
          <a:xfrm>
            <a:off x="1445487" y="862257"/>
            <a:ext cx="3125086" cy="369332"/>
          </a:xfrm>
          <a:prstGeom prst="rect">
            <a:avLst/>
          </a:prstGeom>
        </p:spPr>
        <p:txBody>
          <a:bodyPr wrap="none">
            <a:spAutoFit/>
          </a:bodyPr>
          <a:lstStyle/>
          <a:p>
            <a:r>
              <a:rPr lang="en-US" b="1" dirty="0">
                <a:solidFill>
                  <a:schemeClr val="bg1"/>
                </a:solidFill>
              </a:rPr>
              <a:t>Doctrine and Covenants 127:2.</a:t>
            </a:r>
          </a:p>
        </p:txBody>
      </p:sp>
      <p:sp>
        <p:nvSpPr>
          <p:cNvPr id="2" name="Rectangle 1">
            <a:extLst>
              <a:ext uri="{FF2B5EF4-FFF2-40B4-BE49-F238E27FC236}">
                <a16:creationId xmlns:a16="http://schemas.microsoft.com/office/drawing/2014/main" id="{D524FC7B-60BA-4109-A182-543B310D4430}"/>
              </a:ext>
            </a:extLst>
          </p:cNvPr>
          <p:cNvSpPr/>
          <p:nvPr/>
        </p:nvSpPr>
        <p:spPr>
          <a:xfrm>
            <a:off x="1445486" y="1178581"/>
            <a:ext cx="8891209" cy="2062103"/>
          </a:xfrm>
          <a:prstGeom prst="rect">
            <a:avLst/>
          </a:prstGeom>
        </p:spPr>
        <p:txBody>
          <a:bodyPr wrap="square">
            <a:spAutoFit/>
          </a:bodyPr>
          <a:lstStyle/>
          <a:p>
            <a:pPr algn="just"/>
            <a:r>
              <a:rPr lang="en-US" sz="1600" dirty="0">
                <a:solidFill>
                  <a:schemeClr val="bg1"/>
                </a:solidFill>
                <a:latin typeface="Palatino"/>
              </a:rPr>
              <a:t>And as for the perils which I am called to pass through, they seem but a small thing to me, as the envy and wrath of man have been my common lot all the days of my life; and for what cause it seems mysterious, unless I was ordained from before the foundation of the world for some good end, or bad, as you may choose to call it. Judge ye for yourselves. God knoweth all these things, whether it be good or bad. But nevertheless, deep water is what I am wont to swim in. It all has become a second nature to me; and I feel, like Paul, to glory in tribulation; for to this day has the God of my fathers delivered me out of them all, and will deliver me from henceforth; for behold, and lo, I shall triumph over all my enemies, for the Lord God hath spoken it.</a:t>
            </a:r>
            <a:endParaRPr lang="en-US" sz="1600" dirty="0">
              <a:solidFill>
                <a:schemeClr val="bg1"/>
              </a:solidFill>
            </a:endParaRPr>
          </a:p>
        </p:txBody>
      </p:sp>
      <p:sp>
        <p:nvSpPr>
          <p:cNvPr id="4" name="Rectangle 3">
            <a:extLst>
              <a:ext uri="{FF2B5EF4-FFF2-40B4-BE49-F238E27FC236}">
                <a16:creationId xmlns:a16="http://schemas.microsoft.com/office/drawing/2014/main" id="{C57AD739-6183-400A-A457-1AAFDAA74FE5}"/>
              </a:ext>
            </a:extLst>
          </p:cNvPr>
          <p:cNvSpPr/>
          <p:nvPr/>
        </p:nvSpPr>
        <p:spPr>
          <a:xfrm>
            <a:off x="1445484" y="3240684"/>
            <a:ext cx="7844289" cy="369332"/>
          </a:xfrm>
          <a:prstGeom prst="rect">
            <a:avLst/>
          </a:prstGeom>
        </p:spPr>
        <p:txBody>
          <a:bodyPr wrap="square">
            <a:spAutoFit/>
          </a:bodyPr>
          <a:lstStyle/>
          <a:p>
            <a:pPr algn="just"/>
            <a:r>
              <a:rPr lang="en-US" b="1" dirty="0">
                <a:solidFill>
                  <a:schemeClr val="bg1"/>
                </a:solidFill>
              </a:rPr>
              <a:t>Which ball best represents Joseph Smith’s response to tribulation? Why?</a:t>
            </a:r>
          </a:p>
        </p:txBody>
      </p:sp>
      <p:sp>
        <p:nvSpPr>
          <p:cNvPr id="5" name="Rectangle 4">
            <a:extLst>
              <a:ext uri="{FF2B5EF4-FFF2-40B4-BE49-F238E27FC236}">
                <a16:creationId xmlns:a16="http://schemas.microsoft.com/office/drawing/2014/main" id="{877ED671-DF9B-4A3F-840B-6A3736E756DB}"/>
              </a:ext>
            </a:extLst>
          </p:cNvPr>
          <p:cNvSpPr/>
          <p:nvPr/>
        </p:nvSpPr>
        <p:spPr>
          <a:xfrm>
            <a:off x="1445483" y="3610015"/>
            <a:ext cx="7565995" cy="369332"/>
          </a:xfrm>
          <a:prstGeom prst="rect">
            <a:avLst/>
          </a:prstGeom>
        </p:spPr>
        <p:txBody>
          <a:bodyPr wrap="square">
            <a:spAutoFit/>
          </a:bodyPr>
          <a:lstStyle/>
          <a:p>
            <a:pPr algn="just"/>
            <a:r>
              <a:rPr lang="en-US" b="1" dirty="0">
                <a:solidFill>
                  <a:schemeClr val="bg1"/>
                </a:solidFill>
              </a:rPr>
              <a:t>How did Joseph know that he would triumph over his tribulations and perils?</a:t>
            </a:r>
          </a:p>
        </p:txBody>
      </p:sp>
      <p:sp>
        <p:nvSpPr>
          <p:cNvPr id="6" name="Rectangle 5">
            <a:extLst>
              <a:ext uri="{FF2B5EF4-FFF2-40B4-BE49-F238E27FC236}">
                <a16:creationId xmlns:a16="http://schemas.microsoft.com/office/drawing/2014/main" id="{19B46D4F-9440-4395-91E0-D32935C5ADE3}"/>
              </a:ext>
            </a:extLst>
          </p:cNvPr>
          <p:cNvSpPr/>
          <p:nvPr/>
        </p:nvSpPr>
        <p:spPr>
          <a:xfrm>
            <a:off x="1445482" y="3979346"/>
            <a:ext cx="3701270" cy="369332"/>
          </a:xfrm>
          <a:prstGeom prst="rect">
            <a:avLst/>
          </a:prstGeom>
        </p:spPr>
        <p:txBody>
          <a:bodyPr wrap="none">
            <a:spAutoFit/>
          </a:bodyPr>
          <a:lstStyle/>
          <a:p>
            <a:r>
              <a:rPr lang="en-US" b="1" dirty="0">
                <a:solidFill>
                  <a:schemeClr val="bg1"/>
                </a:solidFill>
              </a:rPr>
              <a:t>What can help us endure tribulation?</a:t>
            </a:r>
          </a:p>
        </p:txBody>
      </p:sp>
      <p:sp>
        <p:nvSpPr>
          <p:cNvPr id="8" name="Rectangle 7">
            <a:extLst>
              <a:ext uri="{FF2B5EF4-FFF2-40B4-BE49-F238E27FC236}">
                <a16:creationId xmlns:a16="http://schemas.microsoft.com/office/drawing/2014/main" id="{620F2942-3AC1-4E68-983E-DA6A9DDEBCF0}"/>
              </a:ext>
            </a:extLst>
          </p:cNvPr>
          <p:cNvSpPr/>
          <p:nvPr/>
        </p:nvSpPr>
        <p:spPr>
          <a:xfrm>
            <a:off x="1445481" y="4348677"/>
            <a:ext cx="5484899" cy="369332"/>
          </a:xfrm>
          <a:prstGeom prst="rect">
            <a:avLst/>
          </a:prstGeom>
        </p:spPr>
        <p:txBody>
          <a:bodyPr wrap="none">
            <a:spAutoFit/>
          </a:bodyPr>
          <a:lstStyle/>
          <a:p>
            <a:r>
              <a:rPr lang="en-US" i="1" dirty="0">
                <a:solidFill>
                  <a:schemeClr val="bg1"/>
                </a:solidFill>
                <a:effectLst>
                  <a:outerShdw blurRad="38100" dist="38100" dir="2700000" algn="tl">
                    <a:srgbClr val="000000">
                      <a:alpha val="43137"/>
                    </a:srgbClr>
                  </a:outerShdw>
                </a:effectLst>
              </a:rPr>
              <a:t>Trusting in Heavenly Father can help us endure tribulation.</a:t>
            </a:r>
          </a:p>
        </p:txBody>
      </p:sp>
    </p:spTree>
    <p:extLst>
      <p:ext uri="{BB962C8B-B14F-4D97-AF65-F5344CB8AC3E}">
        <p14:creationId xmlns:p14="http://schemas.microsoft.com/office/powerpoint/2010/main" val="30571684"/>
      </p:ext>
    </p:extLst>
  </p:cSld>
  <p:clrMapOvr>
    <a:masterClrMapping/>
  </p:clrMapOvr>
  <mc:AlternateContent xmlns:mc="http://schemas.openxmlformats.org/markup-compatibility/2006">
    <mc:Choice xmlns:p14="http://schemas.microsoft.com/office/powerpoint/2010/main" Requires="p14">
      <p:transition spd="slow" p14:dur="1750">
        <p:pull dir="ru"/>
      </p:transition>
    </mc:Choice>
    <mc:Fallback>
      <p:transition spd="slow">
        <p:pull dir="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ssolve">
                                      <p:cBhvr>
                                        <p:cTn id="14" dur="10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Scale>
                                      <p:cBhvr>
                                        <p:cTn id="19"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6"/>
                                        </p:tgtEl>
                                        <p:attrNameLst>
                                          <p:attrName>ppt_x</p:attrName>
                                          <p:attrName>ppt_y</p:attrName>
                                        </p:attrNameLst>
                                      </p:cBhvr>
                                    </p:animMotion>
                                    <p:animEffect transition="in" filter="fade">
                                      <p:cBhvr>
                                        <p:cTn id="21" dur="1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41" presetClass="entr" presetSubtype="0" fill="hold" grpId="0" nodeType="clickEffect">
                                  <p:stCondLst>
                                    <p:cond delay="0"/>
                                  </p:stCondLst>
                                  <p:iterate type="lt">
                                    <p:tmPct val="10000"/>
                                  </p:iterate>
                                  <p:childTnLst>
                                    <p:set>
                                      <p:cBhvr>
                                        <p:cTn id="25" dur="1" fill="hold">
                                          <p:stCondLst>
                                            <p:cond delay="0"/>
                                          </p:stCondLst>
                                        </p:cTn>
                                        <p:tgtEl>
                                          <p:spTgt spid="8"/>
                                        </p:tgtEl>
                                        <p:attrNameLst>
                                          <p:attrName>style.visibility</p:attrName>
                                        </p:attrNameLst>
                                      </p:cBhvr>
                                      <p:to>
                                        <p:strVal val="visible"/>
                                      </p:to>
                                    </p:set>
                                    <p:anim calcmode="lin" valueType="num">
                                      <p:cBhvr>
                                        <p:cTn id="26"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8"/>
                                        </p:tgtEl>
                                        <p:attrNameLst>
                                          <p:attrName>ppt_y</p:attrName>
                                        </p:attrNameLst>
                                      </p:cBhvr>
                                      <p:tavLst>
                                        <p:tav tm="0">
                                          <p:val>
                                            <p:strVal val="#ppt_y"/>
                                          </p:val>
                                        </p:tav>
                                        <p:tav tm="100000">
                                          <p:val>
                                            <p:strVal val="#ppt_y"/>
                                          </p:val>
                                        </p:tav>
                                      </p:tavLst>
                                    </p:anim>
                                    <p:anim calcmode="lin" valueType="num">
                                      <p:cBhvr>
                                        <p:cTn id="28"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134</a:t>
            </a:r>
          </a:p>
        </p:txBody>
      </p:sp>
      <p:sp>
        <p:nvSpPr>
          <p:cNvPr id="3" name="Rectangle 2">
            <a:extLst>
              <a:ext uri="{FF2B5EF4-FFF2-40B4-BE49-F238E27FC236}">
                <a16:creationId xmlns:a16="http://schemas.microsoft.com/office/drawing/2014/main" id="{35674FB2-ABC0-4DC9-97FD-E58C4C2F76B0}"/>
              </a:ext>
            </a:extLst>
          </p:cNvPr>
          <p:cNvSpPr/>
          <p:nvPr/>
        </p:nvSpPr>
        <p:spPr>
          <a:xfrm>
            <a:off x="1445487" y="862257"/>
            <a:ext cx="3319050" cy="369332"/>
          </a:xfrm>
          <a:prstGeom prst="rect">
            <a:avLst/>
          </a:prstGeom>
        </p:spPr>
        <p:txBody>
          <a:bodyPr wrap="none">
            <a:spAutoFit/>
          </a:bodyPr>
          <a:lstStyle/>
          <a:p>
            <a:r>
              <a:rPr lang="en-US" b="1" dirty="0">
                <a:solidFill>
                  <a:schemeClr val="bg1"/>
                </a:solidFill>
              </a:rPr>
              <a:t>Doctrine and Covenants 127:3-4.</a:t>
            </a:r>
          </a:p>
        </p:txBody>
      </p:sp>
      <p:sp>
        <p:nvSpPr>
          <p:cNvPr id="2" name="Rectangle 1">
            <a:extLst>
              <a:ext uri="{FF2B5EF4-FFF2-40B4-BE49-F238E27FC236}">
                <a16:creationId xmlns:a16="http://schemas.microsoft.com/office/drawing/2014/main" id="{BAAE33D4-7C6F-499F-B89D-734212927538}"/>
              </a:ext>
            </a:extLst>
          </p:cNvPr>
          <p:cNvSpPr/>
          <p:nvPr/>
        </p:nvSpPr>
        <p:spPr>
          <a:xfrm>
            <a:off x="1445487" y="1152939"/>
            <a:ext cx="8546652" cy="1815882"/>
          </a:xfrm>
          <a:prstGeom prst="rect">
            <a:avLst/>
          </a:prstGeom>
        </p:spPr>
        <p:txBody>
          <a:bodyPr wrap="square">
            <a:spAutoFit/>
          </a:bodyPr>
          <a:lstStyle/>
          <a:p>
            <a:pPr algn="just" fontAlgn="base"/>
            <a:r>
              <a:rPr lang="en-US" sz="1600" b="1" dirty="0">
                <a:solidFill>
                  <a:schemeClr val="bg1"/>
                </a:solidFill>
                <a:latin typeface="Palatino"/>
              </a:rPr>
              <a:t>3 </a:t>
            </a:r>
            <a:r>
              <a:rPr lang="en-US" sz="1600" dirty="0">
                <a:solidFill>
                  <a:schemeClr val="bg1"/>
                </a:solidFill>
                <a:latin typeface="Palatino"/>
              </a:rPr>
              <a:t>Let all the saints rejoice, therefore, and be exceedingly glad; for Israel’s God is their God, and he will mete out a just recompense of reward upon the heads of all their oppressors.</a:t>
            </a:r>
          </a:p>
          <a:p>
            <a:pPr algn="just" fontAlgn="base"/>
            <a:r>
              <a:rPr lang="en-US" sz="1600" b="1" dirty="0">
                <a:solidFill>
                  <a:schemeClr val="bg1"/>
                </a:solidFill>
                <a:latin typeface="Palatino"/>
              </a:rPr>
              <a:t>4 </a:t>
            </a:r>
            <a:r>
              <a:rPr lang="en-US" sz="1600" dirty="0">
                <a:solidFill>
                  <a:schemeClr val="bg1"/>
                </a:solidFill>
                <a:latin typeface="Palatino"/>
              </a:rPr>
              <a:t>And again, verily thus saith the Lord: Let the work of my temple, and all the works which I have appointed unto you, be continued on and not cease; and let your diligence, and your perseverance, and patience, and your works be redoubled, and you shall in nowise lose your reward, saith the Lord of Hosts. And if they persecute you, so persecuted they the prophets and righteous men that were before you. For all this there is a reward in heaven.</a:t>
            </a:r>
            <a:endParaRPr lang="en-US" sz="1600" b="0" i="0" dirty="0">
              <a:solidFill>
                <a:schemeClr val="bg1"/>
              </a:solidFill>
              <a:effectLst/>
              <a:latin typeface="Palatino"/>
            </a:endParaRPr>
          </a:p>
        </p:txBody>
      </p:sp>
      <p:sp>
        <p:nvSpPr>
          <p:cNvPr id="4" name="Rectangle 3">
            <a:extLst>
              <a:ext uri="{FF2B5EF4-FFF2-40B4-BE49-F238E27FC236}">
                <a16:creationId xmlns:a16="http://schemas.microsoft.com/office/drawing/2014/main" id="{2048D90A-D21D-4F35-B83B-97C61AA757EF}"/>
              </a:ext>
            </a:extLst>
          </p:cNvPr>
          <p:cNvSpPr/>
          <p:nvPr/>
        </p:nvSpPr>
        <p:spPr>
          <a:xfrm>
            <a:off x="1445487" y="2968821"/>
            <a:ext cx="4965014" cy="369332"/>
          </a:xfrm>
          <a:prstGeom prst="rect">
            <a:avLst/>
          </a:prstGeom>
        </p:spPr>
        <p:txBody>
          <a:bodyPr wrap="none">
            <a:spAutoFit/>
          </a:bodyPr>
          <a:lstStyle/>
          <a:p>
            <a:r>
              <a:rPr lang="en-US" b="1" dirty="0">
                <a:solidFill>
                  <a:schemeClr val="bg1"/>
                </a:solidFill>
              </a:rPr>
              <a:t>Why should the Saints be glad during tribulation? </a:t>
            </a:r>
          </a:p>
        </p:txBody>
      </p:sp>
      <p:sp>
        <p:nvSpPr>
          <p:cNvPr id="5" name="Rectangle 4">
            <a:extLst>
              <a:ext uri="{FF2B5EF4-FFF2-40B4-BE49-F238E27FC236}">
                <a16:creationId xmlns:a16="http://schemas.microsoft.com/office/drawing/2014/main" id="{50CD0317-1583-473B-96E3-3911BE6268F2}"/>
              </a:ext>
            </a:extLst>
          </p:cNvPr>
          <p:cNvSpPr/>
          <p:nvPr/>
        </p:nvSpPr>
        <p:spPr>
          <a:xfrm>
            <a:off x="1445487" y="3338153"/>
            <a:ext cx="5887766" cy="369332"/>
          </a:xfrm>
          <a:prstGeom prst="rect">
            <a:avLst/>
          </a:prstGeom>
        </p:spPr>
        <p:txBody>
          <a:bodyPr wrap="none">
            <a:spAutoFit/>
          </a:bodyPr>
          <a:lstStyle/>
          <a:p>
            <a:r>
              <a:rPr lang="en-US" b="1" dirty="0">
                <a:solidFill>
                  <a:schemeClr val="bg1"/>
                </a:solidFill>
              </a:rPr>
              <a:t>What does the Lord promise those who endure persecution?</a:t>
            </a:r>
          </a:p>
        </p:txBody>
      </p:sp>
      <p:sp>
        <p:nvSpPr>
          <p:cNvPr id="6" name="Rectangle 5">
            <a:extLst>
              <a:ext uri="{FF2B5EF4-FFF2-40B4-BE49-F238E27FC236}">
                <a16:creationId xmlns:a16="http://schemas.microsoft.com/office/drawing/2014/main" id="{CE33E8DD-3262-42CD-AC92-05E4AD2220ED}"/>
              </a:ext>
            </a:extLst>
          </p:cNvPr>
          <p:cNvSpPr/>
          <p:nvPr/>
        </p:nvSpPr>
        <p:spPr>
          <a:xfrm>
            <a:off x="1445487" y="3707485"/>
            <a:ext cx="8268356" cy="369332"/>
          </a:xfrm>
          <a:prstGeom prst="rect">
            <a:avLst/>
          </a:prstGeom>
        </p:spPr>
        <p:txBody>
          <a:bodyPr wrap="square">
            <a:spAutoFit/>
          </a:bodyPr>
          <a:lstStyle/>
          <a:p>
            <a:pPr algn="just"/>
            <a:r>
              <a:rPr lang="en-US" b="1" dirty="0">
                <a:solidFill>
                  <a:schemeClr val="bg1"/>
                </a:solidFill>
              </a:rPr>
              <a:t>How has trusting in Heavenly Father helped you endure difficult times in your life?</a:t>
            </a:r>
          </a:p>
        </p:txBody>
      </p:sp>
    </p:spTree>
    <p:extLst>
      <p:ext uri="{BB962C8B-B14F-4D97-AF65-F5344CB8AC3E}">
        <p14:creationId xmlns:p14="http://schemas.microsoft.com/office/powerpoint/2010/main" val="167156639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upRight)">
                                      <p:cBhvr>
                                        <p:cTn id="7" dur="12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6"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barn(inHorizontal)">
                                      <p:cBhvr>
                                        <p:cTn id="20"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134</a:t>
            </a:r>
          </a:p>
        </p:txBody>
      </p:sp>
      <p:sp>
        <p:nvSpPr>
          <p:cNvPr id="2" name="Rectangle 1">
            <a:extLst>
              <a:ext uri="{FF2B5EF4-FFF2-40B4-BE49-F238E27FC236}">
                <a16:creationId xmlns:a16="http://schemas.microsoft.com/office/drawing/2014/main" id="{54D7916B-A9AA-457A-B27B-4231C1CF145E}"/>
              </a:ext>
            </a:extLst>
          </p:cNvPr>
          <p:cNvSpPr/>
          <p:nvPr/>
        </p:nvSpPr>
        <p:spPr>
          <a:xfrm>
            <a:off x="3048000" y="2274838"/>
            <a:ext cx="6096000" cy="2308324"/>
          </a:xfrm>
          <a:prstGeom prst="rect">
            <a:avLst/>
          </a:prstGeom>
        </p:spPr>
        <p:txBody>
          <a:bodyPr>
            <a:spAutoFit/>
          </a:bodyPr>
          <a:lstStyle/>
          <a:p>
            <a:pPr algn="ctr"/>
            <a:r>
              <a:rPr lang="en-US" sz="3600" dirty="0">
                <a:solidFill>
                  <a:schemeClr val="bg1"/>
                </a:solidFill>
                <a:latin typeface="Calibri" panose="020F0502020204030204" pitchFamily="34" charset="0"/>
                <a:cs typeface="Calibri" panose="020F0502020204030204" pitchFamily="34" charset="0"/>
              </a:rPr>
              <a:t>“The Prophet Joseph Smith counsels the Saints to keep records of the baptisms they perform for the dead”</a:t>
            </a:r>
          </a:p>
        </p:txBody>
      </p:sp>
      <p:sp>
        <p:nvSpPr>
          <p:cNvPr id="4" name="Rectangle 3">
            <a:extLst>
              <a:ext uri="{FF2B5EF4-FFF2-40B4-BE49-F238E27FC236}">
                <a16:creationId xmlns:a16="http://schemas.microsoft.com/office/drawing/2014/main" id="{C8ACC440-F6CE-4319-812D-061B0C3083CB}"/>
              </a:ext>
            </a:extLst>
          </p:cNvPr>
          <p:cNvSpPr/>
          <p:nvPr/>
        </p:nvSpPr>
        <p:spPr>
          <a:xfrm>
            <a:off x="1445487" y="862257"/>
            <a:ext cx="3562707" cy="369332"/>
          </a:xfrm>
          <a:prstGeom prst="rect">
            <a:avLst/>
          </a:prstGeom>
        </p:spPr>
        <p:txBody>
          <a:bodyPr wrap="none">
            <a:spAutoFit/>
          </a:bodyPr>
          <a:lstStyle/>
          <a:p>
            <a:r>
              <a:rPr lang="en-US" b="1" dirty="0">
                <a:solidFill>
                  <a:schemeClr val="bg1"/>
                </a:solidFill>
              </a:rPr>
              <a:t>Doctrine and Covenants 127:5-12.</a:t>
            </a:r>
          </a:p>
        </p:txBody>
      </p:sp>
    </p:spTree>
    <p:extLst>
      <p:ext uri="{BB962C8B-B14F-4D97-AF65-F5344CB8AC3E}">
        <p14:creationId xmlns:p14="http://schemas.microsoft.com/office/powerpoint/2010/main" val="3784923049"/>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134</a:t>
            </a:r>
          </a:p>
        </p:txBody>
      </p:sp>
      <p:sp>
        <p:nvSpPr>
          <p:cNvPr id="3" name="Rectangle 2">
            <a:extLst>
              <a:ext uri="{FF2B5EF4-FFF2-40B4-BE49-F238E27FC236}">
                <a16:creationId xmlns:a16="http://schemas.microsoft.com/office/drawing/2014/main" id="{FE06CF19-E4D1-4BAE-8EC7-C706B6870485}"/>
              </a:ext>
            </a:extLst>
          </p:cNvPr>
          <p:cNvSpPr/>
          <p:nvPr/>
        </p:nvSpPr>
        <p:spPr>
          <a:xfrm>
            <a:off x="1445487" y="862257"/>
            <a:ext cx="3440878" cy="369332"/>
          </a:xfrm>
          <a:prstGeom prst="rect">
            <a:avLst/>
          </a:prstGeom>
        </p:spPr>
        <p:txBody>
          <a:bodyPr wrap="none">
            <a:spAutoFit/>
          </a:bodyPr>
          <a:lstStyle/>
          <a:p>
            <a:r>
              <a:rPr lang="en-US" b="1" dirty="0">
                <a:solidFill>
                  <a:schemeClr val="bg1"/>
                </a:solidFill>
              </a:rPr>
              <a:t>Doctrine and Covenants 127:5-9.</a:t>
            </a:r>
          </a:p>
        </p:txBody>
      </p:sp>
      <p:sp>
        <p:nvSpPr>
          <p:cNvPr id="2" name="Rectangle 1">
            <a:extLst>
              <a:ext uri="{FF2B5EF4-FFF2-40B4-BE49-F238E27FC236}">
                <a16:creationId xmlns:a16="http://schemas.microsoft.com/office/drawing/2014/main" id="{DAA86F26-B1D7-4B25-BFBC-7FCB354A50AC}"/>
              </a:ext>
            </a:extLst>
          </p:cNvPr>
          <p:cNvSpPr/>
          <p:nvPr/>
        </p:nvSpPr>
        <p:spPr>
          <a:xfrm>
            <a:off x="1445486" y="1165329"/>
            <a:ext cx="8758687" cy="2554545"/>
          </a:xfrm>
          <a:prstGeom prst="rect">
            <a:avLst/>
          </a:prstGeom>
        </p:spPr>
        <p:txBody>
          <a:bodyPr wrap="square">
            <a:spAutoFit/>
          </a:bodyPr>
          <a:lstStyle/>
          <a:p>
            <a:pPr algn="just" fontAlgn="base"/>
            <a:r>
              <a:rPr lang="en-US" sz="1600" dirty="0">
                <a:solidFill>
                  <a:schemeClr val="bg1"/>
                </a:solidFill>
                <a:latin typeface="Palatino"/>
              </a:rPr>
              <a:t>5 And again, I give unto you a word in relation to the baptism for your dead.</a:t>
            </a:r>
          </a:p>
          <a:p>
            <a:pPr algn="just" fontAlgn="base"/>
            <a:r>
              <a:rPr lang="en-US" sz="1600" dirty="0">
                <a:solidFill>
                  <a:schemeClr val="bg1"/>
                </a:solidFill>
                <a:latin typeface="Palatino"/>
              </a:rPr>
              <a:t>6 Verily, thus saith the Lord unto you concerning your dead: When any of you are baptized for your dead, let there be a recorder, and let him be eye-witness of your baptisms; let him hear with his ears, that he may testify of a truth, saith the Lord;</a:t>
            </a:r>
          </a:p>
          <a:p>
            <a:pPr algn="just" fontAlgn="base"/>
            <a:r>
              <a:rPr lang="en-US" sz="1600" dirty="0">
                <a:solidFill>
                  <a:schemeClr val="bg1"/>
                </a:solidFill>
                <a:latin typeface="Palatino"/>
              </a:rPr>
              <a:t>7 That in all your recordings it may be recorded in heaven; whatsoever you bind on earth, may be bound in heaven; whatsoever you loose on earth, may be loosed in heaven;</a:t>
            </a:r>
          </a:p>
          <a:p>
            <a:pPr algn="just" fontAlgn="base"/>
            <a:r>
              <a:rPr lang="en-US" sz="1600" dirty="0">
                <a:solidFill>
                  <a:schemeClr val="bg1"/>
                </a:solidFill>
                <a:latin typeface="Palatino"/>
              </a:rPr>
              <a:t>8 For I am about to restore many things to the earth, pertaining to the priesthood, saith the Lord of Hosts.</a:t>
            </a:r>
          </a:p>
          <a:p>
            <a:pPr algn="just" fontAlgn="base"/>
            <a:r>
              <a:rPr lang="en-US" sz="1600" dirty="0">
                <a:solidFill>
                  <a:schemeClr val="bg1"/>
                </a:solidFill>
                <a:latin typeface="Palatino"/>
              </a:rPr>
              <a:t>9 And again, let all the records be had in order, that they may be put in the archives of my holy temple, to be held in remembrance from generation to generation, saith the Lord of Hosts.</a:t>
            </a:r>
            <a:endParaRPr lang="en-US" sz="1600" i="0" dirty="0">
              <a:solidFill>
                <a:schemeClr val="bg1"/>
              </a:solidFill>
              <a:effectLst/>
              <a:latin typeface="Palatino"/>
            </a:endParaRPr>
          </a:p>
        </p:txBody>
      </p:sp>
      <p:sp>
        <p:nvSpPr>
          <p:cNvPr id="4" name="Rectangle 3">
            <a:extLst>
              <a:ext uri="{FF2B5EF4-FFF2-40B4-BE49-F238E27FC236}">
                <a16:creationId xmlns:a16="http://schemas.microsoft.com/office/drawing/2014/main" id="{0C020A48-558F-419B-AEE6-8BA1900F00F0}"/>
              </a:ext>
            </a:extLst>
          </p:cNvPr>
          <p:cNvSpPr/>
          <p:nvPr/>
        </p:nvSpPr>
        <p:spPr>
          <a:xfrm>
            <a:off x="1445484" y="3699780"/>
            <a:ext cx="6956393" cy="369332"/>
          </a:xfrm>
          <a:prstGeom prst="rect">
            <a:avLst/>
          </a:prstGeom>
        </p:spPr>
        <p:txBody>
          <a:bodyPr wrap="square">
            <a:spAutoFit/>
          </a:bodyPr>
          <a:lstStyle/>
          <a:p>
            <a:r>
              <a:rPr lang="en-US" b="1" dirty="0">
                <a:solidFill>
                  <a:schemeClr val="bg1"/>
                </a:solidFill>
              </a:rPr>
              <a:t>Why is it important that a recorder be an eyewitness to the baptisms? </a:t>
            </a:r>
          </a:p>
        </p:txBody>
      </p:sp>
      <p:sp>
        <p:nvSpPr>
          <p:cNvPr id="5" name="Rectangle 4">
            <a:extLst>
              <a:ext uri="{FF2B5EF4-FFF2-40B4-BE49-F238E27FC236}">
                <a16:creationId xmlns:a16="http://schemas.microsoft.com/office/drawing/2014/main" id="{8860A069-247C-47AA-82C3-85A50856ABDC}"/>
              </a:ext>
            </a:extLst>
          </p:cNvPr>
          <p:cNvSpPr/>
          <p:nvPr/>
        </p:nvSpPr>
        <p:spPr>
          <a:xfrm>
            <a:off x="2328696" y="4069112"/>
            <a:ext cx="5172034" cy="400110"/>
          </a:xfrm>
          <a:prstGeom prst="rect">
            <a:avLst/>
          </a:prstGeom>
        </p:spPr>
        <p:txBody>
          <a:bodyPr wrap="square">
            <a:spAutoFit/>
          </a:bodyPr>
          <a:lstStyle/>
          <a:p>
            <a:r>
              <a:rPr lang="en-US" sz="2000" i="1" dirty="0">
                <a:solidFill>
                  <a:schemeClr val="bg1"/>
                </a:solidFill>
                <a:effectLst>
                  <a:outerShdw blurRad="38100" dist="38100" dir="2700000" algn="tl">
                    <a:srgbClr val="000000">
                      <a:alpha val="43137"/>
                    </a:srgbClr>
                  </a:outerShdw>
                </a:effectLst>
              </a:rPr>
              <a:t>The temple ordinances we perform on the earth are</a:t>
            </a:r>
          </a:p>
        </p:txBody>
      </p:sp>
      <p:sp>
        <p:nvSpPr>
          <p:cNvPr id="6" name="Rectangle 5">
            <a:extLst>
              <a:ext uri="{FF2B5EF4-FFF2-40B4-BE49-F238E27FC236}">
                <a16:creationId xmlns:a16="http://schemas.microsoft.com/office/drawing/2014/main" id="{CA840A1F-2878-45E5-8C6F-734790CFAF5E}"/>
              </a:ext>
            </a:extLst>
          </p:cNvPr>
          <p:cNvSpPr/>
          <p:nvPr/>
        </p:nvSpPr>
        <p:spPr>
          <a:xfrm>
            <a:off x="7387071" y="4070938"/>
            <a:ext cx="1976247" cy="400110"/>
          </a:xfrm>
          <a:prstGeom prst="rect">
            <a:avLst/>
          </a:prstGeom>
        </p:spPr>
        <p:txBody>
          <a:bodyPr wrap="none">
            <a:spAutoFit/>
          </a:bodyPr>
          <a:lstStyle/>
          <a:p>
            <a:r>
              <a:rPr lang="en-US" sz="2000" i="1" dirty="0">
                <a:solidFill>
                  <a:schemeClr val="bg1"/>
                </a:solidFill>
                <a:effectLst>
                  <a:outerShdw blurRad="38100" dist="38100" dir="2700000" algn="tl">
                    <a:srgbClr val="000000">
                      <a:alpha val="43137"/>
                    </a:srgbClr>
                  </a:outerShdw>
                </a:effectLst>
              </a:rPr>
              <a:t>binding in heaven.</a:t>
            </a:r>
            <a:endParaRPr lang="en-US" sz="2000" dirty="0"/>
          </a:p>
        </p:txBody>
      </p:sp>
      <p:sp>
        <p:nvSpPr>
          <p:cNvPr id="8" name="Rectangle 7">
            <a:extLst>
              <a:ext uri="{FF2B5EF4-FFF2-40B4-BE49-F238E27FC236}">
                <a16:creationId xmlns:a16="http://schemas.microsoft.com/office/drawing/2014/main" id="{EDE87452-0A4F-444F-8CA7-B8C02CD1C575}"/>
              </a:ext>
            </a:extLst>
          </p:cNvPr>
          <p:cNvSpPr/>
          <p:nvPr/>
        </p:nvSpPr>
        <p:spPr>
          <a:xfrm>
            <a:off x="1445484" y="4495294"/>
            <a:ext cx="7698516" cy="369332"/>
          </a:xfrm>
          <a:prstGeom prst="rect">
            <a:avLst/>
          </a:prstGeom>
        </p:spPr>
        <p:txBody>
          <a:bodyPr wrap="square">
            <a:spAutoFit/>
          </a:bodyPr>
          <a:lstStyle/>
          <a:p>
            <a:r>
              <a:rPr lang="en-US" b="1" dirty="0">
                <a:solidFill>
                  <a:schemeClr val="bg1"/>
                </a:solidFill>
              </a:rPr>
              <a:t>What do you think it means that temple ordinances will be binding in heaven?</a:t>
            </a:r>
          </a:p>
        </p:txBody>
      </p:sp>
      <p:sp>
        <p:nvSpPr>
          <p:cNvPr id="9" name="Rectangle 8">
            <a:extLst>
              <a:ext uri="{FF2B5EF4-FFF2-40B4-BE49-F238E27FC236}">
                <a16:creationId xmlns:a16="http://schemas.microsoft.com/office/drawing/2014/main" id="{084F2B1F-C689-48A2-BD60-06AAE3116BFF}"/>
              </a:ext>
            </a:extLst>
          </p:cNvPr>
          <p:cNvSpPr/>
          <p:nvPr/>
        </p:nvSpPr>
        <p:spPr>
          <a:xfrm>
            <a:off x="1445484" y="4864626"/>
            <a:ext cx="8758686" cy="646331"/>
          </a:xfrm>
          <a:prstGeom prst="rect">
            <a:avLst/>
          </a:prstGeom>
        </p:spPr>
        <p:txBody>
          <a:bodyPr wrap="square">
            <a:spAutoFit/>
          </a:bodyPr>
          <a:lstStyle/>
          <a:p>
            <a:pPr algn="just"/>
            <a:r>
              <a:rPr lang="en-US" b="1" dirty="0">
                <a:solidFill>
                  <a:schemeClr val="bg1"/>
                </a:solidFill>
              </a:rPr>
              <a:t>How might knowing this truth help you to fulfill your responsibility to perform temple ordinances for “your dead”?</a:t>
            </a:r>
          </a:p>
        </p:txBody>
      </p:sp>
    </p:spTree>
    <p:extLst>
      <p:ext uri="{BB962C8B-B14F-4D97-AF65-F5344CB8AC3E}">
        <p14:creationId xmlns:p14="http://schemas.microsoft.com/office/powerpoint/2010/main" val="2814870559"/>
      </p:ext>
    </p:extLst>
  </p:cSld>
  <p:clrMapOvr>
    <a:masterClrMapping/>
  </p:clrMapOvr>
  <mc:AlternateContent xmlns:mc="http://schemas.openxmlformats.org/markup-compatibility/2006">
    <mc:Choice xmlns:p14="http://schemas.microsoft.com/office/powerpoint/2010/main" Requires="p14">
      <p:transition spd="slow" p14:dur="1750">
        <p:comb dir="vert"/>
      </p:transition>
    </mc:Choice>
    <mc:Fallback>
      <p:transition spd="slow">
        <p:comb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1000" fill="hold"/>
                                        <p:tgtEl>
                                          <p:spTgt spid="8"/>
                                        </p:tgtEl>
                                        <p:attrNameLst>
                                          <p:attrName>ppt_x</p:attrName>
                                        </p:attrNameLst>
                                      </p:cBhvr>
                                      <p:tavLst>
                                        <p:tav tm="0">
                                          <p:val>
                                            <p:strVal val="1+#ppt_w/2"/>
                                          </p:val>
                                        </p:tav>
                                        <p:tav tm="100000">
                                          <p:val>
                                            <p:strVal val="#ppt_x"/>
                                          </p:val>
                                        </p:tav>
                                      </p:tavLst>
                                    </p:anim>
                                    <p:anim calcmode="lin" valueType="num">
                                      <p:cBhvr additive="base">
                                        <p:cTn id="27"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plus(in)">
                                      <p:cBhvr>
                                        <p:cTn id="3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395792" y="406428"/>
            <a:ext cx="1881808" cy="74651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sz="1800" b="1" dirty="0">
                <a:solidFill>
                  <a:schemeClr val="bg1"/>
                </a:solidFill>
                <a:effectLst>
                  <a:outerShdw blurRad="38100" dist="38100" dir="2700000" algn="tl">
                    <a:srgbClr val="000000">
                      <a:alpha val="43137"/>
                    </a:srgbClr>
                  </a:outerShdw>
                </a:effectLst>
                <a:latin typeface="Sitka Small" panose="02000505000000020004" pitchFamily="2" charset="0"/>
                <a:ea typeface="MS PMincho" panose="02020600040205080304" pitchFamily="18" charset="-128"/>
                <a:cs typeface="Times New Roman" panose="02020603050405020304" pitchFamily="18" charset="0"/>
              </a:rPr>
              <a:t>LESSON 134</a:t>
            </a:r>
          </a:p>
        </p:txBody>
      </p:sp>
      <p:sp>
        <p:nvSpPr>
          <p:cNvPr id="2" name="Rectangle 1">
            <a:extLst>
              <a:ext uri="{FF2B5EF4-FFF2-40B4-BE49-F238E27FC236}">
                <a16:creationId xmlns:a16="http://schemas.microsoft.com/office/drawing/2014/main" id="{0F6E0549-493C-4E5F-9994-6B51A748BC1B}"/>
              </a:ext>
            </a:extLst>
          </p:cNvPr>
          <p:cNvSpPr/>
          <p:nvPr/>
        </p:nvSpPr>
        <p:spPr>
          <a:xfrm>
            <a:off x="2481469" y="2828835"/>
            <a:ext cx="7229061" cy="1200329"/>
          </a:xfrm>
          <a:prstGeom prst="rect">
            <a:avLst/>
          </a:prstGeom>
        </p:spPr>
        <p:txBody>
          <a:bodyPr wrap="square">
            <a:spAutoFit/>
          </a:bodyPr>
          <a:lstStyle/>
          <a:p>
            <a:pPr algn="ctr"/>
            <a:r>
              <a:rPr lang="en-US" sz="3600" b="1" dirty="0">
                <a:solidFill>
                  <a:schemeClr val="bg1"/>
                </a:solidFill>
                <a:latin typeface="Calibri" panose="020F0502020204030204" pitchFamily="34" charset="0"/>
                <a:cs typeface="Calibri" panose="020F0502020204030204" pitchFamily="34" charset="0"/>
              </a:rPr>
              <a:t>“Joseph Smith explains why we keep records for ordinances of salvation”</a:t>
            </a:r>
          </a:p>
        </p:txBody>
      </p:sp>
      <p:sp>
        <p:nvSpPr>
          <p:cNvPr id="4" name="Rectangle 3">
            <a:extLst>
              <a:ext uri="{FF2B5EF4-FFF2-40B4-BE49-F238E27FC236}">
                <a16:creationId xmlns:a16="http://schemas.microsoft.com/office/drawing/2014/main" id="{ABFAC02F-B6FE-4DDF-8127-F51381740A3C}"/>
              </a:ext>
            </a:extLst>
          </p:cNvPr>
          <p:cNvSpPr/>
          <p:nvPr/>
        </p:nvSpPr>
        <p:spPr>
          <a:xfrm>
            <a:off x="1445487" y="862257"/>
            <a:ext cx="3562707" cy="369332"/>
          </a:xfrm>
          <a:prstGeom prst="rect">
            <a:avLst/>
          </a:prstGeom>
        </p:spPr>
        <p:txBody>
          <a:bodyPr wrap="none">
            <a:spAutoFit/>
          </a:bodyPr>
          <a:lstStyle/>
          <a:p>
            <a:r>
              <a:rPr lang="en-US" b="1" dirty="0">
                <a:solidFill>
                  <a:schemeClr val="bg1"/>
                </a:solidFill>
              </a:rPr>
              <a:t>Doctrine and Covenants 128:1-11.</a:t>
            </a:r>
          </a:p>
        </p:txBody>
      </p:sp>
    </p:spTree>
    <p:extLst>
      <p:ext uri="{BB962C8B-B14F-4D97-AF65-F5344CB8AC3E}">
        <p14:creationId xmlns:p14="http://schemas.microsoft.com/office/powerpoint/2010/main" val="582176388"/>
      </p:ext>
    </p:extLst>
  </p:cSld>
  <p:clrMapOvr>
    <a:masterClrMapping/>
  </p:clrMapOvr>
  <mc:AlternateContent xmlns:mc="http://schemas.openxmlformats.org/markup-compatibility/2006">
    <mc:Choice xmlns:p14="http://schemas.microsoft.com/office/powerpoint/2010/main" Requires="p14">
      <p:transition spd="slow" p14:dur="1250">
        <p14:warp dir="in"/>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0</TotalTime>
  <Words>707</Words>
  <Application>Microsoft Office PowerPoint</Application>
  <PresentationFormat>Widescreen</PresentationFormat>
  <Paragraphs>83</Paragraphs>
  <Slides>14</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14</vt:i4>
      </vt:variant>
    </vt:vector>
  </HeadingPairs>
  <TitlesOfParts>
    <vt:vector size="27" baseType="lpstr">
      <vt:lpstr>MS PMincho</vt:lpstr>
      <vt:lpstr>Arial</vt:lpstr>
      <vt:lpstr>Calibri</vt:lpstr>
      <vt:lpstr>Impact</vt:lpstr>
      <vt:lpstr>Microsoft Himalaya</vt:lpstr>
      <vt:lpstr>Myanmar Text</vt:lpstr>
      <vt:lpstr>Palatino</vt:lpstr>
      <vt:lpstr>Sitka Small</vt:lpstr>
      <vt:lpstr>Times New Roman</vt:lpstr>
      <vt:lpstr>Trebuchet MS</vt:lpstr>
      <vt:lpstr>Tw Cen MT</vt:lpstr>
      <vt:lpstr>Wingdings 3</vt:lpstr>
      <vt:lpstr>Circuit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3064</cp:revision>
  <dcterms:created xsi:type="dcterms:W3CDTF">2018-08-29T04:26:39Z</dcterms:created>
  <dcterms:modified xsi:type="dcterms:W3CDTF">2018-10-18T16:01:51Z</dcterms:modified>
</cp:coreProperties>
</file>