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7" r:id="rId1"/>
  </p:sldMasterIdLst>
  <p:notesMasterIdLst>
    <p:notesMasterId r:id="rId13"/>
  </p:notesMasterIdLst>
  <p:sldIdLst>
    <p:sldId id="296" r:id="rId2"/>
    <p:sldId id="329" r:id="rId3"/>
    <p:sldId id="330" r:id="rId4"/>
    <p:sldId id="331" r:id="rId5"/>
    <p:sldId id="332" r:id="rId6"/>
    <p:sldId id="333" r:id="rId7"/>
    <p:sldId id="334" r:id="rId8"/>
    <p:sldId id="335" r:id="rId9"/>
    <p:sldId id="336" r:id="rId10"/>
    <p:sldId id="337" r:id="rId11"/>
    <p:sldId id="33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D757"/>
    <a:srgbClr val="E6E6E6"/>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991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54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5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78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455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996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0176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93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6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96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26949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909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63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08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470077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56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zoomgraf.blogspot.com/2012/01/nueva-selecion-de-fondos-de-paisaje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93036516"/>
      </p:ext>
    </p:extLst>
  </p:cSld>
  <p:clrMap bg1="dk1" tx1="lt1" bg2="dk2"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 id="2147485492" r:id="rId15"/>
    <p:sldLayoutId id="2147485493" r:id="rId16"/>
    <p:sldLayoutId id="21474854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46CBD2-2F1F-4AF4-85D6-8EA34CF35E3C}"/>
              </a:ext>
            </a:extLst>
          </p:cNvPr>
          <p:cNvSpPr/>
          <p:nvPr/>
        </p:nvSpPr>
        <p:spPr>
          <a:xfrm>
            <a:off x="3305533" y="2743679"/>
            <a:ext cx="5618921" cy="172230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1E8FE381-0F02-4A0E-988F-8831C74A1272}"/>
              </a:ext>
            </a:extLst>
          </p:cNvPr>
          <p:cNvSpPr/>
          <p:nvPr/>
        </p:nvSpPr>
        <p:spPr>
          <a:xfrm>
            <a:off x="1364803" y="968273"/>
            <a:ext cx="6264600" cy="369332"/>
          </a:xfrm>
          <a:prstGeom prst="rect">
            <a:avLst/>
          </a:prstGeom>
        </p:spPr>
        <p:txBody>
          <a:bodyPr wrap="none">
            <a:spAutoFit/>
          </a:bodyPr>
          <a:lstStyle/>
          <a:p>
            <a:r>
              <a:rPr lang="en-US" b="1" dirty="0">
                <a:solidFill>
                  <a:schemeClr val="bg1"/>
                </a:solidFill>
              </a:rPr>
              <a:t>How would you feel about leaving your family so many times?</a:t>
            </a:r>
          </a:p>
        </p:txBody>
      </p:sp>
      <p:sp>
        <p:nvSpPr>
          <p:cNvPr id="3" name="Rectangle 2">
            <a:extLst>
              <a:ext uri="{FF2B5EF4-FFF2-40B4-BE49-F238E27FC236}">
                <a16:creationId xmlns:a16="http://schemas.microsoft.com/office/drawing/2014/main" id="{0E86D4A7-6153-4FF8-912D-A4787740CBA9}"/>
              </a:ext>
            </a:extLst>
          </p:cNvPr>
          <p:cNvSpPr/>
          <p:nvPr/>
        </p:nvSpPr>
        <p:spPr>
          <a:xfrm>
            <a:off x="1364803" y="1337605"/>
            <a:ext cx="8958640" cy="369332"/>
          </a:xfrm>
          <a:prstGeom prst="rect">
            <a:avLst/>
          </a:prstGeom>
        </p:spPr>
        <p:txBody>
          <a:bodyPr wrap="square">
            <a:spAutoFit/>
          </a:bodyPr>
          <a:lstStyle/>
          <a:p>
            <a:pPr algn="just"/>
            <a:r>
              <a:rPr lang="en-US" b="1" dirty="0">
                <a:solidFill>
                  <a:schemeClr val="bg1"/>
                </a:solidFill>
              </a:rPr>
              <a:t>How would you feel about it if you were responsible for providing for your family’s needs?</a:t>
            </a:r>
          </a:p>
        </p:txBody>
      </p:sp>
      <p:sp>
        <p:nvSpPr>
          <p:cNvPr id="4" name="Rectangle 3">
            <a:extLst>
              <a:ext uri="{FF2B5EF4-FFF2-40B4-BE49-F238E27FC236}">
                <a16:creationId xmlns:a16="http://schemas.microsoft.com/office/drawing/2014/main" id="{AC50D7F5-9CF4-4C3F-AB56-55B252BE9084}"/>
              </a:ext>
            </a:extLst>
          </p:cNvPr>
          <p:cNvSpPr/>
          <p:nvPr/>
        </p:nvSpPr>
        <p:spPr>
          <a:xfrm>
            <a:off x="4913821" y="2745347"/>
            <a:ext cx="3975650" cy="1569660"/>
          </a:xfrm>
          <a:prstGeom prst="rect">
            <a:avLst/>
          </a:prstGeom>
        </p:spPr>
        <p:txBody>
          <a:bodyPr wrap="square">
            <a:spAutoFit/>
          </a:bodyPr>
          <a:lstStyle/>
          <a:p>
            <a:pPr algn="just"/>
            <a:r>
              <a:rPr lang="en-US" sz="1600" dirty="0">
                <a:solidFill>
                  <a:schemeClr val="bg1"/>
                </a:solidFill>
              </a:rPr>
              <a:t>“I was determined to go to England or to die trying. My firm resolve was that I would do what I was required to do in the Gospel of life and salvation, or I would die trying to do it” (Teachings of Presidents of the Church: Brigham Young [1997],5).</a:t>
            </a:r>
          </a:p>
        </p:txBody>
      </p:sp>
      <p:sp>
        <p:nvSpPr>
          <p:cNvPr id="5" name="TextBox 4">
            <a:extLst>
              <a:ext uri="{FF2B5EF4-FFF2-40B4-BE49-F238E27FC236}">
                <a16:creationId xmlns:a16="http://schemas.microsoft.com/office/drawing/2014/main" id="{0C436409-DE65-47FC-8EC5-A3AF1F914116}"/>
              </a:ext>
            </a:extLst>
          </p:cNvPr>
          <p:cNvSpPr txBox="1"/>
          <p:nvPr/>
        </p:nvSpPr>
        <p:spPr>
          <a:xfrm>
            <a:off x="1643270" y="2226365"/>
            <a:ext cx="3120534" cy="369332"/>
          </a:xfrm>
          <a:prstGeom prst="rect">
            <a:avLst/>
          </a:prstGeom>
          <a:noFill/>
        </p:spPr>
        <p:txBody>
          <a:bodyPr wrap="none" rtlCol="0">
            <a:spAutoFit/>
          </a:bodyPr>
          <a:lstStyle/>
          <a:p>
            <a:r>
              <a:rPr lang="en-US" b="1" dirty="0">
                <a:solidFill>
                  <a:schemeClr val="bg1"/>
                </a:solidFill>
              </a:rPr>
              <a:t>President Brigham Young Said:</a:t>
            </a:r>
          </a:p>
        </p:txBody>
      </p:sp>
      <p:pic>
        <p:nvPicPr>
          <p:cNvPr id="8" name="Picture 7">
            <a:extLst>
              <a:ext uri="{FF2B5EF4-FFF2-40B4-BE49-F238E27FC236}">
                <a16:creationId xmlns:a16="http://schemas.microsoft.com/office/drawing/2014/main" id="{E530E2D5-9AAB-4AEA-9505-D7B6AD64F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549" y="2895568"/>
            <a:ext cx="1308255" cy="1419439"/>
          </a:xfrm>
          <a:prstGeom prst="rect">
            <a:avLst/>
          </a:prstGeom>
        </p:spPr>
      </p:pic>
    </p:spTree>
    <p:extLst>
      <p:ext uri="{BB962C8B-B14F-4D97-AF65-F5344CB8AC3E}">
        <p14:creationId xmlns:p14="http://schemas.microsoft.com/office/powerpoint/2010/main" val="13853442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10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10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3" name="Rectangle 2">
            <a:extLst>
              <a:ext uri="{FF2B5EF4-FFF2-40B4-BE49-F238E27FC236}">
                <a16:creationId xmlns:a16="http://schemas.microsoft.com/office/drawing/2014/main" id="{AA79F418-4F2A-4351-9244-09B138490C4C}"/>
              </a:ext>
            </a:extLst>
          </p:cNvPr>
          <p:cNvSpPr/>
          <p:nvPr/>
        </p:nvSpPr>
        <p:spPr>
          <a:xfrm>
            <a:off x="1239665" y="968273"/>
            <a:ext cx="3319050" cy="369332"/>
          </a:xfrm>
          <a:prstGeom prst="rect">
            <a:avLst/>
          </a:prstGeom>
        </p:spPr>
        <p:txBody>
          <a:bodyPr wrap="none">
            <a:spAutoFit/>
          </a:bodyPr>
          <a:lstStyle/>
          <a:p>
            <a:r>
              <a:rPr lang="en-US" b="1" dirty="0">
                <a:solidFill>
                  <a:schemeClr val="bg1"/>
                </a:solidFill>
              </a:rPr>
              <a:t>Doctrine and Covenants 126:1-3.</a:t>
            </a:r>
          </a:p>
        </p:txBody>
      </p:sp>
      <p:sp>
        <p:nvSpPr>
          <p:cNvPr id="2" name="Rectangle 1">
            <a:extLst>
              <a:ext uri="{FF2B5EF4-FFF2-40B4-BE49-F238E27FC236}">
                <a16:creationId xmlns:a16="http://schemas.microsoft.com/office/drawing/2014/main" id="{4C166CF5-0489-49D9-80B0-7E26EE8E7899}"/>
              </a:ext>
            </a:extLst>
          </p:cNvPr>
          <p:cNvSpPr/>
          <p:nvPr/>
        </p:nvSpPr>
        <p:spPr>
          <a:xfrm>
            <a:off x="1239664" y="1258093"/>
            <a:ext cx="8991013" cy="1323439"/>
          </a:xfrm>
          <a:prstGeom prst="rect">
            <a:avLst/>
          </a:prstGeom>
        </p:spPr>
        <p:txBody>
          <a:bodyPr wrap="square">
            <a:spAutoFit/>
          </a:bodyPr>
          <a:lstStyle/>
          <a:p>
            <a:pPr algn="just" fontAlgn="base"/>
            <a:r>
              <a:rPr lang="en-US" sz="1600" b="1" dirty="0">
                <a:solidFill>
                  <a:schemeClr val="bg1"/>
                </a:solidFill>
              </a:rPr>
              <a:t>1 </a:t>
            </a:r>
            <a:r>
              <a:rPr lang="en-US" sz="1600" dirty="0">
                <a:solidFill>
                  <a:schemeClr val="bg1"/>
                </a:solidFill>
              </a:rPr>
              <a:t>Dear and well-beloved brother, Brigham Young, verily thus saith the Lord unto you: My servant Brigham, it is no more required at your hand to leave your family as in times past, for your offering is acceptable to me.</a:t>
            </a:r>
          </a:p>
          <a:p>
            <a:pPr algn="just" fontAlgn="base"/>
            <a:r>
              <a:rPr lang="en-US" sz="1600" b="1" dirty="0">
                <a:solidFill>
                  <a:schemeClr val="bg1"/>
                </a:solidFill>
              </a:rPr>
              <a:t>2 </a:t>
            </a:r>
            <a:r>
              <a:rPr lang="en-US" sz="1600" dirty="0">
                <a:solidFill>
                  <a:schemeClr val="bg1"/>
                </a:solidFill>
              </a:rPr>
              <a:t>I have seen your labor and toil in journeyings for my name.</a:t>
            </a:r>
          </a:p>
          <a:p>
            <a:pPr algn="just" fontAlgn="base"/>
            <a:r>
              <a:rPr lang="en-US" sz="1600" b="1" dirty="0">
                <a:solidFill>
                  <a:schemeClr val="bg1"/>
                </a:solidFill>
              </a:rPr>
              <a:t>3 </a:t>
            </a:r>
            <a:r>
              <a:rPr lang="en-US" sz="1600" dirty="0">
                <a:solidFill>
                  <a:schemeClr val="bg1"/>
                </a:solidFill>
              </a:rPr>
              <a:t>I therefore command you to send my word abroad, and take especial care of your family from this time, henceforth and forever. Amen.</a:t>
            </a:r>
          </a:p>
        </p:txBody>
      </p:sp>
      <p:sp>
        <p:nvSpPr>
          <p:cNvPr id="4" name="Rectangle 3">
            <a:extLst>
              <a:ext uri="{FF2B5EF4-FFF2-40B4-BE49-F238E27FC236}">
                <a16:creationId xmlns:a16="http://schemas.microsoft.com/office/drawing/2014/main" id="{DB0EB5AE-922B-4CBD-B937-1A105913013C}"/>
              </a:ext>
            </a:extLst>
          </p:cNvPr>
          <p:cNvSpPr/>
          <p:nvPr/>
        </p:nvSpPr>
        <p:spPr>
          <a:xfrm>
            <a:off x="1239664" y="2686686"/>
            <a:ext cx="815612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If we labor diligently for the Lord, then He will accept our righteous offering.</a:t>
            </a:r>
          </a:p>
        </p:txBody>
      </p:sp>
      <p:sp>
        <p:nvSpPr>
          <p:cNvPr id="5" name="Rectangle 4">
            <a:extLst>
              <a:ext uri="{FF2B5EF4-FFF2-40B4-BE49-F238E27FC236}">
                <a16:creationId xmlns:a16="http://schemas.microsoft.com/office/drawing/2014/main" id="{28FD890E-0593-4538-8A59-5581BF52E817}"/>
              </a:ext>
            </a:extLst>
          </p:cNvPr>
          <p:cNvSpPr/>
          <p:nvPr/>
        </p:nvSpPr>
        <p:spPr>
          <a:xfrm>
            <a:off x="1239664" y="3244334"/>
            <a:ext cx="6389826" cy="369332"/>
          </a:xfrm>
          <a:prstGeom prst="rect">
            <a:avLst/>
          </a:prstGeom>
        </p:spPr>
        <p:txBody>
          <a:bodyPr wrap="none">
            <a:spAutoFit/>
          </a:bodyPr>
          <a:lstStyle/>
          <a:p>
            <a:r>
              <a:rPr lang="en-US" b="1" dirty="0">
                <a:solidFill>
                  <a:schemeClr val="bg1"/>
                </a:solidFill>
              </a:rPr>
              <a:t>When have you felt that the Lord was pleased with your service?</a:t>
            </a:r>
          </a:p>
        </p:txBody>
      </p:sp>
    </p:spTree>
    <p:extLst>
      <p:ext uri="{BB962C8B-B14F-4D97-AF65-F5344CB8AC3E}">
        <p14:creationId xmlns:p14="http://schemas.microsoft.com/office/powerpoint/2010/main" val="3914702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50" fill="hold"/>
                                        <p:tgtEl>
                                          <p:spTgt spid="4"/>
                                        </p:tgtEl>
                                        <p:attrNameLst>
                                          <p:attrName>ppt_y</p:attrName>
                                        </p:attrNameLst>
                                      </p:cBhvr>
                                      <p:tavLst>
                                        <p:tav tm="0">
                                          <p:val>
                                            <p:strVal val="#ppt_y"/>
                                          </p:val>
                                        </p:tav>
                                        <p:tav tm="100000">
                                          <p:val>
                                            <p:strVal val="#ppt_y"/>
                                          </p:val>
                                        </p:tav>
                                      </p:tavLst>
                                    </p:anim>
                                    <p:anim calcmode="lin" valueType="num">
                                      <p:cBhvr>
                                        <p:cTn id="9" dur="1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1115110F-0A01-4175-90C5-2B79973FF4CB}"/>
              </a:ext>
            </a:extLst>
          </p:cNvPr>
          <p:cNvSpPr/>
          <p:nvPr/>
        </p:nvSpPr>
        <p:spPr>
          <a:xfrm>
            <a:off x="1179429" y="3136612"/>
            <a:ext cx="9833141" cy="584775"/>
          </a:xfrm>
          <a:prstGeom prst="rect">
            <a:avLst/>
          </a:prstGeom>
        </p:spPr>
        <p:txBody>
          <a:bodyPr wrap="none">
            <a:spAutoFit/>
          </a:bodyPr>
          <a:lstStyle/>
          <a:p>
            <a:r>
              <a:rPr lang="en-US" sz="3200" b="1" dirty="0">
                <a:solidFill>
                  <a:schemeClr val="bg1"/>
                </a:solidFill>
                <a:latin typeface="Sitka Small" panose="02000505000000020004" pitchFamily="2" charset="0"/>
              </a:rPr>
              <a:t>Doctrine and Covenants 124:84–145;125–126</a:t>
            </a:r>
          </a:p>
        </p:txBody>
      </p:sp>
    </p:spTree>
    <p:extLst>
      <p:ext uri="{BB962C8B-B14F-4D97-AF65-F5344CB8AC3E}">
        <p14:creationId xmlns:p14="http://schemas.microsoft.com/office/powerpoint/2010/main" val="1745247140"/>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9280FB07-4FF7-4C49-AC7B-43B5C54E627B}"/>
              </a:ext>
            </a:extLst>
          </p:cNvPr>
          <p:cNvSpPr/>
          <p:nvPr/>
        </p:nvSpPr>
        <p:spPr>
          <a:xfrm>
            <a:off x="3047999" y="2644170"/>
            <a:ext cx="6096000" cy="1569660"/>
          </a:xfrm>
          <a:prstGeom prst="rect">
            <a:avLst/>
          </a:prstGeom>
        </p:spPr>
        <p:txBody>
          <a:bodyPr>
            <a:spAutoFit/>
          </a:bodyPr>
          <a:lstStyle/>
          <a:p>
            <a:pPr algn="ctr"/>
            <a:r>
              <a:rPr lang="en-US" sz="4800" dirty="0">
                <a:solidFill>
                  <a:schemeClr val="bg1"/>
                </a:solidFill>
              </a:rPr>
              <a:t>“The Lord gives counsel to specific individuals”</a:t>
            </a:r>
          </a:p>
        </p:txBody>
      </p:sp>
      <p:sp>
        <p:nvSpPr>
          <p:cNvPr id="3" name="Rectangle 2">
            <a:extLst>
              <a:ext uri="{FF2B5EF4-FFF2-40B4-BE49-F238E27FC236}">
                <a16:creationId xmlns:a16="http://schemas.microsoft.com/office/drawing/2014/main" id="{F942FFCE-AC44-4E48-BBAA-07625030C663}"/>
              </a:ext>
            </a:extLst>
          </p:cNvPr>
          <p:cNvSpPr/>
          <p:nvPr/>
        </p:nvSpPr>
        <p:spPr>
          <a:xfrm>
            <a:off x="1183290" y="968273"/>
            <a:ext cx="3788729" cy="369332"/>
          </a:xfrm>
          <a:prstGeom prst="rect">
            <a:avLst/>
          </a:prstGeom>
        </p:spPr>
        <p:txBody>
          <a:bodyPr wrap="none">
            <a:spAutoFit/>
          </a:bodyPr>
          <a:lstStyle/>
          <a:p>
            <a:r>
              <a:rPr lang="en-US" b="1" dirty="0">
                <a:solidFill>
                  <a:schemeClr val="bg1"/>
                </a:solidFill>
              </a:rPr>
              <a:t>Doctrine and Covenants 124:84–122. </a:t>
            </a:r>
          </a:p>
        </p:txBody>
      </p:sp>
    </p:spTree>
    <p:extLst>
      <p:ext uri="{BB962C8B-B14F-4D97-AF65-F5344CB8AC3E}">
        <p14:creationId xmlns:p14="http://schemas.microsoft.com/office/powerpoint/2010/main" val="3544747000"/>
      </p:ext>
    </p:extLst>
  </p:cSld>
  <p:clrMapOvr>
    <a:masterClrMapping/>
  </p:clrMapOvr>
  <mc:AlternateContent xmlns:mc="http://schemas.openxmlformats.org/markup-compatibility/2006">
    <mc:Choice xmlns:p14="http://schemas.microsoft.com/office/powerpoint/2010/main" Requires="p14">
      <p:transition spd="slow" p14:dur="1500">
        <p14:flythrough dir="out" hasBounce="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DE0C2BB4-757C-4984-9196-6BE5E56B771E}"/>
              </a:ext>
            </a:extLst>
          </p:cNvPr>
          <p:cNvSpPr/>
          <p:nvPr/>
        </p:nvSpPr>
        <p:spPr>
          <a:xfrm>
            <a:off x="1351720" y="972235"/>
            <a:ext cx="7779027" cy="369332"/>
          </a:xfrm>
          <a:prstGeom prst="rect">
            <a:avLst/>
          </a:prstGeom>
        </p:spPr>
        <p:txBody>
          <a:bodyPr wrap="square">
            <a:spAutoFit/>
          </a:bodyPr>
          <a:lstStyle/>
          <a:p>
            <a:pPr algn="just"/>
            <a:r>
              <a:rPr lang="en-US" b="1" dirty="0">
                <a:solidFill>
                  <a:schemeClr val="bg1"/>
                </a:solidFill>
              </a:rPr>
              <a:t>How important might it be for you to obtain the instructions in the envelope?</a:t>
            </a:r>
          </a:p>
        </p:txBody>
      </p:sp>
      <p:sp>
        <p:nvSpPr>
          <p:cNvPr id="3" name="Rectangle 2">
            <a:extLst>
              <a:ext uri="{FF2B5EF4-FFF2-40B4-BE49-F238E27FC236}">
                <a16:creationId xmlns:a16="http://schemas.microsoft.com/office/drawing/2014/main" id="{62B51341-E432-4D10-A558-2786166656FF}"/>
              </a:ext>
            </a:extLst>
          </p:cNvPr>
          <p:cNvSpPr/>
          <p:nvPr/>
        </p:nvSpPr>
        <p:spPr>
          <a:xfrm>
            <a:off x="1351720" y="1442038"/>
            <a:ext cx="5656741" cy="369332"/>
          </a:xfrm>
          <a:prstGeom prst="rect">
            <a:avLst/>
          </a:prstGeom>
        </p:spPr>
        <p:txBody>
          <a:bodyPr wrap="none">
            <a:spAutoFit/>
          </a:bodyPr>
          <a:lstStyle/>
          <a:p>
            <a:r>
              <a:rPr lang="en-US" b="1" dirty="0">
                <a:solidFill>
                  <a:schemeClr val="bg1"/>
                </a:solidFill>
              </a:rPr>
              <a:t>How closely would you follow them once you had them?</a:t>
            </a:r>
          </a:p>
        </p:txBody>
      </p:sp>
      <p:graphicFrame>
        <p:nvGraphicFramePr>
          <p:cNvPr id="4" name="Table 3">
            <a:extLst>
              <a:ext uri="{FF2B5EF4-FFF2-40B4-BE49-F238E27FC236}">
                <a16:creationId xmlns:a16="http://schemas.microsoft.com/office/drawing/2014/main" id="{A0DB56B6-9AA4-4E91-82CB-2B4CF53EBB49}"/>
              </a:ext>
            </a:extLst>
          </p:cNvPr>
          <p:cNvGraphicFramePr>
            <a:graphicFrameLocks noGrp="1"/>
          </p:cNvGraphicFramePr>
          <p:nvPr>
            <p:extLst>
              <p:ext uri="{D42A27DB-BD31-4B8C-83A1-F6EECF244321}">
                <p14:modId xmlns:p14="http://schemas.microsoft.com/office/powerpoint/2010/main" val="2196127368"/>
              </p:ext>
            </p:extLst>
          </p:nvPr>
        </p:nvGraphicFramePr>
        <p:xfrm>
          <a:off x="2032000" y="1964850"/>
          <a:ext cx="8128000" cy="640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72786900"/>
                    </a:ext>
                  </a:extLst>
                </a:gridCol>
                <a:gridCol w="2032000">
                  <a:extLst>
                    <a:ext uri="{9D8B030D-6E8A-4147-A177-3AD203B41FA5}">
                      <a16:colId xmlns:a16="http://schemas.microsoft.com/office/drawing/2014/main" val="2999135187"/>
                    </a:ext>
                  </a:extLst>
                </a:gridCol>
                <a:gridCol w="2032000">
                  <a:extLst>
                    <a:ext uri="{9D8B030D-6E8A-4147-A177-3AD203B41FA5}">
                      <a16:colId xmlns:a16="http://schemas.microsoft.com/office/drawing/2014/main" val="1465180522"/>
                    </a:ext>
                  </a:extLst>
                </a:gridCol>
                <a:gridCol w="2032000">
                  <a:extLst>
                    <a:ext uri="{9D8B030D-6E8A-4147-A177-3AD203B41FA5}">
                      <a16:colId xmlns:a16="http://schemas.microsoft.com/office/drawing/2014/main" val="985919609"/>
                    </a:ext>
                  </a:extLst>
                </a:gridCol>
              </a:tblGrid>
              <a:tr h="370840">
                <a:tc>
                  <a:txBody>
                    <a:bodyPr/>
                    <a:lstStyle/>
                    <a:p>
                      <a:pPr algn="ctr"/>
                      <a:r>
                        <a:rPr lang="en-US" b="1" dirty="0">
                          <a:solidFill>
                            <a:schemeClr val="bg1"/>
                          </a:solidFill>
                        </a:rPr>
                        <a:t>William Law (D&amp;C89–90)</a:t>
                      </a:r>
                    </a:p>
                  </a:txBody>
                  <a:tcPr/>
                </a:tc>
                <a:tc>
                  <a:txBody>
                    <a:bodyPr/>
                    <a:lstStyle/>
                    <a:p>
                      <a:pPr algn="ctr"/>
                      <a:r>
                        <a:rPr lang="en-US" dirty="0">
                          <a:solidFill>
                            <a:schemeClr val="bg1"/>
                          </a:solidFill>
                        </a:rPr>
                        <a:t>Hyrum Smith (D&amp;C94–96)</a:t>
                      </a:r>
                    </a:p>
                  </a:txBody>
                  <a:tcPr/>
                </a:tc>
                <a:tc>
                  <a:txBody>
                    <a:bodyPr/>
                    <a:lstStyle/>
                    <a:p>
                      <a:pPr algn="ctr"/>
                      <a:r>
                        <a:rPr lang="en-US" dirty="0">
                          <a:solidFill>
                            <a:schemeClr val="bg1"/>
                          </a:solidFill>
                        </a:rPr>
                        <a:t>Amos Davies (D&amp;C111–114)</a:t>
                      </a:r>
                    </a:p>
                  </a:txBody>
                  <a:tcPr/>
                </a:tc>
                <a:tc>
                  <a:txBody>
                    <a:bodyPr/>
                    <a:lstStyle/>
                    <a:p>
                      <a:pPr algn="ctr"/>
                      <a:r>
                        <a:rPr lang="en-US" dirty="0">
                          <a:solidFill>
                            <a:schemeClr val="bg1"/>
                          </a:solidFill>
                        </a:rPr>
                        <a:t>Robert Foster (D&amp;C115–118)</a:t>
                      </a:r>
                    </a:p>
                  </a:txBody>
                  <a:tcPr/>
                </a:tc>
                <a:extLst>
                  <a:ext uri="{0D108BD9-81ED-4DB2-BD59-A6C34878D82A}">
                    <a16:rowId xmlns:a16="http://schemas.microsoft.com/office/drawing/2014/main" val="2967759175"/>
                  </a:ext>
                </a:extLst>
              </a:tr>
            </a:tbl>
          </a:graphicData>
        </a:graphic>
      </p:graphicFrame>
      <p:sp>
        <p:nvSpPr>
          <p:cNvPr id="5" name="Rectangle 4">
            <a:extLst>
              <a:ext uri="{FF2B5EF4-FFF2-40B4-BE49-F238E27FC236}">
                <a16:creationId xmlns:a16="http://schemas.microsoft.com/office/drawing/2014/main" id="{979CB4BF-924A-4EF7-91D2-F40AE646B368}"/>
              </a:ext>
            </a:extLst>
          </p:cNvPr>
          <p:cNvSpPr/>
          <p:nvPr/>
        </p:nvSpPr>
        <p:spPr>
          <a:xfrm>
            <a:off x="1351719" y="2999818"/>
            <a:ext cx="6639341" cy="369332"/>
          </a:xfrm>
          <a:prstGeom prst="rect">
            <a:avLst/>
          </a:prstGeom>
        </p:spPr>
        <p:txBody>
          <a:bodyPr wrap="square">
            <a:spAutoFit/>
          </a:bodyPr>
          <a:lstStyle/>
          <a:p>
            <a:r>
              <a:rPr lang="en-US" b="1" dirty="0">
                <a:solidFill>
                  <a:schemeClr val="bg1"/>
                </a:solidFill>
              </a:rPr>
              <a:t>What similarity did you notice in the instruction given to these men?</a:t>
            </a:r>
          </a:p>
        </p:txBody>
      </p:sp>
      <p:sp>
        <p:nvSpPr>
          <p:cNvPr id="6" name="Rectangle 5">
            <a:extLst>
              <a:ext uri="{FF2B5EF4-FFF2-40B4-BE49-F238E27FC236}">
                <a16:creationId xmlns:a16="http://schemas.microsoft.com/office/drawing/2014/main" id="{A4F4B326-8D0B-4EA7-90FA-6D38E2C4EB68}"/>
              </a:ext>
            </a:extLst>
          </p:cNvPr>
          <p:cNvSpPr/>
          <p:nvPr/>
        </p:nvSpPr>
        <p:spPr>
          <a:xfrm>
            <a:off x="1351718" y="3470212"/>
            <a:ext cx="793805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Each passage contains instruction to follow the counsel of the Prophet Joseph Smith.</a:t>
            </a:r>
          </a:p>
        </p:txBody>
      </p:sp>
      <p:sp>
        <p:nvSpPr>
          <p:cNvPr id="8" name="Rectangle 7">
            <a:extLst>
              <a:ext uri="{FF2B5EF4-FFF2-40B4-BE49-F238E27FC236}">
                <a16:creationId xmlns:a16="http://schemas.microsoft.com/office/drawing/2014/main" id="{2DBA4497-49F1-432C-AFA5-E25000BA439B}"/>
              </a:ext>
            </a:extLst>
          </p:cNvPr>
          <p:cNvSpPr/>
          <p:nvPr/>
        </p:nvSpPr>
        <p:spPr>
          <a:xfrm>
            <a:off x="1351718" y="3940015"/>
            <a:ext cx="8808282" cy="646331"/>
          </a:xfrm>
          <a:prstGeom prst="rect">
            <a:avLst/>
          </a:prstGeom>
        </p:spPr>
        <p:txBody>
          <a:bodyPr wrap="square">
            <a:spAutoFit/>
          </a:bodyPr>
          <a:lstStyle/>
          <a:p>
            <a:pPr algn="just"/>
            <a:r>
              <a:rPr lang="en-US" b="1" dirty="0">
                <a:solidFill>
                  <a:schemeClr val="bg1"/>
                </a:solidFill>
              </a:rPr>
              <a:t>How would you summarize the promises the Lord made to these men if they hearkened to the Prophet?</a:t>
            </a:r>
          </a:p>
        </p:txBody>
      </p:sp>
      <p:sp>
        <p:nvSpPr>
          <p:cNvPr id="9" name="Rectangle 8">
            <a:extLst>
              <a:ext uri="{FF2B5EF4-FFF2-40B4-BE49-F238E27FC236}">
                <a16:creationId xmlns:a16="http://schemas.microsoft.com/office/drawing/2014/main" id="{D13CD45C-2125-47D1-8C26-C2303A1D90D2}"/>
              </a:ext>
            </a:extLst>
          </p:cNvPr>
          <p:cNvSpPr/>
          <p:nvPr/>
        </p:nvSpPr>
        <p:spPr>
          <a:xfrm>
            <a:off x="1351718" y="4528298"/>
            <a:ext cx="8808282" cy="646331"/>
          </a:xfrm>
          <a:prstGeom prst="rect">
            <a:avLst/>
          </a:prstGeom>
        </p:spPr>
        <p:txBody>
          <a:bodyPr wrap="square">
            <a:spAutoFit/>
          </a:bodyPr>
          <a:lstStyle/>
          <a:p>
            <a:pPr algn="just"/>
            <a:r>
              <a:rPr lang="en-US" b="1" dirty="0">
                <a:solidFill>
                  <a:schemeClr val="bg1"/>
                </a:solidFill>
              </a:rPr>
              <a:t>How do each of the promised blessings listed on the board relate to the phrase “it will be well with us”?</a:t>
            </a:r>
          </a:p>
        </p:txBody>
      </p:sp>
      <p:sp>
        <p:nvSpPr>
          <p:cNvPr id="10" name="Rectangle 9">
            <a:extLst>
              <a:ext uri="{FF2B5EF4-FFF2-40B4-BE49-F238E27FC236}">
                <a16:creationId xmlns:a16="http://schemas.microsoft.com/office/drawing/2014/main" id="{7F91067E-4C7D-4753-BD55-82A257177BDE}"/>
              </a:ext>
            </a:extLst>
          </p:cNvPr>
          <p:cNvSpPr/>
          <p:nvPr/>
        </p:nvSpPr>
        <p:spPr>
          <a:xfrm>
            <a:off x="1351717" y="5174629"/>
            <a:ext cx="7593499" cy="369332"/>
          </a:xfrm>
          <a:prstGeom prst="rect">
            <a:avLst/>
          </a:prstGeom>
        </p:spPr>
        <p:txBody>
          <a:bodyPr wrap="square">
            <a:spAutoFit/>
          </a:bodyPr>
          <a:lstStyle/>
          <a:p>
            <a:pPr algn="just"/>
            <a:r>
              <a:rPr lang="en-US" b="1" dirty="0">
                <a:solidFill>
                  <a:schemeClr val="bg1"/>
                </a:solidFill>
              </a:rPr>
              <a:t>When have you been blessed by hearkening to the counsel of the prophets?</a:t>
            </a:r>
          </a:p>
        </p:txBody>
      </p:sp>
    </p:spTree>
    <p:extLst>
      <p:ext uri="{BB962C8B-B14F-4D97-AF65-F5344CB8AC3E}">
        <p14:creationId xmlns:p14="http://schemas.microsoft.com/office/powerpoint/2010/main" val="30179319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5"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down)">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by="(-#ppt_w*2)" calcmode="lin" valueType="num">
                                      <p:cBhvr rctx="PPT">
                                        <p:cTn id="32" dur="75" autoRev="1" fill="hold">
                                          <p:stCondLst>
                                            <p:cond delay="0"/>
                                          </p:stCondLst>
                                        </p:cTn>
                                        <p:tgtEl>
                                          <p:spTgt spid="6"/>
                                        </p:tgtEl>
                                        <p:attrNameLst>
                                          <p:attrName>ppt_w</p:attrName>
                                        </p:attrNameLst>
                                      </p:cBhvr>
                                    </p:anim>
                                    <p:anim by="(#ppt_w*0.50)" calcmode="lin" valueType="num">
                                      <p:cBhvr>
                                        <p:cTn id="33" dur="75" decel="50000" autoRev="1" fill="hold">
                                          <p:stCondLst>
                                            <p:cond delay="0"/>
                                          </p:stCondLst>
                                        </p:cTn>
                                        <p:tgtEl>
                                          <p:spTgt spid="6"/>
                                        </p:tgtEl>
                                        <p:attrNameLst>
                                          <p:attrName>ppt_x</p:attrName>
                                        </p:attrNameLst>
                                      </p:cBhvr>
                                    </p:anim>
                                    <p:anim from="(-#ppt_h/2)" to="(#ppt_y)" calcmode="lin" valueType="num">
                                      <p:cBhvr>
                                        <p:cTn id="34" dur="150" fill="hold">
                                          <p:stCondLst>
                                            <p:cond delay="0"/>
                                          </p:stCondLst>
                                        </p:cTn>
                                        <p:tgtEl>
                                          <p:spTgt spid="6"/>
                                        </p:tgtEl>
                                        <p:attrNameLst>
                                          <p:attrName>ppt_y</p:attrName>
                                        </p:attrNameLst>
                                      </p:cBhvr>
                                    </p:anim>
                                    <p:animRot by="21600000">
                                      <p:cBhvr>
                                        <p:cTn id="35" dur="150" fill="hold">
                                          <p:stCondLst>
                                            <p:cond delay="0"/>
                                          </p:stCondLst>
                                        </p:cTn>
                                        <p:tgtEl>
                                          <p:spTgt spid="6"/>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250" fill="hold"/>
                                        <p:tgtEl>
                                          <p:spTgt spid="9"/>
                                        </p:tgtEl>
                                        <p:attrNameLst>
                                          <p:attrName>ppt_w</p:attrName>
                                        </p:attrNameLst>
                                      </p:cBhvr>
                                      <p:tavLst>
                                        <p:tav tm="0">
                                          <p:val>
                                            <p:fltVal val="0"/>
                                          </p:val>
                                        </p:tav>
                                        <p:tav tm="100000">
                                          <p:val>
                                            <p:strVal val="#ppt_w"/>
                                          </p:val>
                                        </p:tav>
                                      </p:tavLst>
                                    </p:anim>
                                    <p:anim calcmode="lin" valueType="num">
                                      <p:cBhvr>
                                        <p:cTn id="48" dur="1250" fill="hold"/>
                                        <p:tgtEl>
                                          <p:spTgt spid="9"/>
                                        </p:tgtEl>
                                        <p:attrNameLst>
                                          <p:attrName>ppt_h</p:attrName>
                                        </p:attrNameLst>
                                      </p:cBhvr>
                                      <p:tavLst>
                                        <p:tav tm="0">
                                          <p:val>
                                            <p:fltVal val="0"/>
                                          </p:val>
                                        </p:tav>
                                        <p:tav tm="100000">
                                          <p:val>
                                            <p:strVal val="#ppt_h"/>
                                          </p:val>
                                        </p:tav>
                                      </p:tavLst>
                                    </p:anim>
                                    <p:anim calcmode="lin" valueType="num">
                                      <p:cBhvr>
                                        <p:cTn id="49" dur="125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125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strVal val="#ppt_w*0.70"/>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Effect transition="in" filter="fade">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3" name="Rectangle 2">
            <a:extLst>
              <a:ext uri="{FF2B5EF4-FFF2-40B4-BE49-F238E27FC236}">
                <a16:creationId xmlns:a16="http://schemas.microsoft.com/office/drawing/2014/main" id="{8E76C608-6951-4BCD-83E7-F7B0FCA42EF3}"/>
              </a:ext>
            </a:extLst>
          </p:cNvPr>
          <p:cNvSpPr/>
          <p:nvPr/>
        </p:nvSpPr>
        <p:spPr>
          <a:xfrm>
            <a:off x="1183290" y="968273"/>
            <a:ext cx="3367140" cy="369332"/>
          </a:xfrm>
          <a:prstGeom prst="rect">
            <a:avLst/>
          </a:prstGeom>
        </p:spPr>
        <p:txBody>
          <a:bodyPr wrap="none">
            <a:spAutoFit/>
          </a:bodyPr>
          <a:lstStyle/>
          <a:p>
            <a:r>
              <a:rPr lang="en-US" b="1" dirty="0">
                <a:solidFill>
                  <a:schemeClr val="bg1"/>
                </a:solidFill>
              </a:rPr>
              <a:t>Doctrine and Covenants 124:84. </a:t>
            </a:r>
          </a:p>
        </p:txBody>
      </p:sp>
      <p:sp>
        <p:nvSpPr>
          <p:cNvPr id="2" name="Rectangle 1">
            <a:extLst>
              <a:ext uri="{FF2B5EF4-FFF2-40B4-BE49-F238E27FC236}">
                <a16:creationId xmlns:a16="http://schemas.microsoft.com/office/drawing/2014/main" id="{459225DE-43FD-48AB-8B1E-8A8B9CAC38B3}"/>
              </a:ext>
            </a:extLst>
          </p:cNvPr>
          <p:cNvSpPr/>
          <p:nvPr/>
        </p:nvSpPr>
        <p:spPr>
          <a:xfrm>
            <a:off x="1183290" y="1244841"/>
            <a:ext cx="9285927" cy="830997"/>
          </a:xfrm>
          <a:prstGeom prst="rect">
            <a:avLst/>
          </a:prstGeom>
        </p:spPr>
        <p:txBody>
          <a:bodyPr wrap="square">
            <a:spAutoFit/>
          </a:bodyPr>
          <a:lstStyle/>
          <a:p>
            <a:pPr algn="just"/>
            <a:r>
              <a:rPr lang="en-US" sz="1600" dirty="0">
                <a:solidFill>
                  <a:schemeClr val="bg1"/>
                </a:solidFill>
                <a:latin typeface="Palatino"/>
              </a:rPr>
              <a:t>And with my servant Almon Babbitt, there are many things with which I am not pleased; behold, he aspireth to establish his counsel instead of the counsel which I have ordained, even that of the Presidency of my Church; and he setteth up a golden calf for the worship of my people.</a:t>
            </a:r>
            <a:endParaRPr lang="en-US" sz="1600" dirty="0">
              <a:solidFill>
                <a:schemeClr val="bg1"/>
              </a:solidFill>
            </a:endParaRPr>
          </a:p>
        </p:txBody>
      </p:sp>
      <p:sp>
        <p:nvSpPr>
          <p:cNvPr id="4" name="Rectangle 3">
            <a:extLst>
              <a:ext uri="{FF2B5EF4-FFF2-40B4-BE49-F238E27FC236}">
                <a16:creationId xmlns:a16="http://schemas.microsoft.com/office/drawing/2014/main" id="{1478A985-9733-4AB2-87A7-4A950C8F5871}"/>
              </a:ext>
            </a:extLst>
          </p:cNvPr>
          <p:cNvSpPr/>
          <p:nvPr/>
        </p:nvSpPr>
        <p:spPr>
          <a:xfrm>
            <a:off x="1148466" y="2135256"/>
            <a:ext cx="8485863" cy="369332"/>
          </a:xfrm>
          <a:prstGeom prst="rect">
            <a:avLst/>
          </a:prstGeom>
        </p:spPr>
        <p:txBody>
          <a:bodyPr wrap="square">
            <a:spAutoFit/>
          </a:bodyPr>
          <a:lstStyle/>
          <a:p>
            <a:pPr algn="just"/>
            <a:r>
              <a:rPr lang="en-US" b="1" dirty="0">
                <a:solidFill>
                  <a:schemeClr val="bg1"/>
                </a:solidFill>
              </a:rPr>
              <a:t>What did Almon Babbitt do instead of following the counsel of the First Presidency?</a:t>
            </a:r>
          </a:p>
        </p:txBody>
      </p:sp>
      <p:sp>
        <p:nvSpPr>
          <p:cNvPr id="5" name="Rectangle 4">
            <a:extLst>
              <a:ext uri="{FF2B5EF4-FFF2-40B4-BE49-F238E27FC236}">
                <a16:creationId xmlns:a16="http://schemas.microsoft.com/office/drawing/2014/main" id="{2FC79458-5AE1-4F6E-A4CD-01AF4CB7C0EB}"/>
              </a:ext>
            </a:extLst>
          </p:cNvPr>
          <p:cNvSpPr/>
          <p:nvPr/>
        </p:nvSpPr>
        <p:spPr>
          <a:xfrm>
            <a:off x="1183290" y="2504588"/>
            <a:ext cx="3384581" cy="338554"/>
          </a:xfrm>
          <a:prstGeom prst="rect">
            <a:avLst/>
          </a:prstGeom>
        </p:spPr>
        <p:txBody>
          <a:bodyPr wrap="none">
            <a:spAutoFit/>
          </a:bodyPr>
          <a:lstStyle/>
          <a:p>
            <a:pPr algn="just"/>
            <a:r>
              <a:rPr lang="en-US" sz="1600" i="1" dirty="0">
                <a:solidFill>
                  <a:schemeClr val="bg1"/>
                </a:solidFill>
                <a:effectLst>
                  <a:outerShdw blurRad="38100" dist="38100" dir="2700000" algn="tl">
                    <a:srgbClr val="000000">
                      <a:alpha val="43137"/>
                    </a:srgbClr>
                  </a:outerShdw>
                </a:effectLst>
              </a:rPr>
              <a:t>He aspired to establish his own counsel.</a:t>
            </a:r>
          </a:p>
        </p:txBody>
      </p:sp>
      <p:sp>
        <p:nvSpPr>
          <p:cNvPr id="6" name="Rectangle 5">
            <a:extLst>
              <a:ext uri="{FF2B5EF4-FFF2-40B4-BE49-F238E27FC236}">
                <a16:creationId xmlns:a16="http://schemas.microsoft.com/office/drawing/2014/main" id="{1CD9E817-A6D4-42FC-87C6-4B5D3D69FBE5}"/>
              </a:ext>
            </a:extLst>
          </p:cNvPr>
          <p:cNvSpPr/>
          <p:nvPr/>
        </p:nvSpPr>
        <p:spPr>
          <a:xfrm>
            <a:off x="1183290" y="2843142"/>
            <a:ext cx="8485862" cy="369332"/>
          </a:xfrm>
          <a:prstGeom prst="rect">
            <a:avLst/>
          </a:prstGeom>
        </p:spPr>
        <p:txBody>
          <a:bodyPr wrap="square">
            <a:spAutoFit/>
          </a:bodyPr>
          <a:lstStyle/>
          <a:p>
            <a:r>
              <a:rPr lang="en-US" b="1" dirty="0">
                <a:solidFill>
                  <a:schemeClr val="bg1"/>
                </a:solidFill>
              </a:rPr>
              <a:t>What are some examples of how people might establish their own counsel in our day?</a:t>
            </a:r>
          </a:p>
        </p:txBody>
      </p:sp>
    </p:spTree>
    <p:extLst>
      <p:ext uri="{BB962C8B-B14F-4D97-AF65-F5344CB8AC3E}">
        <p14:creationId xmlns:p14="http://schemas.microsoft.com/office/powerpoint/2010/main" val="230104466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1000"/>
                                        <p:tgtEl>
                                          <p:spTgt spid="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250" fill="hold"/>
                                        <p:tgtEl>
                                          <p:spTgt spid="5"/>
                                        </p:tgtEl>
                                        <p:attrNameLst>
                                          <p:attrName>ppt_y</p:attrName>
                                        </p:attrNameLst>
                                      </p:cBhvr>
                                      <p:tavLst>
                                        <p:tav tm="0">
                                          <p:val>
                                            <p:strVal val="#ppt_y"/>
                                          </p:val>
                                        </p:tav>
                                        <p:tav tm="100000">
                                          <p:val>
                                            <p:strVal val="#ppt_y"/>
                                          </p:val>
                                        </p:tav>
                                      </p:tavLst>
                                    </p:anim>
                                    <p:anim calcmode="lin" valueType="num">
                                      <p:cBhvr>
                                        <p:cTn id="24"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25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62C4F83D-A225-42DE-BE5F-F85AD078146B}"/>
              </a:ext>
            </a:extLst>
          </p:cNvPr>
          <p:cNvSpPr/>
          <p:nvPr/>
        </p:nvSpPr>
        <p:spPr>
          <a:xfrm>
            <a:off x="2239617" y="2551837"/>
            <a:ext cx="7712765" cy="1754326"/>
          </a:xfrm>
          <a:prstGeom prst="rect">
            <a:avLst/>
          </a:prstGeom>
        </p:spPr>
        <p:txBody>
          <a:bodyPr wrap="square">
            <a:spAutoFit/>
          </a:bodyPr>
          <a:lstStyle/>
          <a:p>
            <a:pPr algn="ctr"/>
            <a:r>
              <a:rPr lang="en-US" sz="3600" dirty="0">
                <a:solidFill>
                  <a:schemeClr val="bg1"/>
                </a:solidFill>
                <a:latin typeface="Sitka Small" panose="02000505000000020004" pitchFamily="2" charset="0"/>
              </a:rPr>
              <a:t>“The Lord names those who are to serve in various priesthood leadership positions”</a:t>
            </a:r>
          </a:p>
        </p:txBody>
      </p:sp>
      <p:sp>
        <p:nvSpPr>
          <p:cNvPr id="3" name="Rectangle 2">
            <a:extLst>
              <a:ext uri="{FF2B5EF4-FFF2-40B4-BE49-F238E27FC236}">
                <a16:creationId xmlns:a16="http://schemas.microsoft.com/office/drawing/2014/main" id="{CD05DF57-2FBA-426A-9B2B-421FB5A21CBF}"/>
              </a:ext>
            </a:extLst>
          </p:cNvPr>
          <p:cNvSpPr/>
          <p:nvPr/>
        </p:nvSpPr>
        <p:spPr>
          <a:xfrm>
            <a:off x="1239665" y="968273"/>
            <a:ext cx="3790333" cy="369332"/>
          </a:xfrm>
          <a:prstGeom prst="rect">
            <a:avLst/>
          </a:prstGeom>
        </p:spPr>
        <p:txBody>
          <a:bodyPr wrap="none">
            <a:spAutoFit/>
          </a:bodyPr>
          <a:lstStyle/>
          <a:p>
            <a:r>
              <a:rPr lang="en-US" b="1" dirty="0">
                <a:solidFill>
                  <a:schemeClr val="bg1"/>
                </a:solidFill>
              </a:rPr>
              <a:t>Doctrine and Covenants 124:123-145.</a:t>
            </a:r>
          </a:p>
        </p:txBody>
      </p:sp>
    </p:spTree>
    <p:extLst>
      <p:ext uri="{BB962C8B-B14F-4D97-AF65-F5344CB8AC3E}">
        <p14:creationId xmlns:p14="http://schemas.microsoft.com/office/powerpoint/2010/main" val="30956668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5" name="Rectangle 4">
            <a:extLst>
              <a:ext uri="{FF2B5EF4-FFF2-40B4-BE49-F238E27FC236}">
                <a16:creationId xmlns:a16="http://schemas.microsoft.com/office/drawing/2014/main" id="{751EB2EA-EA21-4A69-8113-4F2872C1B7E4}"/>
              </a:ext>
            </a:extLst>
          </p:cNvPr>
          <p:cNvSpPr/>
          <p:nvPr/>
        </p:nvSpPr>
        <p:spPr>
          <a:xfrm>
            <a:off x="1239665" y="968273"/>
            <a:ext cx="3428054" cy="369332"/>
          </a:xfrm>
          <a:prstGeom prst="rect">
            <a:avLst/>
          </a:prstGeom>
        </p:spPr>
        <p:txBody>
          <a:bodyPr wrap="none">
            <a:spAutoFit/>
          </a:bodyPr>
          <a:lstStyle/>
          <a:p>
            <a:r>
              <a:rPr lang="en-US" b="1" dirty="0">
                <a:solidFill>
                  <a:schemeClr val="bg1"/>
                </a:solidFill>
              </a:rPr>
              <a:t>Doctrine and Covenants 124:143.</a:t>
            </a:r>
          </a:p>
        </p:txBody>
      </p:sp>
      <p:sp>
        <p:nvSpPr>
          <p:cNvPr id="4" name="Rectangle 3">
            <a:extLst>
              <a:ext uri="{FF2B5EF4-FFF2-40B4-BE49-F238E27FC236}">
                <a16:creationId xmlns:a16="http://schemas.microsoft.com/office/drawing/2014/main" id="{5D8CCBDD-22C4-4284-B769-16570C093965}"/>
              </a:ext>
            </a:extLst>
          </p:cNvPr>
          <p:cNvSpPr/>
          <p:nvPr/>
        </p:nvSpPr>
        <p:spPr>
          <a:xfrm>
            <a:off x="1239664" y="1258093"/>
            <a:ext cx="8991013" cy="830997"/>
          </a:xfrm>
          <a:prstGeom prst="rect">
            <a:avLst/>
          </a:prstGeom>
        </p:spPr>
        <p:txBody>
          <a:bodyPr wrap="square">
            <a:spAutoFit/>
          </a:bodyPr>
          <a:lstStyle/>
          <a:p>
            <a:pPr algn="just"/>
            <a:r>
              <a:rPr lang="en-US" sz="1600" dirty="0">
                <a:solidFill>
                  <a:schemeClr val="bg1"/>
                </a:solidFill>
                <a:latin typeface="Palatino"/>
              </a:rPr>
              <a:t>First, I give unto you Hyrum Smith to be a patriarch unto you, to hold the sealing blessings of my church, even the Holy Spirit of promise, whereby ye are sealed up unto the day of redemption, that ye may not fall notwithstanding the hour of temptation that may come upon you.</a:t>
            </a:r>
            <a:endParaRPr lang="en-US" sz="1600" dirty="0">
              <a:solidFill>
                <a:schemeClr val="bg1"/>
              </a:solidFill>
            </a:endParaRPr>
          </a:p>
        </p:txBody>
      </p:sp>
      <p:sp>
        <p:nvSpPr>
          <p:cNvPr id="6" name="Rectangle 5">
            <a:extLst>
              <a:ext uri="{FF2B5EF4-FFF2-40B4-BE49-F238E27FC236}">
                <a16:creationId xmlns:a16="http://schemas.microsoft.com/office/drawing/2014/main" id="{13A1F50B-D674-46AF-BD29-03842265797B}"/>
              </a:ext>
            </a:extLst>
          </p:cNvPr>
          <p:cNvSpPr/>
          <p:nvPr/>
        </p:nvSpPr>
        <p:spPr>
          <a:xfrm>
            <a:off x="1239662" y="2089090"/>
            <a:ext cx="6804407" cy="369332"/>
          </a:xfrm>
          <a:prstGeom prst="rect">
            <a:avLst/>
          </a:prstGeom>
        </p:spPr>
        <p:txBody>
          <a:bodyPr wrap="square">
            <a:spAutoFit/>
          </a:bodyPr>
          <a:lstStyle/>
          <a:p>
            <a:r>
              <a:rPr lang="en-US" b="1" dirty="0">
                <a:solidFill>
                  <a:schemeClr val="bg1"/>
                </a:solidFill>
              </a:rPr>
              <a:t>Why does the Lord call priesthood leaders and give priesthood keys?</a:t>
            </a:r>
          </a:p>
        </p:txBody>
      </p:sp>
      <p:sp>
        <p:nvSpPr>
          <p:cNvPr id="8" name="Rectangle 7">
            <a:extLst>
              <a:ext uri="{FF2B5EF4-FFF2-40B4-BE49-F238E27FC236}">
                <a16:creationId xmlns:a16="http://schemas.microsoft.com/office/drawing/2014/main" id="{D4552F78-066D-4B8B-81D3-45140B7231B0}"/>
              </a:ext>
            </a:extLst>
          </p:cNvPr>
          <p:cNvSpPr/>
          <p:nvPr/>
        </p:nvSpPr>
        <p:spPr>
          <a:xfrm>
            <a:off x="1239662" y="2378910"/>
            <a:ext cx="8686216"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The Lord calls priesthood leaders to govern the work of the ministry and help perfect the Saints.</a:t>
            </a:r>
          </a:p>
        </p:txBody>
      </p:sp>
    </p:spTree>
    <p:extLst>
      <p:ext uri="{BB962C8B-B14F-4D97-AF65-F5344CB8AC3E}">
        <p14:creationId xmlns:p14="http://schemas.microsoft.com/office/powerpoint/2010/main" val="3724041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29CF2163-0C76-4E48-8A36-7E1F6DB2AEF3}"/>
              </a:ext>
            </a:extLst>
          </p:cNvPr>
          <p:cNvSpPr/>
          <p:nvPr/>
        </p:nvSpPr>
        <p:spPr>
          <a:xfrm>
            <a:off x="2315766" y="2828835"/>
            <a:ext cx="7560468" cy="1200329"/>
          </a:xfrm>
          <a:prstGeom prst="rect">
            <a:avLst/>
          </a:prstGeom>
        </p:spPr>
        <p:txBody>
          <a:bodyPr wrap="none">
            <a:spAutoFit/>
          </a:bodyPr>
          <a:lstStyle/>
          <a:p>
            <a:pPr algn="ctr"/>
            <a:r>
              <a:rPr lang="en-US" sz="3600" dirty="0">
                <a:solidFill>
                  <a:schemeClr val="bg1"/>
                </a:solidFill>
              </a:rPr>
              <a:t>“The Lord directs the Saints to gather to </a:t>
            </a:r>
          </a:p>
          <a:p>
            <a:pPr algn="ctr"/>
            <a:r>
              <a:rPr lang="en-US" sz="3600" dirty="0">
                <a:solidFill>
                  <a:schemeClr val="bg1"/>
                </a:solidFill>
              </a:rPr>
              <a:t>the places He appoints”</a:t>
            </a:r>
          </a:p>
        </p:txBody>
      </p:sp>
      <p:sp>
        <p:nvSpPr>
          <p:cNvPr id="6" name="Rectangle 5">
            <a:extLst>
              <a:ext uri="{FF2B5EF4-FFF2-40B4-BE49-F238E27FC236}">
                <a16:creationId xmlns:a16="http://schemas.microsoft.com/office/drawing/2014/main" id="{C3425ECC-3A69-4786-AD39-08B9A08CCBFD}"/>
              </a:ext>
            </a:extLst>
          </p:cNvPr>
          <p:cNvSpPr/>
          <p:nvPr/>
        </p:nvSpPr>
        <p:spPr>
          <a:xfrm>
            <a:off x="1239665" y="968273"/>
            <a:ext cx="2943947" cy="369332"/>
          </a:xfrm>
          <a:prstGeom prst="rect">
            <a:avLst/>
          </a:prstGeom>
        </p:spPr>
        <p:txBody>
          <a:bodyPr wrap="none">
            <a:spAutoFit/>
          </a:bodyPr>
          <a:lstStyle/>
          <a:p>
            <a:r>
              <a:rPr lang="en-US" b="1" dirty="0">
                <a:solidFill>
                  <a:schemeClr val="bg1"/>
                </a:solidFill>
              </a:rPr>
              <a:t>Doctrine and Covenants 125.</a:t>
            </a:r>
          </a:p>
        </p:txBody>
      </p:sp>
    </p:spTree>
    <p:extLst>
      <p:ext uri="{BB962C8B-B14F-4D97-AF65-F5344CB8AC3E}">
        <p14:creationId xmlns:p14="http://schemas.microsoft.com/office/powerpoint/2010/main" val="18645956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133</a:t>
            </a:r>
          </a:p>
        </p:txBody>
      </p:sp>
      <p:sp>
        <p:nvSpPr>
          <p:cNvPr id="2" name="Rectangle 1">
            <a:extLst>
              <a:ext uri="{FF2B5EF4-FFF2-40B4-BE49-F238E27FC236}">
                <a16:creationId xmlns:a16="http://schemas.microsoft.com/office/drawing/2014/main" id="{ACDAFE7F-81AF-4142-886F-923D82CF0054}"/>
              </a:ext>
            </a:extLst>
          </p:cNvPr>
          <p:cNvSpPr/>
          <p:nvPr/>
        </p:nvSpPr>
        <p:spPr>
          <a:xfrm>
            <a:off x="3048000" y="2274838"/>
            <a:ext cx="6096000" cy="2308324"/>
          </a:xfrm>
          <a:prstGeom prst="rect">
            <a:avLst/>
          </a:prstGeom>
        </p:spPr>
        <p:txBody>
          <a:bodyPr>
            <a:spAutoFit/>
          </a:bodyPr>
          <a:lstStyle/>
          <a:p>
            <a:pPr algn="ctr"/>
            <a:r>
              <a:rPr lang="en-US" sz="3600" dirty="0">
                <a:solidFill>
                  <a:schemeClr val="bg1"/>
                </a:solidFill>
                <a:latin typeface="Sitka Small" panose="02000505000000020004" pitchFamily="2" charset="0"/>
              </a:rPr>
              <a:t>“Brigham Young is no longer required to leave his family to serve additional missions”</a:t>
            </a:r>
          </a:p>
        </p:txBody>
      </p:sp>
      <p:sp>
        <p:nvSpPr>
          <p:cNvPr id="4" name="Rectangle 3">
            <a:extLst>
              <a:ext uri="{FF2B5EF4-FFF2-40B4-BE49-F238E27FC236}">
                <a16:creationId xmlns:a16="http://schemas.microsoft.com/office/drawing/2014/main" id="{8ABD2689-B59E-4B76-BB80-98FD8D933324}"/>
              </a:ext>
            </a:extLst>
          </p:cNvPr>
          <p:cNvSpPr/>
          <p:nvPr/>
        </p:nvSpPr>
        <p:spPr>
          <a:xfrm>
            <a:off x="1239665" y="968273"/>
            <a:ext cx="2943947" cy="369332"/>
          </a:xfrm>
          <a:prstGeom prst="rect">
            <a:avLst/>
          </a:prstGeom>
        </p:spPr>
        <p:txBody>
          <a:bodyPr wrap="none">
            <a:spAutoFit/>
          </a:bodyPr>
          <a:lstStyle/>
          <a:p>
            <a:r>
              <a:rPr lang="en-US" b="1" dirty="0">
                <a:solidFill>
                  <a:schemeClr val="bg1"/>
                </a:solidFill>
              </a:rPr>
              <a:t>Doctrine and Covenants 126.</a:t>
            </a:r>
          </a:p>
        </p:txBody>
      </p:sp>
    </p:spTree>
    <p:extLst>
      <p:ext uri="{BB962C8B-B14F-4D97-AF65-F5344CB8AC3E}">
        <p14:creationId xmlns:p14="http://schemas.microsoft.com/office/powerpoint/2010/main" val="3257561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511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MS PMincho</vt:lpstr>
      <vt:lpstr>Arial</vt:lpstr>
      <vt:lpstr>Calibri</vt:lpstr>
      <vt:lpstr>Impact</vt:lpstr>
      <vt:lpstr>Microsoft Himalaya</vt:lpstr>
      <vt:lpstr>Palatino</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3055</cp:revision>
  <dcterms:created xsi:type="dcterms:W3CDTF">2018-08-29T04:26:39Z</dcterms:created>
  <dcterms:modified xsi:type="dcterms:W3CDTF">2018-10-18T14:31:32Z</dcterms:modified>
</cp:coreProperties>
</file>