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477" r:id="rId1"/>
  </p:sldMasterIdLst>
  <p:notesMasterIdLst>
    <p:notesMasterId r:id="rId15"/>
  </p:notesMasterIdLst>
  <p:sldIdLst>
    <p:sldId id="296" r:id="rId2"/>
    <p:sldId id="329" r:id="rId3"/>
    <p:sldId id="337" r:id="rId4"/>
    <p:sldId id="338" r:id="rId5"/>
    <p:sldId id="339" r:id="rId6"/>
    <p:sldId id="340" r:id="rId7"/>
    <p:sldId id="341" r:id="rId8"/>
    <p:sldId id="342" r:id="rId9"/>
    <p:sldId id="343" r:id="rId10"/>
    <p:sldId id="344" r:id="rId11"/>
    <p:sldId id="346" r:id="rId12"/>
    <p:sldId id="347" r:id="rId13"/>
    <p:sldId id="348"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2"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C0000"/>
    <a:srgbClr val="FFD757"/>
    <a:srgbClr val="E6E6E6"/>
    <a:srgbClr val="D88028"/>
    <a:srgbClr val="D6E513"/>
    <a:srgbClr val="13BD23"/>
    <a:srgbClr val="B9B93A"/>
    <a:srgbClr val="FF6600"/>
    <a:srgbClr val="A7897B"/>
    <a:srgbClr val="33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26"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10/17/2018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a:t>
            </a:fld>
            <a:endParaRPr lang="en-US" dirty="0"/>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5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75640873-EF0B-4AC7-AF11-57FEBA4985EA}" type="datetimeFigureOut">
              <a:rPr lang="en-US" smtClean="0"/>
              <a:t>10/17/2018</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8991830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10/17/2018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7954266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10/17/2018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35337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10/17/2018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1075749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10/17/2018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9278174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10/17/2018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7455281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10/17/2018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6999689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10/17/2018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7017681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10/17/2018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79320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10/17/2018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808628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10/17/2018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6296168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640873-EF0B-4AC7-AF11-57FEBA4985EA}" type="datetimeFigureOut">
              <a:rPr lang="en-US" smtClean="0"/>
              <a:t>10/17/2018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262694938"/>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10/17/2018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384909215"/>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640873-EF0B-4AC7-AF11-57FEBA4985EA}" type="datetimeFigureOut">
              <a:rPr lang="en-US" smtClean="0"/>
              <a:t>10/17/2018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1263781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640873-EF0B-4AC7-AF11-57FEBA4985EA}" type="datetimeFigureOut">
              <a:rPr lang="en-US" smtClean="0"/>
              <a:t>10/17/2018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7508680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10/17/2018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747007750"/>
      </p:ext>
    </p:extLst>
  </p:cSld>
  <p:clrMapOvr>
    <a:masterClrMapping/>
  </p:clrMapOvr>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10/17/2018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556202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s://en.wikipedia.org/wiki/Nauvoo_Temple"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56000"/>
            <a:lum/>
            <a:extLst>
              <a:ext uri="{837473B0-CC2E-450A-ABE3-18F120FF3D39}">
                <a1611:picAttrSrcUrl xmlns:a1611="http://schemas.microsoft.com/office/drawing/2016/11/main" r:id="rId20"/>
              </a:ext>
            </a:extLst>
          </a:blip>
          <a:srcRect/>
          <a:stretch>
            <a:fillRect t="-64000" b="-64000"/>
          </a:stretch>
        </a:blipFill>
        <a:effectLst/>
      </p:bgPr>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21">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5640873-EF0B-4AC7-AF11-57FEBA4985EA}" type="datetimeFigureOut">
              <a:rPr lang="en-US" smtClean="0"/>
              <a:t>10/17/2018</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B93B05A-D8BA-4E04-8927-7D3B765C5B2D}" type="slidenum">
              <a:rPr lang="en-US" smtClean="0"/>
              <a:t>‹#›</a:t>
            </a:fld>
            <a:endParaRPr lang="en-US" dirty="0"/>
          </a:p>
        </p:txBody>
      </p:sp>
    </p:spTree>
    <p:extLst>
      <p:ext uri="{BB962C8B-B14F-4D97-AF65-F5344CB8AC3E}">
        <p14:creationId xmlns:p14="http://schemas.microsoft.com/office/powerpoint/2010/main" val="2793036516"/>
      </p:ext>
    </p:extLst>
  </p:cSld>
  <p:clrMap bg1="dk1" tx1="lt1" bg2="dk2" tx2="lt2" accent1="accent1" accent2="accent2" accent3="accent3" accent4="accent4" accent5="accent5" accent6="accent6" hlink="hlink" folHlink="folHlink"/>
  <p:sldLayoutIdLst>
    <p:sldLayoutId id="2147485478" r:id="rId1"/>
    <p:sldLayoutId id="2147485479" r:id="rId2"/>
    <p:sldLayoutId id="2147485480" r:id="rId3"/>
    <p:sldLayoutId id="2147485481" r:id="rId4"/>
    <p:sldLayoutId id="2147485482" r:id="rId5"/>
    <p:sldLayoutId id="2147485483" r:id="rId6"/>
    <p:sldLayoutId id="2147485484" r:id="rId7"/>
    <p:sldLayoutId id="2147485485" r:id="rId8"/>
    <p:sldLayoutId id="2147485486" r:id="rId9"/>
    <p:sldLayoutId id="2147485487" r:id="rId10"/>
    <p:sldLayoutId id="2147485488" r:id="rId11"/>
    <p:sldLayoutId id="2147485489" r:id="rId12"/>
    <p:sldLayoutId id="2147485490" r:id="rId13"/>
    <p:sldLayoutId id="2147485491" r:id="rId14"/>
    <p:sldLayoutId id="2147485492" r:id="rId15"/>
    <p:sldLayoutId id="2147485493" r:id="rId16"/>
    <p:sldLayoutId id="2147485494"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theclio.com/web/entry?id=20676" TargetMode="External"/><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www.theclio.com/web/entry?id=20676" TargetMode="External"/><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flickr.com/photos/digitalsight/4694639239" TargetMode="External"/><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www.flickr.com/photos/donutgirl/3845888264/" TargetMode="External"/><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en.wikipedia.org/wiki/Mormon_Trail" TargetMode="External"/><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www.flickr.com/photos/31543164@N08/2947664674/" TargetMode="External"/><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en.wikipedia.org/wiki/Nauvoo_Temple" TargetMode="Externa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commons.wikimedia.org/wiki/File:The_Great_Mormon_Temple_at_Nauvoo_circa_1848.jpg" TargetMode="External"/><Relationship Id="rId2" Type="http://schemas.openxmlformats.org/officeDocument/2006/relationships/image" Target="../media/image7.jp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www.lifesjourneytoperfection.net/2016/06/2016-lds-sharing-time-ideas-for-july_28.html#.V3w0ibgrKUk" TargetMode="External"/><Relationship Id="rId2" Type="http://schemas.openxmlformats.org/officeDocument/2006/relationships/image" Target="../media/image9.jpg"/><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hyperlink" Target="https://en.wikipedia.org/wiki/Nauvoo,_Illinois" TargetMode="External"/><Relationship Id="rId2" Type="http://schemas.openxmlformats.org/officeDocument/2006/relationships/image" Target="../media/image11.JP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490388" y="420495"/>
            <a:ext cx="2001079"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rgbClr val="FF6600"/>
                </a:solidFill>
              </a:rPr>
              <a:t>LESSON 15</a:t>
            </a:r>
          </a:p>
        </p:txBody>
      </p:sp>
      <p:pic>
        <p:nvPicPr>
          <p:cNvPr id="8" name="Picture 2" descr="https://html1-f.scribdassets.com/8wio8d6utc4g5ese/images/1-6d60390e3c.jpg">
            <a:extLst>
              <a:ext uri="{FF2B5EF4-FFF2-40B4-BE49-F238E27FC236}">
                <a16:creationId xmlns:a16="http://schemas.microsoft.com/office/drawing/2014/main" id="{55FDD61B-D499-4BC6-9AF2-1907B4AFF6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6058" y="0"/>
            <a:ext cx="6545942" cy="6858000"/>
          </a:xfrm>
          <a:prstGeom prst="rect">
            <a:avLst/>
          </a:prstGeom>
          <a:noFill/>
          <a:ln>
            <a:gradFill flip="none" rotWithShape="1">
              <a:gsLst>
                <a:gs pos="0">
                  <a:schemeClr val="accent1">
                    <a:lumMod val="5000"/>
                    <a:lumOff val="95000"/>
                  </a:schemeClr>
                </a:gs>
                <a:gs pos="25000">
                  <a:schemeClr val="accent1">
                    <a:lumMod val="45000"/>
                    <a:lumOff val="55000"/>
                  </a:schemeClr>
                </a:gs>
                <a:gs pos="83000">
                  <a:schemeClr val="accent1">
                    <a:lumMod val="45000"/>
                    <a:lumOff val="55000"/>
                  </a:schemeClr>
                </a:gs>
                <a:gs pos="100000">
                  <a:schemeClr val="accent1">
                    <a:lumMod val="30000"/>
                    <a:lumOff val="70000"/>
                  </a:schemeClr>
                </a:gs>
              </a:gsLst>
              <a:path path="rect">
                <a:fillToRect l="100000" t="100000"/>
              </a:path>
              <a:tileRect r="-100000" b="-100000"/>
            </a:gradFill>
          </a:ln>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40453D80-1807-47DD-9F91-3E3FDD322FB6}"/>
              </a:ext>
            </a:extLst>
          </p:cNvPr>
          <p:cNvSpPr txBox="1"/>
          <p:nvPr/>
        </p:nvSpPr>
        <p:spPr>
          <a:xfrm>
            <a:off x="6268280" y="5247864"/>
            <a:ext cx="4969565" cy="830997"/>
          </a:xfrm>
          <a:prstGeom prst="rect">
            <a:avLst/>
          </a:prstGeom>
          <a:noFill/>
        </p:spPr>
        <p:txBody>
          <a:bodyPr wrap="square" rtlCol="0">
            <a:spAutoFit/>
          </a:bodyPr>
          <a:lstStyle/>
          <a:p>
            <a:r>
              <a:rPr lang="en-US" sz="2400" b="1" dirty="0">
                <a:solidFill>
                  <a:schemeClr val="bg2">
                    <a:lumMod val="10000"/>
                  </a:schemeClr>
                </a:solidFill>
              </a:rPr>
              <a:t>Doctrine and Covenants </a:t>
            </a:r>
          </a:p>
          <a:p>
            <a:r>
              <a:rPr lang="en-US" sz="2400" b="1" dirty="0">
                <a:solidFill>
                  <a:schemeClr val="bg2">
                    <a:lumMod val="10000"/>
                  </a:schemeClr>
                </a:solidFill>
              </a:rPr>
              <a:t>and Church History</a:t>
            </a:r>
          </a:p>
        </p:txBody>
      </p:sp>
      <p:sp>
        <p:nvSpPr>
          <p:cNvPr id="10" name="TextBox 9">
            <a:extLst>
              <a:ext uri="{FF2B5EF4-FFF2-40B4-BE49-F238E27FC236}">
                <a16:creationId xmlns:a16="http://schemas.microsoft.com/office/drawing/2014/main" id="{0561AD48-C1FF-4315-91C1-654541E58BDD}"/>
              </a:ext>
            </a:extLst>
          </p:cNvPr>
          <p:cNvSpPr txBox="1"/>
          <p:nvPr/>
        </p:nvSpPr>
        <p:spPr>
          <a:xfrm>
            <a:off x="1550505" y="2875002"/>
            <a:ext cx="3657600" cy="1107996"/>
          </a:xfrm>
          <a:prstGeom prst="rect">
            <a:avLst/>
          </a:prstGeom>
          <a:noFill/>
        </p:spPr>
        <p:txBody>
          <a:bodyPr wrap="square" rtlCol="0">
            <a:spAutoFit/>
          </a:bodyPr>
          <a:lstStyle/>
          <a:p>
            <a:pPr algn="ctr"/>
            <a:r>
              <a:rPr lang="en-US" sz="6600" dirty="0">
                <a:solidFill>
                  <a:schemeClr val="bg1"/>
                </a:solidFill>
                <a:effectLst>
                  <a:outerShdw blurRad="38100" dist="38100" dir="2700000" algn="tl">
                    <a:srgbClr val="000000">
                      <a:alpha val="43137"/>
                    </a:srgbClr>
                  </a:outerShdw>
                </a:effectLst>
                <a:latin typeface="Impact" panose="020B0806030902050204" pitchFamily="34" charset="0"/>
                <a:ea typeface="Microsoft Himalaya" panose="01010100010101010101" pitchFamily="2" charset="0"/>
                <a:cs typeface="Microsoft Himalaya" panose="01010100010101010101" pitchFamily="2" charset="0"/>
              </a:rPr>
              <a:t>SEMINARY</a:t>
            </a:r>
          </a:p>
        </p:txBody>
      </p:sp>
    </p:spTree>
    <p:extLst>
      <p:ext uri="{BB962C8B-B14F-4D97-AF65-F5344CB8AC3E}">
        <p14:creationId xmlns:p14="http://schemas.microsoft.com/office/powerpoint/2010/main" val="136617102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56000"/>
            <a:lum/>
            <a:extLst>
              <a:ext uri="{837473B0-CC2E-450A-ABE3-18F120FF3D39}">
                <a1611:picAttrSrcUrl xmlns:a1611="http://schemas.microsoft.com/office/drawing/2016/11/main" r:id="rId3"/>
              </a:ext>
            </a:extLst>
          </a:blip>
          <a:srcRect/>
          <a:stretch>
            <a:fillRect t="-15000" b="-15000"/>
          </a:stretch>
        </a:blipFill>
        <a:effectLst/>
      </p:bgPr>
    </p:bg>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solidFill>
                <a:effectLst>
                  <a:outerShdw blurRad="38100" dist="38100" dir="2700000" algn="tl">
                    <a:srgbClr val="000000">
                      <a:alpha val="43137"/>
                    </a:srgbClr>
                  </a:outerShdw>
                </a:effectLst>
                <a:latin typeface="Sitka Small" panose="02000505000000020004" pitchFamily="2" charset="0"/>
                <a:ea typeface="MS PMincho" panose="02020600040205080304" pitchFamily="18" charset="-128"/>
                <a:cs typeface="Times New Roman" panose="02020603050405020304" pitchFamily="18" charset="0"/>
              </a:rPr>
              <a:t>LESSON 132</a:t>
            </a:r>
          </a:p>
        </p:txBody>
      </p:sp>
      <p:sp>
        <p:nvSpPr>
          <p:cNvPr id="3" name="Rectangle 2">
            <a:extLst>
              <a:ext uri="{FF2B5EF4-FFF2-40B4-BE49-F238E27FC236}">
                <a16:creationId xmlns:a16="http://schemas.microsoft.com/office/drawing/2014/main" id="{CAF4A05A-9350-4E24-ACF7-65A478DBC020}"/>
              </a:ext>
            </a:extLst>
          </p:cNvPr>
          <p:cNvSpPr/>
          <p:nvPr/>
        </p:nvSpPr>
        <p:spPr>
          <a:xfrm>
            <a:off x="1529048" y="822106"/>
            <a:ext cx="3562707" cy="369332"/>
          </a:xfrm>
          <a:prstGeom prst="rect">
            <a:avLst/>
          </a:prstGeom>
        </p:spPr>
        <p:txBody>
          <a:bodyPr wrap="none">
            <a:spAutoFit/>
          </a:bodyPr>
          <a:lstStyle/>
          <a:p>
            <a:r>
              <a:rPr lang="en-US" b="1" dirty="0">
                <a:solidFill>
                  <a:schemeClr val="bg1"/>
                </a:solidFill>
              </a:rPr>
              <a:t>Doctrine and Covenants 124:38-41.</a:t>
            </a:r>
          </a:p>
        </p:txBody>
      </p:sp>
      <p:sp>
        <p:nvSpPr>
          <p:cNvPr id="2" name="Rectangle 1">
            <a:extLst>
              <a:ext uri="{FF2B5EF4-FFF2-40B4-BE49-F238E27FC236}">
                <a16:creationId xmlns:a16="http://schemas.microsoft.com/office/drawing/2014/main" id="{C8A1CD73-B638-47D0-ADC1-E8A1EB44C957}"/>
              </a:ext>
            </a:extLst>
          </p:cNvPr>
          <p:cNvSpPr/>
          <p:nvPr/>
        </p:nvSpPr>
        <p:spPr>
          <a:xfrm>
            <a:off x="1529048" y="1152939"/>
            <a:ext cx="9133904" cy="3293209"/>
          </a:xfrm>
          <a:prstGeom prst="rect">
            <a:avLst/>
          </a:prstGeom>
        </p:spPr>
        <p:txBody>
          <a:bodyPr wrap="square">
            <a:spAutoFit/>
          </a:bodyPr>
          <a:lstStyle/>
          <a:p>
            <a:pPr algn="just" fontAlgn="base"/>
            <a:r>
              <a:rPr lang="en-US" sz="1600" b="1" dirty="0">
                <a:solidFill>
                  <a:schemeClr val="bg1"/>
                </a:solidFill>
                <a:latin typeface="Palatino"/>
              </a:rPr>
              <a:t>38 </a:t>
            </a:r>
            <a:r>
              <a:rPr lang="en-US" sz="1600" dirty="0">
                <a:solidFill>
                  <a:schemeClr val="bg1"/>
                </a:solidFill>
                <a:latin typeface="Palatino"/>
              </a:rPr>
              <a:t>For, for this cause I commanded Moses that he should build a tabernacle, that they should bear it with them in the wilderness, and to build a house in the land of promise, that those ordinances might be revealed which had been hid from before the world was.</a:t>
            </a:r>
          </a:p>
          <a:p>
            <a:pPr algn="just" fontAlgn="base"/>
            <a:r>
              <a:rPr lang="en-US" sz="1600" b="1" dirty="0">
                <a:solidFill>
                  <a:schemeClr val="bg1"/>
                </a:solidFill>
                <a:latin typeface="Palatino"/>
              </a:rPr>
              <a:t>39 </a:t>
            </a:r>
            <a:r>
              <a:rPr lang="en-US" sz="1600" dirty="0">
                <a:solidFill>
                  <a:schemeClr val="bg1"/>
                </a:solidFill>
                <a:latin typeface="Palatino"/>
              </a:rPr>
              <a:t>Therefore, verily I say unto you, that your anointings, and your washings, and your baptisms for the dead, and your solemn assemblies, and your memorials for your sacrifices by the sons of Levi, and for your oracles in your most holy places wherein you receive conversations, and your statutes and judgments, for the beginning of the revelations and foundation of Zion, and for the glory, honor, and endowment of all her municipals, are ordained by the ordinance of my holy house, which my people are always commanded to build unto my holy name.</a:t>
            </a:r>
          </a:p>
          <a:p>
            <a:pPr algn="just" fontAlgn="base"/>
            <a:r>
              <a:rPr lang="en-US" sz="1600" b="1" dirty="0">
                <a:solidFill>
                  <a:schemeClr val="bg1"/>
                </a:solidFill>
                <a:latin typeface="Palatino"/>
              </a:rPr>
              <a:t>40 </a:t>
            </a:r>
            <a:r>
              <a:rPr lang="en-US" sz="1600" dirty="0">
                <a:solidFill>
                  <a:schemeClr val="bg1"/>
                </a:solidFill>
                <a:latin typeface="Palatino"/>
              </a:rPr>
              <a:t>And verily I say unto you, let this house be built unto my name, that I may reveal mine ordinances therein unto my people;</a:t>
            </a:r>
          </a:p>
          <a:p>
            <a:pPr algn="just" fontAlgn="base"/>
            <a:r>
              <a:rPr lang="en-US" sz="1600" b="1" dirty="0">
                <a:solidFill>
                  <a:schemeClr val="bg1"/>
                </a:solidFill>
                <a:latin typeface="Palatino"/>
              </a:rPr>
              <a:t>41 </a:t>
            </a:r>
            <a:r>
              <a:rPr lang="en-US" sz="1600" dirty="0">
                <a:solidFill>
                  <a:schemeClr val="bg1"/>
                </a:solidFill>
                <a:latin typeface="Palatino"/>
              </a:rPr>
              <a:t>For I deign to reveal unto my church things which have been kept hid from before the foundation of the world, things that pertain to the dispensation of the fulness of times.</a:t>
            </a:r>
            <a:endParaRPr lang="en-US" sz="1600" b="0" i="0" dirty="0">
              <a:solidFill>
                <a:schemeClr val="bg1"/>
              </a:solidFill>
              <a:effectLst/>
              <a:latin typeface="Palatino"/>
            </a:endParaRPr>
          </a:p>
        </p:txBody>
      </p:sp>
      <p:sp>
        <p:nvSpPr>
          <p:cNvPr id="4" name="Rectangle 3">
            <a:extLst>
              <a:ext uri="{FF2B5EF4-FFF2-40B4-BE49-F238E27FC236}">
                <a16:creationId xmlns:a16="http://schemas.microsoft.com/office/drawing/2014/main" id="{255E64A9-CDF1-47DB-8DEF-CFF9AE8F31BB}"/>
              </a:ext>
            </a:extLst>
          </p:cNvPr>
          <p:cNvSpPr/>
          <p:nvPr/>
        </p:nvSpPr>
        <p:spPr>
          <a:xfrm>
            <a:off x="1529047" y="4546328"/>
            <a:ext cx="8487149" cy="369332"/>
          </a:xfrm>
          <a:prstGeom prst="rect">
            <a:avLst/>
          </a:prstGeom>
        </p:spPr>
        <p:txBody>
          <a:bodyPr wrap="square">
            <a:spAutoFit/>
          </a:bodyPr>
          <a:lstStyle/>
          <a:p>
            <a:pPr algn="just"/>
            <a:r>
              <a:rPr lang="en-US" b="1" dirty="0">
                <a:solidFill>
                  <a:schemeClr val="bg1"/>
                </a:solidFill>
              </a:rPr>
              <a:t>Why did the Lord command the ancient Israelites to build a tabernacle and temples? </a:t>
            </a:r>
          </a:p>
        </p:txBody>
      </p:sp>
      <p:sp>
        <p:nvSpPr>
          <p:cNvPr id="6" name="Rectangle 5">
            <a:extLst>
              <a:ext uri="{FF2B5EF4-FFF2-40B4-BE49-F238E27FC236}">
                <a16:creationId xmlns:a16="http://schemas.microsoft.com/office/drawing/2014/main" id="{0311BB2E-9A66-44DD-8B1F-844C350B3BF5}"/>
              </a:ext>
            </a:extLst>
          </p:cNvPr>
          <p:cNvSpPr/>
          <p:nvPr/>
        </p:nvSpPr>
        <p:spPr>
          <a:xfrm>
            <a:off x="2164259" y="5192659"/>
            <a:ext cx="7216724" cy="746511"/>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a:solidFill>
                  <a:schemeClr val="bg1"/>
                </a:solidFill>
              </a:rPr>
              <a:t>Why is the temple important to you?  Why does the Church build temples?</a:t>
            </a:r>
            <a:endParaRPr lang="en-US" b="1" dirty="0">
              <a:solidFill>
                <a:schemeClr val="bg1"/>
              </a:solidFill>
            </a:endParaRPr>
          </a:p>
        </p:txBody>
      </p:sp>
    </p:spTree>
    <p:extLst>
      <p:ext uri="{BB962C8B-B14F-4D97-AF65-F5344CB8AC3E}">
        <p14:creationId xmlns:p14="http://schemas.microsoft.com/office/powerpoint/2010/main" val="3463997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3"/>
                                        </p:tgtEl>
                                      </p:cBhvr>
                                    </p:animEffect>
                                    <p:animScale>
                                      <p:cBhvr>
                                        <p:cTn id="7" dur="250" autoRev="1" fill="hold"/>
                                        <p:tgtEl>
                                          <p:spTgt spid="3"/>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125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9" presetClass="entr" presetSubtype="0" decel="10000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750" fill="hold"/>
                                        <p:tgtEl>
                                          <p:spTgt spid="4"/>
                                        </p:tgtEl>
                                        <p:attrNameLst>
                                          <p:attrName>ppt_w</p:attrName>
                                        </p:attrNameLst>
                                      </p:cBhvr>
                                      <p:tavLst>
                                        <p:tav tm="0">
                                          <p:val>
                                            <p:fltVal val="0"/>
                                          </p:val>
                                        </p:tav>
                                        <p:tav tm="100000">
                                          <p:val>
                                            <p:strVal val="#ppt_w"/>
                                          </p:val>
                                        </p:tav>
                                      </p:tavLst>
                                    </p:anim>
                                    <p:anim calcmode="lin" valueType="num">
                                      <p:cBhvr>
                                        <p:cTn id="18" dur="750" fill="hold"/>
                                        <p:tgtEl>
                                          <p:spTgt spid="4"/>
                                        </p:tgtEl>
                                        <p:attrNameLst>
                                          <p:attrName>ppt_h</p:attrName>
                                        </p:attrNameLst>
                                      </p:cBhvr>
                                      <p:tavLst>
                                        <p:tav tm="0">
                                          <p:val>
                                            <p:fltVal val="0"/>
                                          </p:val>
                                        </p:tav>
                                        <p:tav tm="100000">
                                          <p:val>
                                            <p:strVal val="#ppt_h"/>
                                          </p:val>
                                        </p:tav>
                                      </p:tavLst>
                                    </p:anim>
                                    <p:anim calcmode="lin" valueType="num">
                                      <p:cBhvr>
                                        <p:cTn id="19" dur="750" fill="hold"/>
                                        <p:tgtEl>
                                          <p:spTgt spid="4"/>
                                        </p:tgtEl>
                                        <p:attrNameLst>
                                          <p:attrName>style.rotation</p:attrName>
                                        </p:attrNameLst>
                                      </p:cBhvr>
                                      <p:tavLst>
                                        <p:tav tm="0">
                                          <p:val>
                                            <p:fltVal val="360"/>
                                          </p:val>
                                        </p:tav>
                                        <p:tav tm="100000">
                                          <p:val>
                                            <p:fltVal val="0"/>
                                          </p:val>
                                        </p:tav>
                                      </p:tavLst>
                                    </p:anim>
                                    <p:animEffect transition="in" filter="fade">
                                      <p:cBhvr>
                                        <p:cTn id="20" dur="75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1250" fill="hold"/>
                                        <p:tgtEl>
                                          <p:spTgt spid="6"/>
                                        </p:tgtEl>
                                        <p:attrNameLst>
                                          <p:attrName>ppt_w</p:attrName>
                                        </p:attrNameLst>
                                      </p:cBhvr>
                                      <p:tavLst>
                                        <p:tav tm="0">
                                          <p:val>
                                            <p:fltVal val="0"/>
                                          </p:val>
                                        </p:tav>
                                        <p:tav tm="100000">
                                          <p:val>
                                            <p:strVal val="#ppt_w"/>
                                          </p:val>
                                        </p:tav>
                                      </p:tavLst>
                                    </p:anim>
                                    <p:anim calcmode="lin" valueType="num">
                                      <p:cBhvr>
                                        <p:cTn id="26" dur="1250" fill="hold"/>
                                        <p:tgtEl>
                                          <p:spTgt spid="6"/>
                                        </p:tgtEl>
                                        <p:attrNameLst>
                                          <p:attrName>ppt_h</p:attrName>
                                        </p:attrNameLst>
                                      </p:cBhvr>
                                      <p:tavLst>
                                        <p:tav tm="0">
                                          <p:val>
                                            <p:fltVal val="0"/>
                                          </p:val>
                                        </p:tav>
                                        <p:tav tm="100000">
                                          <p:val>
                                            <p:strVal val="#ppt_h"/>
                                          </p:val>
                                        </p:tav>
                                      </p:tavLst>
                                    </p:anim>
                                    <p:animEffect transition="in" filter="fade">
                                      <p:cBhvr>
                                        <p:cTn id="27" dur="1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P spid="4" grpId="0"/>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56000"/>
            <a:lum/>
            <a:extLst>
              <a:ext uri="{837473B0-CC2E-450A-ABE3-18F120FF3D39}">
                <a1611:picAttrSrcUrl xmlns:a1611="http://schemas.microsoft.com/office/drawing/2016/11/main" r:id="rId3"/>
              </a:ext>
            </a:extLst>
          </a:blip>
          <a:srcRect/>
          <a:stretch>
            <a:fillRect t="-12000" b="-12000"/>
          </a:stretch>
        </a:blipFill>
        <a:effectLst/>
      </p:bgPr>
    </p:bg>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solidFill>
                <a:effectLst>
                  <a:outerShdw blurRad="38100" dist="38100" dir="2700000" algn="tl">
                    <a:srgbClr val="000000">
                      <a:alpha val="43137"/>
                    </a:srgbClr>
                  </a:outerShdw>
                </a:effectLst>
                <a:latin typeface="Sitka Small" panose="02000505000000020004" pitchFamily="2" charset="0"/>
                <a:ea typeface="MS PMincho" panose="02020600040205080304" pitchFamily="18" charset="-128"/>
                <a:cs typeface="Times New Roman" panose="02020603050405020304" pitchFamily="18" charset="0"/>
              </a:rPr>
              <a:t>LESSON 132</a:t>
            </a:r>
          </a:p>
        </p:txBody>
      </p:sp>
      <p:sp>
        <p:nvSpPr>
          <p:cNvPr id="2" name="Rectangle 1">
            <a:extLst>
              <a:ext uri="{FF2B5EF4-FFF2-40B4-BE49-F238E27FC236}">
                <a16:creationId xmlns:a16="http://schemas.microsoft.com/office/drawing/2014/main" id="{5FB4FABC-2E80-4AB8-92F3-BC82E27CD562}"/>
              </a:ext>
            </a:extLst>
          </p:cNvPr>
          <p:cNvSpPr/>
          <p:nvPr/>
        </p:nvSpPr>
        <p:spPr>
          <a:xfrm>
            <a:off x="3048000" y="2151727"/>
            <a:ext cx="6096000" cy="2554545"/>
          </a:xfrm>
          <a:prstGeom prst="rect">
            <a:avLst/>
          </a:prstGeom>
        </p:spPr>
        <p:txBody>
          <a:bodyPr>
            <a:spAutoFit/>
          </a:bodyPr>
          <a:lstStyle/>
          <a:p>
            <a:pPr algn="ctr"/>
            <a:r>
              <a:rPr lang="en-US" sz="4000" dirty="0">
                <a:solidFill>
                  <a:schemeClr val="bg1"/>
                </a:solidFill>
                <a:latin typeface="Franklin Gothic Medium" panose="020B0603020102020204" pitchFamily="34" charset="0"/>
              </a:rPr>
              <a:t>“The Lord explains what will happen if the Saints obey the commandment to build a temple”</a:t>
            </a:r>
          </a:p>
        </p:txBody>
      </p:sp>
      <p:sp>
        <p:nvSpPr>
          <p:cNvPr id="4" name="Rectangle 3">
            <a:extLst>
              <a:ext uri="{FF2B5EF4-FFF2-40B4-BE49-F238E27FC236}">
                <a16:creationId xmlns:a16="http://schemas.microsoft.com/office/drawing/2014/main" id="{D666DCD7-625E-4D0C-B123-745C394EF1E4}"/>
              </a:ext>
            </a:extLst>
          </p:cNvPr>
          <p:cNvSpPr/>
          <p:nvPr/>
        </p:nvSpPr>
        <p:spPr>
          <a:xfrm>
            <a:off x="1529048" y="822106"/>
            <a:ext cx="3562707" cy="369332"/>
          </a:xfrm>
          <a:prstGeom prst="rect">
            <a:avLst/>
          </a:prstGeom>
        </p:spPr>
        <p:txBody>
          <a:bodyPr wrap="none">
            <a:spAutoFit/>
          </a:bodyPr>
          <a:lstStyle/>
          <a:p>
            <a:r>
              <a:rPr lang="en-US" b="1" dirty="0">
                <a:solidFill>
                  <a:schemeClr val="bg1"/>
                </a:solidFill>
              </a:rPr>
              <a:t>Doctrine and Covenants 124:42-55.</a:t>
            </a:r>
          </a:p>
        </p:txBody>
      </p:sp>
    </p:spTree>
    <p:extLst>
      <p:ext uri="{BB962C8B-B14F-4D97-AF65-F5344CB8AC3E}">
        <p14:creationId xmlns:p14="http://schemas.microsoft.com/office/powerpoint/2010/main" val="290162397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4000">
        <p15:prstTrans prst="curtains"/>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34000"/>
            <a:lum/>
            <a:extLst>
              <a:ext uri="{837473B0-CC2E-450A-ABE3-18F120FF3D39}">
                <a1611:picAttrSrcUrl xmlns:a1611="http://schemas.microsoft.com/office/drawing/2016/11/main" r:id="rId3"/>
              </a:ext>
            </a:extLst>
          </a:blip>
          <a:srcRect/>
          <a:stretch>
            <a:fillRect t="-21000" b="-21000"/>
          </a:stretch>
        </a:blipFill>
        <a:effectLst/>
      </p:bgPr>
    </p:bg>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solidFill>
                <a:effectLst>
                  <a:outerShdw blurRad="38100" dist="38100" dir="2700000" algn="tl">
                    <a:srgbClr val="000000">
                      <a:alpha val="43137"/>
                    </a:srgbClr>
                  </a:outerShdw>
                </a:effectLst>
                <a:latin typeface="Sitka Small" panose="02000505000000020004" pitchFamily="2" charset="0"/>
                <a:ea typeface="MS PMincho" panose="02020600040205080304" pitchFamily="18" charset="-128"/>
                <a:cs typeface="Times New Roman" panose="02020603050405020304" pitchFamily="18" charset="0"/>
              </a:rPr>
              <a:t>LESSON 132</a:t>
            </a:r>
          </a:p>
        </p:txBody>
      </p:sp>
      <p:sp>
        <p:nvSpPr>
          <p:cNvPr id="3" name="Rectangle 2">
            <a:extLst>
              <a:ext uri="{FF2B5EF4-FFF2-40B4-BE49-F238E27FC236}">
                <a16:creationId xmlns:a16="http://schemas.microsoft.com/office/drawing/2014/main" id="{4BCA99DE-51DD-43A6-AE27-0B0261E9631F}"/>
              </a:ext>
            </a:extLst>
          </p:cNvPr>
          <p:cNvSpPr/>
          <p:nvPr/>
        </p:nvSpPr>
        <p:spPr>
          <a:xfrm>
            <a:off x="1529048" y="822106"/>
            <a:ext cx="3562707" cy="369332"/>
          </a:xfrm>
          <a:prstGeom prst="rect">
            <a:avLst/>
          </a:prstGeom>
        </p:spPr>
        <p:txBody>
          <a:bodyPr wrap="none">
            <a:spAutoFit/>
          </a:bodyPr>
          <a:lstStyle/>
          <a:p>
            <a:r>
              <a:rPr lang="en-US" b="1" dirty="0">
                <a:solidFill>
                  <a:schemeClr val="bg1"/>
                </a:solidFill>
              </a:rPr>
              <a:t>Doctrine and Covenants 124:42-45.</a:t>
            </a:r>
          </a:p>
        </p:txBody>
      </p:sp>
      <p:sp>
        <p:nvSpPr>
          <p:cNvPr id="2" name="Rectangle 1">
            <a:extLst>
              <a:ext uri="{FF2B5EF4-FFF2-40B4-BE49-F238E27FC236}">
                <a16:creationId xmlns:a16="http://schemas.microsoft.com/office/drawing/2014/main" id="{D88934A3-58A5-4B3A-A68B-CA2491382519}"/>
              </a:ext>
            </a:extLst>
          </p:cNvPr>
          <p:cNvSpPr/>
          <p:nvPr/>
        </p:nvSpPr>
        <p:spPr>
          <a:xfrm>
            <a:off x="1514980" y="1096667"/>
            <a:ext cx="8698164" cy="2585323"/>
          </a:xfrm>
          <a:prstGeom prst="rect">
            <a:avLst/>
          </a:prstGeom>
        </p:spPr>
        <p:txBody>
          <a:bodyPr wrap="square">
            <a:spAutoFit/>
          </a:bodyPr>
          <a:lstStyle/>
          <a:p>
            <a:pPr algn="just" fontAlgn="base"/>
            <a:r>
              <a:rPr lang="en-US" b="1" dirty="0">
                <a:solidFill>
                  <a:schemeClr val="bg1"/>
                </a:solidFill>
                <a:latin typeface="Palatino"/>
              </a:rPr>
              <a:t>42 </a:t>
            </a:r>
            <a:r>
              <a:rPr lang="en-US" dirty="0">
                <a:solidFill>
                  <a:schemeClr val="bg1"/>
                </a:solidFill>
                <a:latin typeface="Palatino"/>
              </a:rPr>
              <a:t>And I will show unto my servant Joseph all things pertaining to this house, and the priesthood thereof, and the place whereon it shall be built.</a:t>
            </a:r>
          </a:p>
          <a:p>
            <a:pPr algn="just" fontAlgn="base"/>
            <a:r>
              <a:rPr lang="en-US" b="1" dirty="0">
                <a:solidFill>
                  <a:schemeClr val="bg1"/>
                </a:solidFill>
                <a:latin typeface="Palatino"/>
              </a:rPr>
              <a:t>43 </a:t>
            </a:r>
            <a:r>
              <a:rPr lang="en-US" dirty="0">
                <a:solidFill>
                  <a:schemeClr val="bg1"/>
                </a:solidFill>
                <a:latin typeface="Palatino"/>
              </a:rPr>
              <a:t>And ye shall build it on the place where you have contemplated building it, for that is the spot which I have chosen for you to build it.</a:t>
            </a:r>
          </a:p>
          <a:p>
            <a:pPr algn="just" fontAlgn="base"/>
            <a:r>
              <a:rPr lang="en-US" b="1" dirty="0">
                <a:solidFill>
                  <a:schemeClr val="bg1"/>
                </a:solidFill>
                <a:latin typeface="Palatino"/>
              </a:rPr>
              <a:t>44 </a:t>
            </a:r>
            <a:r>
              <a:rPr lang="en-US" dirty="0">
                <a:solidFill>
                  <a:schemeClr val="bg1"/>
                </a:solidFill>
                <a:latin typeface="Palatino"/>
              </a:rPr>
              <a:t>If ye labor with all your might, I will consecrate that spot that it shall be made holy.</a:t>
            </a:r>
          </a:p>
          <a:p>
            <a:pPr algn="just" fontAlgn="base"/>
            <a:r>
              <a:rPr lang="en-US" b="1" dirty="0">
                <a:solidFill>
                  <a:schemeClr val="bg1"/>
                </a:solidFill>
                <a:latin typeface="Palatino"/>
              </a:rPr>
              <a:t>45 </a:t>
            </a:r>
            <a:r>
              <a:rPr lang="en-US" dirty="0">
                <a:solidFill>
                  <a:schemeClr val="bg1"/>
                </a:solidFill>
                <a:latin typeface="Palatino"/>
              </a:rPr>
              <a:t>And if my people will hearken unto my voice, and unto the voice of my servants whom I have appointed to lead my people, behold, verily I say unto you, they shall not be moved out of their place.</a:t>
            </a:r>
            <a:endParaRPr lang="en-US" b="0" i="0" dirty="0">
              <a:solidFill>
                <a:schemeClr val="bg1"/>
              </a:solidFill>
              <a:effectLst/>
              <a:latin typeface="Palatino"/>
            </a:endParaRPr>
          </a:p>
        </p:txBody>
      </p:sp>
      <p:sp>
        <p:nvSpPr>
          <p:cNvPr id="5" name="Rectangle 4">
            <a:extLst>
              <a:ext uri="{FF2B5EF4-FFF2-40B4-BE49-F238E27FC236}">
                <a16:creationId xmlns:a16="http://schemas.microsoft.com/office/drawing/2014/main" id="{1EE7B5E2-9719-439C-8C78-D3F26B9AC917}"/>
              </a:ext>
            </a:extLst>
          </p:cNvPr>
          <p:cNvSpPr/>
          <p:nvPr/>
        </p:nvSpPr>
        <p:spPr>
          <a:xfrm>
            <a:off x="1529048" y="3681990"/>
            <a:ext cx="3246914" cy="369332"/>
          </a:xfrm>
          <a:prstGeom prst="rect">
            <a:avLst/>
          </a:prstGeom>
        </p:spPr>
        <p:txBody>
          <a:bodyPr wrap="none">
            <a:spAutoFit/>
          </a:bodyPr>
          <a:lstStyle/>
          <a:p>
            <a:r>
              <a:rPr lang="en-US" b="1" dirty="0">
                <a:solidFill>
                  <a:schemeClr val="bg1"/>
                </a:solidFill>
              </a:rPr>
              <a:t>Doctrine and Covenants 124:55.</a:t>
            </a:r>
          </a:p>
        </p:txBody>
      </p:sp>
      <p:sp>
        <p:nvSpPr>
          <p:cNvPr id="4" name="Rectangle 3">
            <a:extLst>
              <a:ext uri="{FF2B5EF4-FFF2-40B4-BE49-F238E27FC236}">
                <a16:creationId xmlns:a16="http://schemas.microsoft.com/office/drawing/2014/main" id="{8DAAF437-F056-4B2E-9F59-4820168254A2}"/>
              </a:ext>
            </a:extLst>
          </p:cNvPr>
          <p:cNvSpPr/>
          <p:nvPr/>
        </p:nvSpPr>
        <p:spPr>
          <a:xfrm>
            <a:off x="1514979" y="3931931"/>
            <a:ext cx="8698163" cy="1200329"/>
          </a:xfrm>
          <a:prstGeom prst="rect">
            <a:avLst/>
          </a:prstGeom>
        </p:spPr>
        <p:txBody>
          <a:bodyPr wrap="square">
            <a:spAutoFit/>
          </a:bodyPr>
          <a:lstStyle/>
          <a:p>
            <a:pPr algn="just"/>
            <a:r>
              <a:rPr lang="en-US" dirty="0">
                <a:solidFill>
                  <a:schemeClr val="bg1"/>
                </a:solidFill>
                <a:latin typeface="Palatino"/>
              </a:rPr>
              <a:t>And again, verily I say unto you, I command you again to build a house to my name, even in this place, that you may prove yourselves unto me that ye are faithful in all things whatsoever I command you, that I may bless you, and crown you with honor, immortality, and eternal life.</a:t>
            </a:r>
            <a:endParaRPr lang="en-US" dirty="0">
              <a:solidFill>
                <a:schemeClr val="bg1"/>
              </a:solidFill>
            </a:endParaRPr>
          </a:p>
        </p:txBody>
      </p:sp>
      <p:sp>
        <p:nvSpPr>
          <p:cNvPr id="6" name="Rectangle 5">
            <a:extLst>
              <a:ext uri="{FF2B5EF4-FFF2-40B4-BE49-F238E27FC236}">
                <a16:creationId xmlns:a16="http://schemas.microsoft.com/office/drawing/2014/main" id="{AF2E42E9-03B2-4FFB-A9FC-A08474AA47B6}"/>
              </a:ext>
            </a:extLst>
          </p:cNvPr>
          <p:cNvSpPr/>
          <p:nvPr/>
        </p:nvSpPr>
        <p:spPr>
          <a:xfrm>
            <a:off x="1514979" y="5132204"/>
            <a:ext cx="6925636" cy="369332"/>
          </a:xfrm>
          <a:prstGeom prst="rect">
            <a:avLst/>
          </a:prstGeom>
        </p:spPr>
        <p:txBody>
          <a:bodyPr wrap="square">
            <a:spAutoFit/>
          </a:bodyPr>
          <a:lstStyle/>
          <a:p>
            <a:pPr algn="just"/>
            <a:r>
              <a:rPr lang="en-US" b="1" dirty="0">
                <a:solidFill>
                  <a:schemeClr val="bg1"/>
                </a:solidFill>
              </a:rPr>
              <a:t>What do we prove to the Lord when we obey His commandments?</a:t>
            </a:r>
          </a:p>
        </p:txBody>
      </p:sp>
      <p:sp>
        <p:nvSpPr>
          <p:cNvPr id="9" name="Rectangle 8">
            <a:extLst>
              <a:ext uri="{FF2B5EF4-FFF2-40B4-BE49-F238E27FC236}">
                <a16:creationId xmlns:a16="http://schemas.microsoft.com/office/drawing/2014/main" id="{869A871B-926F-452A-A1CD-7EB6B957E793}"/>
              </a:ext>
            </a:extLst>
          </p:cNvPr>
          <p:cNvSpPr/>
          <p:nvPr/>
        </p:nvSpPr>
        <p:spPr>
          <a:xfrm>
            <a:off x="1529048" y="5436971"/>
            <a:ext cx="6004914" cy="369332"/>
          </a:xfrm>
          <a:prstGeom prst="rect">
            <a:avLst/>
          </a:prstGeom>
        </p:spPr>
        <p:txBody>
          <a:bodyPr wrap="none">
            <a:spAutoFit/>
          </a:bodyPr>
          <a:lstStyle/>
          <a:p>
            <a:r>
              <a:rPr lang="en-US" i="1" dirty="0">
                <a:solidFill>
                  <a:schemeClr val="bg1"/>
                </a:solidFill>
                <a:effectLst>
                  <a:outerShdw blurRad="38100" dist="38100" dir="2700000" algn="tl">
                    <a:srgbClr val="000000">
                      <a:alpha val="43137"/>
                    </a:srgbClr>
                  </a:outerShdw>
                </a:effectLst>
              </a:rPr>
              <a:t>By obeying the Lord’s commandments, we prove our faithfulness</a:t>
            </a:r>
          </a:p>
        </p:txBody>
      </p:sp>
    </p:spTree>
    <p:extLst>
      <p:ext uri="{BB962C8B-B14F-4D97-AF65-F5344CB8AC3E}">
        <p14:creationId xmlns:p14="http://schemas.microsoft.com/office/powerpoint/2010/main" val="2630726976"/>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125" accel="50000" decel="50000" autoRev="1" fill="hold">
                                          <p:stCondLst>
                                            <p:cond delay="0"/>
                                          </p:stCondLst>
                                        </p:cTn>
                                        <p:tgtEl>
                                          <p:spTgt spid="3"/>
                                        </p:tgtEl>
                                        <p:attrNameLst>
                                          <p:attrName>ppt_x</p:attrName>
                                          <p:attrName>ppt_y</p:attrName>
                                        </p:attrNameLst>
                                      </p:cBhvr>
                                    </p:animMotion>
                                    <p:animRot by="1500000">
                                      <p:cBhvr>
                                        <p:cTn id="7" dur="63" fill="hold">
                                          <p:stCondLst>
                                            <p:cond delay="0"/>
                                          </p:stCondLst>
                                        </p:cTn>
                                        <p:tgtEl>
                                          <p:spTgt spid="3"/>
                                        </p:tgtEl>
                                        <p:attrNameLst>
                                          <p:attrName>r</p:attrName>
                                        </p:attrNameLst>
                                      </p:cBhvr>
                                    </p:animRot>
                                    <p:animRot by="-1500000">
                                      <p:cBhvr>
                                        <p:cTn id="8" dur="63" fill="hold">
                                          <p:stCondLst>
                                            <p:cond delay="63"/>
                                          </p:stCondLst>
                                        </p:cTn>
                                        <p:tgtEl>
                                          <p:spTgt spid="3"/>
                                        </p:tgtEl>
                                        <p:attrNameLst>
                                          <p:attrName>r</p:attrName>
                                        </p:attrNameLst>
                                      </p:cBhvr>
                                    </p:animRot>
                                    <p:animRot by="-1500000">
                                      <p:cBhvr>
                                        <p:cTn id="9" dur="63" fill="hold">
                                          <p:stCondLst>
                                            <p:cond delay="125"/>
                                          </p:stCondLst>
                                        </p:cTn>
                                        <p:tgtEl>
                                          <p:spTgt spid="3"/>
                                        </p:tgtEl>
                                        <p:attrNameLst>
                                          <p:attrName>r</p:attrName>
                                        </p:attrNameLst>
                                      </p:cBhvr>
                                    </p:animRot>
                                    <p:animRot by="1500000">
                                      <p:cBhvr>
                                        <p:cTn id="10" dur="63" fill="hold">
                                          <p:stCondLst>
                                            <p:cond delay="188"/>
                                          </p:stCondLst>
                                        </p:cTn>
                                        <p:tgtEl>
                                          <p:spTgt spid="3"/>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1" presetClass="entr" presetSubtype="8"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8)">
                                      <p:cBhvr>
                                        <p:cTn id="15" dur="75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55"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1000" fill="hold"/>
                                        <p:tgtEl>
                                          <p:spTgt spid="4"/>
                                        </p:tgtEl>
                                        <p:attrNameLst>
                                          <p:attrName>ppt_w</p:attrName>
                                        </p:attrNameLst>
                                      </p:cBhvr>
                                      <p:tavLst>
                                        <p:tav tm="0">
                                          <p:val>
                                            <p:strVal val="#ppt_w*0.70"/>
                                          </p:val>
                                        </p:tav>
                                        <p:tav tm="100000">
                                          <p:val>
                                            <p:strVal val="#ppt_w"/>
                                          </p:val>
                                        </p:tav>
                                      </p:tavLst>
                                    </p:anim>
                                    <p:anim calcmode="lin" valueType="num">
                                      <p:cBhvr>
                                        <p:cTn id="21" dur="1000" fill="hold"/>
                                        <p:tgtEl>
                                          <p:spTgt spid="4"/>
                                        </p:tgtEl>
                                        <p:attrNameLst>
                                          <p:attrName>ppt_h</p:attrName>
                                        </p:attrNameLst>
                                      </p:cBhvr>
                                      <p:tavLst>
                                        <p:tav tm="0">
                                          <p:val>
                                            <p:strVal val="#ppt_h"/>
                                          </p:val>
                                        </p:tav>
                                        <p:tav tm="100000">
                                          <p:val>
                                            <p:strVal val="#ppt_h"/>
                                          </p:val>
                                        </p:tav>
                                      </p:tavLst>
                                    </p:anim>
                                    <p:animEffect transition="in" filter="fade">
                                      <p:cBhvr>
                                        <p:cTn id="22" dur="1000"/>
                                        <p:tgtEl>
                                          <p:spTgt spid="4"/>
                                        </p:tgtEl>
                                      </p:cBhvr>
                                    </p:animEffect>
                                  </p:childTnLst>
                                </p:cTn>
                              </p:par>
                              <p:par>
                                <p:cTn id="23" presetID="55"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1000" fill="hold"/>
                                        <p:tgtEl>
                                          <p:spTgt spid="5"/>
                                        </p:tgtEl>
                                        <p:attrNameLst>
                                          <p:attrName>ppt_w</p:attrName>
                                        </p:attrNameLst>
                                      </p:cBhvr>
                                      <p:tavLst>
                                        <p:tav tm="0">
                                          <p:val>
                                            <p:strVal val="#ppt_w*0.70"/>
                                          </p:val>
                                        </p:tav>
                                        <p:tav tm="100000">
                                          <p:val>
                                            <p:strVal val="#ppt_w"/>
                                          </p:val>
                                        </p:tav>
                                      </p:tavLst>
                                    </p:anim>
                                    <p:anim calcmode="lin" valueType="num">
                                      <p:cBhvr>
                                        <p:cTn id="26" dur="1000" fill="hold"/>
                                        <p:tgtEl>
                                          <p:spTgt spid="5"/>
                                        </p:tgtEl>
                                        <p:attrNameLst>
                                          <p:attrName>ppt_h</p:attrName>
                                        </p:attrNameLst>
                                      </p:cBhvr>
                                      <p:tavLst>
                                        <p:tav tm="0">
                                          <p:val>
                                            <p:strVal val="#ppt_h"/>
                                          </p:val>
                                        </p:tav>
                                        <p:tav tm="100000">
                                          <p:val>
                                            <p:strVal val="#ppt_h"/>
                                          </p:val>
                                        </p:tav>
                                      </p:tavLst>
                                    </p:anim>
                                    <p:animEffect transition="in" filter="fade">
                                      <p:cBhvr>
                                        <p:cTn id="27" dur="10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52"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Scale>
                                      <p:cBhvr>
                                        <p:cTn id="32"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3" dur="1000" decel="50000" fill="hold">
                                          <p:stCondLst>
                                            <p:cond delay="0"/>
                                          </p:stCondLst>
                                        </p:cTn>
                                        <p:tgtEl>
                                          <p:spTgt spid="6"/>
                                        </p:tgtEl>
                                        <p:attrNameLst>
                                          <p:attrName>ppt_x</p:attrName>
                                          <p:attrName>ppt_y</p:attrName>
                                        </p:attrNameLst>
                                      </p:cBhvr>
                                    </p:animMotion>
                                    <p:animEffect transition="in" filter="fade">
                                      <p:cBhvr>
                                        <p:cTn id="34" dur="10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41" presetClass="entr" presetSubtype="0" fill="hold" grpId="0" nodeType="clickEffect">
                                  <p:stCondLst>
                                    <p:cond delay="0"/>
                                  </p:stCondLst>
                                  <p:iterate type="lt">
                                    <p:tmPct val="10000"/>
                                  </p:iterate>
                                  <p:childTnLst>
                                    <p:set>
                                      <p:cBhvr>
                                        <p:cTn id="38" dur="1" fill="hold">
                                          <p:stCondLst>
                                            <p:cond delay="0"/>
                                          </p:stCondLst>
                                        </p:cTn>
                                        <p:tgtEl>
                                          <p:spTgt spid="9"/>
                                        </p:tgtEl>
                                        <p:attrNameLst>
                                          <p:attrName>style.visibility</p:attrName>
                                        </p:attrNameLst>
                                      </p:cBhvr>
                                      <p:to>
                                        <p:strVal val="visible"/>
                                      </p:to>
                                    </p:set>
                                    <p:anim calcmode="lin" valueType="num">
                                      <p:cBhvr>
                                        <p:cTn id="39" dur="25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40" dur="250" fill="hold"/>
                                        <p:tgtEl>
                                          <p:spTgt spid="9"/>
                                        </p:tgtEl>
                                        <p:attrNameLst>
                                          <p:attrName>ppt_y</p:attrName>
                                        </p:attrNameLst>
                                      </p:cBhvr>
                                      <p:tavLst>
                                        <p:tav tm="0">
                                          <p:val>
                                            <p:strVal val="#ppt_y"/>
                                          </p:val>
                                        </p:tav>
                                        <p:tav tm="100000">
                                          <p:val>
                                            <p:strVal val="#ppt_y"/>
                                          </p:val>
                                        </p:tav>
                                      </p:tavLst>
                                    </p:anim>
                                    <p:anim calcmode="lin" valueType="num">
                                      <p:cBhvr>
                                        <p:cTn id="41" dur="25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42" dur="25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43" dur="250" tmFilter="0,0; .5, 1; 1, 1"/>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P spid="5" grpId="0"/>
      <p:bldP spid="4" grpId="0"/>
      <p:bldP spid="6"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56000"/>
            <a:lum/>
            <a:extLst>
              <a:ext uri="{837473B0-CC2E-450A-ABE3-18F120FF3D39}">
                <a1611:picAttrSrcUrl xmlns:a1611="http://schemas.microsoft.com/office/drawing/2016/11/main" r:id="rId3"/>
              </a:ext>
            </a:extLst>
          </a:blip>
          <a:srcRect/>
          <a:stretch>
            <a:fillRect t="-68000" b="-68000"/>
          </a:stretch>
        </a:blipFill>
        <a:effectLst/>
      </p:bgPr>
    </p:bg>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solidFill>
                <a:effectLst>
                  <a:outerShdw blurRad="38100" dist="38100" dir="2700000" algn="tl">
                    <a:srgbClr val="000000">
                      <a:alpha val="43137"/>
                    </a:srgbClr>
                  </a:outerShdw>
                </a:effectLst>
                <a:latin typeface="Sitka Small" panose="02000505000000020004" pitchFamily="2" charset="0"/>
                <a:ea typeface="MS PMincho" panose="02020600040205080304" pitchFamily="18" charset="-128"/>
                <a:cs typeface="Times New Roman" panose="02020603050405020304" pitchFamily="18" charset="0"/>
              </a:rPr>
              <a:t>LESSON 132</a:t>
            </a:r>
          </a:p>
        </p:txBody>
      </p:sp>
      <p:sp>
        <p:nvSpPr>
          <p:cNvPr id="2" name="Rectangle 1">
            <a:extLst>
              <a:ext uri="{FF2B5EF4-FFF2-40B4-BE49-F238E27FC236}">
                <a16:creationId xmlns:a16="http://schemas.microsoft.com/office/drawing/2014/main" id="{A4EAF9AD-1412-4564-9A8E-30DF66172A43}"/>
              </a:ext>
            </a:extLst>
          </p:cNvPr>
          <p:cNvSpPr/>
          <p:nvPr/>
        </p:nvSpPr>
        <p:spPr>
          <a:xfrm>
            <a:off x="1486485" y="1009749"/>
            <a:ext cx="8529711" cy="646331"/>
          </a:xfrm>
          <a:prstGeom prst="rect">
            <a:avLst/>
          </a:prstGeom>
        </p:spPr>
        <p:txBody>
          <a:bodyPr wrap="square">
            <a:spAutoFit/>
          </a:bodyPr>
          <a:lstStyle/>
          <a:p>
            <a:pPr algn="just"/>
            <a:r>
              <a:rPr lang="en-US" b="1" dirty="0">
                <a:solidFill>
                  <a:schemeClr val="bg1"/>
                </a:solidFill>
              </a:rPr>
              <a:t>How could the opportunity to prove your faithfulness to God motivate you to obey His commandments?</a:t>
            </a:r>
          </a:p>
        </p:txBody>
      </p:sp>
      <p:sp>
        <p:nvSpPr>
          <p:cNvPr id="3" name="Rectangle 2">
            <a:extLst>
              <a:ext uri="{FF2B5EF4-FFF2-40B4-BE49-F238E27FC236}">
                <a16:creationId xmlns:a16="http://schemas.microsoft.com/office/drawing/2014/main" id="{30840539-57B4-4915-BA91-DA6633818740}"/>
              </a:ext>
            </a:extLst>
          </p:cNvPr>
          <p:cNvSpPr/>
          <p:nvPr/>
        </p:nvSpPr>
        <p:spPr>
          <a:xfrm>
            <a:off x="1486485" y="1613070"/>
            <a:ext cx="8529710" cy="646331"/>
          </a:xfrm>
          <a:prstGeom prst="rect">
            <a:avLst/>
          </a:prstGeom>
        </p:spPr>
        <p:txBody>
          <a:bodyPr wrap="square">
            <a:spAutoFit/>
          </a:bodyPr>
          <a:lstStyle/>
          <a:p>
            <a:pPr algn="just"/>
            <a:r>
              <a:rPr lang="en-US" b="1" dirty="0">
                <a:solidFill>
                  <a:schemeClr val="bg1"/>
                </a:solidFill>
              </a:rPr>
              <a:t>What additional blessings did the Lord promise the Saints if they would build a temple in Nauvoo?</a:t>
            </a:r>
          </a:p>
        </p:txBody>
      </p:sp>
      <p:sp>
        <p:nvSpPr>
          <p:cNvPr id="4" name="Rectangle 3">
            <a:extLst>
              <a:ext uri="{FF2B5EF4-FFF2-40B4-BE49-F238E27FC236}">
                <a16:creationId xmlns:a16="http://schemas.microsoft.com/office/drawing/2014/main" id="{0FA925B0-4A1F-4EAF-83BB-7B70D5560CF5}"/>
              </a:ext>
            </a:extLst>
          </p:cNvPr>
          <p:cNvSpPr/>
          <p:nvPr/>
        </p:nvSpPr>
        <p:spPr>
          <a:xfrm>
            <a:off x="1486485" y="2312547"/>
            <a:ext cx="8529710" cy="646331"/>
          </a:xfrm>
          <a:prstGeom prst="rect">
            <a:avLst/>
          </a:prstGeom>
        </p:spPr>
        <p:txBody>
          <a:bodyPr wrap="square">
            <a:spAutoFit/>
          </a:bodyPr>
          <a:lstStyle/>
          <a:p>
            <a:pPr algn="just"/>
            <a:r>
              <a:rPr lang="en-US" b="1" dirty="0">
                <a:solidFill>
                  <a:schemeClr val="bg1"/>
                </a:solidFill>
              </a:rPr>
              <a:t>Why is it important to understand that the blessings we receive for our faithfulness to the Lord may not be immediate?</a:t>
            </a:r>
          </a:p>
        </p:txBody>
      </p:sp>
    </p:spTree>
    <p:extLst>
      <p:ext uri="{BB962C8B-B14F-4D97-AF65-F5344CB8AC3E}">
        <p14:creationId xmlns:p14="http://schemas.microsoft.com/office/powerpoint/2010/main" val="2047707868"/>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1"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2"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1000" fill="hold"/>
                                        <p:tgtEl>
                                          <p:spTgt spid="3"/>
                                        </p:tgtEl>
                                        <p:attrNameLst>
                                          <p:attrName>ppt_x</p:attrName>
                                        </p:attrNameLst>
                                      </p:cBhvr>
                                      <p:tavLst>
                                        <p:tav tm="0">
                                          <p:val>
                                            <p:strVal val="1+#ppt_w/2"/>
                                          </p:val>
                                        </p:tav>
                                        <p:tav tm="100000">
                                          <p:val>
                                            <p:strVal val="#ppt_x"/>
                                          </p:val>
                                        </p:tav>
                                      </p:tavLst>
                                    </p:anim>
                                    <p:anim calcmode="lin" valueType="num">
                                      <p:cBhvr additive="base">
                                        <p:cTn id="15"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56000"/>
            <a:lum/>
            <a:extLst>
              <a:ext uri="{837473B0-CC2E-450A-ABE3-18F120FF3D39}">
                <a1611:picAttrSrcUrl xmlns:a1611="http://schemas.microsoft.com/office/drawing/2016/11/main" r:id="rId3"/>
              </a:ext>
            </a:extLst>
          </a:blip>
          <a:srcRect/>
          <a:stretch>
            <a:fillRect t="-15000" b="-15000"/>
          </a:stretch>
        </a:blipFill>
        <a:effectLst/>
      </p:bgPr>
    </p:bg>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solidFill>
                <a:effectLst>
                  <a:outerShdw blurRad="38100" dist="38100" dir="2700000" algn="tl">
                    <a:srgbClr val="000000">
                      <a:alpha val="43137"/>
                    </a:srgbClr>
                  </a:outerShdw>
                </a:effectLst>
                <a:latin typeface="Sitka Small" panose="02000505000000020004" pitchFamily="2" charset="0"/>
                <a:ea typeface="MS PMincho" panose="02020600040205080304" pitchFamily="18" charset="-128"/>
                <a:cs typeface="Times New Roman" panose="02020603050405020304" pitchFamily="18" charset="0"/>
              </a:rPr>
              <a:t>LESSON 132</a:t>
            </a:r>
          </a:p>
        </p:txBody>
      </p:sp>
      <p:sp>
        <p:nvSpPr>
          <p:cNvPr id="3" name="Rectangle 2">
            <a:extLst>
              <a:ext uri="{FF2B5EF4-FFF2-40B4-BE49-F238E27FC236}">
                <a16:creationId xmlns:a16="http://schemas.microsoft.com/office/drawing/2014/main" id="{441C320F-C7B8-4629-A110-C70C852FABE8}"/>
              </a:ext>
            </a:extLst>
          </p:cNvPr>
          <p:cNvSpPr/>
          <p:nvPr/>
        </p:nvSpPr>
        <p:spPr>
          <a:xfrm>
            <a:off x="2064063" y="3075057"/>
            <a:ext cx="8063874" cy="707886"/>
          </a:xfrm>
          <a:prstGeom prst="rect">
            <a:avLst/>
          </a:prstGeom>
        </p:spPr>
        <p:txBody>
          <a:bodyPr wrap="none">
            <a:spAutoFit/>
          </a:bodyPr>
          <a:lstStyle/>
          <a:p>
            <a:r>
              <a:rPr lang="en-US" sz="4000" b="1" dirty="0">
                <a:solidFill>
                  <a:schemeClr val="bg1"/>
                </a:solidFill>
                <a:latin typeface="Franklin Gothic Medium" panose="020B0603020102020204" pitchFamily="34" charset="0"/>
              </a:rPr>
              <a:t>Doctrine and Covenants 124:22–83</a:t>
            </a:r>
          </a:p>
        </p:txBody>
      </p:sp>
    </p:spTree>
    <p:extLst>
      <p:ext uri="{BB962C8B-B14F-4D97-AF65-F5344CB8AC3E}">
        <p14:creationId xmlns:p14="http://schemas.microsoft.com/office/powerpoint/2010/main" val="1745247140"/>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56000"/>
            <a:lum/>
            <a:extLst>
              <a:ext uri="{837473B0-CC2E-450A-ABE3-18F120FF3D39}">
                <a1611:picAttrSrcUrl xmlns:a1611="http://schemas.microsoft.com/office/drawing/2016/11/main" r:id="rId3"/>
              </a:ext>
            </a:extLst>
          </a:blip>
          <a:srcRect/>
          <a:stretch>
            <a:fillRect t="-9000" b="-9000"/>
          </a:stretch>
        </a:blipFill>
        <a:effectLst/>
      </p:bgPr>
    </p:bg>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solidFill>
                <a:effectLst>
                  <a:outerShdw blurRad="38100" dist="38100" dir="2700000" algn="tl">
                    <a:srgbClr val="000000">
                      <a:alpha val="43137"/>
                    </a:srgbClr>
                  </a:outerShdw>
                </a:effectLst>
                <a:latin typeface="Sitka Small" panose="02000505000000020004" pitchFamily="2" charset="0"/>
                <a:ea typeface="MS PMincho" panose="02020600040205080304" pitchFamily="18" charset="-128"/>
                <a:cs typeface="Times New Roman" panose="02020603050405020304" pitchFamily="18" charset="0"/>
              </a:rPr>
              <a:t>LESSON 132</a:t>
            </a:r>
          </a:p>
        </p:txBody>
      </p:sp>
      <p:sp>
        <p:nvSpPr>
          <p:cNvPr id="2" name="Rectangle 1">
            <a:extLst>
              <a:ext uri="{FF2B5EF4-FFF2-40B4-BE49-F238E27FC236}">
                <a16:creationId xmlns:a16="http://schemas.microsoft.com/office/drawing/2014/main" id="{ED6C239A-D734-4C46-9E66-A02DFC8B7D98}"/>
              </a:ext>
            </a:extLst>
          </p:cNvPr>
          <p:cNvSpPr/>
          <p:nvPr/>
        </p:nvSpPr>
        <p:spPr>
          <a:xfrm>
            <a:off x="914400" y="783607"/>
            <a:ext cx="4268028" cy="369332"/>
          </a:xfrm>
          <a:prstGeom prst="rect">
            <a:avLst/>
          </a:prstGeom>
        </p:spPr>
        <p:txBody>
          <a:bodyPr wrap="none">
            <a:spAutoFit/>
          </a:bodyPr>
          <a:lstStyle/>
          <a:p>
            <a:r>
              <a:rPr lang="en-US" b="1" dirty="0">
                <a:solidFill>
                  <a:schemeClr val="bg1"/>
                </a:solidFill>
              </a:rPr>
              <a:t>Doctrine and Covenants 124:22–41,56–83.</a:t>
            </a:r>
          </a:p>
        </p:txBody>
      </p:sp>
      <p:sp>
        <p:nvSpPr>
          <p:cNvPr id="3" name="Rectangle 2">
            <a:extLst>
              <a:ext uri="{FF2B5EF4-FFF2-40B4-BE49-F238E27FC236}">
                <a16:creationId xmlns:a16="http://schemas.microsoft.com/office/drawing/2014/main" id="{B2A7D9B3-DA1D-4161-99DB-83DD9DDA0C8E}"/>
              </a:ext>
            </a:extLst>
          </p:cNvPr>
          <p:cNvSpPr/>
          <p:nvPr/>
        </p:nvSpPr>
        <p:spPr>
          <a:xfrm>
            <a:off x="3048000" y="2274838"/>
            <a:ext cx="6096000" cy="2308324"/>
          </a:xfrm>
          <a:prstGeom prst="rect">
            <a:avLst/>
          </a:prstGeom>
        </p:spPr>
        <p:txBody>
          <a:bodyPr>
            <a:spAutoFit/>
          </a:bodyPr>
          <a:lstStyle/>
          <a:p>
            <a:pPr algn="ctr"/>
            <a:r>
              <a:rPr lang="en-US" sz="3600" b="1" dirty="0">
                <a:solidFill>
                  <a:schemeClr val="bg1"/>
                </a:solidFill>
                <a:latin typeface="MingLiU_HKSCS-ExtB" panose="02020500000000000000" pitchFamily="18" charset="-120"/>
                <a:ea typeface="MingLiU_HKSCS-ExtB" panose="02020500000000000000" pitchFamily="18" charset="-120"/>
              </a:rPr>
              <a:t>“The Lord commands the Saints to build a temple and a house for visitors in Nauvoo”</a:t>
            </a:r>
          </a:p>
        </p:txBody>
      </p:sp>
    </p:spTree>
    <p:extLst>
      <p:ext uri="{BB962C8B-B14F-4D97-AF65-F5344CB8AC3E}">
        <p14:creationId xmlns:p14="http://schemas.microsoft.com/office/powerpoint/2010/main" val="482990817"/>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32000"/>
            <a:lum/>
            <a:extLst>
              <a:ext uri="{837473B0-CC2E-450A-ABE3-18F120FF3D39}">
                <a1611:picAttrSrcUrl xmlns:a1611="http://schemas.microsoft.com/office/drawing/2016/11/main" r:id="rId3"/>
              </a:ext>
            </a:extLst>
          </a:blip>
          <a:srcRect/>
          <a:stretch>
            <a:fillRect t="-64000" b="-64000"/>
          </a:stretch>
        </a:blipFill>
        <a:effectLst/>
      </p:bgPr>
    </p:bg>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solidFill>
                <a:effectLst>
                  <a:outerShdw blurRad="38100" dist="38100" dir="2700000" algn="tl">
                    <a:srgbClr val="000000">
                      <a:alpha val="43137"/>
                    </a:srgbClr>
                  </a:outerShdw>
                </a:effectLst>
                <a:latin typeface="Sitka Small" panose="02000505000000020004" pitchFamily="2" charset="0"/>
                <a:ea typeface="MS PMincho" panose="02020600040205080304" pitchFamily="18" charset="-128"/>
                <a:cs typeface="Times New Roman" panose="02020603050405020304" pitchFamily="18" charset="0"/>
              </a:rPr>
              <a:t>LESSON 132</a:t>
            </a:r>
          </a:p>
        </p:txBody>
      </p:sp>
      <p:sp>
        <p:nvSpPr>
          <p:cNvPr id="2" name="Rectangle 1">
            <a:extLst>
              <a:ext uri="{FF2B5EF4-FFF2-40B4-BE49-F238E27FC236}">
                <a16:creationId xmlns:a16="http://schemas.microsoft.com/office/drawing/2014/main" id="{8CDDE993-1DFF-4C5D-AF62-553DF130B68B}"/>
              </a:ext>
            </a:extLst>
          </p:cNvPr>
          <p:cNvSpPr/>
          <p:nvPr/>
        </p:nvSpPr>
        <p:spPr>
          <a:xfrm>
            <a:off x="1378857" y="829773"/>
            <a:ext cx="8839200" cy="646331"/>
          </a:xfrm>
          <a:prstGeom prst="rect">
            <a:avLst/>
          </a:prstGeom>
        </p:spPr>
        <p:txBody>
          <a:bodyPr wrap="square">
            <a:spAutoFit/>
          </a:bodyPr>
          <a:lstStyle/>
          <a:p>
            <a:pPr algn="just"/>
            <a:r>
              <a:rPr lang="en-US" b="1" i="1" dirty="0">
                <a:solidFill>
                  <a:schemeClr val="bg1"/>
                </a:solidFill>
                <a:effectLst>
                  <a:outerShdw blurRad="38100" dist="38100" dir="2700000" algn="tl">
                    <a:srgbClr val="000000">
                      <a:alpha val="43137"/>
                    </a:srgbClr>
                  </a:outerShdw>
                </a:effectLst>
              </a:rPr>
              <a:t>What is something you have accomplished that required a significant amount of time, effort, or sacrifice on your part? </a:t>
            </a:r>
          </a:p>
        </p:txBody>
      </p:sp>
      <p:sp>
        <p:nvSpPr>
          <p:cNvPr id="3" name="Rectangle 2">
            <a:extLst>
              <a:ext uri="{FF2B5EF4-FFF2-40B4-BE49-F238E27FC236}">
                <a16:creationId xmlns:a16="http://schemas.microsoft.com/office/drawing/2014/main" id="{D74694CD-04FB-48C2-8C85-C218CEDABE1C}"/>
              </a:ext>
            </a:extLst>
          </p:cNvPr>
          <p:cNvSpPr/>
          <p:nvPr/>
        </p:nvSpPr>
        <p:spPr>
          <a:xfrm>
            <a:off x="1378857" y="1416629"/>
            <a:ext cx="7736114" cy="369332"/>
          </a:xfrm>
          <a:prstGeom prst="rect">
            <a:avLst/>
          </a:prstGeom>
        </p:spPr>
        <p:txBody>
          <a:bodyPr wrap="square">
            <a:spAutoFit/>
          </a:bodyPr>
          <a:lstStyle/>
          <a:p>
            <a:pPr algn="just"/>
            <a:r>
              <a:rPr lang="en-US" b="1" dirty="0">
                <a:solidFill>
                  <a:schemeClr val="bg1"/>
                </a:solidFill>
              </a:rPr>
              <a:t>Why was your accomplishment worth the time, effort, or sacrifice it required? </a:t>
            </a:r>
          </a:p>
        </p:txBody>
      </p:sp>
      <p:sp>
        <p:nvSpPr>
          <p:cNvPr id="4" name="Rectangle 3">
            <a:extLst>
              <a:ext uri="{FF2B5EF4-FFF2-40B4-BE49-F238E27FC236}">
                <a16:creationId xmlns:a16="http://schemas.microsoft.com/office/drawing/2014/main" id="{A6DBD900-4B3A-4D3A-A59B-8A08179EBDC6}"/>
              </a:ext>
            </a:extLst>
          </p:cNvPr>
          <p:cNvSpPr/>
          <p:nvPr/>
        </p:nvSpPr>
        <p:spPr>
          <a:xfrm>
            <a:off x="1378857" y="2141022"/>
            <a:ext cx="8839200" cy="1815882"/>
          </a:xfrm>
          <a:prstGeom prst="rect">
            <a:avLst/>
          </a:prstGeom>
        </p:spPr>
        <p:txBody>
          <a:bodyPr wrap="square">
            <a:spAutoFit/>
          </a:bodyPr>
          <a:lstStyle/>
          <a:p>
            <a:pPr algn="just" fontAlgn="base"/>
            <a:r>
              <a:rPr lang="en-US" sz="1600" dirty="0">
                <a:solidFill>
                  <a:schemeClr val="bg1"/>
                </a:solidFill>
                <a:effectLst>
                  <a:outerShdw blurRad="38100" dist="38100" dir="2700000" algn="tl">
                    <a:srgbClr val="000000">
                      <a:alpha val="43137"/>
                    </a:srgbClr>
                  </a:outerShdw>
                </a:effectLst>
                <a:latin typeface="Palatino"/>
              </a:rPr>
              <a:t>25 And again, verily I say unto you, let all my saints come from afar.</a:t>
            </a:r>
          </a:p>
          <a:p>
            <a:pPr algn="just" fontAlgn="base"/>
            <a:r>
              <a:rPr lang="en-US" sz="1600" dirty="0">
                <a:solidFill>
                  <a:schemeClr val="bg1"/>
                </a:solidFill>
                <a:effectLst>
                  <a:outerShdw blurRad="38100" dist="38100" dir="2700000" algn="tl">
                    <a:srgbClr val="000000">
                      <a:alpha val="43137"/>
                    </a:srgbClr>
                  </a:outerShdw>
                </a:effectLst>
                <a:latin typeface="Palatino"/>
              </a:rPr>
              <a:t>26 And send ye swift messengers, yea, chosen messengers, and say unto them: Come ye, with all your gold, and your silver, and your precious stones, and with all your antiquities; and with all who have knowledge of antiquities, that will come, may come, and bring the box tree, and the fir tree, and the pine tree, together with all the precious trees of the earth;</a:t>
            </a:r>
          </a:p>
          <a:p>
            <a:pPr algn="just" fontAlgn="base"/>
            <a:r>
              <a:rPr lang="en-US" sz="1600" dirty="0">
                <a:solidFill>
                  <a:schemeClr val="bg1"/>
                </a:solidFill>
                <a:effectLst>
                  <a:outerShdw blurRad="38100" dist="38100" dir="2700000" algn="tl">
                    <a:srgbClr val="000000">
                      <a:alpha val="43137"/>
                    </a:srgbClr>
                  </a:outerShdw>
                </a:effectLst>
                <a:latin typeface="Palatino"/>
              </a:rPr>
              <a:t>27 And with iron, with copper, and with brass, and with zinc, and with all your precious things of the earth; and build a house to my name, for the Most High to dwell therein.</a:t>
            </a:r>
            <a:endParaRPr lang="en-US" sz="1600" i="0" dirty="0">
              <a:solidFill>
                <a:schemeClr val="bg1"/>
              </a:solidFill>
              <a:effectLst>
                <a:outerShdw blurRad="38100" dist="38100" dir="2700000" algn="tl">
                  <a:srgbClr val="000000">
                    <a:alpha val="43137"/>
                  </a:srgbClr>
                </a:outerShdw>
              </a:effectLst>
              <a:latin typeface="Palatino"/>
            </a:endParaRPr>
          </a:p>
        </p:txBody>
      </p:sp>
      <p:sp>
        <p:nvSpPr>
          <p:cNvPr id="6" name="Rectangle 5">
            <a:extLst>
              <a:ext uri="{FF2B5EF4-FFF2-40B4-BE49-F238E27FC236}">
                <a16:creationId xmlns:a16="http://schemas.microsoft.com/office/drawing/2014/main" id="{BAF5F85A-56EB-4326-8C13-95EECBDA686E}"/>
              </a:ext>
            </a:extLst>
          </p:cNvPr>
          <p:cNvSpPr/>
          <p:nvPr/>
        </p:nvSpPr>
        <p:spPr>
          <a:xfrm>
            <a:off x="1378857" y="1886140"/>
            <a:ext cx="3562707" cy="369332"/>
          </a:xfrm>
          <a:prstGeom prst="rect">
            <a:avLst/>
          </a:prstGeom>
        </p:spPr>
        <p:txBody>
          <a:bodyPr wrap="none">
            <a:spAutoFit/>
          </a:bodyPr>
          <a:lstStyle/>
          <a:p>
            <a:r>
              <a:rPr lang="en-US" b="1" dirty="0">
                <a:solidFill>
                  <a:schemeClr val="bg1"/>
                </a:solidFill>
              </a:rPr>
              <a:t>Doctrine and Covenants 124:25-27.</a:t>
            </a:r>
          </a:p>
        </p:txBody>
      </p:sp>
      <p:sp>
        <p:nvSpPr>
          <p:cNvPr id="5" name="Rectangle 4">
            <a:extLst>
              <a:ext uri="{FF2B5EF4-FFF2-40B4-BE49-F238E27FC236}">
                <a16:creationId xmlns:a16="http://schemas.microsoft.com/office/drawing/2014/main" id="{7E17846C-3F8D-4869-BEA4-F7E5EDCE76F2}"/>
              </a:ext>
            </a:extLst>
          </p:cNvPr>
          <p:cNvSpPr/>
          <p:nvPr/>
        </p:nvSpPr>
        <p:spPr>
          <a:xfrm>
            <a:off x="1378857" y="3996793"/>
            <a:ext cx="4514184" cy="369332"/>
          </a:xfrm>
          <a:prstGeom prst="rect">
            <a:avLst/>
          </a:prstGeom>
        </p:spPr>
        <p:txBody>
          <a:bodyPr wrap="none">
            <a:spAutoFit/>
          </a:bodyPr>
          <a:lstStyle/>
          <a:p>
            <a:r>
              <a:rPr lang="en-US" b="1" dirty="0">
                <a:solidFill>
                  <a:schemeClr val="bg1"/>
                </a:solidFill>
              </a:rPr>
              <a:t>What did the Lord command the Saints to do?</a:t>
            </a:r>
          </a:p>
        </p:txBody>
      </p:sp>
      <p:sp>
        <p:nvSpPr>
          <p:cNvPr id="8" name="Rectangle 7">
            <a:extLst>
              <a:ext uri="{FF2B5EF4-FFF2-40B4-BE49-F238E27FC236}">
                <a16:creationId xmlns:a16="http://schemas.microsoft.com/office/drawing/2014/main" id="{FD4C5438-F4DD-4EC9-8404-3FD7B191D510}"/>
              </a:ext>
            </a:extLst>
          </p:cNvPr>
          <p:cNvSpPr/>
          <p:nvPr/>
        </p:nvSpPr>
        <p:spPr>
          <a:xfrm>
            <a:off x="1378857" y="4352200"/>
            <a:ext cx="5981125" cy="369332"/>
          </a:xfrm>
          <a:prstGeom prst="rect">
            <a:avLst/>
          </a:prstGeom>
        </p:spPr>
        <p:txBody>
          <a:bodyPr wrap="none">
            <a:spAutoFit/>
          </a:bodyPr>
          <a:lstStyle/>
          <a:p>
            <a:r>
              <a:rPr lang="en-US" b="1" dirty="0">
                <a:solidFill>
                  <a:schemeClr val="bg1"/>
                </a:solidFill>
              </a:rPr>
              <a:t>What did the Lord want the Saints to use to build the temple?</a:t>
            </a:r>
          </a:p>
        </p:txBody>
      </p:sp>
    </p:spTree>
    <p:extLst>
      <p:ext uri="{BB962C8B-B14F-4D97-AF65-F5344CB8AC3E}">
        <p14:creationId xmlns:p14="http://schemas.microsoft.com/office/powerpoint/2010/main" val="212050646"/>
      </p:ext>
    </p:extLst>
  </p:cSld>
  <p:clrMapOvr>
    <a:masterClrMapping/>
  </p:clrMapOvr>
  <p:transition spd="slow">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1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250" fill="hold"/>
                                        <p:tgtEl>
                                          <p:spTgt spid="3"/>
                                        </p:tgtEl>
                                        <p:attrNameLst>
                                          <p:attrName>ppt_w</p:attrName>
                                        </p:attrNameLst>
                                      </p:cBhvr>
                                      <p:tavLst>
                                        <p:tav tm="0">
                                          <p:val>
                                            <p:fltVal val="0"/>
                                          </p:val>
                                        </p:tav>
                                        <p:tav tm="100000">
                                          <p:val>
                                            <p:strVal val="#ppt_w"/>
                                          </p:val>
                                        </p:tav>
                                      </p:tavLst>
                                    </p:anim>
                                    <p:anim calcmode="lin" valueType="num">
                                      <p:cBhvr>
                                        <p:cTn id="13" dur="1250" fill="hold"/>
                                        <p:tgtEl>
                                          <p:spTgt spid="3"/>
                                        </p:tgtEl>
                                        <p:attrNameLst>
                                          <p:attrName>ppt_h</p:attrName>
                                        </p:attrNameLst>
                                      </p:cBhvr>
                                      <p:tavLst>
                                        <p:tav tm="0">
                                          <p:val>
                                            <p:fltVal val="0"/>
                                          </p:val>
                                        </p:tav>
                                        <p:tav tm="100000">
                                          <p:val>
                                            <p:strVal val="#ppt_h"/>
                                          </p:val>
                                        </p:tav>
                                      </p:tavLst>
                                    </p:anim>
                                    <p:animEffect transition="in" filter="fade">
                                      <p:cBhvr>
                                        <p:cTn id="14" dur="125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8" presetClass="entr" presetSubtype="6"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strips(downRight)">
                                      <p:cBhvr>
                                        <p:cTn id="19" dur="1250"/>
                                        <p:tgtEl>
                                          <p:spTgt spid="6"/>
                                        </p:tgtEl>
                                      </p:cBhvr>
                                    </p:animEffect>
                                  </p:childTnLst>
                                </p:cTn>
                              </p:par>
                              <p:par>
                                <p:cTn id="20" presetID="18" presetClass="entr" presetSubtype="6"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downRight)">
                                      <p:cBhvr>
                                        <p:cTn id="22" dur="125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6"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down)">
                                      <p:cBhvr>
                                        <p:cTn id="27" dur="580">
                                          <p:stCondLst>
                                            <p:cond delay="0"/>
                                          </p:stCondLst>
                                        </p:cTn>
                                        <p:tgtEl>
                                          <p:spTgt spid="5"/>
                                        </p:tgtEl>
                                      </p:cBhvr>
                                    </p:animEffect>
                                    <p:anim calcmode="lin" valueType="num">
                                      <p:cBhvr>
                                        <p:cTn id="2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3" dur="26">
                                          <p:stCondLst>
                                            <p:cond delay="650"/>
                                          </p:stCondLst>
                                        </p:cTn>
                                        <p:tgtEl>
                                          <p:spTgt spid="5"/>
                                        </p:tgtEl>
                                      </p:cBhvr>
                                      <p:to x="100000" y="60000"/>
                                    </p:animScale>
                                    <p:animScale>
                                      <p:cBhvr>
                                        <p:cTn id="34" dur="166" decel="50000">
                                          <p:stCondLst>
                                            <p:cond delay="676"/>
                                          </p:stCondLst>
                                        </p:cTn>
                                        <p:tgtEl>
                                          <p:spTgt spid="5"/>
                                        </p:tgtEl>
                                      </p:cBhvr>
                                      <p:to x="100000" y="100000"/>
                                    </p:animScale>
                                    <p:animScale>
                                      <p:cBhvr>
                                        <p:cTn id="35" dur="26">
                                          <p:stCondLst>
                                            <p:cond delay="1312"/>
                                          </p:stCondLst>
                                        </p:cTn>
                                        <p:tgtEl>
                                          <p:spTgt spid="5"/>
                                        </p:tgtEl>
                                      </p:cBhvr>
                                      <p:to x="100000" y="80000"/>
                                    </p:animScale>
                                    <p:animScale>
                                      <p:cBhvr>
                                        <p:cTn id="36" dur="166" decel="50000">
                                          <p:stCondLst>
                                            <p:cond delay="1338"/>
                                          </p:stCondLst>
                                        </p:cTn>
                                        <p:tgtEl>
                                          <p:spTgt spid="5"/>
                                        </p:tgtEl>
                                      </p:cBhvr>
                                      <p:to x="100000" y="100000"/>
                                    </p:animScale>
                                    <p:animScale>
                                      <p:cBhvr>
                                        <p:cTn id="37" dur="26">
                                          <p:stCondLst>
                                            <p:cond delay="1642"/>
                                          </p:stCondLst>
                                        </p:cTn>
                                        <p:tgtEl>
                                          <p:spTgt spid="5"/>
                                        </p:tgtEl>
                                      </p:cBhvr>
                                      <p:to x="100000" y="90000"/>
                                    </p:animScale>
                                    <p:animScale>
                                      <p:cBhvr>
                                        <p:cTn id="38" dur="166" decel="50000">
                                          <p:stCondLst>
                                            <p:cond delay="1668"/>
                                          </p:stCondLst>
                                        </p:cTn>
                                        <p:tgtEl>
                                          <p:spTgt spid="5"/>
                                        </p:tgtEl>
                                      </p:cBhvr>
                                      <p:to x="100000" y="100000"/>
                                    </p:animScale>
                                    <p:animScale>
                                      <p:cBhvr>
                                        <p:cTn id="39" dur="26">
                                          <p:stCondLst>
                                            <p:cond delay="1808"/>
                                          </p:stCondLst>
                                        </p:cTn>
                                        <p:tgtEl>
                                          <p:spTgt spid="5"/>
                                        </p:tgtEl>
                                      </p:cBhvr>
                                      <p:to x="100000" y="95000"/>
                                    </p:animScale>
                                    <p:animScale>
                                      <p:cBhvr>
                                        <p:cTn id="40" dur="166" decel="50000">
                                          <p:stCondLst>
                                            <p:cond delay="1834"/>
                                          </p:stCondLst>
                                        </p:cTn>
                                        <p:tgtEl>
                                          <p:spTgt spid="5"/>
                                        </p:tgtEl>
                                      </p:cBhvr>
                                      <p:to x="100000" y="100000"/>
                                    </p:animScale>
                                  </p:childTnLst>
                                </p:cTn>
                              </p:par>
                            </p:childTnLst>
                          </p:cTn>
                        </p:par>
                      </p:childTnLst>
                    </p:cTn>
                  </p:par>
                  <p:par>
                    <p:cTn id="41" fill="hold">
                      <p:stCondLst>
                        <p:cond delay="indefinite"/>
                      </p:stCondLst>
                      <p:childTnLst>
                        <p:par>
                          <p:cTn id="42" fill="hold">
                            <p:stCondLst>
                              <p:cond delay="0"/>
                            </p:stCondLst>
                            <p:childTnLst>
                              <p:par>
                                <p:cTn id="43" presetID="31" presetClass="entr" presetSubtype="0" fill="hold" grpId="0" nodeType="clickEffect">
                                  <p:stCondLst>
                                    <p:cond delay="0"/>
                                  </p:stCondLst>
                                  <p:childTnLst>
                                    <p:set>
                                      <p:cBhvr>
                                        <p:cTn id="44" dur="1" fill="hold">
                                          <p:stCondLst>
                                            <p:cond delay="0"/>
                                          </p:stCondLst>
                                        </p:cTn>
                                        <p:tgtEl>
                                          <p:spTgt spid="8"/>
                                        </p:tgtEl>
                                        <p:attrNameLst>
                                          <p:attrName>style.visibility</p:attrName>
                                        </p:attrNameLst>
                                      </p:cBhvr>
                                      <p:to>
                                        <p:strVal val="visible"/>
                                      </p:to>
                                    </p:set>
                                    <p:anim calcmode="lin" valueType="num">
                                      <p:cBhvr>
                                        <p:cTn id="45" dur="1000" fill="hold"/>
                                        <p:tgtEl>
                                          <p:spTgt spid="8"/>
                                        </p:tgtEl>
                                        <p:attrNameLst>
                                          <p:attrName>ppt_w</p:attrName>
                                        </p:attrNameLst>
                                      </p:cBhvr>
                                      <p:tavLst>
                                        <p:tav tm="0">
                                          <p:val>
                                            <p:fltVal val="0"/>
                                          </p:val>
                                        </p:tav>
                                        <p:tav tm="100000">
                                          <p:val>
                                            <p:strVal val="#ppt_w"/>
                                          </p:val>
                                        </p:tav>
                                      </p:tavLst>
                                    </p:anim>
                                    <p:anim calcmode="lin" valueType="num">
                                      <p:cBhvr>
                                        <p:cTn id="46" dur="1000" fill="hold"/>
                                        <p:tgtEl>
                                          <p:spTgt spid="8"/>
                                        </p:tgtEl>
                                        <p:attrNameLst>
                                          <p:attrName>ppt_h</p:attrName>
                                        </p:attrNameLst>
                                      </p:cBhvr>
                                      <p:tavLst>
                                        <p:tav tm="0">
                                          <p:val>
                                            <p:fltVal val="0"/>
                                          </p:val>
                                        </p:tav>
                                        <p:tav tm="100000">
                                          <p:val>
                                            <p:strVal val="#ppt_h"/>
                                          </p:val>
                                        </p:tav>
                                      </p:tavLst>
                                    </p:anim>
                                    <p:anim calcmode="lin" valueType="num">
                                      <p:cBhvr>
                                        <p:cTn id="47" dur="1000" fill="hold"/>
                                        <p:tgtEl>
                                          <p:spTgt spid="8"/>
                                        </p:tgtEl>
                                        <p:attrNameLst>
                                          <p:attrName>style.rotation</p:attrName>
                                        </p:attrNameLst>
                                      </p:cBhvr>
                                      <p:tavLst>
                                        <p:tav tm="0">
                                          <p:val>
                                            <p:fltVal val="90"/>
                                          </p:val>
                                        </p:tav>
                                        <p:tav tm="100000">
                                          <p:val>
                                            <p:fltVal val="0"/>
                                          </p:val>
                                        </p:tav>
                                      </p:tavLst>
                                    </p:anim>
                                    <p:animEffect transition="in" filter="fade">
                                      <p:cBhvr>
                                        <p:cTn id="48"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5"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56000"/>
            <a:lum/>
            <a:extLst>
              <a:ext uri="{837473B0-CC2E-450A-ABE3-18F120FF3D39}">
                <a1611:picAttrSrcUrl xmlns:a1611="http://schemas.microsoft.com/office/drawing/2016/11/main" r:id="rId3"/>
              </a:ext>
            </a:extLst>
          </a:blip>
          <a:srcRect/>
          <a:stretch>
            <a:fillRect t="-24000" b="-24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2D03292-90AA-4156-AA97-83FD2E39086B}"/>
              </a:ext>
            </a:extLst>
          </p:cNvPr>
          <p:cNvSpPr/>
          <p:nvPr/>
        </p:nvSpPr>
        <p:spPr>
          <a:xfrm>
            <a:off x="2955235" y="2815534"/>
            <a:ext cx="6805621" cy="207451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ubtitle 4">
            <a:extLst>
              <a:ext uri="{FF2B5EF4-FFF2-40B4-BE49-F238E27FC236}">
                <a16:creationId xmlns:a16="http://schemas.microsoft.com/office/drawing/2014/main" id="{4F2B27ED-CE69-43C4-854C-35DA059B270B}"/>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solidFill>
                <a:effectLst>
                  <a:outerShdw blurRad="38100" dist="38100" dir="2700000" algn="tl">
                    <a:srgbClr val="000000">
                      <a:alpha val="43137"/>
                    </a:srgbClr>
                  </a:outerShdw>
                </a:effectLst>
                <a:latin typeface="Sitka Small" panose="02000505000000020004" pitchFamily="2" charset="0"/>
                <a:ea typeface="MS PMincho" panose="02020600040205080304" pitchFamily="18" charset="-128"/>
                <a:cs typeface="Times New Roman" panose="02020603050405020304" pitchFamily="18" charset="0"/>
              </a:rPr>
              <a:t>LESSON 132</a:t>
            </a:r>
          </a:p>
        </p:txBody>
      </p:sp>
      <p:sp>
        <p:nvSpPr>
          <p:cNvPr id="2" name="Rectangle 1">
            <a:extLst>
              <a:ext uri="{FF2B5EF4-FFF2-40B4-BE49-F238E27FC236}">
                <a16:creationId xmlns:a16="http://schemas.microsoft.com/office/drawing/2014/main" id="{9E1051D1-FECB-4DE0-B36C-7F7B71748917}"/>
              </a:ext>
            </a:extLst>
          </p:cNvPr>
          <p:cNvSpPr/>
          <p:nvPr/>
        </p:nvSpPr>
        <p:spPr>
          <a:xfrm>
            <a:off x="2162625" y="1140157"/>
            <a:ext cx="8171543" cy="584775"/>
          </a:xfrm>
          <a:prstGeom prst="rect">
            <a:avLst/>
          </a:prstGeom>
        </p:spPr>
        <p:txBody>
          <a:bodyPr wrap="square">
            <a:spAutoFit/>
          </a:bodyPr>
          <a:lstStyle/>
          <a:p>
            <a:pPr algn="just"/>
            <a:r>
              <a:rPr lang="en-US" sz="1600" dirty="0">
                <a:solidFill>
                  <a:schemeClr val="bg1"/>
                </a:solidFill>
                <a:latin typeface="Palatino"/>
              </a:rPr>
              <a:t>For there is not a place found on earth that he may come to and restore again that which was lost unto you, or which he hath taken away, even the fulness of the priesthood.</a:t>
            </a:r>
            <a:endParaRPr lang="en-US" sz="1600" dirty="0">
              <a:solidFill>
                <a:schemeClr val="bg1"/>
              </a:solidFill>
            </a:endParaRPr>
          </a:p>
        </p:txBody>
      </p:sp>
      <p:sp>
        <p:nvSpPr>
          <p:cNvPr id="4" name="Rectangle 3">
            <a:extLst>
              <a:ext uri="{FF2B5EF4-FFF2-40B4-BE49-F238E27FC236}">
                <a16:creationId xmlns:a16="http://schemas.microsoft.com/office/drawing/2014/main" id="{B7CE24CF-E5DE-4A7C-9CE1-E2461E4DB478}"/>
              </a:ext>
            </a:extLst>
          </p:cNvPr>
          <p:cNvSpPr/>
          <p:nvPr/>
        </p:nvSpPr>
        <p:spPr>
          <a:xfrm>
            <a:off x="2162626" y="846272"/>
            <a:ext cx="3368743" cy="369332"/>
          </a:xfrm>
          <a:prstGeom prst="rect">
            <a:avLst/>
          </a:prstGeom>
        </p:spPr>
        <p:txBody>
          <a:bodyPr wrap="none">
            <a:spAutoFit/>
          </a:bodyPr>
          <a:lstStyle/>
          <a:p>
            <a:r>
              <a:rPr lang="en-US" b="1" dirty="0">
                <a:solidFill>
                  <a:schemeClr val="bg1"/>
                </a:solidFill>
              </a:rPr>
              <a:t>Doctrine and Covenants 124:28.</a:t>
            </a:r>
          </a:p>
        </p:txBody>
      </p:sp>
      <p:sp>
        <p:nvSpPr>
          <p:cNvPr id="3" name="Rectangle 2">
            <a:extLst>
              <a:ext uri="{FF2B5EF4-FFF2-40B4-BE49-F238E27FC236}">
                <a16:creationId xmlns:a16="http://schemas.microsoft.com/office/drawing/2014/main" id="{5D426A08-864F-4A46-AEDC-30D33A39582D}"/>
              </a:ext>
            </a:extLst>
          </p:cNvPr>
          <p:cNvSpPr/>
          <p:nvPr/>
        </p:nvSpPr>
        <p:spPr>
          <a:xfrm>
            <a:off x="2162626" y="1791904"/>
            <a:ext cx="4322402" cy="369332"/>
          </a:xfrm>
          <a:prstGeom prst="rect">
            <a:avLst/>
          </a:prstGeom>
        </p:spPr>
        <p:txBody>
          <a:bodyPr wrap="none">
            <a:spAutoFit/>
          </a:bodyPr>
          <a:lstStyle/>
          <a:p>
            <a:r>
              <a:rPr lang="en-US" b="1" dirty="0">
                <a:solidFill>
                  <a:schemeClr val="bg1"/>
                </a:solidFill>
              </a:rPr>
              <a:t>Why did the Saints need to build a temple? </a:t>
            </a:r>
          </a:p>
        </p:txBody>
      </p:sp>
      <p:sp>
        <p:nvSpPr>
          <p:cNvPr id="5" name="Rectangle 4">
            <a:extLst>
              <a:ext uri="{FF2B5EF4-FFF2-40B4-BE49-F238E27FC236}">
                <a16:creationId xmlns:a16="http://schemas.microsoft.com/office/drawing/2014/main" id="{A1CB33F4-82A7-4D7F-9070-9FFBA0189A58}"/>
              </a:ext>
            </a:extLst>
          </p:cNvPr>
          <p:cNvSpPr/>
          <p:nvPr/>
        </p:nvSpPr>
        <p:spPr>
          <a:xfrm>
            <a:off x="2162626" y="2261235"/>
            <a:ext cx="7982860" cy="369332"/>
          </a:xfrm>
          <a:prstGeom prst="rect">
            <a:avLst/>
          </a:prstGeom>
        </p:spPr>
        <p:txBody>
          <a:bodyPr wrap="square">
            <a:spAutoFit/>
          </a:bodyPr>
          <a:lstStyle/>
          <a:p>
            <a:r>
              <a:rPr lang="en-US" i="1" dirty="0">
                <a:solidFill>
                  <a:schemeClr val="bg1"/>
                </a:solidFill>
                <a:effectLst>
                  <a:outerShdw blurRad="38100" dist="38100" dir="2700000" algn="tl">
                    <a:srgbClr val="000000">
                      <a:alpha val="43137"/>
                    </a:srgbClr>
                  </a:outerShdw>
                </a:effectLst>
              </a:rPr>
              <a:t>To provide a place where the Lord could come and restore the fulness of the priesthood.</a:t>
            </a:r>
          </a:p>
        </p:txBody>
      </p:sp>
      <p:sp>
        <p:nvSpPr>
          <p:cNvPr id="6" name="Rectangle 5">
            <a:extLst>
              <a:ext uri="{FF2B5EF4-FFF2-40B4-BE49-F238E27FC236}">
                <a16:creationId xmlns:a16="http://schemas.microsoft.com/office/drawing/2014/main" id="{36B52CE5-311B-4695-A129-2C00C10E897A}"/>
              </a:ext>
            </a:extLst>
          </p:cNvPr>
          <p:cNvSpPr/>
          <p:nvPr/>
        </p:nvSpPr>
        <p:spPr>
          <a:xfrm>
            <a:off x="4323828" y="2846010"/>
            <a:ext cx="5437028" cy="2277547"/>
          </a:xfrm>
          <a:prstGeom prst="rect">
            <a:avLst/>
          </a:prstGeom>
        </p:spPr>
        <p:txBody>
          <a:bodyPr wrap="square">
            <a:spAutoFit/>
          </a:bodyPr>
          <a:lstStyle/>
          <a:p>
            <a:pPr algn="just"/>
            <a:r>
              <a:rPr lang="en-US" sz="1400" dirty="0">
                <a:solidFill>
                  <a:schemeClr val="bg1"/>
                </a:solidFill>
                <a:latin typeface="Arial" panose="020B0604020202020204" pitchFamily="34" charset="0"/>
                <a:cs typeface="Arial" panose="020B0604020202020204" pitchFamily="34" charset="0"/>
              </a:rPr>
              <a:t>“Every man who is faithful and will receive these ordinances and blessings obtains a fulness of the priesthood, and the Lord has said that ‘he makes them equal in power, and in might, and in dominion’ [D&amp;C 76:95; see also D&amp;C 88:107].… The Lord has made it possible for every man in this Church, through his obedience, to receive the fulness of the priesthood through the ordinances of the temple of the Lord. This cannot be received anywhere else” (in Doctrines of Salvation, comp. Bruce R. McConkie, 3vols. [1954–56], 3:132–33).</a:t>
            </a:r>
            <a:endParaRPr lang="en-US" sz="1400" dirty="0">
              <a:latin typeface="Arial" panose="020B0604020202020204" pitchFamily="34" charset="0"/>
              <a:cs typeface="Arial" panose="020B0604020202020204" pitchFamily="34" charset="0"/>
            </a:endParaRPr>
          </a:p>
          <a:p>
            <a:pPr algn="just"/>
            <a:endParaRPr lang="en-US" sz="1600" dirty="0">
              <a:solidFill>
                <a:schemeClr val="bg1"/>
              </a:solidFill>
            </a:endParaRPr>
          </a:p>
        </p:txBody>
      </p:sp>
      <p:pic>
        <p:nvPicPr>
          <p:cNvPr id="10" name="Picture 9">
            <a:extLst>
              <a:ext uri="{FF2B5EF4-FFF2-40B4-BE49-F238E27FC236}">
                <a16:creationId xmlns:a16="http://schemas.microsoft.com/office/drawing/2014/main" id="{91ADD4B5-F196-475C-B18C-66945D6D90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39605" y="2867824"/>
            <a:ext cx="1284222" cy="1447745"/>
          </a:xfrm>
          <a:prstGeom prst="rect">
            <a:avLst/>
          </a:prstGeom>
        </p:spPr>
      </p:pic>
      <p:sp>
        <p:nvSpPr>
          <p:cNvPr id="11" name="TextBox 10">
            <a:extLst>
              <a:ext uri="{FF2B5EF4-FFF2-40B4-BE49-F238E27FC236}">
                <a16:creationId xmlns:a16="http://schemas.microsoft.com/office/drawing/2014/main" id="{18F74B7E-70EB-40EB-8EF4-EEDADB4B4FF0}"/>
              </a:ext>
            </a:extLst>
          </p:cNvPr>
          <p:cNvSpPr txBox="1"/>
          <p:nvPr/>
        </p:nvSpPr>
        <p:spPr>
          <a:xfrm>
            <a:off x="3039605" y="4292194"/>
            <a:ext cx="1385316" cy="430887"/>
          </a:xfrm>
          <a:prstGeom prst="rect">
            <a:avLst/>
          </a:prstGeom>
          <a:noFill/>
        </p:spPr>
        <p:txBody>
          <a:bodyPr wrap="none" rtlCol="0">
            <a:spAutoFit/>
          </a:bodyPr>
          <a:lstStyle/>
          <a:p>
            <a:pPr algn="ctr"/>
            <a:r>
              <a:rPr lang="en-US" sz="1100" dirty="0">
                <a:solidFill>
                  <a:schemeClr val="bg1"/>
                </a:solidFill>
              </a:rPr>
              <a:t>Prophet </a:t>
            </a:r>
          </a:p>
          <a:p>
            <a:pPr algn="ctr"/>
            <a:r>
              <a:rPr lang="en-US" sz="1100" dirty="0">
                <a:solidFill>
                  <a:schemeClr val="bg1"/>
                </a:solidFill>
              </a:rPr>
              <a:t>Joseph Fielding Smith</a:t>
            </a:r>
          </a:p>
        </p:txBody>
      </p:sp>
      <p:sp>
        <p:nvSpPr>
          <p:cNvPr id="13" name="Rectangle 12">
            <a:extLst>
              <a:ext uri="{FF2B5EF4-FFF2-40B4-BE49-F238E27FC236}">
                <a16:creationId xmlns:a16="http://schemas.microsoft.com/office/drawing/2014/main" id="{E7BEEBD5-18C9-44E9-A8E5-CF1956563313}"/>
              </a:ext>
            </a:extLst>
          </p:cNvPr>
          <p:cNvSpPr/>
          <p:nvPr/>
        </p:nvSpPr>
        <p:spPr>
          <a:xfrm>
            <a:off x="2162626" y="5022377"/>
            <a:ext cx="2374176" cy="369332"/>
          </a:xfrm>
          <a:prstGeom prst="rect">
            <a:avLst/>
          </a:prstGeom>
        </p:spPr>
        <p:txBody>
          <a:bodyPr wrap="none">
            <a:spAutoFit/>
          </a:bodyPr>
          <a:lstStyle/>
          <a:p>
            <a:r>
              <a:rPr lang="en-US" b="1" dirty="0">
                <a:solidFill>
                  <a:schemeClr val="bg1"/>
                </a:solidFill>
              </a:rPr>
              <a:t>What is an ordinance? </a:t>
            </a:r>
          </a:p>
        </p:txBody>
      </p:sp>
      <p:sp>
        <p:nvSpPr>
          <p:cNvPr id="14" name="Rectangle 13">
            <a:extLst>
              <a:ext uri="{FF2B5EF4-FFF2-40B4-BE49-F238E27FC236}">
                <a16:creationId xmlns:a16="http://schemas.microsoft.com/office/drawing/2014/main" id="{7392D309-99CE-4741-B36B-D336CF65C5D2}"/>
              </a:ext>
            </a:extLst>
          </p:cNvPr>
          <p:cNvSpPr/>
          <p:nvPr/>
        </p:nvSpPr>
        <p:spPr>
          <a:xfrm>
            <a:off x="2162625" y="5343608"/>
            <a:ext cx="6928365" cy="369332"/>
          </a:xfrm>
          <a:prstGeom prst="rect">
            <a:avLst/>
          </a:prstGeom>
        </p:spPr>
        <p:txBody>
          <a:bodyPr wrap="square">
            <a:spAutoFit/>
          </a:bodyPr>
          <a:lstStyle/>
          <a:p>
            <a:pPr algn="just"/>
            <a:r>
              <a:rPr lang="en-US" i="1" dirty="0">
                <a:solidFill>
                  <a:schemeClr val="bg1"/>
                </a:solidFill>
                <a:effectLst>
                  <a:outerShdw blurRad="38100" dist="38100" dir="2700000" algn="tl">
                    <a:srgbClr val="000000">
                      <a:alpha val="43137"/>
                    </a:srgbClr>
                  </a:outerShdw>
                </a:effectLst>
              </a:rPr>
              <a:t>A sacred, formal act performed by the authority of the priesthood. </a:t>
            </a:r>
          </a:p>
        </p:txBody>
      </p:sp>
    </p:spTree>
    <p:extLst>
      <p:ext uri="{BB962C8B-B14F-4D97-AF65-F5344CB8AC3E}">
        <p14:creationId xmlns:p14="http://schemas.microsoft.com/office/powerpoint/2010/main" val="324095025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3"/>
                                        </p:tgtEl>
                                        <p:attrNameLst>
                                          <p:attrName>style.visibility</p:attrName>
                                        </p:attrNameLst>
                                      </p:cBhvr>
                                      <p:to>
                                        <p:strVal val="visible"/>
                                      </p:to>
                                    </p:set>
                                    <p:set>
                                      <p:cBhvr>
                                        <p:cTn id="7" dur="91" fill="hold">
                                          <p:stCondLst>
                                            <p:cond delay="0"/>
                                          </p:stCondLst>
                                        </p:cTn>
                                        <p:tgtEl>
                                          <p:spTgt spid="3"/>
                                        </p:tgtEl>
                                        <p:attrNameLst>
                                          <p:attrName>style.rotation</p:attrName>
                                        </p:attrNameLst>
                                      </p:cBhvr>
                                      <p:to>
                                        <p:strVal val="-45.0"/>
                                      </p:to>
                                    </p:set>
                                    <p:anim calcmode="lin" valueType="num">
                                      <p:cBhvr>
                                        <p:cTn id="8" dur="91" fill="hold">
                                          <p:stCondLst>
                                            <p:cond delay="91"/>
                                          </p:stCondLst>
                                        </p:cTn>
                                        <p:tgtEl>
                                          <p:spTgt spid="3"/>
                                        </p:tgtEl>
                                        <p:attrNameLst>
                                          <p:attrName>style.rotation</p:attrName>
                                        </p:attrNameLst>
                                      </p:cBhvr>
                                      <p:tavLst>
                                        <p:tav tm="0">
                                          <p:val>
                                            <p:fltVal val="-45"/>
                                          </p:val>
                                        </p:tav>
                                        <p:tav tm="69900">
                                          <p:val>
                                            <p:fltVal val="45"/>
                                          </p:val>
                                        </p:tav>
                                        <p:tav tm="100000">
                                          <p:val>
                                            <p:fltVal val="0"/>
                                          </p:val>
                                        </p:tav>
                                      </p:tavLst>
                                    </p:anim>
                                    <p:anim calcmode="lin" valueType="num">
                                      <p:cBhvr>
                                        <p:cTn id="9" dur="91" fill="hold">
                                          <p:stCondLst>
                                            <p:cond delay="0"/>
                                          </p:stCondLst>
                                        </p:cTn>
                                        <p:tgtEl>
                                          <p:spTgt spid="3"/>
                                        </p:tgtEl>
                                        <p:attrNameLst>
                                          <p:attrName>ppt_y</p:attrName>
                                        </p:attrNameLst>
                                      </p:cBhvr>
                                      <p:tavLst>
                                        <p:tav tm="0">
                                          <p:val>
                                            <p:strVal val="#ppt_y-1"/>
                                          </p:val>
                                        </p:tav>
                                        <p:tav tm="100000">
                                          <p:val>
                                            <p:strVal val="#ppt_y-(0.354*#ppt_w-0.172*#ppt_h)"/>
                                          </p:val>
                                        </p:tav>
                                      </p:tavLst>
                                    </p:anim>
                                    <p:anim calcmode="lin" valueType="num">
                                      <p:cBhvr>
                                        <p:cTn id="10" dur="31" decel="50000" autoRev="1" fill="hold">
                                          <p:stCondLst>
                                            <p:cond delay="91"/>
                                          </p:stCondLst>
                                        </p:cTn>
                                        <p:tgtEl>
                                          <p:spTgt spid="3"/>
                                        </p:tgtEl>
                                        <p:attrNameLst>
                                          <p:attrName>ppt_y</p:attrName>
                                        </p:attrNameLst>
                                      </p:cBhvr>
                                      <p:tavLst>
                                        <p:tav tm="0">
                                          <p:val>
                                            <p:strVal val="#ppt_y-(0.354*#ppt_w-0.172*#ppt_h)"/>
                                          </p:val>
                                        </p:tav>
                                        <p:tav tm="100000">
                                          <p:val>
                                            <p:strVal val="#ppt_y-(0.354*#ppt_w-0.172*#ppt_h)-#ppt_h/2"/>
                                          </p:val>
                                        </p:tav>
                                      </p:tavLst>
                                    </p:anim>
                                    <p:anim calcmode="lin" valueType="num">
                                      <p:cBhvr>
                                        <p:cTn id="11" dur="27" fill="hold">
                                          <p:stCondLst>
                                            <p:cond delay="173"/>
                                          </p:stCondLst>
                                        </p:cTn>
                                        <p:tgtEl>
                                          <p:spTgt spid="3"/>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dissolve">
                                      <p:cBhvr>
                                        <p:cTn id="16" dur="125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5"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1250" fill="hold"/>
                                        <p:tgtEl>
                                          <p:spTgt spid="10"/>
                                        </p:tgtEl>
                                        <p:attrNameLst>
                                          <p:attrName>ppt_w</p:attrName>
                                        </p:attrNameLst>
                                      </p:cBhvr>
                                      <p:tavLst>
                                        <p:tav tm="0">
                                          <p:val>
                                            <p:fltVal val="0"/>
                                          </p:val>
                                        </p:tav>
                                        <p:tav tm="100000">
                                          <p:val>
                                            <p:strVal val="#ppt_w"/>
                                          </p:val>
                                        </p:tav>
                                      </p:tavLst>
                                    </p:anim>
                                    <p:anim calcmode="lin" valueType="num">
                                      <p:cBhvr>
                                        <p:cTn id="22" dur="1250" fill="hold"/>
                                        <p:tgtEl>
                                          <p:spTgt spid="10"/>
                                        </p:tgtEl>
                                        <p:attrNameLst>
                                          <p:attrName>ppt_h</p:attrName>
                                        </p:attrNameLst>
                                      </p:cBhvr>
                                      <p:tavLst>
                                        <p:tav tm="0">
                                          <p:val>
                                            <p:fltVal val="0"/>
                                          </p:val>
                                        </p:tav>
                                        <p:tav tm="100000">
                                          <p:val>
                                            <p:strVal val="#ppt_h"/>
                                          </p:val>
                                        </p:tav>
                                      </p:tavLst>
                                    </p:anim>
                                    <p:anim calcmode="lin" valueType="num">
                                      <p:cBhvr>
                                        <p:cTn id="23" dur="1250" fill="hold"/>
                                        <p:tgtEl>
                                          <p:spTgt spid="10"/>
                                        </p:tgtEl>
                                        <p:attrNameLst>
                                          <p:attrName>ppt_x</p:attrName>
                                        </p:attrNameLst>
                                      </p:cBhvr>
                                      <p:tavLst>
                                        <p:tav tm="0" fmla="#ppt_x+(cos(-2*pi*(1-$))*-#ppt_x-sin(-2*pi*(1-$))*(1-#ppt_y))*(1-$)">
                                          <p:val>
                                            <p:fltVal val="0"/>
                                          </p:val>
                                        </p:tav>
                                        <p:tav tm="100000">
                                          <p:val>
                                            <p:fltVal val="1"/>
                                          </p:val>
                                        </p:tav>
                                      </p:tavLst>
                                    </p:anim>
                                    <p:anim calcmode="lin" valueType="num">
                                      <p:cBhvr>
                                        <p:cTn id="24" dur="1250" fill="hold"/>
                                        <p:tgtEl>
                                          <p:spTgt spid="10"/>
                                        </p:tgtEl>
                                        <p:attrNameLst>
                                          <p:attrName>ppt_y</p:attrName>
                                        </p:attrNameLst>
                                      </p:cBhvr>
                                      <p:tavLst>
                                        <p:tav tm="0" fmla="#ppt_y+(sin(-2*pi*(1-$))*-#ppt_x+cos(-2*pi*(1-$))*(1-#ppt_y))*(1-$)">
                                          <p:val>
                                            <p:fltVal val="0"/>
                                          </p:val>
                                        </p:tav>
                                        <p:tav tm="100000">
                                          <p:val>
                                            <p:fltVal val="1"/>
                                          </p:val>
                                        </p:tav>
                                      </p:tavLst>
                                    </p:anim>
                                  </p:childTnLst>
                                </p:cTn>
                              </p:par>
                              <p:par>
                                <p:cTn id="25" presetID="15"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1250" fill="hold"/>
                                        <p:tgtEl>
                                          <p:spTgt spid="6"/>
                                        </p:tgtEl>
                                        <p:attrNameLst>
                                          <p:attrName>ppt_w</p:attrName>
                                        </p:attrNameLst>
                                      </p:cBhvr>
                                      <p:tavLst>
                                        <p:tav tm="0">
                                          <p:val>
                                            <p:fltVal val="0"/>
                                          </p:val>
                                        </p:tav>
                                        <p:tav tm="100000">
                                          <p:val>
                                            <p:strVal val="#ppt_w"/>
                                          </p:val>
                                        </p:tav>
                                      </p:tavLst>
                                    </p:anim>
                                    <p:anim calcmode="lin" valueType="num">
                                      <p:cBhvr>
                                        <p:cTn id="28" dur="1250" fill="hold"/>
                                        <p:tgtEl>
                                          <p:spTgt spid="6"/>
                                        </p:tgtEl>
                                        <p:attrNameLst>
                                          <p:attrName>ppt_h</p:attrName>
                                        </p:attrNameLst>
                                      </p:cBhvr>
                                      <p:tavLst>
                                        <p:tav tm="0">
                                          <p:val>
                                            <p:fltVal val="0"/>
                                          </p:val>
                                        </p:tav>
                                        <p:tav tm="100000">
                                          <p:val>
                                            <p:strVal val="#ppt_h"/>
                                          </p:val>
                                        </p:tav>
                                      </p:tavLst>
                                    </p:anim>
                                    <p:anim calcmode="lin" valueType="num">
                                      <p:cBhvr>
                                        <p:cTn id="29" dur="1250" fill="hold"/>
                                        <p:tgtEl>
                                          <p:spTgt spid="6"/>
                                        </p:tgtEl>
                                        <p:attrNameLst>
                                          <p:attrName>ppt_x</p:attrName>
                                        </p:attrNameLst>
                                      </p:cBhvr>
                                      <p:tavLst>
                                        <p:tav tm="0" fmla="#ppt_x+(cos(-2*pi*(1-$))*-#ppt_x-sin(-2*pi*(1-$))*(1-#ppt_y))*(1-$)">
                                          <p:val>
                                            <p:fltVal val="0"/>
                                          </p:val>
                                        </p:tav>
                                        <p:tav tm="100000">
                                          <p:val>
                                            <p:fltVal val="1"/>
                                          </p:val>
                                        </p:tav>
                                      </p:tavLst>
                                    </p:anim>
                                    <p:anim calcmode="lin" valueType="num">
                                      <p:cBhvr>
                                        <p:cTn id="30" dur="1250" fill="hold"/>
                                        <p:tgtEl>
                                          <p:spTgt spid="6"/>
                                        </p:tgtEl>
                                        <p:attrNameLst>
                                          <p:attrName>ppt_y</p:attrName>
                                        </p:attrNameLst>
                                      </p:cBhvr>
                                      <p:tavLst>
                                        <p:tav tm="0" fmla="#ppt_y+(sin(-2*pi*(1-$))*-#ppt_x+cos(-2*pi*(1-$))*(1-#ppt_y))*(1-$)">
                                          <p:val>
                                            <p:fltVal val="0"/>
                                          </p:val>
                                        </p:tav>
                                        <p:tav tm="100000">
                                          <p:val>
                                            <p:fltVal val="1"/>
                                          </p:val>
                                        </p:tav>
                                      </p:tavLst>
                                    </p:anim>
                                  </p:childTnLst>
                                </p:cTn>
                              </p:par>
                              <p:par>
                                <p:cTn id="31" presetID="15"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1250" fill="hold"/>
                                        <p:tgtEl>
                                          <p:spTgt spid="11"/>
                                        </p:tgtEl>
                                        <p:attrNameLst>
                                          <p:attrName>ppt_w</p:attrName>
                                        </p:attrNameLst>
                                      </p:cBhvr>
                                      <p:tavLst>
                                        <p:tav tm="0">
                                          <p:val>
                                            <p:fltVal val="0"/>
                                          </p:val>
                                        </p:tav>
                                        <p:tav tm="100000">
                                          <p:val>
                                            <p:strVal val="#ppt_w"/>
                                          </p:val>
                                        </p:tav>
                                      </p:tavLst>
                                    </p:anim>
                                    <p:anim calcmode="lin" valueType="num">
                                      <p:cBhvr>
                                        <p:cTn id="34" dur="1250" fill="hold"/>
                                        <p:tgtEl>
                                          <p:spTgt spid="11"/>
                                        </p:tgtEl>
                                        <p:attrNameLst>
                                          <p:attrName>ppt_h</p:attrName>
                                        </p:attrNameLst>
                                      </p:cBhvr>
                                      <p:tavLst>
                                        <p:tav tm="0">
                                          <p:val>
                                            <p:fltVal val="0"/>
                                          </p:val>
                                        </p:tav>
                                        <p:tav tm="100000">
                                          <p:val>
                                            <p:strVal val="#ppt_h"/>
                                          </p:val>
                                        </p:tav>
                                      </p:tavLst>
                                    </p:anim>
                                    <p:anim calcmode="lin" valueType="num">
                                      <p:cBhvr>
                                        <p:cTn id="35" dur="1250" fill="hold"/>
                                        <p:tgtEl>
                                          <p:spTgt spid="11"/>
                                        </p:tgtEl>
                                        <p:attrNameLst>
                                          <p:attrName>ppt_x</p:attrName>
                                        </p:attrNameLst>
                                      </p:cBhvr>
                                      <p:tavLst>
                                        <p:tav tm="0" fmla="#ppt_x+(cos(-2*pi*(1-$))*-#ppt_x-sin(-2*pi*(1-$))*(1-#ppt_y))*(1-$)">
                                          <p:val>
                                            <p:fltVal val="0"/>
                                          </p:val>
                                        </p:tav>
                                        <p:tav tm="100000">
                                          <p:val>
                                            <p:fltVal val="1"/>
                                          </p:val>
                                        </p:tav>
                                      </p:tavLst>
                                    </p:anim>
                                    <p:anim calcmode="lin" valueType="num">
                                      <p:cBhvr>
                                        <p:cTn id="36" dur="1250" fill="hold"/>
                                        <p:tgtEl>
                                          <p:spTgt spid="11"/>
                                        </p:tgtEl>
                                        <p:attrNameLst>
                                          <p:attrName>ppt_y</p:attrName>
                                        </p:attrNameLst>
                                      </p:cBhvr>
                                      <p:tavLst>
                                        <p:tav tm="0" fmla="#ppt_y+(sin(-2*pi*(1-$))*-#ppt_x+cos(-2*pi*(1-$))*(1-#ppt_y))*(1-$)">
                                          <p:val>
                                            <p:fltVal val="0"/>
                                          </p:val>
                                        </p:tav>
                                        <p:tav tm="100000">
                                          <p:val>
                                            <p:fltVal val="1"/>
                                          </p:val>
                                        </p:tav>
                                      </p:tavLst>
                                    </p:anim>
                                  </p:childTnLst>
                                </p:cTn>
                              </p:par>
                              <p:par>
                                <p:cTn id="37" presetID="15" presetClass="entr" presetSubtype="0" fill="hold" grpId="0" nodeType="with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p:cTn id="39" dur="1250" fill="hold"/>
                                        <p:tgtEl>
                                          <p:spTgt spid="8"/>
                                        </p:tgtEl>
                                        <p:attrNameLst>
                                          <p:attrName>ppt_w</p:attrName>
                                        </p:attrNameLst>
                                      </p:cBhvr>
                                      <p:tavLst>
                                        <p:tav tm="0">
                                          <p:val>
                                            <p:fltVal val="0"/>
                                          </p:val>
                                        </p:tav>
                                        <p:tav tm="100000">
                                          <p:val>
                                            <p:strVal val="#ppt_w"/>
                                          </p:val>
                                        </p:tav>
                                      </p:tavLst>
                                    </p:anim>
                                    <p:anim calcmode="lin" valueType="num">
                                      <p:cBhvr>
                                        <p:cTn id="40" dur="1250" fill="hold"/>
                                        <p:tgtEl>
                                          <p:spTgt spid="8"/>
                                        </p:tgtEl>
                                        <p:attrNameLst>
                                          <p:attrName>ppt_h</p:attrName>
                                        </p:attrNameLst>
                                      </p:cBhvr>
                                      <p:tavLst>
                                        <p:tav tm="0">
                                          <p:val>
                                            <p:fltVal val="0"/>
                                          </p:val>
                                        </p:tav>
                                        <p:tav tm="100000">
                                          <p:val>
                                            <p:strVal val="#ppt_h"/>
                                          </p:val>
                                        </p:tav>
                                      </p:tavLst>
                                    </p:anim>
                                    <p:anim calcmode="lin" valueType="num">
                                      <p:cBhvr>
                                        <p:cTn id="41" dur="1250" fill="hold"/>
                                        <p:tgtEl>
                                          <p:spTgt spid="8"/>
                                        </p:tgtEl>
                                        <p:attrNameLst>
                                          <p:attrName>ppt_x</p:attrName>
                                        </p:attrNameLst>
                                      </p:cBhvr>
                                      <p:tavLst>
                                        <p:tav tm="0" fmla="#ppt_x+(cos(-2*pi*(1-$))*-#ppt_x-sin(-2*pi*(1-$))*(1-#ppt_y))*(1-$)">
                                          <p:val>
                                            <p:fltVal val="0"/>
                                          </p:val>
                                        </p:tav>
                                        <p:tav tm="100000">
                                          <p:val>
                                            <p:fltVal val="1"/>
                                          </p:val>
                                        </p:tav>
                                      </p:tavLst>
                                    </p:anim>
                                    <p:anim calcmode="lin" valueType="num">
                                      <p:cBhvr>
                                        <p:cTn id="42" dur="125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3" fill="hold">
                      <p:stCondLst>
                        <p:cond delay="indefinite"/>
                      </p:stCondLst>
                      <p:childTnLst>
                        <p:par>
                          <p:cTn id="44" fill="hold">
                            <p:stCondLst>
                              <p:cond delay="0"/>
                            </p:stCondLst>
                            <p:childTnLst>
                              <p:par>
                                <p:cTn id="45" presetID="50" presetClass="entr" presetSubtype="0" decel="10000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1000" fill="hold"/>
                                        <p:tgtEl>
                                          <p:spTgt spid="13"/>
                                        </p:tgtEl>
                                        <p:attrNameLst>
                                          <p:attrName>ppt_w</p:attrName>
                                        </p:attrNameLst>
                                      </p:cBhvr>
                                      <p:tavLst>
                                        <p:tav tm="0">
                                          <p:val>
                                            <p:strVal val="#ppt_w+.3"/>
                                          </p:val>
                                        </p:tav>
                                        <p:tav tm="100000">
                                          <p:val>
                                            <p:strVal val="#ppt_w"/>
                                          </p:val>
                                        </p:tav>
                                      </p:tavLst>
                                    </p:anim>
                                    <p:anim calcmode="lin" valueType="num">
                                      <p:cBhvr>
                                        <p:cTn id="48" dur="1000" fill="hold"/>
                                        <p:tgtEl>
                                          <p:spTgt spid="13"/>
                                        </p:tgtEl>
                                        <p:attrNameLst>
                                          <p:attrName>ppt_h</p:attrName>
                                        </p:attrNameLst>
                                      </p:cBhvr>
                                      <p:tavLst>
                                        <p:tav tm="0">
                                          <p:val>
                                            <p:strVal val="#ppt_h"/>
                                          </p:val>
                                        </p:tav>
                                        <p:tav tm="100000">
                                          <p:val>
                                            <p:strVal val="#ppt_h"/>
                                          </p:val>
                                        </p:tav>
                                      </p:tavLst>
                                    </p:anim>
                                    <p:animEffect transition="in" filter="fade">
                                      <p:cBhvr>
                                        <p:cTn id="49" dur="1000"/>
                                        <p:tgtEl>
                                          <p:spTgt spid="13"/>
                                        </p:tgtEl>
                                      </p:cBhvr>
                                    </p:animEffect>
                                  </p:childTnLst>
                                </p:cTn>
                              </p:par>
                            </p:childTnLst>
                          </p:cTn>
                        </p:par>
                      </p:childTnLst>
                    </p:cTn>
                  </p:par>
                  <p:par>
                    <p:cTn id="50" fill="hold">
                      <p:stCondLst>
                        <p:cond delay="indefinite"/>
                      </p:stCondLst>
                      <p:childTnLst>
                        <p:par>
                          <p:cTn id="51" fill="hold">
                            <p:stCondLst>
                              <p:cond delay="0"/>
                            </p:stCondLst>
                            <p:childTnLst>
                              <p:par>
                                <p:cTn id="52" presetID="43" presetClass="entr" presetSubtype="0" fill="hold" grpId="0" nodeType="click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fade">
                                      <p:cBhvr>
                                        <p:cTn id="54" dur="100"/>
                                        <p:tgtEl>
                                          <p:spTgt spid="14"/>
                                        </p:tgtEl>
                                      </p:cBhvr>
                                    </p:animEffect>
                                    <p:anim calcmode="lin" valueType="num">
                                      <p:cBhvr>
                                        <p:cTn id="55" dur="400" fill="hold"/>
                                        <p:tgtEl>
                                          <p:spTgt spid="14"/>
                                        </p:tgtEl>
                                        <p:attrNameLst>
                                          <p:attrName>ppt_x</p:attrName>
                                        </p:attrNameLst>
                                      </p:cBhvr>
                                      <p:tavLst>
                                        <p:tav tm="0">
                                          <p:val>
                                            <p:strVal val="#ppt_x"/>
                                          </p:val>
                                        </p:tav>
                                        <p:tav tm="100000">
                                          <p:val>
                                            <p:strVal val="#ppt_x"/>
                                          </p:val>
                                        </p:tav>
                                      </p:tavLst>
                                    </p:anim>
                                    <p:anim calcmode="lin" valueType="num">
                                      <p:cBhvr>
                                        <p:cTn id="56" dur="400" fill="hold"/>
                                        <p:tgtEl>
                                          <p:spTgt spid="14"/>
                                        </p:tgtEl>
                                        <p:attrNameLst>
                                          <p:attrName>ppt_y</p:attrName>
                                        </p:attrNameLst>
                                      </p:cBhvr>
                                      <p:tavLst>
                                        <p:tav tm="0">
                                          <p:val>
                                            <p:strVal val="#ppt_y+0.31"/>
                                          </p:val>
                                        </p:tav>
                                        <p:tav tm="100000">
                                          <p:val>
                                            <p:strVal val="#ppt_y+0.31"/>
                                          </p:val>
                                        </p:tav>
                                      </p:tavLst>
                                    </p:anim>
                                    <p:anim calcmode="lin" valueType="num">
                                      <p:cBhvr>
                                        <p:cTn id="57" dur="600" decel="50000" fill="hold">
                                          <p:stCondLst>
                                            <p:cond delay="400"/>
                                          </p:stCondLst>
                                        </p:cTn>
                                        <p:tgtEl>
                                          <p:spTgt spid="1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8" dur="600" decel="50000" fill="hold">
                                          <p:stCondLst>
                                            <p:cond delay="400"/>
                                          </p:stCondLst>
                                        </p:cTn>
                                        <p:tgtEl>
                                          <p:spTgt spid="1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p:bldP spid="5" grpId="0"/>
      <p:bldP spid="6" grpId="0"/>
      <p:bldP spid="11" grpId="0"/>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solidFill>
                <a:effectLst>
                  <a:outerShdw blurRad="38100" dist="38100" dir="2700000" algn="tl">
                    <a:srgbClr val="000000">
                      <a:alpha val="43137"/>
                    </a:srgbClr>
                  </a:outerShdw>
                </a:effectLst>
                <a:latin typeface="Sitka Small" panose="02000505000000020004" pitchFamily="2" charset="0"/>
                <a:ea typeface="MS PMincho" panose="02020600040205080304" pitchFamily="18" charset="-128"/>
                <a:cs typeface="Times New Roman" panose="02020603050405020304" pitchFamily="18" charset="0"/>
              </a:rPr>
              <a:t>LESSON 132</a:t>
            </a:r>
          </a:p>
        </p:txBody>
      </p:sp>
      <p:sp>
        <p:nvSpPr>
          <p:cNvPr id="3" name="Rectangle 2">
            <a:extLst>
              <a:ext uri="{FF2B5EF4-FFF2-40B4-BE49-F238E27FC236}">
                <a16:creationId xmlns:a16="http://schemas.microsoft.com/office/drawing/2014/main" id="{433BC2DE-80FE-49C6-96AC-FE32CA9C78AC}"/>
              </a:ext>
            </a:extLst>
          </p:cNvPr>
          <p:cNvSpPr/>
          <p:nvPr/>
        </p:nvSpPr>
        <p:spPr>
          <a:xfrm>
            <a:off x="1529048" y="822106"/>
            <a:ext cx="3246914" cy="369332"/>
          </a:xfrm>
          <a:prstGeom prst="rect">
            <a:avLst/>
          </a:prstGeom>
        </p:spPr>
        <p:txBody>
          <a:bodyPr wrap="none">
            <a:spAutoFit/>
          </a:bodyPr>
          <a:lstStyle/>
          <a:p>
            <a:r>
              <a:rPr lang="en-US" b="1" dirty="0">
                <a:solidFill>
                  <a:schemeClr val="bg1"/>
                </a:solidFill>
              </a:rPr>
              <a:t>Doctrine and Covenants 124:29</a:t>
            </a:r>
          </a:p>
        </p:txBody>
      </p:sp>
      <p:sp>
        <p:nvSpPr>
          <p:cNvPr id="2" name="Rectangle 1">
            <a:extLst>
              <a:ext uri="{FF2B5EF4-FFF2-40B4-BE49-F238E27FC236}">
                <a16:creationId xmlns:a16="http://schemas.microsoft.com/office/drawing/2014/main" id="{E978DE8D-B4F0-42BB-8472-A5DEC1E39279}"/>
              </a:ext>
            </a:extLst>
          </p:cNvPr>
          <p:cNvSpPr/>
          <p:nvPr/>
        </p:nvSpPr>
        <p:spPr>
          <a:xfrm>
            <a:off x="1529047" y="1123198"/>
            <a:ext cx="8583943" cy="584775"/>
          </a:xfrm>
          <a:prstGeom prst="rect">
            <a:avLst/>
          </a:prstGeom>
        </p:spPr>
        <p:txBody>
          <a:bodyPr wrap="square">
            <a:spAutoFit/>
          </a:bodyPr>
          <a:lstStyle/>
          <a:p>
            <a:pPr algn="just"/>
            <a:r>
              <a:rPr lang="en-US" sz="1600" b="1" dirty="0">
                <a:solidFill>
                  <a:schemeClr val="bg1"/>
                </a:solidFill>
                <a:latin typeface="Palatino"/>
              </a:rPr>
              <a:t>29  </a:t>
            </a:r>
            <a:r>
              <a:rPr lang="en-US" sz="1600" dirty="0">
                <a:solidFill>
                  <a:schemeClr val="bg1"/>
                </a:solidFill>
                <a:latin typeface="Palatino"/>
              </a:rPr>
              <a:t>For a baptismal font there is not upon the earth, that they, my saints, may be baptized for those who are dead—</a:t>
            </a:r>
            <a:endParaRPr lang="en-US" sz="1600" dirty="0">
              <a:solidFill>
                <a:schemeClr val="bg1"/>
              </a:solidFill>
            </a:endParaRPr>
          </a:p>
        </p:txBody>
      </p:sp>
      <p:sp>
        <p:nvSpPr>
          <p:cNvPr id="6" name="Rectangle 5">
            <a:extLst>
              <a:ext uri="{FF2B5EF4-FFF2-40B4-BE49-F238E27FC236}">
                <a16:creationId xmlns:a16="http://schemas.microsoft.com/office/drawing/2014/main" id="{5CF0973B-A0DB-400A-8088-4FDF33F2CB07}"/>
              </a:ext>
            </a:extLst>
          </p:cNvPr>
          <p:cNvSpPr/>
          <p:nvPr/>
        </p:nvSpPr>
        <p:spPr>
          <a:xfrm>
            <a:off x="4496078" y="822106"/>
            <a:ext cx="559769" cy="369332"/>
          </a:xfrm>
          <a:prstGeom prst="rect">
            <a:avLst/>
          </a:prstGeom>
        </p:spPr>
        <p:txBody>
          <a:bodyPr wrap="none">
            <a:spAutoFit/>
          </a:bodyPr>
          <a:lstStyle/>
          <a:p>
            <a:r>
              <a:rPr lang="en-US" b="1" dirty="0">
                <a:solidFill>
                  <a:schemeClr val="bg1"/>
                </a:solidFill>
              </a:rPr>
              <a:t>-34.</a:t>
            </a:r>
          </a:p>
        </p:txBody>
      </p:sp>
      <p:sp>
        <p:nvSpPr>
          <p:cNvPr id="5" name="Rectangle 4">
            <a:extLst>
              <a:ext uri="{FF2B5EF4-FFF2-40B4-BE49-F238E27FC236}">
                <a16:creationId xmlns:a16="http://schemas.microsoft.com/office/drawing/2014/main" id="{206034AD-25AD-4324-A0AB-FD1BEC25AC5E}"/>
              </a:ext>
            </a:extLst>
          </p:cNvPr>
          <p:cNvSpPr/>
          <p:nvPr/>
        </p:nvSpPr>
        <p:spPr>
          <a:xfrm>
            <a:off x="1529046" y="1601957"/>
            <a:ext cx="8583942" cy="3539430"/>
          </a:xfrm>
          <a:prstGeom prst="rect">
            <a:avLst/>
          </a:prstGeom>
        </p:spPr>
        <p:txBody>
          <a:bodyPr wrap="square">
            <a:spAutoFit/>
          </a:bodyPr>
          <a:lstStyle/>
          <a:p>
            <a:pPr algn="just" fontAlgn="base"/>
            <a:r>
              <a:rPr lang="en-US" sz="1600" b="1" dirty="0">
                <a:solidFill>
                  <a:schemeClr val="bg1"/>
                </a:solidFill>
                <a:latin typeface="Palatino"/>
              </a:rPr>
              <a:t>30 </a:t>
            </a:r>
            <a:r>
              <a:rPr lang="en-US" sz="1600" dirty="0">
                <a:solidFill>
                  <a:schemeClr val="bg1"/>
                </a:solidFill>
                <a:latin typeface="Palatino"/>
              </a:rPr>
              <a:t>For this ordinance belongeth to my house, and cannot be acceptable to me, only in the days of your poverty, wherein ye are not able to build a house unto me.</a:t>
            </a:r>
          </a:p>
          <a:p>
            <a:pPr algn="just" fontAlgn="base"/>
            <a:r>
              <a:rPr lang="en-US" sz="1600" b="1" dirty="0">
                <a:solidFill>
                  <a:schemeClr val="bg1"/>
                </a:solidFill>
                <a:latin typeface="Palatino"/>
              </a:rPr>
              <a:t>31 </a:t>
            </a:r>
            <a:r>
              <a:rPr lang="en-US" sz="1600" dirty="0">
                <a:solidFill>
                  <a:schemeClr val="bg1"/>
                </a:solidFill>
                <a:latin typeface="Palatino"/>
              </a:rPr>
              <a:t>But I command you, all ye my saints, to build a house unto me; and I grant unto you a sufficient time to build a house unto me; and during this time your baptisms shall be acceptable unto me.</a:t>
            </a:r>
          </a:p>
          <a:p>
            <a:pPr algn="just" fontAlgn="base"/>
            <a:r>
              <a:rPr lang="en-US" sz="1600" b="1" dirty="0">
                <a:solidFill>
                  <a:schemeClr val="bg1"/>
                </a:solidFill>
                <a:latin typeface="Palatino"/>
              </a:rPr>
              <a:t>32 </a:t>
            </a:r>
            <a:r>
              <a:rPr lang="en-US" sz="1600" dirty="0">
                <a:solidFill>
                  <a:schemeClr val="bg1"/>
                </a:solidFill>
                <a:latin typeface="Palatino"/>
              </a:rPr>
              <a:t>But behold, at the end of this appointment your baptisms for your dead shall not be acceptable unto me; and if you do not these things at the end of the appointment ye shall be rejected as a church, with your dead, saith the Lord your God.</a:t>
            </a:r>
          </a:p>
          <a:p>
            <a:pPr algn="just" fontAlgn="base"/>
            <a:r>
              <a:rPr lang="en-US" sz="1600" b="1" dirty="0">
                <a:solidFill>
                  <a:schemeClr val="bg1"/>
                </a:solidFill>
                <a:latin typeface="Palatino"/>
              </a:rPr>
              <a:t>33 </a:t>
            </a:r>
            <a:r>
              <a:rPr lang="en-US" sz="1600" dirty="0">
                <a:solidFill>
                  <a:schemeClr val="bg1"/>
                </a:solidFill>
                <a:latin typeface="Palatino"/>
              </a:rPr>
              <a:t>For verily I say unto you, that after you have had sufficient time to build a house to me, wherein the ordinance of baptizing for the dead belongeth, and for which the same was instituted from before the foundation of the world, your baptisms for your dead cannot be acceptable unto me;</a:t>
            </a:r>
          </a:p>
          <a:p>
            <a:pPr algn="just" fontAlgn="base"/>
            <a:r>
              <a:rPr lang="en-US" sz="1600" b="1" dirty="0">
                <a:solidFill>
                  <a:schemeClr val="bg1"/>
                </a:solidFill>
                <a:latin typeface="Palatino"/>
              </a:rPr>
              <a:t>34 </a:t>
            </a:r>
            <a:r>
              <a:rPr lang="en-US" sz="1600" dirty="0">
                <a:solidFill>
                  <a:schemeClr val="bg1"/>
                </a:solidFill>
                <a:latin typeface="Palatino"/>
              </a:rPr>
              <a:t>For therein are the keys of the holy priesthood ordained, that you may receive honor and glory.</a:t>
            </a:r>
            <a:endParaRPr lang="en-US" sz="1600" b="0" i="0" dirty="0">
              <a:solidFill>
                <a:schemeClr val="bg1"/>
              </a:solidFill>
              <a:effectLst/>
              <a:latin typeface="Palatino"/>
            </a:endParaRPr>
          </a:p>
        </p:txBody>
      </p:sp>
      <p:sp>
        <p:nvSpPr>
          <p:cNvPr id="8" name="Rectangle 7">
            <a:extLst>
              <a:ext uri="{FF2B5EF4-FFF2-40B4-BE49-F238E27FC236}">
                <a16:creationId xmlns:a16="http://schemas.microsoft.com/office/drawing/2014/main" id="{0BE1B469-49D3-482D-906A-06A37A5C5F0E}"/>
              </a:ext>
            </a:extLst>
          </p:cNvPr>
          <p:cNvSpPr/>
          <p:nvPr/>
        </p:nvSpPr>
        <p:spPr>
          <a:xfrm>
            <a:off x="1529043" y="5106840"/>
            <a:ext cx="8489599" cy="646331"/>
          </a:xfrm>
          <a:prstGeom prst="rect">
            <a:avLst/>
          </a:prstGeom>
        </p:spPr>
        <p:txBody>
          <a:bodyPr wrap="square">
            <a:spAutoFit/>
          </a:bodyPr>
          <a:lstStyle/>
          <a:p>
            <a:pPr algn="just"/>
            <a:r>
              <a:rPr lang="en-US" b="1" dirty="0">
                <a:solidFill>
                  <a:schemeClr val="bg1"/>
                </a:solidFill>
              </a:rPr>
              <a:t>Where did the Lord say that the ordinance of baptism for the dead needed to take place in order to be acceptable to Him?</a:t>
            </a:r>
          </a:p>
        </p:txBody>
      </p:sp>
      <p:sp>
        <p:nvSpPr>
          <p:cNvPr id="9" name="Rectangle 8">
            <a:extLst>
              <a:ext uri="{FF2B5EF4-FFF2-40B4-BE49-F238E27FC236}">
                <a16:creationId xmlns:a16="http://schemas.microsoft.com/office/drawing/2014/main" id="{C8C7A51E-4CFD-47D6-8043-F072086CBE02}"/>
              </a:ext>
            </a:extLst>
          </p:cNvPr>
          <p:cNvSpPr/>
          <p:nvPr/>
        </p:nvSpPr>
        <p:spPr>
          <a:xfrm>
            <a:off x="1529043" y="5720966"/>
            <a:ext cx="8489598" cy="361637"/>
          </a:xfrm>
          <a:prstGeom prst="rect">
            <a:avLst/>
          </a:prstGeom>
        </p:spPr>
        <p:txBody>
          <a:bodyPr wrap="square">
            <a:spAutoFit/>
          </a:bodyPr>
          <a:lstStyle/>
          <a:p>
            <a:pPr algn="just"/>
            <a:r>
              <a:rPr lang="en-US" sz="1750" b="1" dirty="0">
                <a:solidFill>
                  <a:schemeClr val="bg1"/>
                </a:solidFill>
              </a:rPr>
              <a:t>Why did the Lord allow the Saints to perform baptisms outside of the temple temporarily?</a:t>
            </a:r>
          </a:p>
        </p:txBody>
      </p:sp>
    </p:spTree>
    <p:extLst>
      <p:ext uri="{BB962C8B-B14F-4D97-AF65-F5344CB8AC3E}">
        <p14:creationId xmlns:p14="http://schemas.microsoft.com/office/powerpoint/2010/main" val="656965781"/>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vertical)">
                                      <p:cBhvr>
                                        <p:cTn id="7" dur="1250"/>
                                        <p:tgtEl>
                                          <p:spTgt spid="6"/>
                                        </p:tgtEl>
                                      </p:cBhvr>
                                    </p:animEffect>
                                  </p:childTnLst>
                                </p:cTn>
                              </p:par>
                              <p:par>
                                <p:cTn id="8" presetID="14" presetClass="entr" presetSubtype="5"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vertical)">
                                      <p:cBhvr>
                                        <p:cTn id="10" dur="125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ox(in)">
                                      <p:cBhvr>
                                        <p:cTn id="15" dur="20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750"/>
                                        <p:tgtEl>
                                          <p:spTgt spid="9"/>
                                        </p:tgtEl>
                                      </p:cBhvr>
                                    </p:animEffect>
                                    <p:anim calcmode="lin" valueType="num">
                                      <p:cBhvr>
                                        <p:cTn id="21" dur="750" fill="hold"/>
                                        <p:tgtEl>
                                          <p:spTgt spid="9"/>
                                        </p:tgtEl>
                                        <p:attrNameLst>
                                          <p:attrName>ppt_x</p:attrName>
                                        </p:attrNameLst>
                                      </p:cBhvr>
                                      <p:tavLst>
                                        <p:tav tm="0">
                                          <p:val>
                                            <p:strVal val="#ppt_x"/>
                                          </p:val>
                                        </p:tav>
                                        <p:tav tm="100000">
                                          <p:val>
                                            <p:strVal val="#ppt_x"/>
                                          </p:val>
                                        </p:tav>
                                      </p:tavLst>
                                    </p:anim>
                                    <p:anim calcmode="lin" valueType="num">
                                      <p:cBhvr>
                                        <p:cTn id="22" dur="75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56000"/>
            <a:lum/>
            <a:extLst>
              <a:ext uri="{837473B0-CC2E-450A-ABE3-18F120FF3D39}">
                <a1611:picAttrSrcUrl xmlns:a1611="http://schemas.microsoft.com/office/drawing/2016/11/main" r:id="rId3"/>
              </a:ext>
            </a:extLst>
          </a:blip>
          <a:srcRect/>
          <a:stretch>
            <a:fillRect t="-70000" b="-70000"/>
          </a:stretch>
        </a:blipFill>
        <a:effectLst/>
      </p:bgPr>
    </p:bg>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solidFill>
                <a:effectLst>
                  <a:outerShdw blurRad="38100" dist="38100" dir="2700000" algn="tl">
                    <a:srgbClr val="000000">
                      <a:alpha val="43137"/>
                    </a:srgbClr>
                  </a:outerShdw>
                </a:effectLst>
                <a:latin typeface="Sitka Small" panose="02000505000000020004" pitchFamily="2" charset="0"/>
                <a:ea typeface="MS PMincho" panose="02020600040205080304" pitchFamily="18" charset="-128"/>
                <a:cs typeface="Times New Roman" panose="02020603050405020304" pitchFamily="18" charset="0"/>
              </a:rPr>
              <a:t>LESSON 132</a:t>
            </a:r>
          </a:p>
        </p:txBody>
      </p:sp>
      <p:pic>
        <p:nvPicPr>
          <p:cNvPr id="1026" name="Picture 2" descr="Resultado de imagen para templo nauvoo lds">
            <a:extLst>
              <a:ext uri="{FF2B5EF4-FFF2-40B4-BE49-F238E27FC236}">
                <a16:creationId xmlns:a16="http://schemas.microsoft.com/office/drawing/2014/main" id="{47C64195-370F-4898-BC0E-6B6508141F7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5179" y="1152939"/>
            <a:ext cx="3761642" cy="4914667"/>
          </a:xfrm>
          <a:prstGeom prst="rect">
            <a:avLst/>
          </a:prstGeom>
          <a:noFill/>
          <a:ln>
            <a:solidFill>
              <a:schemeClr val="accent5">
                <a:lumMod val="7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8501356"/>
      </p:ext>
    </p:extLst>
  </p:cSld>
  <p:clrMapOvr>
    <a:masterClrMapping/>
  </p:clrMapOvr>
  <mc:AlternateContent xmlns:mc="http://schemas.openxmlformats.org/markup-compatibility/2006">
    <mc:Choice xmlns:p14="http://schemas.microsoft.com/office/powerpoint/2010/main" Requires="p14">
      <p:transition spd="slow" p14:dur="1500">
        <p:fade/>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56000"/>
            <a:lum/>
            <a:extLst>
              <a:ext uri="{837473B0-CC2E-450A-ABE3-18F120FF3D39}">
                <a1611:picAttrSrcUrl xmlns:a1611="http://schemas.microsoft.com/office/drawing/2016/11/main" r:id="rId3"/>
              </a:ext>
            </a:extLst>
          </a:blip>
          <a:srcRect/>
          <a:stretch>
            <a:fillRect t="-17000" b="-17000"/>
          </a:stretch>
        </a:blipFill>
        <a:effectLst/>
      </p:bgPr>
    </p:bg>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solidFill>
                <a:effectLst>
                  <a:outerShdw blurRad="38100" dist="38100" dir="2700000" algn="tl">
                    <a:srgbClr val="000000">
                      <a:alpha val="43137"/>
                    </a:srgbClr>
                  </a:outerShdw>
                </a:effectLst>
                <a:latin typeface="Sitka Small" panose="02000505000000020004" pitchFamily="2" charset="0"/>
                <a:ea typeface="MS PMincho" panose="02020600040205080304" pitchFamily="18" charset="-128"/>
                <a:cs typeface="Times New Roman" panose="02020603050405020304" pitchFamily="18" charset="0"/>
              </a:rPr>
              <a:t>LESSON 132</a:t>
            </a:r>
          </a:p>
        </p:txBody>
      </p:sp>
      <p:pic>
        <p:nvPicPr>
          <p:cNvPr id="3" name="Picture 2">
            <a:extLst>
              <a:ext uri="{FF2B5EF4-FFF2-40B4-BE49-F238E27FC236}">
                <a16:creationId xmlns:a16="http://schemas.microsoft.com/office/drawing/2014/main" id="{B9196D8E-409C-4EA8-A01D-D52C542A0DAD}"/>
              </a:ext>
            </a:extLst>
          </p:cNvPr>
          <p:cNvPicPr/>
          <p:nvPr/>
        </p:nvPicPr>
        <p:blipFill rotWithShape="1">
          <a:blip r:embed="rId4"/>
          <a:srcRect l="19668" t="27128" r="22676" b="15991"/>
          <a:stretch/>
        </p:blipFill>
        <p:spPr bwMode="auto">
          <a:xfrm>
            <a:off x="2008083" y="958387"/>
            <a:ext cx="7542781" cy="3485662"/>
          </a:xfrm>
          <a:prstGeom prst="rect">
            <a:avLst/>
          </a:prstGeom>
          <a:ln>
            <a:noFill/>
          </a:ln>
          <a:extLst>
            <a:ext uri="{53640926-AAD7-44D8-BBD7-CCE9431645EC}">
              <a14:shadowObscured xmlns:a14="http://schemas.microsoft.com/office/drawing/2010/main"/>
            </a:ext>
          </a:extLst>
        </p:spPr>
      </p:pic>
      <p:sp>
        <p:nvSpPr>
          <p:cNvPr id="2" name="Rectangle 1">
            <a:extLst>
              <a:ext uri="{FF2B5EF4-FFF2-40B4-BE49-F238E27FC236}">
                <a16:creationId xmlns:a16="http://schemas.microsoft.com/office/drawing/2014/main" id="{4E58D42C-857D-444A-91B0-7254C455F61C}"/>
              </a:ext>
            </a:extLst>
          </p:cNvPr>
          <p:cNvSpPr/>
          <p:nvPr/>
        </p:nvSpPr>
        <p:spPr>
          <a:xfrm>
            <a:off x="1359876" y="4571052"/>
            <a:ext cx="8839200" cy="646331"/>
          </a:xfrm>
          <a:prstGeom prst="rect">
            <a:avLst/>
          </a:prstGeom>
        </p:spPr>
        <p:txBody>
          <a:bodyPr wrap="square">
            <a:spAutoFit/>
          </a:bodyPr>
          <a:lstStyle/>
          <a:p>
            <a:pPr algn="just"/>
            <a:r>
              <a:rPr lang="en-US" b="1" dirty="0">
                <a:solidFill>
                  <a:schemeClr val="bg1"/>
                </a:solidFill>
              </a:rPr>
              <a:t>Where is the only place in which the fulness of the priesthood ordinances can be obtained for the redemption of both the living and the dead? </a:t>
            </a:r>
          </a:p>
        </p:txBody>
      </p:sp>
      <p:sp>
        <p:nvSpPr>
          <p:cNvPr id="4" name="Rectangle 3">
            <a:extLst>
              <a:ext uri="{FF2B5EF4-FFF2-40B4-BE49-F238E27FC236}">
                <a16:creationId xmlns:a16="http://schemas.microsoft.com/office/drawing/2014/main" id="{C4D85955-98A9-4505-9BC3-ED4231B0FC9F}"/>
              </a:ext>
            </a:extLst>
          </p:cNvPr>
          <p:cNvSpPr/>
          <p:nvPr/>
        </p:nvSpPr>
        <p:spPr>
          <a:xfrm>
            <a:off x="1359876" y="5217383"/>
            <a:ext cx="8839198" cy="646331"/>
          </a:xfrm>
          <a:prstGeom prst="rect">
            <a:avLst/>
          </a:prstGeom>
        </p:spPr>
        <p:txBody>
          <a:bodyPr wrap="square">
            <a:spAutoFit/>
          </a:bodyPr>
          <a:lstStyle/>
          <a:p>
            <a:pPr algn="just"/>
            <a:r>
              <a:rPr lang="en-US" i="1" dirty="0">
                <a:solidFill>
                  <a:schemeClr val="bg1"/>
                </a:solidFill>
                <a:effectLst>
                  <a:outerShdw blurRad="38100" dist="38100" dir="2700000" algn="tl">
                    <a:srgbClr val="000000">
                      <a:alpha val="43137"/>
                    </a:srgbClr>
                  </a:outerShdw>
                </a:effectLst>
              </a:rPr>
              <a:t>The temple is the only place where we can obtain the fulness of the priesthood ordinances for the redemption of the living and the dead.</a:t>
            </a:r>
          </a:p>
        </p:txBody>
      </p:sp>
      <p:sp>
        <p:nvSpPr>
          <p:cNvPr id="5" name="Rectangle 4">
            <a:extLst>
              <a:ext uri="{FF2B5EF4-FFF2-40B4-BE49-F238E27FC236}">
                <a16:creationId xmlns:a16="http://schemas.microsoft.com/office/drawing/2014/main" id="{F4DA10A6-A650-4DE8-80E3-0EFCA1A24DD4}"/>
              </a:ext>
            </a:extLst>
          </p:cNvPr>
          <p:cNvSpPr/>
          <p:nvPr/>
        </p:nvSpPr>
        <p:spPr>
          <a:xfrm>
            <a:off x="1359875" y="5863714"/>
            <a:ext cx="8839199" cy="646331"/>
          </a:xfrm>
          <a:prstGeom prst="rect">
            <a:avLst/>
          </a:prstGeom>
        </p:spPr>
        <p:txBody>
          <a:bodyPr wrap="square">
            <a:spAutoFit/>
          </a:bodyPr>
          <a:lstStyle/>
          <a:p>
            <a:pPr algn="just"/>
            <a:r>
              <a:rPr lang="en-US" b="1" dirty="0">
                <a:solidFill>
                  <a:schemeClr val="bg1"/>
                </a:solidFill>
              </a:rPr>
              <a:t>How might this doctrine have motivated the Saints to make the necessary sacrifices to build a temple in Nauvoo?</a:t>
            </a:r>
          </a:p>
        </p:txBody>
      </p:sp>
    </p:spTree>
    <p:extLst>
      <p:ext uri="{BB962C8B-B14F-4D97-AF65-F5344CB8AC3E}">
        <p14:creationId xmlns:p14="http://schemas.microsoft.com/office/powerpoint/2010/main" val="648259605"/>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80">
                                          <p:stCondLst>
                                            <p:cond delay="0"/>
                                          </p:stCondLst>
                                        </p:cTn>
                                        <p:tgtEl>
                                          <p:spTgt spid="4"/>
                                        </p:tgtEl>
                                      </p:cBhvr>
                                    </p:animEffect>
                                    <p:anim calcmode="lin" valueType="num">
                                      <p:cBhvr>
                                        <p:cTn id="1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3" dur="26">
                                          <p:stCondLst>
                                            <p:cond delay="650"/>
                                          </p:stCondLst>
                                        </p:cTn>
                                        <p:tgtEl>
                                          <p:spTgt spid="4"/>
                                        </p:tgtEl>
                                      </p:cBhvr>
                                      <p:to x="100000" y="60000"/>
                                    </p:animScale>
                                    <p:animScale>
                                      <p:cBhvr>
                                        <p:cTn id="24" dur="166" decel="50000">
                                          <p:stCondLst>
                                            <p:cond delay="676"/>
                                          </p:stCondLst>
                                        </p:cTn>
                                        <p:tgtEl>
                                          <p:spTgt spid="4"/>
                                        </p:tgtEl>
                                      </p:cBhvr>
                                      <p:to x="100000" y="100000"/>
                                    </p:animScale>
                                    <p:animScale>
                                      <p:cBhvr>
                                        <p:cTn id="25" dur="26">
                                          <p:stCondLst>
                                            <p:cond delay="1312"/>
                                          </p:stCondLst>
                                        </p:cTn>
                                        <p:tgtEl>
                                          <p:spTgt spid="4"/>
                                        </p:tgtEl>
                                      </p:cBhvr>
                                      <p:to x="100000" y="80000"/>
                                    </p:animScale>
                                    <p:animScale>
                                      <p:cBhvr>
                                        <p:cTn id="26" dur="166" decel="50000">
                                          <p:stCondLst>
                                            <p:cond delay="1338"/>
                                          </p:stCondLst>
                                        </p:cTn>
                                        <p:tgtEl>
                                          <p:spTgt spid="4"/>
                                        </p:tgtEl>
                                      </p:cBhvr>
                                      <p:to x="100000" y="100000"/>
                                    </p:animScale>
                                    <p:animScale>
                                      <p:cBhvr>
                                        <p:cTn id="27" dur="26">
                                          <p:stCondLst>
                                            <p:cond delay="1642"/>
                                          </p:stCondLst>
                                        </p:cTn>
                                        <p:tgtEl>
                                          <p:spTgt spid="4"/>
                                        </p:tgtEl>
                                      </p:cBhvr>
                                      <p:to x="100000" y="90000"/>
                                    </p:animScale>
                                    <p:animScale>
                                      <p:cBhvr>
                                        <p:cTn id="28" dur="166" decel="50000">
                                          <p:stCondLst>
                                            <p:cond delay="1668"/>
                                          </p:stCondLst>
                                        </p:cTn>
                                        <p:tgtEl>
                                          <p:spTgt spid="4"/>
                                        </p:tgtEl>
                                      </p:cBhvr>
                                      <p:to x="100000" y="100000"/>
                                    </p:animScale>
                                    <p:animScale>
                                      <p:cBhvr>
                                        <p:cTn id="29" dur="26">
                                          <p:stCondLst>
                                            <p:cond delay="1808"/>
                                          </p:stCondLst>
                                        </p:cTn>
                                        <p:tgtEl>
                                          <p:spTgt spid="4"/>
                                        </p:tgtEl>
                                      </p:cBhvr>
                                      <p:to x="100000" y="95000"/>
                                    </p:animScale>
                                    <p:animScale>
                                      <p:cBhvr>
                                        <p:cTn id="30" dur="166" decel="50000">
                                          <p:stCondLst>
                                            <p:cond delay="1834"/>
                                          </p:stCondLst>
                                        </p:cTn>
                                        <p:tgtEl>
                                          <p:spTgt spid="4"/>
                                        </p:tgtEl>
                                      </p:cBhvr>
                                      <p:to x="100000" y="100000"/>
                                    </p:animScale>
                                  </p:childTnLst>
                                </p:cTn>
                              </p:par>
                            </p:childTnLst>
                          </p:cTn>
                        </p:par>
                      </p:childTnLst>
                    </p:cTn>
                  </p:par>
                  <p:par>
                    <p:cTn id="31" fill="hold">
                      <p:stCondLst>
                        <p:cond delay="indefinite"/>
                      </p:stCondLst>
                      <p:childTnLst>
                        <p:par>
                          <p:cTn id="32" fill="hold">
                            <p:stCondLst>
                              <p:cond delay="0"/>
                            </p:stCondLst>
                            <p:childTnLst>
                              <p:par>
                                <p:cTn id="33" presetID="16" presetClass="entr" presetSubtype="37"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barn(outVertical)">
                                      <p:cBhvr>
                                        <p:cTn id="3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80A105C-5B88-4E0B-8864-46B47845E68E}"/>
              </a:ext>
            </a:extLst>
          </p:cNvPr>
          <p:cNvSpPr/>
          <p:nvPr/>
        </p:nvSpPr>
        <p:spPr>
          <a:xfrm>
            <a:off x="3010486" y="829761"/>
            <a:ext cx="6385306" cy="2977573"/>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ubtitle 4">
            <a:extLst>
              <a:ext uri="{FF2B5EF4-FFF2-40B4-BE49-F238E27FC236}">
                <a16:creationId xmlns:a16="http://schemas.microsoft.com/office/drawing/2014/main" id="{4F2B27ED-CE69-43C4-854C-35DA059B270B}"/>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solidFill>
                <a:effectLst>
                  <a:outerShdw blurRad="38100" dist="38100" dir="2700000" algn="tl">
                    <a:srgbClr val="000000">
                      <a:alpha val="43137"/>
                    </a:srgbClr>
                  </a:outerShdw>
                </a:effectLst>
                <a:latin typeface="Sitka Small" panose="02000505000000020004" pitchFamily="2" charset="0"/>
                <a:ea typeface="MS PMincho" panose="02020600040205080304" pitchFamily="18" charset="-128"/>
                <a:cs typeface="Times New Roman" panose="02020603050405020304" pitchFamily="18" charset="0"/>
              </a:rPr>
              <a:t>LESSON 132</a:t>
            </a:r>
          </a:p>
        </p:txBody>
      </p:sp>
      <p:sp>
        <p:nvSpPr>
          <p:cNvPr id="2" name="Rectangle 1">
            <a:extLst>
              <a:ext uri="{FF2B5EF4-FFF2-40B4-BE49-F238E27FC236}">
                <a16:creationId xmlns:a16="http://schemas.microsoft.com/office/drawing/2014/main" id="{FFEB544D-4A57-49D9-8D62-1954A3E37851}"/>
              </a:ext>
            </a:extLst>
          </p:cNvPr>
          <p:cNvSpPr/>
          <p:nvPr/>
        </p:nvSpPr>
        <p:spPr>
          <a:xfrm>
            <a:off x="4572000" y="760346"/>
            <a:ext cx="4823791" cy="3046988"/>
          </a:xfrm>
          <a:prstGeom prst="rect">
            <a:avLst/>
          </a:prstGeom>
        </p:spPr>
        <p:txBody>
          <a:bodyPr wrap="square">
            <a:spAutoFit/>
          </a:bodyPr>
          <a:lstStyle/>
          <a:p>
            <a:pPr algn="just"/>
            <a:r>
              <a:rPr lang="en-US" sz="1600" dirty="0">
                <a:solidFill>
                  <a:schemeClr val="bg1"/>
                </a:solidFill>
              </a:rPr>
              <a:t>“Those who understand the eternal blessings which come from the temple know that no sacrifice is too great, no price too heavy, no struggle too difficult in order to receive those blessings. There are never too many miles to travel, too many obstacles to overcome, or too much discomfort to endure. They understand that the saving ordinances received in the temple that permit us to someday return to our Heavenly Father in an eternal family relationship and to be endowed with blessings and power from on high are worth every sacrifice and every effort” (“The Holy Temple—a Beacon to the World, ”Ensign or Liahona, May 2011,92).</a:t>
            </a:r>
          </a:p>
        </p:txBody>
      </p:sp>
      <p:pic>
        <p:nvPicPr>
          <p:cNvPr id="5" name="Picture 4">
            <a:extLst>
              <a:ext uri="{FF2B5EF4-FFF2-40B4-BE49-F238E27FC236}">
                <a16:creationId xmlns:a16="http://schemas.microsoft.com/office/drawing/2014/main" id="{90653515-5B27-4AC2-B389-AE3D1B918A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4716" y="1004533"/>
            <a:ext cx="1397283" cy="1744866"/>
          </a:xfrm>
          <a:prstGeom prst="rect">
            <a:avLst/>
          </a:prstGeom>
        </p:spPr>
      </p:pic>
      <p:sp>
        <p:nvSpPr>
          <p:cNvPr id="6" name="TextBox 5">
            <a:extLst>
              <a:ext uri="{FF2B5EF4-FFF2-40B4-BE49-F238E27FC236}">
                <a16:creationId xmlns:a16="http://schemas.microsoft.com/office/drawing/2014/main" id="{2485F280-FD36-495B-A351-91BEB949C5B6}"/>
              </a:ext>
            </a:extLst>
          </p:cNvPr>
          <p:cNvSpPr txBox="1"/>
          <p:nvPr/>
        </p:nvSpPr>
        <p:spPr>
          <a:xfrm>
            <a:off x="3089123" y="2818814"/>
            <a:ext cx="1469890" cy="523220"/>
          </a:xfrm>
          <a:prstGeom prst="rect">
            <a:avLst/>
          </a:prstGeom>
          <a:noFill/>
        </p:spPr>
        <p:txBody>
          <a:bodyPr wrap="none" rtlCol="0">
            <a:spAutoFit/>
          </a:bodyPr>
          <a:lstStyle/>
          <a:p>
            <a:pPr algn="ctr"/>
            <a:r>
              <a:rPr lang="en-US" sz="1400" dirty="0">
                <a:solidFill>
                  <a:schemeClr val="bg1"/>
                </a:solidFill>
                <a:effectLst>
                  <a:outerShdw blurRad="38100" dist="38100" dir="2700000" algn="tl">
                    <a:srgbClr val="000000">
                      <a:alpha val="43137"/>
                    </a:srgbClr>
                  </a:outerShdw>
                </a:effectLst>
              </a:rPr>
              <a:t>President</a:t>
            </a:r>
          </a:p>
          <a:p>
            <a:pPr algn="ctr"/>
            <a:r>
              <a:rPr lang="en-US" sz="1400" dirty="0">
                <a:solidFill>
                  <a:schemeClr val="bg1"/>
                </a:solidFill>
                <a:effectLst>
                  <a:outerShdw blurRad="38100" dist="38100" dir="2700000" algn="tl">
                    <a:srgbClr val="000000">
                      <a:alpha val="43137"/>
                    </a:srgbClr>
                  </a:outerShdw>
                </a:effectLst>
              </a:rPr>
              <a:t>Thomas S. Monson</a:t>
            </a:r>
          </a:p>
        </p:txBody>
      </p:sp>
      <p:sp>
        <p:nvSpPr>
          <p:cNvPr id="8" name="Rectangle 7">
            <a:extLst>
              <a:ext uri="{FF2B5EF4-FFF2-40B4-BE49-F238E27FC236}">
                <a16:creationId xmlns:a16="http://schemas.microsoft.com/office/drawing/2014/main" id="{FF40A444-3203-49FA-8B6D-CFFCAD5E5520}"/>
              </a:ext>
            </a:extLst>
          </p:cNvPr>
          <p:cNvSpPr/>
          <p:nvPr/>
        </p:nvSpPr>
        <p:spPr>
          <a:xfrm>
            <a:off x="1523998" y="4190436"/>
            <a:ext cx="8731350" cy="646331"/>
          </a:xfrm>
          <a:prstGeom prst="rect">
            <a:avLst/>
          </a:prstGeom>
        </p:spPr>
        <p:txBody>
          <a:bodyPr wrap="square">
            <a:spAutoFit/>
          </a:bodyPr>
          <a:lstStyle/>
          <a:p>
            <a:r>
              <a:rPr lang="en-US" b="1" dirty="0">
                <a:solidFill>
                  <a:schemeClr val="bg1"/>
                </a:solidFill>
              </a:rPr>
              <a:t>What sacrifices might you have to make in order to be worthy and prepared to receive the ordinances of the temple?</a:t>
            </a:r>
          </a:p>
        </p:txBody>
      </p:sp>
    </p:spTree>
    <p:extLst>
      <p:ext uri="{BB962C8B-B14F-4D97-AF65-F5344CB8AC3E}">
        <p14:creationId xmlns:p14="http://schemas.microsoft.com/office/powerpoint/2010/main" val="3823286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vertical)">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252C36"/>
      </a:dk2>
      <a:lt2>
        <a:srgbClr val="7C96A3"/>
      </a:lt2>
      <a:accent1>
        <a:srgbClr val="4FD093"/>
      </a:accent1>
      <a:accent2>
        <a:srgbClr val="54BCDF"/>
      </a:accent2>
      <a:accent3>
        <a:srgbClr val="A262D0"/>
      </a:accent3>
      <a:accent4>
        <a:srgbClr val="D7537B"/>
      </a:accent4>
      <a:accent5>
        <a:srgbClr val="E78045"/>
      </a:accent5>
      <a:accent6>
        <a:srgbClr val="84C350"/>
      </a:accent6>
      <a:hlink>
        <a:srgbClr val="22FFFF"/>
      </a:hlink>
      <a:folHlink>
        <a:srgbClr val="9BF3FD"/>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40000"/>
              </a:schemeClr>
            </a:gs>
            <a:gs pos="100000">
              <a:schemeClr val="phClr">
                <a:shade val="92000"/>
                <a:hueMod val="104000"/>
                <a:satMod val="140000"/>
                <a:lumMod val="48000"/>
              </a:schemeClr>
            </a:gs>
          </a:gsLst>
          <a:lin ang="5040000" scaled="0"/>
        </a:gradFill>
        <a:blipFill>
          <a:blip xmlns:r="http://schemas.openxmlformats.org/officeDocument/2006/relationships" r:embed="rId1">
            <a:duotone>
              <a:schemeClr val="phClr">
                <a:shade val="48000"/>
                <a:hueMod val="106000"/>
                <a:satMod val="140000"/>
                <a:lumMod val="42000"/>
              </a:schemeClr>
              <a:schemeClr val="phClr">
                <a:tint val="98000"/>
                <a:hueMod val="92000"/>
                <a:satMod val="220000"/>
                <a:lumMod val="9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2578CA-DEC9-49C3-80AF-C113973CC9A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Circuit</Template>
  <TotalTime>0</TotalTime>
  <Words>751</Words>
  <Application>Microsoft Office PowerPoint</Application>
  <PresentationFormat>Widescreen</PresentationFormat>
  <Paragraphs>74</Paragraphs>
  <Slides>13</Slides>
  <Notes>0</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13</vt:i4>
      </vt:variant>
    </vt:vector>
  </HeadingPairs>
  <TitlesOfParts>
    <vt:vector size="27" baseType="lpstr">
      <vt:lpstr>MingLiU_HKSCS-ExtB</vt:lpstr>
      <vt:lpstr>MS PMincho</vt:lpstr>
      <vt:lpstr>Arial</vt:lpstr>
      <vt:lpstr>Calibri</vt:lpstr>
      <vt:lpstr>Franklin Gothic Medium</vt:lpstr>
      <vt:lpstr>Impact</vt:lpstr>
      <vt:lpstr>Microsoft Himalaya</vt:lpstr>
      <vt:lpstr>Palatino</vt:lpstr>
      <vt:lpstr>Sitka Small</vt:lpstr>
      <vt:lpstr>Times New Roman</vt:lpstr>
      <vt:lpstr>Trebuchet MS</vt:lpstr>
      <vt:lpstr>Tw Cen MT</vt:lpstr>
      <vt:lpstr>Wingdings 3</vt:lpstr>
      <vt:lpstr>Circuit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Ronald Esquerra</cp:lastModifiedBy>
  <cp:revision>3050</cp:revision>
  <dcterms:created xsi:type="dcterms:W3CDTF">2018-08-29T04:26:39Z</dcterms:created>
  <dcterms:modified xsi:type="dcterms:W3CDTF">2018-10-18T13:22:55Z</dcterms:modified>
</cp:coreProperties>
</file>