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7" r:id="rId1"/>
  </p:sldMasterIdLst>
  <p:notesMasterIdLst>
    <p:notesMasterId r:id="rId11"/>
  </p:notesMasterIdLst>
  <p:sldIdLst>
    <p:sldId id="296" r:id="rId2"/>
    <p:sldId id="329" r:id="rId3"/>
    <p:sldId id="330" r:id="rId4"/>
    <p:sldId id="331" r:id="rId5"/>
    <p:sldId id="332" r:id="rId6"/>
    <p:sldId id="333" r:id="rId7"/>
    <p:sldId id="334" r:id="rId8"/>
    <p:sldId id="335" r:id="rId9"/>
    <p:sldId id="33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D757"/>
    <a:srgbClr val="E6E6E6"/>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991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54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5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78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455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996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0176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93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6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96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26949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909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63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08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470077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56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commons.wikimedia.org/wiki/File:Paisaje_de_monta%C3%B1as_entre_la_frontera_Bolivia-Chile.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93036516"/>
      </p:ext>
    </p:extLst>
  </p:cSld>
  <p:clrMap bg1="dk1" tx1="lt1" bg2="dk2"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 id="2147485492" r:id="rId15"/>
    <p:sldLayoutId id="2147485493" r:id="rId16"/>
    <p:sldLayoutId id="21474854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A75448BF-0E38-419F-8B3E-7B8426EC1F13}"/>
              </a:ext>
            </a:extLst>
          </p:cNvPr>
          <p:cNvSpPr/>
          <p:nvPr/>
        </p:nvSpPr>
        <p:spPr>
          <a:xfrm>
            <a:off x="1470396" y="968273"/>
            <a:ext cx="3424848" cy="369332"/>
          </a:xfrm>
          <a:prstGeom prst="rect">
            <a:avLst/>
          </a:prstGeom>
        </p:spPr>
        <p:txBody>
          <a:bodyPr wrap="none">
            <a:spAutoFit/>
          </a:bodyPr>
          <a:lstStyle/>
          <a:p>
            <a:r>
              <a:rPr lang="en-US" b="1" dirty="0">
                <a:solidFill>
                  <a:schemeClr val="bg1"/>
                </a:solidFill>
              </a:rPr>
              <a:t>Doctrine and Covenants 124:1-14.</a:t>
            </a:r>
          </a:p>
        </p:txBody>
      </p:sp>
      <p:sp>
        <p:nvSpPr>
          <p:cNvPr id="4" name="Rectangle 3">
            <a:extLst>
              <a:ext uri="{FF2B5EF4-FFF2-40B4-BE49-F238E27FC236}">
                <a16:creationId xmlns:a16="http://schemas.microsoft.com/office/drawing/2014/main" id="{F5F7294A-6577-4A20-A66D-AA7D3E0FB421}"/>
              </a:ext>
            </a:extLst>
          </p:cNvPr>
          <p:cNvSpPr/>
          <p:nvPr/>
        </p:nvSpPr>
        <p:spPr>
          <a:xfrm>
            <a:off x="3048000" y="2151727"/>
            <a:ext cx="6096000" cy="2554545"/>
          </a:xfrm>
          <a:prstGeom prst="rect">
            <a:avLst/>
          </a:prstGeom>
        </p:spPr>
        <p:txBody>
          <a:bodyPr>
            <a:spAutoFit/>
          </a:bodyPr>
          <a:lstStyle/>
          <a:p>
            <a:pPr algn="ctr"/>
            <a:r>
              <a:rPr lang="en-US" sz="4000" b="1" dirty="0">
                <a:solidFill>
                  <a:schemeClr val="bg1"/>
                </a:solidFill>
                <a:latin typeface="MV Boli" panose="02000500030200090000" pitchFamily="2" charset="0"/>
                <a:cs typeface="MV Boli" panose="02000500030200090000" pitchFamily="2" charset="0"/>
              </a:rPr>
              <a:t>“The Lord commands that a proclamation of the gospel be sent to the rulers of the earth”</a:t>
            </a:r>
          </a:p>
        </p:txBody>
      </p:sp>
    </p:spTree>
    <p:extLst>
      <p:ext uri="{BB962C8B-B14F-4D97-AF65-F5344CB8AC3E}">
        <p14:creationId xmlns:p14="http://schemas.microsoft.com/office/powerpoint/2010/main" val="1745247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55493F78-0666-4676-ADCF-AF792B2973CB}"/>
              </a:ext>
            </a:extLst>
          </p:cNvPr>
          <p:cNvSpPr/>
          <p:nvPr/>
        </p:nvSpPr>
        <p:spPr>
          <a:xfrm>
            <a:off x="5693838" y="752829"/>
            <a:ext cx="804323" cy="400110"/>
          </a:xfrm>
          <a:prstGeom prst="rect">
            <a:avLst/>
          </a:prstGeom>
        </p:spPr>
        <p:txBody>
          <a:bodyPr wrap="none">
            <a:spAutoFit/>
          </a:bodyPr>
          <a:lstStyle/>
          <a:p>
            <a:r>
              <a:rPr lang="en-US" sz="2000" b="1" i="1" dirty="0">
                <a:solidFill>
                  <a:schemeClr val="bg1"/>
                </a:solidFill>
                <a:effectLst>
                  <a:outerShdw blurRad="38100" dist="38100" dir="2700000" algn="tl">
                    <a:srgbClr val="000000">
                      <a:alpha val="43137"/>
                    </a:srgbClr>
                  </a:outerShdw>
                </a:effectLst>
              </a:rPr>
              <a:t>Strong</a:t>
            </a:r>
          </a:p>
        </p:txBody>
      </p:sp>
      <p:sp>
        <p:nvSpPr>
          <p:cNvPr id="3" name="Rectangle 2">
            <a:extLst>
              <a:ext uri="{FF2B5EF4-FFF2-40B4-BE49-F238E27FC236}">
                <a16:creationId xmlns:a16="http://schemas.microsoft.com/office/drawing/2014/main" id="{5D061AD2-369E-46AA-9E1E-C94CF898F1AE}"/>
              </a:ext>
            </a:extLst>
          </p:cNvPr>
          <p:cNvSpPr/>
          <p:nvPr/>
        </p:nvSpPr>
        <p:spPr>
          <a:xfrm>
            <a:off x="5730900" y="1256508"/>
            <a:ext cx="767261" cy="400110"/>
          </a:xfrm>
          <a:prstGeom prst="rect">
            <a:avLst/>
          </a:prstGeom>
        </p:spPr>
        <p:txBody>
          <a:bodyPr wrap="none">
            <a:spAutoFit/>
          </a:bodyPr>
          <a:lstStyle/>
          <a:p>
            <a:r>
              <a:rPr lang="en-US" sz="2000" b="1" dirty="0">
                <a:solidFill>
                  <a:schemeClr val="bg1"/>
                </a:solidFill>
                <a:effectLst>
                  <a:outerShdw blurRad="38100" dist="38100" dir="2700000" algn="tl">
                    <a:srgbClr val="000000">
                      <a:alpha val="43137"/>
                    </a:srgbClr>
                  </a:outerShdw>
                </a:effectLst>
              </a:rPr>
              <a:t>Weak</a:t>
            </a:r>
          </a:p>
        </p:txBody>
      </p:sp>
      <p:sp>
        <p:nvSpPr>
          <p:cNvPr id="4" name="Rectangle 3">
            <a:extLst>
              <a:ext uri="{FF2B5EF4-FFF2-40B4-BE49-F238E27FC236}">
                <a16:creationId xmlns:a16="http://schemas.microsoft.com/office/drawing/2014/main" id="{09CF794D-4E78-4A21-97E1-B2B86CBACF69}"/>
              </a:ext>
            </a:extLst>
          </p:cNvPr>
          <p:cNvSpPr/>
          <p:nvPr/>
        </p:nvSpPr>
        <p:spPr>
          <a:xfrm>
            <a:off x="1139687" y="1760187"/>
            <a:ext cx="8998226" cy="646331"/>
          </a:xfrm>
          <a:prstGeom prst="rect">
            <a:avLst/>
          </a:prstGeom>
        </p:spPr>
        <p:txBody>
          <a:bodyPr wrap="square">
            <a:spAutoFit/>
          </a:bodyPr>
          <a:lstStyle/>
          <a:p>
            <a:pPr algn="just"/>
            <a:r>
              <a:rPr lang="en-US" b="1" dirty="0">
                <a:solidFill>
                  <a:schemeClr val="bg1"/>
                </a:solidFill>
              </a:rPr>
              <a:t>In what ways does the world try to make a young man or young woman feel weak according to its standards?</a:t>
            </a:r>
          </a:p>
        </p:txBody>
      </p:sp>
      <p:sp>
        <p:nvSpPr>
          <p:cNvPr id="6" name="Rectangle 5">
            <a:extLst>
              <a:ext uri="{FF2B5EF4-FFF2-40B4-BE49-F238E27FC236}">
                <a16:creationId xmlns:a16="http://schemas.microsoft.com/office/drawing/2014/main" id="{DEE2BD14-4FFC-406F-A829-ADDA8324378E}"/>
              </a:ext>
            </a:extLst>
          </p:cNvPr>
          <p:cNvSpPr/>
          <p:nvPr/>
        </p:nvSpPr>
        <p:spPr>
          <a:xfrm>
            <a:off x="1139687" y="2467882"/>
            <a:ext cx="3125086" cy="369332"/>
          </a:xfrm>
          <a:prstGeom prst="rect">
            <a:avLst/>
          </a:prstGeom>
        </p:spPr>
        <p:txBody>
          <a:bodyPr wrap="none">
            <a:spAutoFit/>
          </a:bodyPr>
          <a:lstStyle/>
          <a:p>
            <a:r>
              <a:rPr lang="en-US" b="1" dirty="0">
                <a:solidFill>
                  <a:schemeClr val="bg1"/>
                </a:solidFill>
              </a:rPr>
              <a:t>Doctrine and Covenants 124:1.</a:t>
            </a:r>
          </a:p>
        </p:txBody>
      </p:sp>
      <p:sp>
        <p:nvSpPr>
          <p:cNvPr id="5" name="Rectangle 4">
            <a:extLst>
              <a:ext uri="{FF2B5EF4-FFF2-40B4-BE49-F238E27FC236}">
                <a16:creationId xmlns:a16="http://schemas.microsoft.com/office/drawing/2014/main" id="{4AF0EF22-3012-4992-AE2B-7C2F1E141F35}"/>
              </a:ext>
            </a:extLst>
          </p:cNvPr>
          <p:cNvSpPr/>
          <p:nvPr/>
        </p:nvSpPr>
        <p:spPr>
          <a:xfrm>
            <a:off x="1139686" y="2767280"/>
            <a:ext cx="8998225" cy="830997"/>
          </a:xfrm>
          <a:prstGeom prst="rect">
            <a:avLst/>
          </a:prstGeom>
        </p:spPr>
        <p:txBody>
          <a:bodyPr wrap="square">
            <a:spAutoFit/>
          </a:bodyPr>
          <a:lstStyle/>
          <a:p>
            <a:pPr algn="just"/>
            <a:r>
              <a:rPr lang="en-US" sz="1600" dirty="0">
                <a:solidFill>
                  <a:schemeClr val="bg1"/>
                </a:solidFill>
                <a:latin typeface="Palatino"/>
              </a:rPr>
              <a:t>Verily, thus saith the Lord unto you, my servant Joseph Smith, I am well pleased with your offering and acknowledgments, which you have made; for unto this end have I raised you up, that I might show forth my wisdom through the weak things of the earth.</a:t>
            </a:r>
            <a:endParaRPr lang="en-US" sz="1600" dirty="0">
              <a:solidFill>
                <a:schemeClr val="bg1"/>
              </a:solidFill>
            </a:endParaRPr>
          </a:p>
        </p:txBody>
      </p:sp>
      <p:sp>
        <p:nvSpPr>
          <p:cNvPr id="8" name="Rectangle 7">
            <a:extLst>
              <a:ext uri="{FF2B5EF4-FFF2-40B4-BE49-F238E27FC236}">
                <a16:creationId xmlns:a16="http://schemas.microsoft.com/office/drawing/2014/main" id="{A94AD59E-24F8-4C2B-8C0B-2A3A75CA0D23}"/>
              </a:ext>
            </a:extLst>
          </p:cNvPr>
          <p:cNvSpPr/>
          <p:nvPr/>
        </p:nvSpPr>
        <p:spPr>
          <a:xfrm>
            <a:off x="1139684" y="3574509"/>
            <a:ext cx="8998225" cy="361637"/>
          </a:xfrm>
          <a:prstGeom prst="rect">
            <a:avLst/>
          </a:prstGeom>
        </p:spPr>
        <p:txBody>
          <a:bodyPr wrap="square">
            <a:spAutoFit/>
          </a:bodyPr>
          <a:lstStyle/>
          <a:p>
            <a:pPr algn="just"/>
            <a:r>
              <a:rPr lang="en-US" sz="1750" b="1" dirty="0">
                <a:solidFill>
                  <a:schemeClr val="bg1"/>
                </a:solidFill>
              </a:rPr>
              <a:t>In what ways might Joseph Smith have been weak when he was called to restore the gospel?</a:t>
            </a:r>
          </a:p>
        </p:txBody>
      </p:sp>
      <p:sp>
        <p:nvSpPr>
          <p:cNvPr id="9" name="Rectangle 8">
            <a:extLst>
              <a:ext uri="{FF2B5EF4-FFF2-40B4-BE49-F238E27FC236}">
                <a16:creationId xmlns:a16="http://schemas.microsoft.com/office/drawing/2014/main" id="{9D0C600D-9704-4612-A180-84C6579442D6}"/>
              </a:ext>
            </a:extLst>
          </p:cNvPr>
          <p:cNvSpPr/>
          <p:nvPr/>
        </p:nvSpPr>
        <p:spPr>
          <a:xfrm>
            <a:off x="1139682" y="3913038"/>
            <a:ext cx="5002844" cy="369332"/>
          </a:xfrm>
          <a:prstGeom prst="rect">
            <a:avLst/>
          </a:prstGeom>
        </p:spPr>
        <p:txBody>
          <a:bodyPr wrap="none">
            <a:spAutoFit/>
          </a:bodyPr>
          <a:lstStyle/>
          <a:p>
            <a:r>
              <a:rPr lang="en-US" b="1" dirty="0">
                <a:solidFill>
                  <a:schemeClr val="bg1"/>
                </a:solidFill>
              </a:rPr>
              <a:t>Why would the Lord call the weak to do His work?</a:t>
            </a:r>
          </a:p>
        </p:txBody>
      </p:sp>
      <p:sp>
        <p:nvSpPr>
          <p:cNvPr id="10" name="Rectangle 9">
            <a:extLst>
              <a:ext uri="{FF2B5EF4-FFF2-40B4-BE49-F238E27FC236}">
                <a16:creationId xmlns:a16="http://schemas.microsoft.com/office/drawing/2014/main" id="{80769184-608D-4B6E-989C-42FE6F0D4997}"/>
              </a:ext>
            </a:extLst>
          </p:cNvPr>
          <p:cNvSpPr/>
          <p:nvPr/>
        </p:nvSpPr>
        <p:spPr>
          <a:xfrm>
            <a:off x="1139682" y="4250907"/>
            <a:ext cx="6456236"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The Lord shows forth His wisdom through the weak things of the earth.</a:t>
            </a:r>
          </a:p>
        </p:txBody>
      </p:sp>
      <p:sp>
        <p:nvSpPr>
          <p:cNvPr id="11" name="Rectangle 10">
            <a:extLst>
              <a:ext uri="{FF2B5EF4-FFF2-40B4-BE49-F238E27FC236}">
                <a16:creationId xmlns:a16="http://schemas.microsoft.com/office/drawing/2014/main" id="{DFD36106-1E2F-4773-9D5F-A5E9916C0E33}"/>
              </a:ext>
            </a:extLst>
          </p:cNvPr>
          <p:cNvSpPr/>
          <p:nvPr/>
        </p:nvSpPr>
        <p:spPr>
          <a:xfrm>
            <a:off x="1171803" y="4688804"/>
            <a:ext cx="8589836" cy="369332"/>
          </a:xfrm>
          <a:prstGeom prst="rect">
            <a:avLst/>
          </a:prstGeom>
        </p:spPr>
        <p:txBody>
          <a:bodyPr wrap="square">
            <a:spAutoFit/>
          </a:bodyPr>
          <a:lstStyle/>
          <a:p>
            <a:r>
              <a:rPr lang="en-US" b="1" dirty="0">
                <a:solidFill>
                  <a:schemeClr val="bg1"/>
                </a:solidFill>
              </a:rPr>
              <a:t>In what ways did the Lord show forth His wisdom through the Prophet Joseph Smith?</a:t>
            </a:r>
          </a:p>
        </p:txBody>
      </p:sp>
      <p:sp>
        <p:nvSpPr>
          <p:cNvPr id="12" name="Rectangle 11">
            <a:extLst>
              <a:ext uri="{FF2B5EF4-FFF2-40B4-BE49-F238E27FC236}">
                <a16:creationId xmlns:a16="http://schemas.microsoft.com/office/drawing/2014/main" id="{4F261270-CF61-4CA5-BC9E-2D4FEE0666D1}"/>
              </a:ext>
            </a:extLst>
          </p:cNvPr>
          <p:cNvSpPr/>
          <p:nvPr/>
        </p:nvSpPr>
        <p:spPr>
          <a:xfrm>
            <a:off x="1171803" y="5150757"/>
            <a:ext cx="5070106" cy="369332"/>
          </a:xfrm>
          <a:prstGeom prst="rect">
            <a:avLst/>
          </a:prstGeom>
        </p:spPr>
        <p:txBody>
          <a:bodyPr wrap="none">
            <a:spAutoFit/>
          </a:bodyPr>
          <a:lstStyle/>
          <a:p>
            <a:r>
              <a:rPr lang="en-US" b="1" dirty="0">
                <a:solidFill>
                  <a:schemeClr val="bg1"/>
                </a:solidFill>
              </a:rPr>
              <a:t>How did the Lord magnify Joseph Smith’s abilities?</a:t>
            </a:r>
          </a:p>
        </p:txBody>
      </p:sp>
    </p:spTree>
    <p:extLst>
      <p:ext uri="{BB962C8B-B14F-4D97-AF65-F5344CB8AC3E}">
        <p14:creationId xmlns:p14="http://schemas.microsoft.com/office/powerpoint/2010/main" val="1745604779"/>
      </p:ext>
    </p:extLst>
  </p:cSld>
  <p:clrMapOvr>
    <a:masterClrMapping/>
  </p:clrMapOvr>
  <mc:AlternateContent xmlns:mc="http://schemas.openxmlformats.org/markup-compatibility/2006">
    <mc:Choice xmlns:p14="http://schemas.microsoft.com/office/powerpoint/2010/main" Requires="p14">
      <p:transition spd="slow" p14:dur="1500">
        <p:pull dir="ld"/>
      </p:transition>
    </mc:Choice>
    <mc:Fallback>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strips(downLeft)">
                                      <p:cBhvr>
                                        <p:cTn id="50" dur="125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0"/>
                                        </p:tgtEl>
                                        <p:attrNameLst>
                                          <p:attrName>ppt_y</p:attrName>
                                        </p:attrNameLst>
                                      </p:cBhvr>
                                      <p:tavLst>
                                        <p:tav tm="0">
                                          <p:val>
                                            <p:strVal val="#ppt_y"/>
                                          </p:val>
                                        </p:tav>
                                        <p:tav tm="100000">
                                          <p:val>
                                            <p:strVal val="#ppt_y"/>
                                          </p:val>
                                        </p:tav>
                                      </p:tavLst>
                                    </p:anim>
                                    <p:anim calcmode="lin" valueType="num">
                                      <p:cBhvr>
                                        <p:cTn id="57"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heckerboard(across)">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5"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B48226E3-3807-40DE-8803-1798A0083446}"/>
              </a:ext>
            </a:extLst>
          </p:cNvPr>
          <p:cNvSpPr/>
          <p:nvPr/>
        </p:nvSpPr>
        <p:spPr>
          <a:xfrm>
            <a:off x="1113182" y="985488"/>
            <a:ext cx="9090991" cy="646331"/>
          </a:xfrm>
          <a:prstGeom prst="rect">
            <a:avLst/>
          </a:prstGeom>
        </p:spPr>
        <p:txBody>
          <a:bodyPr wrap="square">
            <a:spAutoFit/>
          </a:bodyPr>
          <a:lstStyle/>
          <a:p>
            <a:pPr algn="just"/>
            <a:r>
              <a:rPr lang="en-US" b="1" dirty="0">
                <a:solidFill>
                  <a:schemeClr val="bg1"/>
                </a:solidFill>
              </a:rPr>
              <a:t>How could remembering this truth help us as we receive various calls and assignments to serve in the Church?</a:t>
            </a:r>
          </a:p>
        </p:txBody>
      </p:sp>
      <p:sp>
        <p:nvSpPr>
          <p:cNvPr id="3" name="Rectangle 2">
            <a:extLst>
              <a:ext uri="{FF2B5EF4-FFF2-40B4-BE49-F238E27FC236}">
                <a16:creationId xmlns:a16="http://schemas.microsoft.com/office/drawing/2014/main" id="{8BBAC96B-77DA-4BC7-9680-F9EB48E2851F}"/>
              </a:ext>
            </a:extLst>
          </p:cNvPr>
          <p:cNvSpPr/>
          <p:nvPr/>
        </p:nvSpPr>
        <p:spPr>
          <a:xfrm>
            <a:off x="1113181" y="1749214"/>
            <a:ext cx="9090991" cy="646331"/>
          </a:xfrm>
          <a:prstGeom prst="rect">
            <a:avLst/>
          </a:prstGeom>
        </p:spPr>
        <p:txBody>
          <a:bodyPr wrap="square">
            <a:spAutoFit/>
          </a:bodyPr>
          <a:lstStyle/>
          <a:p>
            <a:pPr algn="just"/>
            <a:r>
              <a:rPr lang="en-US" b="1" dirty="0">
                <a:solidFill>
                  <a:schemeClr val="bg1"/>
                </a:solidFill>
              </a:rPr>
              <a:t>How have you been blessed by those who have faithfully served the Lord even though they may have been seen as weak in the eyes of the world?</a:t>
            </a:r>
          </a:p>
        </p:txBody>
      </p:sp>
      <p:sp>
        <p:nvSpPr>
          <p:cNvPr id="5" name="Rectangle 4">
            <a:extLst>
              <a:ext uri="{FF2B5EF4-FFF2-40B4-BE49-F238E27FC236}">
                <a16:creationId xmlns:a16="http://schemas.microsoft.com/office/drawing/2014/main" id="{1AAA8A25-E497-4D7E-8816-4D67BD9C0414}"/>
              </a:ext>
            </a:extLst>
          </p:cNvPr>
          <p:cNvSpPr/>
          <p:nvPr/>
        </p:nvSpPr>
        <p:spPr>
          <a:xfrm>
            <a:off x="1139687" y="2467882"/>
            <a:ext cx="3319050" cy="369332"/>
          </a:xfrm>
          <a:prstGeom prst="rect">
            <a:avLst/>
          </a:prstGeom>
        </p:spPr>
        <p:txBody>
          <a:bodyPr wrap="none">
            <a:spAutoFit/>
          </a:bodyPr>
          <a:lstStyle/>
          <a:p>
            <a:r>
              <a:rPr lang="en-US" b="1" dirty="0">
                <a:solidFill>
                  <a:schemeClr val="bg1"/>
                </a:solidFill>
              </a:rPr>
              <a:t>Doctrine and Covenants 124:2-3.</a:t>
            </a:r>
          </a:p>
        </p:txBody>
      </p:sp>
      <p:sp>
        <p:nvSpPr>
          <p:cNvPr id="4" name="Rectangle 3">
            <a:extLst>
              <a:ext uri="{FF2B5EF4-FFF2-40B4-BE49-F238E27FC236}">
                <a16:creationId xmlns:a16="http://schemas.microsoft.com/office/drawing/2014/main" id="{12A3C584-5DDD-49BD-AD93-ABAE28888556}"/>
              </a:ext>
            </a:extLst>
          </p:cNvPr>
          <p:cNvSpPr/>
          <p:nvPr/>
        </p:nvSpPr>
        <p:spPr>
          <a:xfrm>
            <a:off x="1139687" y="2779717"/>
            <a:ext cx="9090991" cy="1815882"/>
          </a:xfrm>
          <a:prstGeom prst="rect">
            <a:avLst/>
          </a:prstGeom>
        </p:spPr>
        <p:txBody>
          <a:bodyPr wrap="square">
            <a:spAutoFit/>
          </a:bodyPr>
          <a:lstStyle/>
          <a:p>
            <a:pPr algn="just" fontAlgn="base"/>
            <a:r>
              <a:rPr lang="en-US" sz="1600" dirty="0">
                <a:solidFill>
                  <a:schemeClr val="bg1"/>
                </a:solidFill>
                <a:latin typeface="Palatino"/>
              </a:rPr>
              <a:t>2 Your prayers are acceptable before me; and in answer to them I say unto you, that you are now called immediately to make a solemn proclamation of my gospel, and of this stake which I have planted to be a cornerstone of Zion, which shall be polished with the refinement which is after the similitude of a palace.</a:t>
            </a:r>
          </a:p>
          <a:p>
            <a:pPr algn="just" fontAlgn="base"/>
            <a:r>
              <a:rPr lang="en-US" sz="1600" dirty="0">
                <a:solidFill>
                  <a:schemeClr val="bg1"/>
                </a:solidFill>
                <a:latin typeface="Palatino"/>
              </a:rPr>
              <a:t>3 This proclamation shall be made to all the kings of the world, to the four corners thereof, to the honorable president-elect, and the high-minded governors of the nation in which you live, and to all the nations of the earth scattered abroad.</a:t>
            </a:r>
            <a:endParaRPr lang="en-US" sz="1600" i="0" dirty="0">
              <a:solidFill>
                <a:schemeClr val="bg1"/>
              </a:solidFill>
              <a:effectLst/>
              <a:latin typeface="Palatino"/>
            </a:endParaRPr>
          </a:p>
        </p:txBody>
      </p:sp>
      <p:sp>
        <p:nvSpPr>
          <p:cNvPr id="6" name="Rectangle 5">
            <a:extLst>
              <a:ext uri="{FF2B5EF4-FFF2-40B4-BE49-F238E27FC236}">
                <a16:creationId xmlns:a16="http://schemas.microsoft.com/office/drawing/2014/main" id="{432BEE8A-069C-4F6C-9172-51C87EB8FDFA}"/>
              </a:ext>
            </a:extLst>
          </p:cNvPr>
          <p:cNvSpPr/>
          <p:nvPr/>
        </p:nvSpPr>
        <p:spPr>
          <a:xfrm>
            <a:off x="1139687" y="4653096"/>
            <a:ext cx="4303550" cy="369332"/>
          </a:xfrm>
          <a:prstGeom prst="rect">
            <a:avLst/>
          </a:prstGeom>
        </p:spPr>
        <p:txBody>
          <a:bodyPr wrap="none">
            <a:spAutoFit/>
          </a:bodyPr>
          <a:lstStyle/>
          <a:p>
            <a:r>
              <a:rPr lang="en-US" b="1" dirty="0">
                <a:solidFill>
                  <a:schemeClr val="bg1"/>
                </a:solidFill>
              </a:rPr>
              <a:t>What did the Lord call Joseph Smith to do? </a:t>
            </a:r>
          </a:p>
        </p:txBody>
      </p:sp>
      <p:sp>
        <p:nvSpPr>
          <p:cNvPr id="8" name="Rectangle 7">
            <a:extLst>
              <a:ext uri="{FF2B5EF4-FFF2-40B4-BE49-F238E27FC236}">
                <a16:creationId xmlns:a16="http://schemas.microsoft.com/office/drawing/2014/main" id="{CFBC71B6-BC1E-4162-9925-44322D324125}"/>
              </a:ext>
            </a:extLst>
          </p:cNvPr>
          <p:cNvSpPr/>
          <p:nvPr/>
        </p:nvSpPr>
        <p:spPr>
          <a:xfrm>
            <a:off x="1139687" y="4950611"/>
            <a:ext cx="5585825"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Make a proclamation of the gospel to the rulers of the earth.</a:t>
            </a:r>
          </a:p>
        </p:txBody>
      </p:sp>
      <p:sp>
        <p:nvSpPr>
          <p:cNvPr id="9" name="Rectangle 8">
            <a:extLst>
              <a:ext uri="{FF2B5EF4-FFF2-40B4-BE49-F238E27FC236}">
                <a16:creationId xmlns:a16="http://schemas.microsoft.com/office/drawing/2014/main" id="{2FAFCB00-485B-4B85-98E6-DADDDBB9D9FE}"/>
              </a:ext>
            </a:extLst>
          </p:cNvPr>
          <p:cNvSpPr/>
          <p:nvPr/>
        </p:nvSpPr>
        <p:spPr>
          <a:xfrm>
            <a:off x="1139687" y="5319943"/>
            <a:ext cx="9448803" cy="361637"/>
          </a:xfrm>
          <a:prstGeom prst="rect">
            <a:avLst/>
          </a:prstGeom>
        </p:spPr>
        <p:txBody>
          <a:bodyPr wrap="square">
            <a:spAutoFit/>
          </a:bodyPr>
          <a:lstStyle/>
          <a:p>
            <a:pPr algn="just"/>
            <a:r>
              <a:rPr lang="en-US" sz="1700" b="1" dirty="0">
                <a:solidFill>
                  <a:schemeClr val="bg1"/>
                </a:solidFill>
              </a:rPr>
              <a:t>What have been some of the most effective ways in which you have shared the gospel with others?</a:t>
            </a:r>
          </a:p>
        </p:txBody>
      </p:sp>
    </p:spTree>
    <p:extLst>
      <p:ext uri="{BB962C8B-B14F-4D97-AF65-F5344CB8AC3E}">
        <p14:creationId xmlns:p14="http://schemas.microsoft.com/office/powerpoint/2010/main" val="26106987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vertical)">
                                      <p:cBhvr>
                                        <p:cTn id="17" dur="250"/>
                                        <p:tgtEl>
                                          <p:spTgt spid="5"/>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8"/>
                                        </p:tgtEl>
                                        <p:attrNameLst>
                                          <p:attrName>ppt_y</p:attrName>
                                        </p:attrNameLst>
                                      </p:cBhvr>
                                      <p:tavLst>
                                        <p:tav tm="0">
                                          <p:val>
                                            <p:strVal val="#ppt_y"/>
                                          </p:val>
                                        </p:tav>
                                        <p:tav tm="100000">
                                          <p:val>
                                            <p:strVal val="#ppt_y"/>
                                          </p:val>
                                        </p:tav>
                                      </p:tavLst>
                                    </p:anim>
                                    <p:anim calcmode="lin" valueType="num">
                                      <p:cBhvr>
                                        <p:cTn id="32"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Scale>
                                      <p:cBhvr>
                                        <p:cTn id="3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9"/>
                                        </p:tgtEl>
                                        <p:attrNameLst>
                                          <p:attrName>ppt_x</p:attrName>
                                          <p:attrName>ppt_y</p:attrName>
                                        </p:attrNameLst>
                                      </p:cBhvr>
                                    </p:animMotion>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BD81A0A8-7A50-4A1E-A946-59883C89E545}"/>
              </a:ext>
            </a:extLst>
          </p:cNvPr>
          <p:cNvSpPr/>
          <p:nvPr/>
        </p:nvSpPr>
        <p:spPr>
          <a:xfrm>
            <a:off x="3757554" y="968273"/>
            <a:ext cx="741100" cy="369332"/>
          </a:xfrm>
          <a:prstGeom prst="rect">
            <a:avLst/>
          </a:prstGeom>
        </p:spPr>
        <p:txBody>
          <a:bodyPr wrap="none">
            <a:spAutoFit/>
          </a:bodyPr>
          <a:lstStyle/>
          <a:p>
            <a:r>
              <a:rPr lang="en-US" b="1">
                <a:solidFill>
                  <a:schemeClr val="bg1"/>
                </a:solidFill>
              </a:rPr>
              <a:t>How?</a:t>
            </a:r>
            <a:endParaRPr lang="en-US" b="1" dirty="0">
              <a:solidFill>
                <a:schemeClr val="bg1"/>
              </a:solidFill>
            </a:endParaRPr>
          </a:p>
        </p:txBody>
      </p:sp>
      <p:sp>
        <p:nvSpPr>
          <p:cNvPr id="4" name="Rectangle 3">
            <a:extLst>
              <a:ext uri="{FF2B5EF4-FFF2-40B4-BE49-F238E27FC236}">
                <a16:creationId xmlns:a16="http://schemas.microsoft.com/office/drawing/2014/main" id="{60B86CAC-F71F-4D54-9C1D-DA46A124DC9E}"/>
              </a:ext>
            </a:extLst>
          </p:cNvPr>
          <p:cNvSpPr/>
          <p:nvPr/>
        </p:nvSpPr>
        <p:spPr>
          <a:xfrm>
            <a:off x="7938134" y="968273"/>
            <a:ext cx="715452" cy="369332"/>
          </a:xfrm>
          <a:prstGeom prst="rect">
            <a:avLst/>
          </a:prstGeom>
        </p:spPr>
        <p:txBody>
          <a:bodyPr wrap="none">
            <a:spAutoFit/>
          </a:bodyPr>
          <a:lstStyle/>
          <a:p>
            <a:r>
              <a:rPr lang="en-US" b="1" dirty="0">
                <a:solidFill>
                  <a:schemeClr val="bg1"/>
                </a:solidFill>
              </a:rPr>
              <a:t>Why?</a:t>
            </a:r>
          </a:p>
        </p:txBody>
      </p:sp>
      <p:sp>
        <p:nvSpPr>
          <p:cNvPr id="6" name="Rectangle 5">
            <a:extLst>
              <a:ext uri="{FF2B5EF4-FFF2-40B4-BE49-F238E27FC236}">
                <a16:creationId xmlns:a16="http://schemas.microsoft.com/office/drawing/2014/main" id="{2CFCD6D9-0D72-44C6-81CA-E3F5BB6AD797}"/>
              </a:ext>
            </a:extLst>
          </p:cNvPr>
          <p:cNvSpPr/>
          <p:nvPr/>
        </p:nvSpPr>
        <p:spPr>
          <a:xfrm>
            <a:off x="1179604" y="1354701"/>
            <a:ext cx="3319050" cy="369332"/>
          </a:xfrm>
          <a:prstGeom prst="rect">
            <a:avLst/>
          </a:prstGeom>
        </p:spPr>
        <p:txBody>
          <a:bodyPr wrap="none">
            <a:spAutoFit/>
          </a:bodyPr>
          <a:lstStyle/>
          <a:p>
            <a:r>
              <a:rPr lang="en-US" b="1" dirty="0">
                <a:solidFill>
                  <a:schemeClr val="bg1"/>
                </a:solidFill>
              </a:rPr>
              <a:t>Doctrine and Covenants 124:4-8.</a:t>
            </a:r>
          </a:p>
        </p:txBody>
      </p:sp>
      <p:sp>
        <p:nvSpPr>
          <p:cNvPr id="5" name="Rectangle 4">
            <a:extLst>
              <a:ext uri="{FF2B5EF4-FFF2-40B4-BE49-F238E27FC236}">
                <a16:creationId xmlns:a16="http://schemas.microsoft.com/office/drawing/2014/main" id="{F5C988C8-8291-46E4-8CAB-630EB3BE966E}"/>
              </a:ext>
            </a:extLst>
          </p:cNvPr>
          <p:cNvSpPr/>
          <p:nvPr/>
        </p:nvSpPr>
        <p:spPr>
          <a:xfrm>
            <a:off x="1179603" y="1618017"/>
            <a:ext cx="9395631" cy="3046988"/>
          </a:xfrm>
          <a:prstGeom prst="rect">
            <a:avLst/>
          </a:prstGeom>
        </p:spPr>
        <p:txBody>
          <a:bodyPr wrap="square">
            <a:spAutoFit/>
          </a:bodyPr>
          <a:lstStyle/>
          <a:p>
            <a:pPr algn="just" fontAlgn="base"/>
            <a:r>
              <a:rPr lang="en-US" sz="1600" b="1" dirty="0">
                <a:solidFill>
                  <a:schemeClr val="bg1"/>
                </a:solidFill>
                <a:latin typeface="Palatino"/>
              </a:rPr>
              <a:t>4 </a:t>
            </a:r>
            <a:r>
              <a:rPr lang="en-US" sz="1600" dirty="0">
                <a:solidFill>
                  <a:schemeClr val="bg1"/>
                </a:solidFill>
                <a:latin typeface="Palatino"/>
              </a:rPr>
              <a:t>Let it be written in the spirit of meekness and by the power of the Holy Ghost, which shall be in you at the time of the writing of the same;</a:t>
            </a:r>
          </a:p>
          <a:p>
            <a:pPr algn="just" fontAlgn="base"/>
            <a:r>
              <a:rPr lang="en-US" sz="1600" b="1" dirty="0">
                <a:solidFill>
                  <a:schemeClr val="bg1"/>
                </a:solidFill>
                <a:latin typeface="Palatino"/>
              </a:rPr>
              <a:t>5 </a:t>
            </a:r>
            <a:r>
              <a:rPr lang="en-US" sz="1600" dirty="0">
                <a:solidFill>
                  <a:schemeClr val="bg1"/>
                </a:solidFill>
                <a:latin typeface="Palatino"/>
              </a:rPr>
              <a:t>For it shall be given you by the Holy Ghost to know my will concerning those kings and authorities, even what shall befall them in a time to come.</a:t>
            </a:r>
          </a:p>
          <a:p>
            <a:pPr algn="just" fontAlgn="base"/>
            <a:r>
              <a:rPr lang="en-US" sz="1600" b="1" dirty="0">
                <a:solidFill>
                  <a:schemeClr val="bg1"/>
                </a:solidFill>
                <a:latin typeface="Palatino"/>
              </a:rPr>
              <a:t>6 </a:t>
            </a:r>
            <a:r>
              <a:rPr lang="en-US" sz="1600" dirty="0">
                <a:solidFill>
                  <a:schemeClr val="bg1"/>
                </a:solidFill>
                <a:latin typeface="Palatino"/>
              </a:rPr>
              <a:t>For, behold, I am about to call upon them to give heed to the light and glory of Zion, for the set time has come to favor her.</a:t>
            </a:r>
          </a:p>
          <a:p>
            <a:pPr algn="just" fontAlgn="base"/>
            <a:r>
              <a:rPr lang="en-US" sz="1600" b="1" dirty="0">
                <a:solidFill>
                  <a:schemeClr val="bg1"/>
                </a:solidFill>
                <a:latin typeface="Palatino"/>
              </a:rPr>
              <a:t>7 </a:t>
            </a:r>
            <a:r>
              <a:rPr lang="en-US" sz="1600" dirty="0">
                <a:solidFill>
                  <a:schemeClr val="bg1"/>
                </a:solidFill>
                <a:latin typeface="Palatino"/>
              </a:rPr>
              <a:t>Call ye, therefore, upon them with loud proclamation, and with your testimony, fearing them not, for they are as grass, and all their glory as the flower thereof which soon falleth, that they may be left also without excuse—</a:t>
            </a:r>
          </a:p>
          <a:p>
            <a:pPr algn="just" fontAlgn="base"/>
            <a:r>
              <a:rPr lang="en-US" sz="1600" b="1" dirty="0">
                <a:solidFill>
                  <a:schemeClr val="bg1"/>
                </a:solidFill>
                <a:latin typeface="Palatino"/>
              </a:rPr>
              <a:t>8 </a:t>
            </a:r>
            <a:r>
              <a:rPr lang="en-US" sz="1600" dirty="0">
                <a:solidFill>
                  <a:schemeClr val="bg1"/>
                </a:solidFill>
                <a:latin typeface="Palatino"/>
              </a:rPr>
              <a:t>And that I may visit them in the day of visitation, when I shall unveil the face of my covering, to appoint the portion of the oppressor among hypocrites, where there is gnashing of teeth, if they reject my servants and my testimony which I have revealed unto them.</a:t>
            </a:r>
            <a:endParaRPr lang="en-US" sz="1600" b="0" i="0" dirty="0">
              <a:solidFill>
                <a:schemeClr val="bg1"/>
              </a:solidFill>
              <a:effectLst/>
              <a:latin typeface="Palatino"/>
            </a:endParaRPr>
          </a:p>
        </p:txBody>
      </p:sp>
      <p:sp>
        <p:nvSpPr>
          <p:cNvPr id="8" name="Rectangle 7">
            <a:extLst>
              <a:ext uri="{FF2B5EF4-FFF2-40B4-BE49-F238E27FC236}">
                <a16:creationId xmlns:a16="http://schemas.microsoft.com/office/drawing/2014/main" id="{72C0CAF1-F704-488D-A332-079C59A9CD16}"/>
              </a:ext>
            </a:extLst>
          </p:cNvPr>
          <p:cNvSpPr/>
          <p:nvPr/>
        </p:nvSpPr>
        <p:spPr>
          <a:xfrm>
            <a:off x="1179602" y="4656894"/>
            <a:ext cx="7473984"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We are to proclaim the gospel in meekness and by the power of the Holy Ghost.</a:t>
            </a:r>
          </a:p>
        </p:txBody>
      </p:sp>
      <p:sp>
        <p:nvSpPr>
          <p:cNvPr id="9" name="Rectangle 8">
            <a:extLst>
              <a:ext uri="{FF2B5EF4-FFF2-40B4-BE49-F238E27FC236}">
                <a16:creationId xmlns:a16="http://schemas.microsoft.com/office/drawing/2014/main" id="{5EDD151B-AE18-4058-ABCF-DE905B1877E7}"/>
              </a:ext>
            </a:extLst>
          </p:cNvPr>
          <p:cNvSpPr/>
          <p:nvPr/>
        </p:nvSpPr>
        <p:spPr>
          <a:xfrm>
            <a:off x="1179601" y="5010524"/>
            <a:ext cx="6350585" cy="369332"/>
          </a:xfrm>
          <a:prstGeom prst="rect">
            <a:avLst/>
          </a:prstGeom>
        </p:spPr>
        <p:txBody>
          <a:bodyPr wrap="none">
            <a:spAutoFit/>
          </a:bodyPr>
          <a:lstStyle/>
          <a:p>
            <a:r>
              <a:rPr lang="en-US" b="1" dirty="0">
                <a:solidFill>
                  <a:schemeClr val="bg1"/>
                </a:solidFill>
              </a:rPr>
              <a:t>What do you think it means to proclaim the gospel in meekness?</a:t>
            </a:r>
          </a:p>
        </p:txBody>
      </p:sp>
      <p:sp>
        <p:nvSpPr>
          <p:cNvPr id="10" name="Rectangle 9">
            <a:extLst>
              <a:ext uri="{FF2B5EF4-FFF2-40B4-BE49-F238E27FC236}">
                <a16:creationId xmlns:a16="http://schemas.microsoft.com/office/drawing/2014/main" id="{EB5A6C36-3E07-421F-BC2F-13F35A4235CF}"/>
              </a:ext>
            </a:extLst>
          </p:cNvPr>
          <p:cNvSpPr/>
          <p:nvPr/>
        </p:nvSpPr>
        <p:spPr>
          <a:xfrm>
            <a:off x="1179600" y="5354528"/>
            <a:ext cx="8733026" cy="369332"/>
          </a:xfrm>
          <a:prstGeom prst="rect">
            <a:avLst/>
          </a:prstGeom>
        </p:spPr>
        <p:txBody>
          <a:bodyPr wrap="square">
            <a:spAutoFit/>
          </a:bodyPr>
          <a:lstStyle/>
          <a:p>
            <a:pPr algn="just"/>
            <a:r>
              <a:rPr lang="en-US" b="1" dirty="0">
                <a:solidFill>
                  <a:schemeClr val="bg1"/>
                </a:solidFill>
              </a:rPr>
              <a:t>What do you think it means to proclaim the gospel by the power of the Holy Ghost?</a:t>
            </a:r>
          </a:p>
        </p:txBody>
      </p:sp>
      <p:sp>
        <p:nvSpPr>
          <p:cNvPr id="11" name="Rectangle 10">
            <a:extLst>
              <a:ext uri="{FF2B5EF4-FFF2-40B4-BE49-F238E27FC236}">
                <a16:creationId xmlns:a16="http://schemas.microsoft.com/office/drawing/2014/main" id="{E5946FE6-A1DB-4CAD-B014-1173478BF032}"/>
              </a:ext>
            </a:extLst>
          </p:cNvPr>
          <p:cNvSpPr/>
          <p:nvPr/>
        </p:nvSpPr>
        <p:spPr>
          <a:xfrm>
            <a:off x="1179600" y="5733486"/>
            <a:ext cx="9395631" cy="353943"/>
          </a:xfrm>
          <a:prstGeom prst="rect">
            <a:avLst/>
          </a:prstGeom>
        </p:spPr>
        <p:txBody>
          <a:bodyPr wrap="square">
            <a:spAutoFit/>
          </a:bodyPr>
          <a:lstStyle/>
          <a:p>
            <a:pPr algn="just"/>
            <a:r>
              <a:rPr lang="en-US" sz="1700" b="1" dirty="0">
                <a:solidFill>
                  <a:schemeClr val="bg1"/>
                </a:solidFill>
              </a:rPr>
              <a:t>How can we share the gospel in meekness and by the power of the Holy Ghost using these methods?</a:t>
            </a:r>
          </a:p>
        </p:txBody>
      </p:sp>
    </p:spTree>
    <p:extLst>
      <p:ext uri="{BB962C8B-B14F-4D97-AF65-F5344CB8AC3E}">
        <p14:creationId xmlns:p14="http://schemas.microsoft.com/office/powerpoint/2010/main" val="16432048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1000"/>
                                        <p:tgtEl>
                                          <p:spTgt spid="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8"/>
                                        </p:tgtEl>
                                        <p:attrNameLst>
                                          <p:attrName>ppt_y</p:attrName>
                                        </p:attrNameLst>
                                      </p:cBhvr>
                                      <p:tavLst>
                                        <p:tav tm="0">
                                          <p:val>
                                            <p:strVal val="#ppt_y"/>
                                          </p:val>
                                        </p:tav>
                                        <p:tav tm="100000">
                                          <p:val>
                                            <p:strVal val="#ppt_y"/>
                                          </p:val>
                                        </p:tav>
                                      </p:tavLst>
                                    </p:anim>
                                    <p:anim calcmode="lin" valueType="num">
                                      <p:cBhvr>
                                        <p:cTn id="33"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5"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3" name="Rectangle 2">
            <a:extLst>
              <a:ext uri="{FF2B5EF4-FFF2-40B4-BE49-F238E27FC236}">
                <a16:creationId xmlns:a16="http://schemas.microsoft.com/office/drawing/2014/main" id="{B7EC6B3D-225A-414D-8DD4-11A2AFDD124D}"/>
              </a:ext>
            </a:extLst>
          </p:cNvPr>
          <p:cNvSpPr/>
          <p:nvPr/>
        </p:nvSpPr>
        <p:spPr>
          <a:xfrm>
            <a:off x="1179601" y="1004385"/>
            <a:ext cx="3125086" cy="369332"/>
          </a:xfrm>
          <a:prstGeom prst="rect">
            <a:avLst/>
          </a:prstGeom>
        </p:spPr>
        <p:txBody>
          <a:bodyPr wrap="none">
            <a:spAutoFit/>
          </a:bodyPr>
          <a:lstStyle/>
          <a:p>
            <a:r>
              <a:rPr lang="en-US" b="1" dirty="0">
                <a:solidFill>
                  <a:schemeClr val="bg1"/>
                </a:solidFill>
              </a:rPr>
              <a:t>Doctrine and Covenants 124:9.</a:t>
            </a:r>
          </a:p>
        </p:txBody>
      </p:sp>
      <p:sp>
        <p:nvSpPr>
          <p:cNvPr id="2" name="Rectangle 1">
            <a:extLst>
              <a:ext uri="{FF2B5EF4-FFF2-40B4-BE49-F238E27FC236}">
                <a16:creationId xmlns:a16="http://schemas.microsoft.com/office/drawing/2014/main" id="{55A52076-739C-42D6-AE7A-BA4E7087FAF3}"/>
              </a:ext>
            </a:extLst>
          </p:cNvPr>
          <p:cNvSpPr/>
          <p:nvPr/>
        </p:nvSpPr>
        <p:spPr>
          <a:xfrm>
            <a:off x="1179600" y="1307457"/>
            <a:ext cx="9077579" cy="830997"/>
          </a:xfrm>
          <a:prstGeom prst="rect">
            <a:avLst/>
          </a:prstGeom>
        </p:spPr>
        <p:txBody>
          <a:bodyPr wrap="square">
            <a:spAutoFit/>
          </a:bodyPr>
          <a:lstStyle/>
          <a:p>
            <a:pPr algn="just"/>
            <a:r>
              <a:rPr lang="en-US" sz="1600" dirty="0">
                <a:solidFill>
                  <a:schemeClr val="bg1"/>
                </a:solidFill>
                <a:latin typeface="Palatino"/>
              </a:rPr>
              <a:t>And again, I will visit and soften their hearts, many of them for your good, that ye may find grace in their eyes, that they may come to the light of truth, and the Gentiles to the exaltation or lifting up of Zion.</a:t>
            </a:r>
            <a:endParaRPr lang="en-US" sz="1600" dirty="0">
              <a:solidFill>
                <a:schemeClr val="bg1"/>
              </a:solidFill>
            </a:endParaRPr>
          </a:p>
        </p:txBody>
      </p:sp>
      <p:sp>
        <p:nvSpPr>
          <p:cNvPr id="4" name="Rectangle 3">
            <a:extLst>
              <a:ext uri="{FF2B5EF4-FFF2-40B4-BE49-F238E27FC236}">
                <a16:creationId xmlns:a16="http://schemas.microsoft.com/office/drawing/2014/main" id="{671BE3C8-0048-479B-B100-1F530AB04D5D}"/>
              </a:ext>
            </a:extLst>
          </p:cNvPr>
          <p:cNvSpPr/>
          <p:nvPr/>
        </p:nvSpPr>
        <p:spPr>
          <a:xfrm>
            <a:off x="1179600" y="2182928"/>
            <a:ext cx="572490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The Lord can soften the hearts of those who hear the gospel. </a:t>
            </a:r>
          </a:p>
        </p:txBody>
      </p:sp>
      <p:sp>
        <p:nvSpPr>
          <p:cNvPr id="5" name="Rectangle 4">
            <a:extLst>
              <a:ext uri="{FF2B5EF4-FFF2-40B4-BE49-F238E27FC236}">
                <a16:creationId xmlns:a16="http://schemas.microsoft.com/office/drawing/2014/main" id="{2443DD01-977D-48BB-B08F-7C7BB9FD4B39}"/>
              </a:ext>
            </a:extLst>
          </p:cNvPr>
          <p:cNvSpPr/>
          <p:nvPr/>
        </p:nvSpPr>
        <p:spPr>
          <a:xfrm>
            <a:off x="1179600" y="2596734"/>
            <a:ext cx="9077579" cy="646331"/>
          </a:xfrm>
          <a:prstGeom prst="rect">
            <a:avLst/>
          </a:prstGeom>
        </p:spPr>
        <p:txBody>
          <a:bodyPr wrap="square">
            <a:spAutoFit/>
          </a:bodyPr>
          <a:lstStyle/>
          <a:p>
            <a:pPr algn="just"/>
            <a:r>
              <a:rPr lang="en-US" b="1" dirty="0">
                <a:solidFill>
                  <a:schemeClr val="bg1"/>
                </a:solidFill>
              </a:rPr>
              <a:t>How can this doctrine relate to the truth about how we should proclaim the gospel in meekness and by the power of the Holy Ghost?</a:t>
            </a:r>
          </a:p>
        </p:txBody>
      </p:sp>
    </p:spTree>
    <p:extLst>
      <p:ext uri="{BB962C8B-B14F-4D97-AF65-F5344CB8AC3E}">
        <p14:creationId xmlns:p14="http://schemas.microsoft.com/office/powerpoint/2010/main" val="348350594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1D31B4AC-BDA6-4B04-A22D-5524E4DC766D}"/>
              </a:ext>
            </a:extLst>
          </p:cNvPr>
          <p:cNvSpPr/>
          <p:nvPr/>
        </p:nvSpPr>
        <p:spPr>
          <a:xfrm>
            <a:off x="2155658" y="2767280"/>
            <a:ext cx="7880684" cy="1323439"/>
          </a:xfrm>
          <a:prstGeom prst="rect">
            <a:avLst/>
          </a:prstGeom>
        </p:spPr>
        <p:txBody>
          <a:bodyPr wrap="none">
            <a:spAutoFit/>
          </a:bodyPr>
          <a:lstStyle/>
          <a:p>
            <a:r>
              <a:rPr lang="en-US" sz="4000" b="1" dirty="0">
                <a:solidFill>
                  <a:schemeClr val="bg1"/>
                </a:solidFill>
                <a:latin typeface="MV Boli" panose="02000500030200090000" pitchFamily="2" charset="0"/>
                <a:cs typeface="MV Boli" panose="02000500030200090000" pitchFamily="2" charset="0"/>
              </a:rPr>
              <a:t>“The Lord gives instructions to </a:t>
            </a:r>
          </a:p>
          <a:p>
            <a:pPr algn="ctr"/>
            <a:r>
              <a:rPr lang="en-US" sz="4000" b="1" dirty="0">
                <a:solidFill>
                  <a:schemeClr val="bg1"/>
                </a:solidFill>
                <a:latin typeface="MV Boli" panose="02000500030200090000" pitchFamily="2" charset="0"/>
                <a:cs typeface="MV Boli" panose="02000500030200090000" pitchFamily="2" charset="0"/>
              </a:rPr>
              <a:t>Church leaders in Nauvoo”</a:t>
            </a:r>
          </a:p>
        </p:txBody>
      </p:sp>
      <p:sp>
        <p:nvSpPr>
          <p:cNvPr id="4" name="Rectangle 3">
            <a:extLst>
              <a:ext uri="{FF2B5EF4-FFF2-40B4-BE49-F238E27FC236}">
                <a16:creationId xmlns:a16="http://schemas.microsoft.com/office/drawing/2014/main" id="{CBE07B78-5490-43C9-B590-EA5B2B90885D}"/>
              </a:ext>
            </a:extLst>
          </p:cNvPr>
          <p:cNvSpPr/>
          <p:nvPr/>
        </p:nvSpPr>
        <p:spPr>
          <a:xfrm>
            <a:off x="1179604" y="1222181"/>
            <a:ext cx="3562707" cy="369332"/>
          </a:xfrm>
          <a:prstGeom prst="rect">
            <a:avLst/>
          </a:prstGeom>
        </p:spPr>
        <p:txBody>
          <a:bodyPr wrap="none">
            <a:spAutoFit/>
          </a:bodyPr>
          <a:lstStyle/>
          <a:p>
            <a:r>
              <a:rPr lang="en-US" b="1" dirty="0">
                <a:solidFill>
                  <a:schemeClr val="bg1"/>
                </a:solidFill>
              </a:rPr>
              <a:t>Doctrine and Covenants 124:15-21.</a:t>
            </a:r>
          </a:p>
        </p:txBody>
      </p:sp>
    </p:spTree>
    <p:extLst>
      <p:ext uri="{BB962C8B-B14F-4D97-AF65-F5344CB8AC3E}">
        <p14:creationId xmlns:p14="http://schemas.microsoft.com/office/powerpoint/2010/main" val="18786643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3" name="Rectangle 2">
            <a:extLst>
              <a:ext uri="{FF2B5EF4-FFF2-40B4-BE49-F238E27FC236}">
                <a16:creationId xmlns:a16="http://schemas.microsoft.com/office/drawing/2014/main" id="{B5691357-E128-4826-AD58-BEAF89E2D615}"/>
              </a:ext>
            </a:extLst>
          </p:cNvPr>
          <p:cNvSpPr/>
          <p:nvPr/>
        </p:nvSpPr>
        <p:spPr>
          <a:xfrm>
            <a:off x="1153099" y="783607"/>
            <a:ext cx="3562707" cy="369332"/>
          </a:xfrm>
          <a:prstGeom prst="rect">
            <a:avLst/>
          </a:prstGeom>
        </p:spPr>
        <p:txBody>
          <a:bodyPr wrap="none">
            <a:spAutoFit/>
          </a:bodyPr>
          <a:lstStyle/>
          <a:p>
            <a:r>
              <a:rPr lang="en-US" b="1" dirty="0">
                <a:solidFill>
                  <a:schemeClr val="bg1"/>
                </a:solidFill>
              </a:rPr>
              <a:t>Doctrine and Covenants 124:15-20.</a:t>
            </a:r>
          </a:p>
        </p:txBody>
      </p:sp>
      <p:sp>
        <p:nvSpPr>
          <p:cNvPr id="2" name="Rectangle 1">
            <a:extLst>
              <a:ext uri="{FF2B5EF4-FFF2-40B4-BE49-F238E27FC236}">
                <a16:creationId xmlns:a16="http://schemas.microsoft.com/office/drawing/2014/main" id="{DB1D1A54-A5C6-485B-95DF-0F48953B2BE6}"/>
              </a:ext>
            </a:extLst>
          </p:cNvPr>
          <p:cNvSpPr/>
          <p:nvPr/>
        </p:nvSpPr>
        <p:spPr>
          <a:xfrm>
            <a:off x="1153099" y="1086679"/>
            <a:ext cx="9435388" cy="3670236"/>
          </a:xfrm>
          <a:prstGeom prst="rect">
            <a:avLst/>
          </a:prstGeom>
        </p:spPr>
        <p:txBody>
          <a:bodyPr wrap="square">
            <a:spAutoFit/>
          </a:bodyPr>
          <a:lstStyle/>
          <a:p>
            <a:pPr algn="just" fontAlgn="base"/>
            <a:r>
              <a:rPr lang="en-US" sz="1550" b="1" dirty="0">
                <a:solidFill>
                  <a:schemeClr val="bg1"/>
                </a:solidFill>
                <a:latin typeface="Palatino"/>
              </a:rPr>
              <a:t>15 </a:t>
            </a:r>
            <a:r>
              <a:rPr lang="en-US" sz="1550" dirty="0">
                <a:solidFill>
                  <a:schemeClr val="bg1"/>
                </a:solidFill>
                <a:latin typeface="Palatino"/>
              </a:rPr>
              <a:t>And again, verily I say unto you, blessed is my servant Hyrum Smith; for I, the Lord, love him because of the integrity of his heart, and because he loveth that which is right before me, saith the Lord.</a:t>
            </a:r>
          </a:p>
          <a:p>
            <a:pPr algn="just" fontAlgn="base"/>
            <a:r>
              <a:rPr lang="en-US" sz="1550" b="1" dirty="0">
                <a:solidFill>
                  <a:schemeClr val="bg1"/>
                </a:solidFill>
                <a:latin typeface="Palatino"/>
              </a:rPr>
              <a:t>16 </a:t>
            </a:r>
            <a:r>
              <a:rPr lang="en-US" sz="1550" dirty="0">
                <a:solidFill>
                  <a:schemeClr val="bg1"/>
                </a:solidFill>
                <a:latin typeface="Palatino"/>
              </a:rPr>
              <a:t>Again, let my servant John C. Bennett help you in your labor in sending my word to the kings and people of the earth, and stand by you, even you my servant Joseph Smith, in the hour of affliction; and his reward shall not fail if he receive counsel.</a:t>
            </a:r>
          </a:p>
          <a:p>
            <a:pPr algn="just" fontAlgn="base"/>
            <a:r>
              <a:rPr lang="en-US" sz="1550" b="1" dirty="0">
                <a:solidFill>
                  <a:schemeClr val="bg1"/>
                </a:solidFill>
                <a:latin typeface="Palatino"/>
              </a:rPr>
              <a:t>17 </a:t>
            </a:r>
            <a:r>
              <a:rPr lang="en-US" sz="1550" dirty="0">
                <a:solidFill>
                  <a:schemeClr val="bg1"/>
                </a:solidFill>
                <a:latin typeface="Palatino"/>
              </a:rPr>
              <a:t>And for his love he shall be great, for he shall be mine if he do this, saith the Lord. I have seen the work which he hath done, which I accept if he continue, and will crown him with blessings and great glory.</a:t>
            </a:r>
          </a:p>
          <a:p>
            <a:pPr algn="just" fontAlgn="base"/>
            <a:r>
              <a:rPr lang="en-US" sz="1550" b="1" dirty="0">
                <a:solidFill>
                  <a:schemeClr val="bg1"/>
                </a:solidFill>
                <a:latin typeface="Palatino"/>
              </a:rPr>
              <a:t>18 </a:t>
            </a:r>
            <a:r>
              <a:rPr lang="en-US" sz="1550" dirty="0">
                <a:solidFill>
                  <a:schemeClr val="bg1"/>
                </a:solidFill>
                <a:latin typeface="Palatino"/>
              </a:rPr>
              <a:t>And again, I say unto you that it is my will that my servant Lyman Wight should continue in preaching for Zion, in the spirit of meekness, confessing me before the world; and I will bear him up as on eagles’ wings; and he shall beget glory and honor to himself and unto my name.</a:t>
            </a:r>
          </a:p>
          <a:p>
            <a:pPr algn="just" fontAlgn="base"/>
            <a:r>
              <a:rPr lang="en-US" sz="1550" b="1" dirty="0">
                <a:solidFill>
                  <a:schemeClr val="bg1"/>
                </a:solidFill>
                <a:latin typeface="Palatino"/>
              </a:rPr>
              <a:t>19 </a:t>
            </a:r>
            <a:r>
              <a:rPr lang="en-US" sz="1550" dirty="0">
                <a:solidFill>
                  <a:schemeClr val="bg1"/>
                </a:solidFill>
                <a:latin typeface="Palatino"/>
              </a:rPr>
              <a:t>That when he shall finish his work I may receive him unto myself, even as I did my servant David Patten, who is with me at this time, and also my servant Edward Partridge, and also my aged servant Joseph Smith, Sen., who sitteth with Abraham at his right hand, and blessed and holy is he, for he is mine.</a:t>
            </a:r>
          </a:p>
          <a:p>
            <a:pPr algn="just" fontAlgn="base"/>
            <a:r>
              <a:rPr lang="en-US" sz="1550" b="1" dirty="0">
                <a:solidFill>
                  <a:schemeClr val="bg1"/>
                </a:solidFill>
                <a:latin typeface="Palatino"/>
              </a:rPr>
              <a:t>20 </a:t>
            </a:r>
            <a:r>
              <a:rPr lang="en-US" sz="1550" dirty="0">
                <a:solidFill>
                  <a:schemeClr val="bg1"/>
                </a:solidFill>
                <a:latin typeface="Palatino"/>
              </a:rPr>
              <a:t>And again, verily I say unto you, my servant George Miller is without guile; he may be trusted because of the integrity of his heart; and for the love which he has to my testimony I, the Lord, love him.</a:t>
            </a:r>
            <a:endParaRPr lang="en-US" sz="1550" b="0" i="0" dirty="0">
              <a:solidFill>
                <a:schemeClr val="bg1"/>
              </a:solidFill>
              <a:effectLst/>
              <a:latin typeface="Palatino"/>
            </a:endParaRPr>
          </a:p>
        </p:txBody>
      </p:sp>
      <p:sp>
        <p:nvSpPr>
          <p:cNvPr id="5" name="Rectangle 4">
            <a:extLst>
              <a:ext uri="{FF2B5EF4-FFF2-40B4-BE49-F238E27FC236}">
                <a16:creationId xmlns:a16="http://schemas.microsoft.com/office/drawing/2014/main" id="{4E693410-B851-4EF6-9E1D-A81E26A762A2}"/>
              </a:ext>
            </a:extLst>
          </p:cNvPr>
          <p:cNvSpPr/>
          <p:nvPr/>
        </p:nvSpPr>
        <p:spPr>
          <a:xfrm>
            <a:off x="1159727" y="1080055"/>
            <a:ext cx="9435388" cy="3670236"/>
          </a:xfrm>
          <a:prstGeom prst="rect">
            <a:avLst/>
          </a:prstGeom>
        </p:spPr>
        <p:txBody>
          <a:bodyPr wrap="square">
            <a:spAutoFit/>
          </a:bodyPr>
          <a:lstStyle/>
          <a:p>
            <a:pPr algn="just" fontAlgn="base"/>
            <a:r>
              <a:rPr lang="en-US" sz="1550" b="1">
                <a:solidFill>
                  <a:schemeClr val="bg1"/>
                </a:solidFill>
                <a:latin typeface="Palatino"/>
              </a:rPr>
              <a:t>15 </a:t>
            </a:r>
            <a:r>
              <a:rPr lang="en-US" sz="1550">
                <a:solidFill>
                  <a:srgbClr val="CC0000"/>
                </a:solidFill>
                <a:latin typeface="Palatino"/>
              </a:rPr>
              <a:t>And again, verily I say unto you, blessed is my servant Hyrum Smith; for I, the Lord, love him because of the integrity of his heart, and because he loveth that which is right before me, saith the Lord.</a:t>
            </a:r>
          </a:p>
          <a:p>
            <a:pPr algn="just" fontAlgn="base"/>
            <a:r>
              <a:rPr lang="en-US" sz="1550" b="1">
                <a:solidFill>
                  <a:schemeClr val="bg1"/>
                </a:solidFill>
                <a:latin typeface="Palatino"/>
              </a:rPr>
              <a:t>16 </a:t>
            </a:r>
            <a:r>
              <a:rPr lang="en-US" sz="1550">
                <a:solidFill>
                  <a:schemeClr val="bg1"/>
                </a:solidFill>
                <a:latin typeface="Palatino"/>
              </a:rPr>
              <a:t>Again, let my servant John C. Bennett help you in your labor in sending my word to the kings and people of the earth, and stand by you, even you my servant Joseph Smith, in the hour of affliction; and his reward shall not fail if he receive counsel.</a:t>
            </a:r>
          </a:p>
          <a:p>
            <a:pPr algn="just" fontAlgn="base"/>
            <a:r>
              <a:rPr lang="en-US" sz="1550" b="1">
                <a:solidFill>
                  <a:schemeClr val="bg1"/>
                </a:solidFill>
                <a:latin typeface="Palatino"/>
              </a:rPr>
              <a:t>17 </a:t>
            </a:r>
            <a:r>
              <a:rPr lang="en-US" sz="1550">
                <a:solidFill>
                  <a:schemeClr val="bg1"/>
                </a:solidFill>
                <a:latin typeface="Palatino"/>
              </a:rPr>
              <a:t>And for his love he shall be great, for he shall be mine if he do this, saith the Lord. I have seen the work which he hath done, which I accept if he continue, and will crown him with blessings and great glory.</a:t>
            </a:r>
          </a:p>
          <a:p>
            <a:pPr algn="just" fontAlgn="base"/>
            <a:r>
              <a:rPr lang="en-US" sz="1550" b="1">
                <a:solidFill>
                  <a:schemeClr val="bg1"/>
                </a:solidFill>
                <a:latin typeface="Palatino"/>
              </a:rPr>
              <a:t>18 </a:t>
            </a:r>
            <a:r>
              <a:rPr lang="en-US" sz="1550">
                <a:solidFill>
                  <a:schemeClr val="bg1"/>
                </a:solidFill>
                <a:latin typeface="Palatino"/>
              </a:rPr>
              <a:t>And again, I say unto you that it is my will that my servant Lyman Wight should continue in preaching for Zion, in the spirit of meekness, confessing me before the world; and I will bear him up as on eagles’ wings; and he shall beget glory and honor to himself and unto my name.</a:t>
            </a:r>
          </a:p>
          <a:p>
            <a:pPr algn="just" fontAlgn="base"/>
            <a:r>
              <a:rPr lang="en-US" sz="1550" b="1">
                <a:solidFill>
                  <a:schemeClr val="bg1"/>
                </a:solidFill>
                <a:latin typeface="Palatino"/>
              </a:rPr>
              <a:t>19 </a:t>
            </a:r>
            <a:r>
              <a:rPr lang="en-US" sz="1550">
                <a:solidFill>
                  <a:schemeClr val="bg1"/>
                </a:solidFill>
                <a:latin typeface="Palatino"/>
              </a:rPr>
              <a:t>That when he shall finish his work I may receive him unto myself, even as I did my servant David Patten, who is with me at this time, and also my servant Edward Partridge, and also my aged servant Joseph Smith, Sen., who sitteth with Abraham at his right hand, and blessed and holy is he, for he is mine.</a:t>
            </a:r>
          </a:p>
          <a:p>
            <a:pPr algn="just" fontAlgn="base"/>
            <a:r>
              <a:rPr lang="en-US" sz="1550" b="1">
                <a:solidFill>
                  <a:schemeClr val="bg1"/>
                </a:solidFill>
                <a:latin typeface="Palatino"/>
              </a:rPr>
              <a:t>20 </a:t>
            </a:r>
            <a:r>
              <a:rPr lang="en-US" sz="1550">
                <a:solidFill>
                  <a:srgbClr val="CC0000"/>
                </a:solidFill>
                <a:latin typeface="Palatino"/>
              </a:rPr>
              <a:t>And again, verily I say unto you, my servant George Miller is without guile; he may be trusted because of the integrity of his heart; and for the love which he has to my testimony I, the Lord, love him.</a:t>
            </a:r>
            <a:endParaRPr lang="en-US" sz="1550" b="0" i="0" dirty="0">
              <a:solidFill>
                <a:srgbClr val="CC0000"/>
              </a:solidFill>
              <a:effectLst/>
              <a:latin typeface="Palatino"/>
            </a:endParaRPr>
          </a:p>
        </p:txBody>
      </p:sp>
      <p:sp>
        <p:nvSpPr>
          <p:cNvPr id="4" name="Rectangle 3">
            <a:extLst>
              <a:ext uri="{FF2B5EF4-FFF2-40B4-BE49-F238E27FC236}">
                <a16:creationId xmlns:a16="http://schemas.microsoft.com/office/drawing/2014/main" id="{25185A88-6E49-4BA3-9631-3918E50A13DA}"/>
              </a:ext>
            </a:extLst>
          </p:cNvPr>
          <p:cNvSpPr/>
          <p:nvPr/>
        </p:nvSpPr>
        <p:spPr>
          <a:xfrm>
            <a:off x="1159727" y="4756053"/>
            <a:ext cx="5610831" cy="369332"/>
          </a:xfrm>
          <a:prstGeom prst="rect">
            <a:avLst/>
          </a:prstGeom>
        </p:spPr>
        <p:txBody>
          <a:bodyPr wrap="none">
            <a:spAutoFit/>
          </a:bodyPr>
          <a:lstStyle/>
          <a:p>
            <a:r>
              <a:rPr lang="en-US" b="1" dirty="0">
                <a:solidFill>
                  <a:schemeClr val="bg1"/>
                </a:solidFill>
              </a:rPr>
              <a:t>How does the Lord feel about those who have integrity? </a:t>
            </a:r>
          </a:p>
        </p:txBody>
      </p:sp>
      <p:sp>
        <p:nvSpPr>
          <p:cNvPr id="6" name="Rectangle 5">
            <a:extLst>
              <a:ext uri="{FF2B5EF4-FFF2-40B4-BE49-F238E27FC236}">
                <a16:creationId xmlns:a16="http://schemas.microsoft.com/office/drawing/2014/main" id="{C5F1A1AE-01DD-4C54-8868-D47DD68636B9}"/>
              </a:ext>
            </a:extLst>
          </p:cNvPr>
          <p:cNvSpPr/>
          <p:nvPr/>
        </p:nvSpPr>
        <p:spPr>
          <a:xfrm>
            <a:off x="1153099" y="5125385"/>
            <a:ext cx="555196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The Lord loves and trusts those who have integrity of heart.</a:t>
            </a:r>
          </a:p>
        </p:txBody>
      </p:sp>
      <p:sp>
        <p:nvSpPr>
          <p:cNvPr id="8" name="Rectangle 7">
            <a:extLst>
              <a:ext uri="{FF2B5EF4-FFF2-40B4-BE49-F238E27FC236}">
                <a16:creationId xmlns:a16="http://schemas.microsoft.com/office/drawing/2014/main" id="{06EE59B4-9D86-4CE5-B185-44B94478E42D}"/>
              </a:ext>
            </a:extLst>
          </p:cNvPr>
          <p:cNvSpPr/>
          <p:nvPr/>
        </p:nvSpPr>
        <p:spPr>
          <a:xfrm>
            <a:off x="1178300" y="5494717"/>
            <a:ext cx="4168770" cy="369332"/>
          </a:xfrm>
          <a:prstGeom prst="rect">
            <a:avLst/>
          </a:prstGeom>
        </p:spPr>
        <p:txBody>
          <a:bodyPr wrap="none">
            <a:spAutoFit/>
          </a:bodyPr>
          <a:lstStyle/>
          <a:p>
            <a:r>
              <a:rPr lang="en-US" b="1" dirty="0">
                <a:solidFill>
                  <a:schemeClr val="bg1"/>
                </a:solidFill>
              </a:rPr>
              <a:t>How would you define integrity of heart?</a:t>
            </a:r>
          </a:p>
        </p:txBody>
      </p:sp>
    </p:spTree>
    <p:extLst>
      <p:ext uri="{BB962C8B-B14F-4D97-AF65-F5344CB8AC3E}">
        <p14:creationId xmlns:p14="http://schemas.microsoft.com/office/powerpoint/2010/main" val="288420025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6"/>
                                        </p:tgtEl>
                                        <p:attrNameLst>
                                          <p:attrName>ppt_y</p:attrName>
                                        </p:attrNameLst>
                                      </p:cBhvr>
                                      <p:tavLst>
                                        <p:tav tm="0">
                                          <p:val>
                                            <p:strVal val="#ppt_y"/>
                                          </p:val>
                                        </p:tav>
                                        <p:tav tm="100000">
                                          <p:val>
                                            <p:strVal val="#ppt_y"/>
                                          </p:val>
                                        </p:tav>
                                      </p:tavLst>
                                    </p:anim>
                                    <p:anim calcmode="lin" valueType="num">
                                      <p:cBhvr>
                                        <p:cTn id="1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7FE65B-B3BD-4C6A-BD30-FEDE55DECF15}"/>
              </a:ext>
            </a:extLst>
          </p:cNvPr>
          <p:cNvSpPr/>
          <p:nvPr/>
        </p:nvSpPr>
        <p:spPr>
          <a:xfrm>
            <a:off x="2662159" y="779683"/>
            <a:ext cx="6071024" cy="20621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131</a:t>
            </a:r>
          </a:p>
        </p:txBody>
      </p:sp>
      <p:sp>
        <p:nvSpPr>
          <p:cNvPr id="2" name="Rectangle 1">
            <a:extLst>
              <a:ext uri="{FF2B5EF4-FFF2-40B4-BE49-F238E27FC236}">
                <a16:creationId xmlns:a16="http://schemas.microsoft.com/office/drawing/2014/main" id="{FAED092B-9305-42C0-B47E-51A29FB71515}"/>
              </a:ext>
            </a:extLst>
          </p:cNvPr>
          <p:cNvSpPr/>
          <p:nvPr/>
        </p:nvSpPr>
        <p:spPr>
          <a:xfrm>
            <a:off x="4041913" y="779683"/>
            <a:ext cx="4691270" cy="2062103"/>
          </a:xfrm>
          <a:prstGeom prst="rect">
            <a:avLst/>
          </a:prstGeom>
        </p:spPr>
        <p:txBody>
          <a:bodyPr wrap="square">
            <a:spAutoFit/>
          </a:bodyPr>
          <a:lstStyle/>
          <a:p>
            <a:pPr algn="just"/>
            <a:r>
              <a:rPr lang="en-US" sz="1600" dirty="0">
                <a:solidFill>
                  <a:schemeClr val="bg1"/>
                </a:solidFill>
              </a:rPr>
              <a:t>“To me, integrity means always doing what is right and good, regardless of the immediate consequences. It means being righteous from the very depth of our soul, not only in our actions but, more importantly, in our thoughts and in our hearts. Personal integrity implies such trustworthiness and incorruptibility that we are incapable of being false to a trust or covenant” (“Personal Integrity, ”Ensign, May 1990,30).</a:t>
            </a:r>
          </a:p>
        </p:txBody>
      </p:sp>
      <p:pic>
        <p:nvPicPr>
          <p:cNvPr id="5" name="Picture 4">
            <a:extLst>
              <a:ext uri="{FF2B5EF4-FFF2-40B4-BE49-F238E27FC236}">
                <a16:creationId xmlns:a16="http://schemas.microsoft.com/office/drawing/2014/main" id="{4F54526D-C709-40E9-AFBA-13B890310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92" y="884583"/>
            <a:ext cx="1126249" cy="1355034"/>
          </a:xfrm>
          <a:prstGeom prst="rect">
            <a:avLst/>
          </a:prstGeom>
        </p:spPr>
      </p:pic>
      <p:sp>
        <p:nvSpPr>
          <p:cNvPr id="6" name="TextBox 5">
            <a:extLst>
              <a:ext uri="{FF2B5EF4-FFF2-40B4-BE49-F238E27FC236}">
                <a16:creationId xmlns:a16="http://schemas.microsoft.com/office/drawing/2014/main" id="{2DBF8404-BBBD-497D-A22C-613F184BABC6}"/>
              </a:ext>
            </a:extLst>
          </p:cNvPr>
          <p:cNvSpPr txBox="1"/>
          <p:nvPr/>
        </p:nvSpPr>
        <p:spPr>
          <a:xfrm>
            <a:off x="2662159" y="2239617"/>
            <a:ext cx="1341713" cy="461665"/>
          </a:xfrm>
          <a:prstGeom prst="rect">
            <a:avLst/>
          </a:prstGeom>
          <a:noFill/>
        </p:spPr>
        <p:txBody>
          <a:bodyPr wrap="none" rtlCol="0">
            <a:spAutoFit/>
          </a:bodyPr>
          <a:lstStyle/>
          <a:p>
            <a:pPr algn="ctr"/>
            <a:r>
              <a:rPr lang="en-US" sz="1200" b="1" dirty="0">
                <a:solidFill>
                  <a:schemeClr val="bg1"/>
                </a:solidFill>
              </a:rPr>
              <a:t>Elder </a:t>
            </a:r>
          </a:p>
          <a:p>
            <a:pPr algn="ctr"/>
            <a:r>
              <a:rPr lang="en-US" sz="1200" b="1" dirty="0">
                <a:solidFill>
                  <a:schemeClr val="bg1"/>
                </a:solidFill>
              </a:rPr>
              <a:t>Joseph B. Wirthlin</a:t>
            </a:r>
          </a:p>
        </p:txBody>
      </p:sp>
      <p:sp>
        <p:nvSpPr>
          <p:cNvPr id="8" name="Rectangle 7">
            <a:extLst>
              <a:ext uri="{FF2B5EF4-FFF2-40B4-BE49-F238E27FC236}">
                <a16:creationId xmlns:a16="http://schemas.microsoft.com/office/drawing/2014/main" id="{9CE0C87D-7634-4572-BC09-12FD26F16E84}"/>
              </a:ext>
            </a:extLst>
          </p:cNvPr>
          <p:cNvSpPr/>
          <p:nvPr/>
        </p:nvSpPr>
        <p:spPr>
          <a:xfrm>
            <a:off x="1378225" y="3053220"/>
            <a:ext cx="6785113" cy="369332"/>
          </a:xfrm>
          <a:prstGeom prst="rect">
            <a:avLst/>
          </a:prstGeom>
        </p:spPr>
        <p:txBody>
          <a:bodyPr wrap="square">
            <a:spAutoFit/>
          </a:bodyPr>
          <a:lstStyle/>
          <a:p>
            <a:r>
              <a:rPr lang="en-US" b="1" dirty="0">
                <a:solidFill>
                  <a:schemeClr val="bg1"/>
                </a:solidFill>
              </a:rPr>
              <a:t>Why do you think the Lord loves those who have integrity of heart?</a:t>
            </a:r>
          </a:p>
        </p:txBody>
      </p:sp>
    </p:spTree>
    <p:extLst>
      <p:ext uri="{BB962C8B-B14F-4D97-AF65-F5344CB8AC3E}">
        <p14:creationId xmlns:p14="http://schemas.microsoft.com/office/powerpoint/2010/main" val="30318900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Effect transition="in" filter="fade">
                                      <p:cBhvr>
                                        <p:cTn id="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572</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MS PMincho</vt:lpstr>
      <vt:lpstr>Arial</vt:lpstr>
      <vt:lpstr>Calibri</vt:lpstr>
      <vt:lpstr>Impact</vt:lpstr>
      <vt:lpstr>Microsoft Himalaya</vt:lpstr>
      <vt:lpstr>MV Boli</vt:lpstr>
      <vt:lpstr>Palatino</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3036</cp:revision>
  <dcterms:created xsi:type="dcterms:W3CDTF">2018-08-29T04:26:39Z</dcterms:created>
  <dcterms:modified xsi:type="dcterms:W3CDTF">2018-10-18T03:42:08Z</dcterms:modified>
</cp:coreProperties>
</file>