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7" r:id="rId1"/>
  </p:sldMasterIdLst>
  <p:notesMasterIdLst>
    <p:notesMasterId r:id="rId11"/>
  </p:notesMasterIdLst>
  <p:sldIdLst>
    <p:sldId id="296" r:id="rId2"/>
    <p:sldId id="305" r:id="rId3"/>
    <p:sldId id="315" r:id="rId4"/>
    <p:sldId id="316" r:id="rId5"/>
    <p:sldId id="317" r:id="rId6"/>
    <p:sldId id="318" r:id="rId7"/>
    <p:sldId id="319" r:id="rId8"/>
    <p:sldId id="320" r:id="rId9"/>
    <p:sldId id="32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E6E6E6"/>
    <a:srgbClr val="CC0000"/>
    <a:srgbClr val="D88028"/>
    <a:srgbClr val="D6E513"/>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9918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9542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53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757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2781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4552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9996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0176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932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0862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2961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626949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849092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2637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086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470077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562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n.wikipedia.org/wiki/Nahuel_Huapi_Lake"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6000"/>
            <a:lum/>
            <a:extLst>
              <a:ext uri="{837473B0-CC2E-450A-ABE3-18F120FF3D39}">
                <a1611:picAttrSrcUrl xmlns:a1611="http://schemas.microsoft.com/office/drawing/2016/11/main" r:id="rId20"/>
              </a:ext>
            </a:extLst>
          </a:blip>
          <a:srcRect/>
          <a:stretch>
            <a:fillRect t="-12000" b="-12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10/17/2018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793036516"/>
      </p:ext>
    </p:extLst>
  </p:cSld>
  <p:clrMap bg1="dk1" tx1="lt1" bg2="dk2" tx2="lt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 id="2147485489" r:id="rId12"/>
    <p:sldLayoutId id="2147485490" r:id="rId13"/>
    <p:sldLayoutId id="2147485491" r:id="rId14"/>
    <p:sldLayoutId id="2147485492" r:id="rId15"/>
    <p:sldLayoutId id="2147485493" r:id="rId16"/>
    <p:sldLayoutId id="21474854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Impact" panose="020B0806030902050204" pitchFamily="34" charset="0"/>
                <a:ea typeface="Microsoft Himalaya" panose="01010100010101010101" pitchFamily="2" charset="0"/>
                <a:cs typeface="Microsoft Himalaya" panose="01010100010101010101"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130</a:t>
            </a:r>
          </a:p>
        </p:txBody>
      </p:sp>
      <p:sp>
        <p:nvSpPr>
          <p:cNvPr id="2" name="Rectangle 1">
            <a:extLst>
              <a:ext uri="{FF2B5EF4-FFF2-40B4-BE49-F238E27FC236}">
                <a16:creationId xmlns:a16="http://schemas.microsoft.com/office/drawing/2014/main" id="{4C371C70-F070-4A4B-895C-F5DED699600F}"/>
              </a:ext>
            </a:extLst>
          </p:cNvPr>
          <p:cNvSpPr/>
          <p:nvPr/>
        </p:nvSpPr>
        <p:spPr>
          <a:xfrm>
            <a:off x="2335271" y="3075057"/>
            <a:ext cx="8218917" cy="707886"/>
          </a:xfrm>
          <a:prstGeom prst="rect">
            <a:avLst/>
          </a:prstGeom>
        </p:spPr>
        <p:txBody>
          <a:bodyPr wrap="none">
            <a:spAutoFit/>
          </a:bodyPr>
          <a:lstStyle/>
          <a:p>
            <a:r>
              <a:rPr lang="en-US" sz="4000" b="1" dirty="0">
                <a:solidFill>
                  <a:schemeClr val="bg1"/>
                </a:solidFill>
                <a:latin typeface="Segoe UI Black" panose="020B0A02040204020203" pitchFamily="34" charset="0"/>
                <a:ea typeface="Segoe UI Black" panose="020B0A02040204020203" pitchFamily="34" charset="0"/>
              </a:rPr>
              <a:t>“The Establishment of Nauvoo”</a:t>
            </a:r>
          </a:p>
        </p:txBody>
      </p:sp>
    </p:spTree>
    <p:extLst>
      <p:ext uri="{BB962C8B-B14F-4D97-AF65-F5344CB8AC3E}">
        <p14:creationId xmlns:p14="http://schemas.microsoft.com/office/powerpoint/2010/main" val="1032045015"/>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130</a:t>
            </a:r>
          </a:p>
        </p:txBody>
      </p:sp>
      <p:sp>
        <p:nvSpPr>
          <p:cNvPr id="2" name="Rectangle 1">
            <a:extLst>
              <a:ext uri="{FF2B5EF4-FFF2-40B4-BE49-F238E27FC236}">
                <a16:creationId xmlns:a16="http://schemas.microsoft.com/office/drawing/2014/main" id="{4C53A3DD-20EE-4CE5-9699-F88ACFE3EC59}"/>
              </a:ext>
            </a:extLst>
          </p:cNvPr>
          <p:cNvSpPr/>
          <p:nvPr/>
        </p:nvSpPr>
        <p:spPr>
          <a:xfrm>
            <a:off x="1137636" y="968273"/>
            <a:ext cx="6077305" cy="461665"/>
          </a:xfrm>
          <a:prstGeom prst="rect">
            <a:avLst/>
          </a:prstGeom>
        </p:spPr>
        <p:txBody>
          <a:bodyPr wrap="none">
            <a:spAutoFit/>
          </a:bodyPr>
          <a:lstStyle/>
          <a:p>
            <a:r>
              <a:rPr lang="en-US" sz="2400" b="1" dirty="0">
                <a:solidFill>
                  <a:schemeClr val="bg1"/>
                </a:solidFill>
                <a:latin typeface="Segoe UI Black" panose="020B0A02040204020203" pitchFamily="34" charset="0"/>
                <a:ea typeface="Segoe UI Black" panose="020B0A02040204020203" pitchFamily="34" charset="0"/>
              </a:rPr>
              <a:t>The Saints establish the city of Nauvoo</a:t>
            </a:r>
          </a:p>
        </p:txBody>
      </p:sp>
      <p:sp>
        <p:nvSpPr>
          <p:cNvPr id="3" name="Rectangle 2">
            <a:extLst>
              <a:ext uri="{FF2B5EF4-FFF2-40B4-BE49-F238E27FC236}">
                <a16:creationId xmlns:a16="http://schemas.microsoft.com/office/drawing/2014/main" id="{8631E05E-D0A6-4542-AD14-E4B5650A570F}"/>
              </a:ext>
            </a:extLst>
          </p:cNvPr>
          <p:cNvSpPr/>
          <p:nvPr/>
        </p:nvSpPr>
        <p:spPr>
          <a:xfrm>
            <a:off x="1137636" y="1689298"/>
            <a:ext cx="8555004" cy="369332"/>
          </a:xfrm>
          <a:prstGeom prst="rect">
            <a:avLst/>
          </a:prstGeom>
        </p:spPr>
        <p:txBody>
          <a:bodyPr wrap="square">
            <a:spAutoFit/>
          </a:bodyPr>
          <a:lstStyle/>
          <a:p>
            <a:r>
              <a:rPr lang="en-US" b="1" dirty="0">
                <a:solidFill>
                  <a:schemeClr val="bg1"/>
                </a:solidFill>
              </a:rPr>
              <a:t>How do you think the Saints might have felt when they were expelled from Missouri?</a:t>
            </a:r>
          </a:p>
        </p:txBody>
      </p:sp>
      <p:pic>
        <p:nvPicPr>
          <p:cNvPr id="5" name="Picture 4">
            <a:extLst>
              <a:ext uri="{FF2B5EF4-FFF2-40B4-BE49-F238E27FC236}">
                <a16:creationId xmlns:a16="http://schemas.microsoft.com/office/drawing/2014/main" id="{B5850005-F045-4807-8F82-C14BCF294BA0}"/>
              </a:ext>
            </a:extLst>
          </p:cNvPr>
          <p:cNvPicPr/>
          <p:nvPr/>
        </p:nvPicPr>
        <p:blipFill rotWithShape="1">
          <a:blip r:embed="rId2"/>
          <a:srcRect l="20634" t="16315" r="44715" b="21947"/>
          <a:stretch/>
        </p:blipFill>
        <p:spPr bwMode="auto">
          <a:xfrm>
            <a:off x="3052690" y="2208627"/>
            <a:ext cx="5317588" cy="39682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86622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130</a:t>
            </a:r>
          </a:p>
        </p:txBody>
      </p:sp>
      <p:sp>
        <p:nvSpPr>
          <p:cNvPr id="2" name="Rectangle 1">
            <a:extLst>
              <a:ext uri="{FF2B5EF4-FFF2-40B4-BE49-F238E27FC236}">
                <a16:creationId xmlns:a16="http://schemas.microsoft.com/office/drawing/2014/main" id="{9336C6B2-5E3A-4D4C-9C15-42F95FBD62F3}"/>
              </a:ext>
            </a:extLst>
          </p:cNvPr>
          <p:cNvSpPr/>
          <p:nvPr/>
        </p:nvSpPr>
        <p:spPr>
          <a:xfrm>
            <a:off x="1458351" y="783607"/>
            <a:ext cx="9275298" cy="830997"/>
          </a:xfrm>
          <a:prstGeom prst="rect">
            <a:avLst/>
          </a:prstGeom>
        </p:spPr>
        <p:txBody>
          <a:bodyPr wrap="square">
            <a:spAutoFit/>
          </a:bodyPr>
          <a:lstStyle/>
          <a:p>
            <a:pPr algn="ctr"/>
            <a:r>
              <a:rPr lang="en-US" sz="2400" b="1" dirty="0">
                <a:solidFill>
                  <a:schemeClr val="bg1"/>
                </a:solidFill>
              </a:rPr>
              <a:t>Student Teacher 1: The Saints transform Commerce, Illinois, into Nauvoo—a place of beauty</a:t>
            </a:r>
            <a:r>
              <a:rPr lang="en-US" sz="2000" b="1" dirty="0">
                <a:solidFill>
                  <a:schemeClr val="bg1"/>
                </a:solidFill>
              </a:rPr>
              <a:t>.</a:t>
            </a:r>
          </a:p>
        </p:txBody>
      </p:sp>
      <p:sp>
        <p:nvSpPr>
          <p:cNvPr id="3" name="Rectangle 2">
            <a:extLst>
              <a:ext uri="{FF2B5EF4-FFF2-40B4-BE49-F238E27FC236}">
                <a16:creationId xmlns:a16="http://schemas.microsoft.com/office/drawing/2014/main" id="{5E713349-E78C-4B1A-8D40-2623B829FF46}"/>
              </a:ext>
            </a:extLst>
          </p:cNvPr>
          <p:cNvSpPr/>
          <p:nvPr/>
        </p:nvSpPr>
        <p:spPr>
          <a:xfrm>
            <a:off x="1458353" y="1807117"/>
            <a:ext cx="7643446" cy="369332"/>
          </a:xfrm>
          <a:prstGeom prst="rect">
            <a:avLst/>
          </a:prstGeom>
        </p:spPr>
        <p:txBody>
          <a:bodyPr wrap="square">
            <a:spAutoFit/>
          </a:bodyPr>
          <a:lstStyle/>
          <a:p>
            <a:r>
              <a:rPr lang="en-US" b="1" i="1" dirty="0">
                <a:solidFill>
                  <a:schemeClr val="bg1"/>
                </a:solidFill>
              </a:rPr>
              <a:t>What are some circumstances in your life right now that are difficult or unpleasant?</a:t>
            </a:r>
          </a:p>
        </p:txBody>
      </p:sp>
      <p:sp>
        <p:nvSpPr>
          <p:cNvPr id="4" name="Rectangle 3">
            <a:extLst>
              <a:ext uri="{FF2B5EF4-FFF2-40B4-BE49-F238E27FC236}">
                <a16:creationId xmlns:a16="http://schemas.microsoft.com/office/drawing/2014/main" id="{FBD12E8A-69EC-4773-A8BD-7BBA7F59F3FF}"/>
              </a:ext>
            </a:extLst>
          </p:cNvPr>
          <p:cNvSpPr/>
          <p:nvPr/>
        </p:nvSpPr>
        <p:spPr>
          <a:xfrm>
            <a:off x="1458352" y="2382554"/>
            <a:ext cx="8853267" cy="1754326"/>
          </a:xfrm>
          <a:prstGeom prst="rect">
            <a:avLst/>
          </a:prstGeom>
        </p:spPr>
        <p:txBody>
          <a:bodyPr wrap="square">
            <a:spAutoFit/>
          </a:bodyPr>
          <a:lstStyle/>
          <a:p>
            <a:pPr algn="just"/>
            <a:r>
              <a:rPr lang="en-US" i="1" u="sng" dirty="0">
                <a:solidFill>
                  <a:schemeClr val="bg1"/>
                </a:solidFill>
                <a:effectLst>
                  <a:outerShdw blurRad="38100" dist="38100" dir="2700000" algn="tl">
                    <a:srgbClr val="000000">
                      <a:alpha val="43137"/>
                    </a:srgbClr>
                  </a:outerShdw>
                </a:effectLst>
              </a:rPr>
              <a:t>When the Saints arrived at the place they would call Nauvoo, much of the land was a swamp infested with mosquitos. The mosquitos carried a disease called malaria, which caused severe fevers and chills and could result in death. Many of the Saints were infected and became ill. Some of the afflicted were so sick that they could only crawl around as they tried to help each other, and some died. (See Church History in the Fulness of Times Student Manual,2nd ed. [Church Educational System manual, 2003], 217–18.)</a:t>
            </a:r>
          </a:p>
        </p:txBody>
      </p:sp>
      <p:sp>
        <p:nvSpPr>
          <p:cNvPr id="5" name="Rectangle 4">
            <a:extLst>
              <a:ext uri="{FF2B5EF4-FFF2-40B4-BE49-F238E27FC236}">
                <a16:creationId xmlns:a16="http://schemas.microsoft.com/office/drawing/2014/main" id="{8730C915-ED33-40D2-ADB4-9BEF72681324}"/>
              </a:ext>
            </a:extLst>
          </p:cNvPr>
          <p:cNvSpPr/>
          <p:nvPr/>
        </p:nvSpPr>
        <p:spPr>
          <a:xfrm>
            <a:off x="1458352" y="4158319"/>
            <a:ext cx="4537524" cy="369332"/>
          </a:xfrm>
          <a:prstGeom prst="rect">
            <a:avLst/>
          </a:prstGeom>
        </p:spPr>
        <p:txBody>
          <a:bodyPr wrap="none">
            <a:spAutoFit/>
          </a:bodyPr>
          <a:lstStyle/>
          <a:p>
            <a:r>
              <a:rPr lang="en-US" b="1" dirty="0">
                <a:solidFill>
                  <a:schemeClr val="bg1"/>
                </a:solidFill>
              </a:rPr>
              <a:t>Would you have called this a beautiful place?</a:t>
            </a:r>
          </a:p>
        </p:txBody>
      </p:sp>
      <p:sp>
        <p:nvSpPr>
          <p:cNvPr id="6" name="Rectangle 5">
            <a:extLst>
              <a:ext uri="{FF2B5EF4-FFF2-40B4-BE49-F238E27FC236}">
                <a16:creationId xmlns:a16="http://schemas.microsoft.com/office/drawing/2014/main" id="{74DA09A1-2139-4ECB-B196-7ADB96AC0409}"/>
              </a:ext>
            </a:extLst>
          </p:cNvPr>
          <p:cNvSpPr/>
          <p:nvPr/>
        </p:nvSpPr>
        <p:spPr>
          <a:xfrm>
            <a:off x="1458351" y="4527651"/>
            <a:ext cx="8853267" cy="369332"/>
          </a:xfrm>
          <a:prstGeom prst="rect">
            <a:avLst/>
          </a:prstGeom>
        </p:spPr>
        <p:txBody>
          <a:bodyPr wrap="square">
            <a:spAutoFit/>
          </a:bodyPr>
          <a:lstStyle/>
          <a:p>
            <a:pPr algn="just"/>
            <a:r>
              <a:rPr lang="en-US" b="1" dirty="0">
                <a:solidFill>
                  <a:schemeClr val="bg1"/>
                </a:solidFill>
              </a:rPr>
              <a:t>Why do you think the Prophet Joseph Smith chose to call this swampland a beautiful place? </a:t>
            </a:r>
          </a:p>
        </p:txBody>
      </p:sp>
    </p:spTree>
    <p:extLst>
      <p:ext uri="{BB962C8B-B14F-4D97-AF65-F5344CB8AC3E}">
        <p14:creationId xmlns:p14="http://schemas.microsoft.com/office/powerpoint/2010/main" val="259843608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rgbClr val="B5DB95"/>
                                      </p:to>
                                    </p:animClr>
                                    <p:animClr clrSpc="rgb" dir="cw">
                                      <p:cBhvr>
                                        <p:cTn id="7" dur="250" autoRev="1" fill="remove"/>
                                        <p:tgtEl>
                                          <p:spTgt spid="2"/>
                                        </p:tgtEl>
                                        <p:attrNameLst>
                                          <p:attrName>fillcolor</p:attrName>
                                        </p:attrNameLst>
                                      </p:cBhvr>
                                      <p:to>
                                        <a:srgbClr val="B5DB95"/>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3"/>
                                        </p:tgtEl>
                                        <p:attrNameLst>
                                          <p:attrName>ppt_y</p:attrName>
                                        </p:attrNameLst>
                                      </p:cBhvr>
                                      <p:tavLst>
                                        <p:tav tm="0">
                                          <p:val>
                                            <p:strVal val="#ppt_y"/>
                                          </p:val>
                                        </p:tav>
                                        <p:tav tm="100000">
                                          <p:val>
                                            <p:strVal val="#ppt_y"/>
                                          </p:val>
                                        </p:tav>
                                      </p:tavLst>
                                    </p:anim>
                                    <p:anim calcmode="lin" valueType="num">
                                      <p:cBhvr>
                                        <p:cTn id="16"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plus(in)">
                                      <p:cBhvr>
                                        <p:cTn id="23" dur="1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800" decel="100000"/>
                                        <p:tgtEl>
                                          <p:spTgt spid="5"/>
                                        </p:tgtEl>
                                      </p:cBhvr>
                                    </p:animEffect>
                                    <p:anim calcmode="lin" valueType="num">
                                      <p:cBhvr>
                                        <p:cTn id="29" dur="800" decel="100000" fill="hold"/>
                                        <p:tgtEl>
                                          <p:spTgt spid="5"/>
                                        </p:tgtEl>
                                        <p:attrNameLst>
                                          <p:attrName>style.rotation</p:attrName>
                                        </p:attrNameLst>
                                      </p:cBhvr>
                                      <p:tavLst>
                                        <p:tav tm="0">
                                          <p:val>
                                            <p:fltVal val="-90"/>
                                          </p:val>
                                        </p:tav>
                                        <p:tav tm="100000">
                                          <p:val>
                                            <p:fltVal val="0"/>
                                          </p:val>
                                        </p:tav>
                                      </p:tavLst>
                                    </p:anim>
                                    <p:anim calcmode="lin" valueType="num">
                                      <p:cBhvr>
                                        <p:cTn id="30" dur="800" decel="100000" fill="hold"/>
                                        <p:tgtEl>
                                          <p:spTgt spid="5"/>
                                        </p:tgtEl>
                                        <p:attrNameLst>
                                          <p:attrName>ppt_x</p:attrName>
                                        </p:attrNameLst>
                                      </p:cBhvr>
                                      <p:tavLst>
                                        <p:tav tm="0">
                                          <p:val>
                                            <p:strVal val="#ppt_x+0.4"/>
                                          </p:val>
                                        </p:tav>
                                        <p:tav tm="100000">
                                          <p:val>
                                            <p:strVal val="#ppt_x-0.05"/>
                                          </p:val>
                                        </p:tav>
                                      </p:tavLst>
                                    </p:anim>
                                    <p:anim calcmode="lin" valueType="num">
                                      <p:cBhvr>
                                        <p:cTn id="31" dur="800" decel="100000" fill="hold"/>
                                        <p:tgtEl>
                                          <p:spTgt spid="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Scale>
                                      <p:cBhvr>
                                        <p:cTn id="3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
                                        </p:tgtEl>
                                        <p:attrNameLst>
                                          <p:attrName>ppt_x</p:attrName>
                                          <p:attrName>ppt_y</p:attrName>
                                        </p:attrNameLst>
                                      </p:cBhvr>
                                    </p:animMotion>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44F07F-7432-47E5-95CC-2E9566AEA5E7}"/>
              </a:ext>
            </a:extLst>
          </p:cNvPr>
          <p:cNvSpPr/>
          <p:nvPr/>
        </p:nvSpPr>
        <p:spPr>
          <a:xfrm>
            <a:off x="1514622" y="779683"/>
            <a:ext cx="8895470" cy="33239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130</a:t>
            </a:r>
          </a:p>
        </p:txBody>
      </p:sp>
      <p:sp>
        <p:nvSpPr>
          <p:cNvPr id="2" name="Rectangle 1">
            <a:extLst>
              <a:ext uri="{FF2B5EF4-FFF2-40B4-BE49-F238E27FC236}">
                <a16:creationId xmlns:a16="http://schemas.microsoft.com/office/drawing/2014/main" id="{A9268C03-8C2F-4831-A440-A40C172BA83B}"/>
              </a:ext>
            </a:extLst>
          </p:cNvPr>
          <p:cNvSpPr/>
          <p:nvPr/>
        </p:nvSpPr>
        <p:spPr>
          <a:xfrm>
            <a:off x="1514622" y="825849"/>
            <a:ext cx="8895470" cy="3323987"/>
          </a:xfrm>
          <a:prstGeom prst="rect">
            <a:avLst/>
          </a:prstGeom>
        </p:spPr>
        <p:txBody>
          <a:bodyPr wrap="square">
            <a:spAutoFit/>
          </a:bodyPr>
          <a:lstStyle/>
          <a:p>
            <a:pPr algn="just"/>
            <a:r>
              <a:rPr lang="en-US" sz="1400" dirty="0">
                <a:solidFill>
                  <a:schemeClr val="bg1"/>
                </a:solidFill>
              </a:rPr>
              <a:t>Joseph Smith also contracted malaria, but after several days of sickness, he arose on July 22, 1839, and was filled with the Spirit of God. He blessed many of the sick near his home. In one instance, Joseph approached a tent belonging to a Church member named Henry G. Sherwood, who was near death. When the Prophet commanded him to rise and come out of the tent, Brother Sherwood obeyed and was healed. </a:t>
            </a:r>
          </a:p>
          <a:p>
            <a:pPr algn="just"/>
            <a:r>
              <a:rPr lang="en-US" sz="1400" dirty="0">
                <a:solidFill>
                  <a:schemeClr val="bg1"/>
                </a:solidFill>
              </a:rPr>
              <a:t>Joseph crossed to the Iowa side of the river and continued to bless the sick. As Joseph was preparing to return to the Illinois side, a man who was not a member of the Church asked the Prophet if he would come bless his twin babies about two miles away. “Joseph said he could not go, but he gave Wilford Woodruff a red silk handkerchief and told him to administer to them, promising that when he wiped their faces with it they would be healed” (Church History in the Fulness of Times,219). Wilford followed this instruction, and the children were healed. Wilford called that day “a day of God’s power” (Wilford Woodruff Journals, July 22, 1839, quoted in Church History in the Fulness of Times,218). </a:t>
            </a:r>
          </a:p>
          <a:p>
            <a:pPr algn="just"/>
            <a:r>
              <a:rPr lang="en-US" sz="1400" dirty="0">
                <a:solidFill>
                  <a:schemeClr val="bg1"/>
                </a:solidFill>
              </a:rPr>
              <a:t>Despite the faith and power of that day, sickness continued among the Saints for the next several months. However, they continued to care for one another and worked to build their new home. They dug ditches to drain water from the swamps to the river, which made the land more usable and reduced the mosquito problem. Eventually they built many homes and other structures, including the Nauvoo Temple, which was considered by some to be one of the finest buildings in the country.</a:t>
            </a:r>
          </a:p>
        </p:txBody>
      </p:sp>
      <p:sp>
        <p:nvSpPr>
          <p:cNvPr id="4" name="Rectangle 3">
            <a:extLst>
              <a:ext uri="{FF2B5EF4-FFF2-40B4-BE49-F238E27FC236}">
                <a16:creationId xmlns:a16="http://schemas.microsoft.com/office/drawing/2014/main" id="{DEFDDF8D-3F9A-4CFB-B1BA-E1F04E112432}"/>
              </a:ext>
            </a:extLst>
          </p:cNvPr>
          <p:cNvSpPr/>
          <p:nvPr/>
        </p:nvSpPr>
        <p:spPr>
          <a:xfrm>
            <a:off x="1409692" y="4245318"/>
            <a:ext cx="9289366" cy="353943"/>
          </a:xfrm>
          <a:prstGeom prst="rect">
            <a:avLst/>
          </a:prstGeom>
        </p:spPr>
        <p:txBody>
          <a:bodyPr wrap="square">
            <a:spAutoFit/>
          </a:bodyPr>
          <a:lstStyle/>
          <a:p>
            <a:pPr algn="just"/>
            <a:r>
              <a:rPr lang="en-US" sz="1700" b="1" dirty="0">
                <a:solidFill>
                  <a:schemeClr val="bg1"/>
                </a:solidFill>
              </a:rPr>
              <a:t>How does the “day of God’s power” on July 22, 1839, help you have greater faith in the Lord?</a:t>
            </a:r>
          </a:p>
        </p:txBody>
      </p:sp>
      <p:sp>
        <p:nvSpPr>
          <p:cNvPr id="5" name="Rectangle 4">
            <a:extLst>
              <a:ext uri="{FF2B5EF4-FFF2-40B4-BE49-F238E27FC236}">
                <a16:creationId xmlns:a16="http://schemas.microsoft.com/office/drawing/2014/main" id="{6A956EA1-3A82-4D4D-837A-C610AC0D39B5}"/>
              </a:ext>
            </a:extLst>
          </p:cNvPr>
          <p:cNvSpPr/>
          <p:nvPr/>
        </p:nvSpPr>
        <p:spPr>
          <a:xfrm>
            <a:off x="1409692" y="4599261"/>
            <a:ext cx="5159169" cy="369332"/>
          </a:xfrm>
          <a:prstGeom prst="rect">
            <a:avLst/>
          </a:prstGeom>
        </p:spPr>
        <p:txBody>
          <a:bodyPr wrap="none">
            <a:spAutoFit/>
          </a:bodyPr>
          <a:lstStyle/>
          <a:p>
            <a:r>
              <a:rPr lang="en-US" b="1" dirty="0">
                <a:solidFill>
                  <a:schemeClr val="bg1"/>
                </a:solidFill>
              </a:rPr>
              <a:t>How did the Saints make Nauvoo a beautiful place?</a:t>
            </a:r>
          </a:p>
        </p:txBody>
      </p:sp>
      <p:sp>
        <p:nvSpPr>
          <p:cNvPr id="6" name="Rectangle 5">
            <a:extLst>
              <a:ext uri="{FF2B5EF4-FFF2-40B4-BE49-F238E27FC236}">
                <a16:creationId xmlns:a16="http://schemas.microsoft.com/office/drawing/2014/main" id="{DD1F8E8C-4AFF-4FED-B6D6-4C3CD8954930}"/>
              </a:ext>
            </a:extLst>
          </p:cNvPr>
          <p:cNvSpPr/>
          <p:nvPr/>
        </p:nvSpPr>
        <p:spPr>
          <a:xfrm>
            <a:off x="1409692" y="4968593"/>
            <a:ext cx="3965188" cy="369332"/>
          </a:xfrm>
          <a:prstGeom prst="rect">
            <a:avLst/>
          </a:prstGeom>
        </p:spPr>
        <p:txBody>
          <a:bodyPr wrap="none">
            <a:spAutoFit/>
          </a:bodyPr>
          <a:lstStyle/>
          <a:p>
            <a:r>
              <a:rPr lang="en-US" b="1" dirty="0">
                <a:solidFill>
                  <a:schemeClr val="bg1"/>
                </a:solidFill>
              </a:rPr>
              <a:t>What can we learn from their example?</a:t>
            </a:r>
          </a:p>
        </p:txBody>
      </p:sp>
      <p:sp>
        <p:nvSpPr>
          <p:cNvPr id="8" name="Rectangle 7">
            <a:extLst>
              <a:ext uri="{FF2B5EF4-FFF2-40B4-BE49-F238E27FC236}">
                <a16:creationId xmlns:a16="http://schemas.microsoft.com/office/drawing/2014/main" id="{1696748C-FA45-462D-8A91-6044060D4D48}"/>
              </a:ext>
            </a:extLst>
          </p:cNvPr>
          <p:cNvSpPr/>
          <p:nvPr/>
        </p:nvSpPr>
        <p:spPr>
          <a:xfrm>
            <a:off x="1409692" y="5384091"/>
            <a:ext cx="7713784" cy="369332"/>
          </a:xfrm>
          <a:prstGeom prst="rect">
            <a:avLst/>
          </a:prstGeom>
        </p:spPr>
        <p:txBody>
          <a:bodyPr wrap="square">
            <a:spAutoFit/>
          </a:bodyPr>
          <a:lstStyle/>
          <a:p>
            <a:r>
              <a:rPr lang="en-US" b="1" dirty="0">
                <a:solidFill>
                  <a:schemeClr val="bg1"/>
                </a:solidFill>
              </a:rPr>
              <a:t>What can happen when we seek to improve the circumstances around us?</a:t>
            </a:r>
          </a:p>
        </p:txBody>
      </p:sp>
      <p:sp>
        <p:nvSpPr>
          <p:cNvPr id="10" name="Rectangle 9">
            <a:extLst>
              <a:ext uri="{FF2B5EF4-FFF2-40B4-BE49-F238E27FC236}">
                <a16:creationId xmlns:a16="http://schemas.microsoft.com/office/drawing/2014/main" id="{487EF175-B4B4-470A-A734-7FA7798F326F}"/>
              </a:ext>
            </a:extLst>
          </p:cNvPr>
          <p:cNvSpPr/>
          <p:nvPr/>
        </p:nvSpPr>
        <p:spPr>
          <a:xfrm>
            <a:off x="1409692" y="5675997"/>
            <a:ext cx="7881170" cy="400110"/>
          </a:xfrm>
          <a:prstGeom prst="rect">
            <a:avLst/>
          </a:prstGeom>
        </p:spPr>
        <p:txBody>
          <a:bodyPr wrap="square">
            <a:spAutoFit/>
          </a:bodyPr>
          <a:lstStyle/>
          <a:p>
            <a:pPr algn="just"/>
            <a:r>
              <a:rPr lang="en-US" sz="2000" i="1" dirty="0">
                <a:solidFill>
                  <a:schemeClr val="bg1"/>
                </a:solidFill>
                <a:effectLst>
                  <a:outerShdw blurRad="38100" dist="38100" dir="2700000" algn="tl">
                    <a:srgbClr val="000000">
                      <a:alpha val="43137"/>
                    </a:srgbClr>
                  </a:outerShdw>
                </a:effectLst>
              </a:rPr>
              <a:t>As we seek to improve the circumstances around us, we also improve ourselves.</a:t>
            </a:r>
          </a:p>
        </p:txBody>
      </p:sp>
    </p:spTree>
    <p:extLst>
      <p:ext uri="{BB962C8B-B14F-4D97-AF65-F5344CB8AC3E}">
        <p14:creationId xmlns:p14="http://schemas.microsoft.com/office/powerpoint/2010/main" val="3636761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250" fill="hold"/>
                                        <p:tgtEl>
                                          <p:spTgt spid="10"/>
                                        </p:tgtEl>
                                        <p:attrNameLst>
                                          <p:attrName>ppt_y</p:attrName>
                                        </p:attrNameLst>
                                      </p:cBhvr>
                                      <p:tavLst>
                                        <p:tav tm="0">
                                          <p:val>
                                            <p:strVal val="#ppt_y"/>
                                          </p:val>
                                        </p:tav>
                                        <p:tav tm="100000">
                                          <p:val>
                                            <p:strVal val="#ppt_y"/>
                                          </p:val>
                                        </p:tav>
                                      </p:tavLst>
                                    </p:anim>
                                    <p:anim calcmode="lin" valueType="num">
                                      <p:cBhvr>
                                        <p:cTn id="54"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25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4" grpId="0"/>
      <p:bldP spid="5" grpId="0"/>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7FCAB6-BE60-493E-B1DB-E7CBD3D06E42}"/>
              </a:ext>
            </a:extLst>
          </p:cNvPr>
          <p:cNvSpPr/>
          <p:nvPr/>
        </p:nvSpPr>
        <p:spPr>
          <a:xfrm>
            <a:off x="2316480" y="2585102"/>
            <a:ext cx="7559040" cy="132057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130</a:t>
            </a:r>
          </a:p>
        </p:txBody>
      </p:sp>
      <p:sp>
        <p:nvSpPr>
          <p:cNvPr id="2" name="Rectangle 1">
            <a:extLst>
              <a:ext uri="{FF2B5EF4-FFF2-40B4-BE49-F238E27FC236}">
                <a16:creationId xmlns:a16="http://schemas.microsoft.com/office/drawing/2014/main" id="{54896CD9-58E7-4366-9108-CB55B9B510FE}"/>
              </a:ext>
            </a:extLst>
          </p:cNvPr>
          <p:cNvSpPr/>
          <p:nvPr/>
        </p:nvSpPr>
        <p:spPr>
          <a:xfrm>
            <a:off x="2316480" y="813884"/>
            <a:ext cx="7314503" cy="523220"/>
          </a:xfrm>
          <a:prstGeom prst="rect">
            <a:avLst/>
          </a:prstGeom>
        </p:spPr>
        <p:txBody>
          <a:bodyPr wrap="none">
            <a:spAutoFit/>
          </a:bodyPr>
          <a:lstStyle/>
          <a:p>
            <a:r>
              <a:rPr lang="en-US" sz="2800" b="1" dirty="0">
                <a:solidFill>
                  <a:schemeClr val="bg1"/>
                </a:solidFill>
              </a:rPr>
              <a:t>Student Teacher 2: The Relief Society is founded</a:t>
            </a:r>
          </a:p>
        </p:txBody>
      </p:sp>
      <p:sp>
        <p:nvSpPr>
          <p:cNvPr id="3" name="Rectangle 2">
            <a:extLst>
              <a:ext uri="{FF2B5EF4-FFF2-40B4-BE49-F238E27FC236}">
                <a16:creationId xmlns:a16="http://schemas.microsoft.com/office/drawing/2014/main" id="{B056687C-7863-49D3-8E47-B9371C381AD9}"/>
              </a:ext>
            </a:extLst>
          </p:cNvPr>
          <p:cNvSpPr/>
          <p:nvPr/>
        </p:nvSpPr>
        <p:spPr>
          <a:xfrm>
            <a:off x="2316483" y="1383771"/>
            <a:ext cx="7460566" cy="369332"/>
          </a:xfrm>
          <a:prstGeom prst="rect">
            <a:avLst/>
          </a:prstGeom>
        </p:spPr>
        <p:txBody>
          <a:bodyPr wrap="square">
            <a:spAutoFit/>
          </a:bodyPr>
          <a:lstStyle/>
          <a:p>
            <a:r>
              <a:rPr lang="en-US" b="1" dirty="0">
                <a:solidFill>
                  <a:schemeClr val="bg1"/>
                </a:solidFill>
              </a:rPr>
              <a:t>What can we learn about the Relief Society from Eliza R. Snow’s statement? </a:t>
            </a:r>
          </a:p>
        </p:txBody>
      </p:sp>
      <p:sp>
        <p:nvSpPr>
          <p:cNvPr id="4" name="Rectangle 3">
            <a:extLst>
              <a:ext uri="{FF2B5EF4-FFF2-40B4-BE49-F238E27FC236}">
                <a16:creationId xmlns:a16="http://schemas.microsoft.com/office/drawing/2014/main" id="{DDA3310A-7E44-46C8-9827-EE92D84DDC8F}"/>
              </a:ext>
            </a:extLst>
          </p:cNvPr>
          <p:cNvSpPr/>
          <p:nvPr/>
        </p:nvSpPr>
        <p:spPr>
          <a:xfrm>
            <a:off x="2316482" y="1753103"/>
            <a:ext cx="7460565" cy="369332"/>
          </a:xfrm>
          <a:prstGeom prst="rect">
            <a:avLst/>
          </a:prstGeom>
        </p:spPr>
        <p:txBody>
          <a:bodyPr wrap="square">
            <a:spAutoFit/>
          </a:bodyPr>
          <a:lstStyle/>
          <a:p>
            <a:r>
              <a:rPr lang="en-US" i="1" dirty="0">
                <a:solidFill>
                  <a:schemeClr val="bg1"/>
                </a:solidFill>
              </a:rPr>
              <a:t>Relief Society is an inspired part of the Restoration of the Church of Jesus Christ.</a:t>
            </a:r>
          </a:p>
        </p:txBody>
      </p:sp>
      <p:sp>
        <p:nvSpPr>
          <p:cNvPr id="5" name="Rectangle 4">
            <a:extLst>
              <a:ext uri="{FF2B5EF4-FFF2-40B4-BE49-F238E27FC236}">
                <a16:creationId xmlns:a16="http://schemas.microsoft.com/office/drawing/2014/main" id="{8E8A7803-8402-4EAB-A66F-6C1B4A1562BE}"/>
              </a:ext>
            </a:extLst>
          </p:cNvPr>
          <p:cNvSpPr/>
          <p:nvPr/>
        </p:nvSpPr>
        <p:spPr>
          <a:xfrm>
            <a:off x="2316480" y="2122435"/>
            <a:ext cx="6243184" cy="369332"/>
          </a:xfrm>
          <a:prstGeom prst="rect">
            <a:avLst/>
          </a:prstGeom>
        </p:spPr>
        <p:txBody>
          <a:bodyPr wrap="none">
            <a:spAutoFit/>
          </a:bodyPr>
          <a:lstStyle/>
          <a:p>
            <a:r>
              <a:rPr lang="en-US" b="1" dirty="0">
                <a:solidFill>
                  <a:schemeClr val="bg1"/>
                </a:solidFill>
              </a:rPr>
              <a:t>Why do you think it is important for us to understand this truth?</a:t>
            </a:r>
          </a:p>
        </p:txBody>
      </p:sp>
      <p:sp>
        <p:nvSpPr>
          <p:cNvPr id="6" name="Rectangle 5">
            <a:extLst>
              <a:ext uri="{FF2B5EF4-FFF2-40B4-BE49-F238E27FC236}">
                <a16:creationId xmlns:a16="http://schemas.microsoft.com/office/drawing/2014/main" id="{2D11B389-8A48-40A2-9FCF-EB6F6E6EA9FC}"/>
              </a:ext>
            </a:extLst>
          </p:cNvPr>
          <p:cNvSpPr/>
          <p:nvPr/>
        </p:nvSpPr>
        <p:spPr>
          <a:xfrm>
            <a:off x="2316480" y="2621948"/>
            <a:ext cx="7559040" cy="1200329"/>
          </a:xfrm>
          <a:prstGeom prst="rect">
            <a:avLst/>
          </a:prstGeom>
        </p:spPr>
        <p:txBody>
          <a:bodyPr wrap="square">
            <a:spAutoFit/>
          </a:bodyPr>
          <a:lstStyle/>
          <a:p>
            <a:pPr algn="ctr"/>
            <a:r>
              <a:rPr lang="en-US" dirty="0">
                <a:solidFill>
                  <a:schemeClr val="bg1"/>
                </a:solidFill>
              </a:rPr>
              <a:t>“Relief Society was established to help prepare daughters of God for the blessings of eternal life. The purposes of Relief Society are to increase faith and personal righteousness, strengthen families and homes, and provide relief by seeking out and helping those in need” (Daughters in My </a:t>
            </a:r>
            <a:r>
              <a:rPr lang="en-US" dirty="0" err="1">
                <a:solidFill>
                  <a:schemeClr val="bg1"/>
                </a:solidFill>
              </a:rPr>
              <a:t>Kingdom,xi</a:t>
            </a:r>
            <a:r>
              <a:rPr lang="en-US" dirty="0">
                <a:solidFill>
                  <a:schemeClr val="bg1"/>
                </a:solidFill>
              </a:rPr>
              <a:t>).</a:t>
            </a:r>
          </a:p>
        </p:txBody>
      </p:sp>
    </p:spTree>
    <p:extLst>
      <p:ext uri="{BB962C8B-B14F-4D97-AF65-F5344CB8AC3E}">
        <p14:creationId xmlns:p14="http://schemas.microsoft.com/office/powerpoint/2010/main" val="13931407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rgbClr val="D8D8D8"/>
                                      </p:to>
                                    </p:animClr>
                                    <p:animClr clrSpc="rgb" dir="cw">
                                      <p:cBhvr>
                                        <p:cTn id="7" dur="250" autoRev="1" fill="remove"/>
                                        <p:tgtEl>
                                          <p:spTgt spid="2"/>
                                        </p:tgtEl>
                                        <p:attrNameLst>
                                          <p:attrName>fillcolor</p:attrName>
                                        </p:attrNameLst>
                                      </p:cBhvr>
                                      <p:to>
                                        <a:srgbClr val="D8D8D8"/>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4"/>
                                        </p:tgtEl>
                                        <p:attrNameLst>
                                          <p:attrName>ppt_y</p:attrName>
                                        </p:attrNameLst>
                                      </p:cBhvr>
                                      <p:tavLst>
                                        <p:tav tm="0">
                                          <p:val>
                                            <p:strVal val="#ppt_y"/>
                                          </p:val>
                                        </p:tav>
                                        <p:tav tm="100000">
                                          <p:val>
                                            <p:strVal val="#ppt_y"/>
                                          </p:val>
                                        </p:tav>
                                      </p:tavLst>
                                    </p:anim>
                                    <p:anim calcmode="lin" valueType="num">
                                      <p:cBhvr>
                                        <p:cTn id="23"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Scale>
                                      <p:cBhvr>
                                        <p:cTn id="3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5"/>
                                        </p:tgtEl>
                                        <p:attrNameLst>
                                          <p:attrName>ppt_x</p:attrName>
                                          <p:attrName>ppt_y</p:attrName>
                                        </p:attrNameLst>
                                      </p:cBhvr>
                                    </p:animMotion>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8)">
                                      <p:cBhvr>
                                        <p:cTn id="37" dur="1250"/>
                                        <p:tgtEl>
                                          <p:spTgt spid="6"/>
                                        </p:tgtEl>
                                      </p:cBhvr>
                                    </p:animEffect>
                                  </p:childTnLst>
                                </p:cTn>
                              </p:par>
                              <p:par>
                                <p:cTn id="38" presetID="21"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8)">
                                      <p:cBhvr>
                                        <p:cTn id="4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130</a:t>
            </a:r>
          </a:p>
        </p:txBody>
      </p:sp>
      <p:sp>
        <p:nvSpPr>
          <p:cNvPr id="2" name="Rectangle 1">
            <a:extLst>
              <a:ext uri="{FF2B5EF4-FFF2-40B4-BE49-F238E27FC236}">
                <a16:creationId xmlns:a16="http://schemas.microsoft.com/office/drawing/2014/main" id="{6B58F250-3503-4DD0-862B-557888D36009}"/>
              </a:ext>
            </a:extLst>
          </p:cNvPr>
          <p:cNvSpPr/>
          <p:nvPr/>
        </p:nvSpPr>
        <p:spPr>
          <a:xfrm>
            <a:off x="1768629" y="2990057"/>
            <a:ext cx="8654742" cy="646331"/>
          </a:xfrm>
          <a:prstGeom prst="rect">
            <a:avLst/>
          </a:prstGeom>
        </p:spPr>
        <p:txBody>
          <a:bodyPr wrap="none">
            <a:spAutoFit/>
          </a:bodyPr>
          <a:lstStyle/>
          <a:p>
            <a:r>
              <a:rPr lang="en-US" sz="3600" b="1" dirty="0">
                <a:solidFill>
                  <a:schemeClr val="bg1"/>
                </a:solidFill>
              </a:rPr>
              <a:t>“Missionary work spreads across the earth”</a:t>
            </a:r>
          </a:p>
        </p:txBody>
      </p:sp>
    </p:spTree>
    <p:extLst>
      <p:ext uri="{BB962C8B-B14F-4D97-AF65-F5344CB8AC3E}">
        <p14:creationId xmlns:p14="http://schemas.microsoft.com/office/powerpoint/2010/main" val="324363574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D81A6B-FE05-4854-A49C-34EF8232BAEE}"/>
              </a:ext>
            </a:extLst>
          </p:cNvPr>
          <p:cNvSpPr/>
          <p:nvPr/>
        </p:nvSpPr>
        <p:spPr>
          <a:xfrm>
            <a:off x="3066757" y="2688850"/>
            <a:ext cx="6189784" cy="2462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130</a:t>
            </a:r>
          </a:p>
        </p:txBody>
      </p:sp>
      <p:sp>
        <p:nvSpPr>
          <p:cNvPr id="2" name="Rectangle 1">
            <a:extLst>
              <a:ext uri="{FF2B5EF4-FFF2-40B4-BE49-F238E27FC236}">
                <a16:creationId xmlns:a16="http://schemas.microsoft.com/office/drawing/2014/main" id="{0D4BA7C7-76E9-4C63-B03E-03FE2E86AA5E}"/>
              </a:ext>
            </a:extLst>
          </p:cNvPr>
          <p:cNvSpPr/>
          <p:nvPr/>
        </p:nvSpPr>
        <p:spPr>
          <a:xfrm>
            <a:off x="1808839" y="968273"/>
            <a:ext cx="4678910" cy="369332"/>
          </a:xfrm>
          <a:prstGeom prst="rect">
            <a:avLst/>
          </a:prstGeom>
        </p:spPr>
        <p:txBody>
          <a:bodyPr wrap="none">
            <a:spAutoFit/>
          </a:bodyPr>
          <a:lstStyle/>
          <a:p>
            <a:r>
              <a:rPr lang="en-US" b="1" dirty="0">
                <a:solidFill>
                  <a:schemeClr val="bg1"/>
                </a:solidFill>
              </a:rPr>
              <a:t>What are some items that can extinguish afire?</a:t>
            </a:r>
          </a:p>
        </p:txBody>
      </p:sp>
      <p:sp>
        <p:nvSpPr>
          <p:cNvPr id="3" name="Rectangle 2">
            <a:extLst>
              <a:ext uri="{FF2B5EF4-FFF2-40B4-BE49-F238E27FC236}">
                <a16:creationId xmlns:a16="http://schemas.microsoft.com/office/drawing/2014/main" id="{C9148F98-2FAC-495E-8BEB-CD9397BEAD59}"/>
              </a:ext>
            </a:extLst>
          </p:cNvPr>
          <p:cNvSpPr/>
          <p:nvPr/>
        </p:nvSpPr>
        <p:spPr>
          <a:xfrm>
            <a:off x="1841259" y="1337605"/>
            <a:ext cx="4693336" cy="369332"/>
          </a:xfrm>
          <a:prstGeom prst="rect">
            <a:avLst/>
          </a:prstGeom>
        </p:spPr>
        <p:txBody>
          <a:bodyPr wrap="none">
            <a:spAutoFit/>
          </a:bodyPr>
          <a:lstStyle/>
          <a:p>
            <a:r>
              <a:rPr lang="en-US" b="1" dirty="0">
                <a:solidFill>
                  <a:schemeClr val="bg1"/>
                </a:solidFill>
              </a:rPr>
              <a:t>What are some items that cause a fire to grow?</a:t>
            </a:r>
          </a:p>
        </p:txBody>
      </p:sp>
      <p:sp>
        <p:nvSpPr>
          <p:cNvPr id="4" name="Rectangle 3">
            <a:extLst>
              <a:ext uri="{FF2B5EF4-FFF2-40B4-BE49-F238E27FC236}">
                <a16:creationId xmlns:a16="http://schemas.microsoft.com/office/drawing/2014/main" id="{FE667843-0834-485F-B923-2285E4FC4D76}"/>
              </a:ext>
            </a:extLst>
          </p:cNvPr>
          <p:cNvSpPr/>
          <p:nvPr/>
        </p:nvSpPr>
        <p:spPr>
          <a:xfrm>
            <a:off x="1808839" y="1706937"/>
            <a:ext cx="8541902" cy="923330"/>
          </a:xfrm>
          <a:prstGeom prst="rect">
            <a:avLst/>
          </a:prstGeom>
        </p:spPr>
        <p:txBody>
          <a:bodyPr wrap="square">
            <a:spAutoFit/>
          </a:bodyPr>
          <a:lstStyle/>
          <a:p>
            <a:pPr algn="just"/>
            <a:r>
              <a:rPr lang="en-US" b="1" dirty="0">
                <a:solidFill>
                  <a:schemeClr val="bg1"/>
                </a:solidFill>
              </a:rPr>
              <a:t>Joseph Smith compared the work of God to a fire. Do you think the persecutions the Saints experienced in Missouri were like water that began to extinguish the work of God or like fuel that caused it to grow? Why?</a:t>
            </a:r>
          </a:p>
        </p:txBody>
      </p:sp>
      <p:sp>
        <p:nvSpPr>
          <p:cNvPr id="5" name="Rectangle 4">
            <a:extLst>
              <a:ext uri="{FF2B5EF4-FFF2-40B4-BE49-F238E27FC236}">
                <a16:creationId xmlns:a16="http://schemas.microsoft.com/office/drawing/2014/main" id="{A038A6C6-596D-4B52-82E1-37C3E2664D9E}"/>
              </a:ext>
            </a:extLst>
          </p:cNvPr>
          <p:cNvSpPr/>
          <p:nvPr/>
        </p:nvSpPr>
        <p:spPr>
          <a:xfrm>
            <a:off x="4698609" y="2688850"/>
            <a:ext cx="4557932" cy="2462213"/>
          </a:xfrm>
          <a:prstGeom prst="rect">
            <a:avLst/>
          </a:prstGeom>
        </p:spPr>
        <p:txBody>
          <a:bodyPr wrap="square">
            <a:spAutoFit/>
          </a:bodyPr>
          <a:lstStyle/>
          <a:p>
            <a:pPr algn="just"/>
            <a:r>
              <a:rPr lang="en-US" sz="1400" dirty="0">
                <a:solidFill>
                  <a:schemeClr val="bg1"/>
                </a:solidFill>
              </a:rPr>
              <a:t>“Persecution has not stopped the progress of truth, but has only added fuel to the flame.… </a:t>
            </a:r>
          </a:p>
          <a:p>
            <a:pPr algn="just"/>
            <a:r>
              <a:rPr lang="en-US" sz="1400" dirty="0">
                <a:solidFill>
                  <a:schemeClr val="bg1"/>
                </a:solidFill>
              </a:rPr>
              <a:t>“…The Standard of Truth has been erected; no unhallowed hand can stop the work from progressing; persecutions may rage, mobs may combine, armies may assemble, calumny may defame, but the truth of God will go forth boldly, nobly, and independent, till it has penetrated every continent, visited every clime, swept every country, and sounded in every ear, till the purposes of God shall be accomplished, and the Great Jehovah shall say the work is done” (in History of the Church,4:540).</a:t>
            </a:r>
          </a:p>
        </p:txBody>
      </p:sp>
      <p:pic>
        <p:nvPicPr>
          <p:cNvPr id="9" name="Picture 8">
            <a:extLst>
              <a:ext uri="{FF2B5EF4-FFF2-40B4-BE49-F238E27FC236}">
                <a16:creationId xmlns:a16="http://schemas.microsoft.com/office/drawing/2014/main" id="{2B4A3EC4-D183-46B6-81E6-130E36B9F6A3}"/>
              </a:ext>
            </a:extLst>
          </p:cNvPr>
          <p:cNvPicPr>
            <a:picLocks noChangeAspect="1"/>
          </p:cNvPicPr>
          <p:nvPr/>
        </p:nvPicPr>
        <p:blipFill rotWithShape="1">
          <a:blip r:embed="rId2">
            <a:extLst>
              <a:ext uri="{28A0092B-C50C-407E-A947-70E740481C1C}">
                <a14:useLocalDpi xmlns:a14="http://schemas.microsoft.com/office/drawing/2010/main" val="0"/>
              </a:ext>
            </a:extLst>
          </a:blip>
          <a:srcRect l="16080" t="7152" r="4149" b="33513"/>
          <a:stretch/>
        </p:blipFill>
        <p:spPr>
          <a:xfrm>
            <a:off x="3212791" y="2827741"/>
            <a:ext cx="1373276" cy="1614604"/>
          </a:xfrm>
          <a:prstGeom prst="rect">
            <a:avLst/>
          </a:prstGeom>
        </p:spPr>
      </p:pic>
      <p:sp>
        <p:nvSpPr>
          <p:cNvPr id="10" name="TextBox 9">
            <a:extLst>
              <a:ext uri="{FF2B5EF4-FFF2-40B4-BE49-F238E27FC236}">
                <a16:creationId xmlns:a16="http://schemas.microsoft.com/office/drawing/2014/main" id="{82A2B0A3-F3B0-43DB-A7B5-20A14A9E9B71}"/>
              </a:ext>
            </a:extLst>
          </p:cNvPr>
          <p:cNvSpPr txBox="1"/>
          <p:nvPr/>
        </p:nvSpPr>
        <p:spPr>
          <a:xfrm>
            <a:off x="3351907" y="4442345"/>
            <a:ext cx="1095043" cy="523220"/>
          </a:xfrm>
          <a:prstGeom prst="rect">
            <a:avLst/>
          </a:prstGeom>
          <a:noFill/>
        </p:spPr>
        <p:txBody>
          <a:bodyPr wrap="none" rtlCol="0">
            <a:spAutoFit/>
          </a:bodyPr>
          <a:lstStyle/>
          <a:p>
            <a:pPr algn="ctr"/>
            <a:r>
              <a:rPr lang="en-US" sz="1400" dirty="0">
                <a:solidFill>
                  <a:schemeClr val="bg1"/>
                </a:solidFill>
                <a:effectLst>
                  <a:outerShdw blurRad="38100" dist="38100" dir="2700000" algn="tl">
                    <a:srgbClr val="000000">
                      <a:alpha val="43137"/>
                    </a:srgbClr>
                  </a:outerShdw>
                </a:effectLst>
              </a:rPr>
              <a:t>Prophet </a:t>
            </a:r>
          </a:p>
          <a:p>
            <a:pPr algn="ctr"/>
            <a:r>
              <a:rPr lang="en-US" sz="1400" dirty="0">
                <a:solidFill>
                  <a:schemeClr val="bg1"/>
                </a:solidFill>
                <a:effectLst>
                  <a:outerShdw blurRad="38100" dist="38100" dir="2700000" algn="tl">
                    <a:srgbClr val="000000">
                      <a:alpha val="43137"/>
                    </a:srgbClr>
                  </a:outerShdw>
                </a:effectLst>
              </a:rPr>
              <a:t>Joseph Smith</a:t>
            </a:r>
          </a:p>
        </p:txBody>
      </p:sp>
      <p:sp>
        <p:nvSpPr>
          <p:cNvPr id="11" name="Rectangle 10">
            <a:extLst>
              <a:ext uri="{FF2B5EF4-FFF2-40B4-BE49-F238E27FC236}">
                <a16:creationId xmlns:a16="http://schemas.microsoft.com/office/drawing/2014/main" id="{6E050D10-2EB4-4869-8B2E-B8E19B4385CC}"/>
              </a:ext>
            </a:extLst>
          </p:cNvPr>
          <p:cNvSpPr/>
          <p:nvPr/>
        </p:nvSpPr>
        <p:spPr>
          <a:xfrm>
            <a:off x="1841259" y="5253414"/>
            <a:ext cx="3891065" cy="369332"/>
          </a:xfrm>
          <a:prstGeom prst="rect">
            <a:avLst/>
          </a:prstGeom>
        </p:spPr>
        <p:txBody>
          <a:bodyPr wrap="none">
            <a:spAutoFit/>
          </a:bodyPr>
          <a:lstStyle/>
          <a:p>
            <a:r>
              <a:rPr lang="en-US" b="1" dirty="0">
                <a:solidFill>
                  <a:schemeClr val="bg1"/>
                </a:solidFill>
              </a:rPr>
              <a:t>What do we learn from this statement?</a:t>
            </a:r>
          </a:p>
        </p:txBody>
      </p:sp>
      <p:sp>
        <p:nvSpPr>
          <p:cNvPr id="12" name="Rectangle 11">
            <a:extLst>
              <a:ext uri="{FF2B5EF4-FFF2-40B4-BE49-F238E27FC236}">
                <a16:creationId xmlns:a16="http://schemas.microsoft.com/office/drawing/2014/main" id="{7C0927F7-1D95-49AE-8A40-66D21AE526A6}"/>
              </a:ext>
            </a:extLst>
          </p:cNvPr>
          <p:cNvSpPr/>
          <p:nvPr/>
        </p:nvSpPr>
        <p:spPr>
          <a:xfrm>
            <a:off x="1808839" y="5581632"/>
            <a:ext cx="6631776"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Nothing will stop the progress of God’s work throughout the earth.</a:t>
            </a:r>
          </a:p>
        </p:txBody>
      </p:sp>
    </p:spTree>
    <p:extLst>
      <p:ext uri="{BB962C8B-B14F-4D97-AF65-F5344CB8AC3E}">
        <p14:creationId xmlns:p14="http://schemas.microsoft.com/office/powerpoint/2010/main" val="3271979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1750"/>
                                        <p:tgtEl>
                                          <p:spTgt spid="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1750"/>
                                        <p:tgtEl>
                                          <p:spTgt spid="5"/>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1750"/>
                                        <p:tgtEl>
                                          <p:spTgt spid="10"/>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175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4" grpId="0"/>
      <p:bldP spid="5"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130</a:t>
            </a:r>
          </a:p>
        </p:txBody>
      </p:sp>
      <p:sp>
        <p:nvSpPr>
          <p:cNvPr id="2" name="Rectangle 1">
            <a:extLst>
              <a:ext uri="{FF2B5EF4-FFF2-40B4-BE49-F238E27FC236}">
                <a16:creationId xmlns:a16="http://schemas.microsoft.com/office/drawing/2014/main" id="{C67F668C-C36C-49F3-87BE-94E836113F84}"/>
              </a:ext>
            </a:extLst>
          </p:cNvPr>
          <p:cNvSpPr/>
          <p:nvPr/>
        </p:nvSpPr>
        <p:spPr>
          <a:xfrm>
            <a:off x="1289538" y="1048306"/>
            <a:ext cx="9120553" cy="646331"/>
          </a:xfrm>
          <a:prstGeom prst="rect">
            <a:avLst/>
          </a:prstGeom>
        </p:spPr>
        <p:txBody>
          <a:bodyPr wrap="square">
            <a:spAutoFit/>
          </a:bodyPr>
          <a:lstStyle/>
          <a:p>
            <a:pPr algn="just"/>
            <a:r>
              <a:rPr lang="en-US" b="1" dirty="0">
                <a:solidFill>
                  <a:schemeClr val="bg1"/>
                </a:solidFill>
              </a:rPr>
              <a:t>How does Elder Woodruff’s experience illustrate the principle that nothing will stop the progress of God’s work?</a:t>
            </a:r>
          </a:p>
        </p:txBody>
      </p:sp>
      <p:sp>
        <p:nvSpPr>
          <p:cNvPr id="3" name="Rectangle 2">
            <a:extLst>
              <a:ext uri="{FF2B5EF4-FFF2-40B4-BE49-F238E27FC236}">
                <a16:creationId xmlns:a16="http://schemas.microsoft.com/office/drawing/2014/main" id="{D54EC458-0FB4-48A0-868A-67063F5469EC}"/>
              </a:ext>
            </a:extLst>
          </p:cNvPr>
          <p:cNvSpPr/>
          <p:nvPr/>
        </p:nvSpPr>
        <p:spPr>
          <a:xfrm>
            <a:off x="1289538" y="2361115"/>
            <a:ext cx="4952253" cy="369332"/>
          </a:xfrm>
          <a:prstGeom prst="rect">
            <a:avLst/>
          </a:prstGeom>
        </p:spPr>
        <p:txBody>
          <a:bodyPr wrap="none">
            <a:spAutoFit/>
          </a:bodyPr>
          <a:lstStyle/>
          <a:p>
            <a:r>
              <a:rPr lang="en-US" b="1" dirty="0">
                <a:solidFill>
                  <a:schemeClr val="bg1"/>
                </a:solidFill>
              </a:rPr>
              <a:t>How do you feel about participating in this work?</a:t>
            </a:r>
          </a:p>
        </p:txBody>
      </p:sp>
      <p:sp>
        <p:nvSpPr>
          <p:cNvPr id="4" name="Rectangle 3">
            <a:extLst>
              <a:ext uri="{FF2B5EF4-FFF2-40B4-BE49-F238E27FC236}">
                <a16:creationId xmlns:a16="http://schemas.microsoft.com/office/drawing/2014/main" id="{54B9D86F-F2F3-42BE-B63E-64E174579DAF}"/>
              </a:ext>
            </a:extLst>
          </p:cNvPr>
          <p:cNvSpPr/>
          <p:nvPr/>
        </p:nvSpPr>
        <p:spPr>
          <a:xfrm>
            <a:off x="1289538" y="1833136"/>
            <a:ext cx="9120552" cy="369332"/>
          </a:xfrm>
          <a:prstGeom prst="rect">
            <a:avLst/>
          </a:prstGeom>
        </p:spPr>
        <p:txBody>
          <a:bodyPr wrap="square">
            <a:spAutoFit/>
          </a:bodyPr>
          <a:lstStyle/>
          <a:p>
            <a:pPr algn="just"/>
            <a:r>
              <a:rPr lang="en-US" b="1" dirty="0">
                <a:solidFill>
                  <a:schemeClr val="bg1"/>
                </a:solidFill>
              </a:rPr>
              <a:t>How is Joseph Smith’s prophecy concerning the progress of God’s work being fulfilled today?</a:t>
            </a:r>
          </a:p>
        </p:txBody>
      </p:sp>
      <p:sp>
        <p:nvSpPr>
          <p:cNvPr id="5" name="Rectangle 4">
            <a:extLst>
              <a:ext uri="{FF2B5EF4-FFF2-40B4-BE49-F238E27FC236}">
                <a16:creationId xmlns:a16="http://schemas.microsoft.com/office/drawing/2014/main" id="{EE979BA0-A308-432E-BC62-79B1310E473C}"/>
              </a:ext>
            </a:extLst>
          </p:cNvPr>
          <p:cNvSpPr/>
          <p:nvPr/>
        </p:nvSpPr>
        <p:spPr>
          <a:xfrm>
            <a:off x="1289538" y="2889094"/>
            <a:ext cx="6288003" cy="369332"/>
          </a:xfrm>
          <a:prstGeom prst="rect">
            <a:avLst/>
          </a:prstGeom>
        </p:spPr>
        <p:txBody>
          <a:bodyPr wrap="none">
            <a:spAutoFit/>
          </a:bodyPr>
          <a:lstStyle/>
          <a:p>
            <a:r>
              <a:rPr lang="en-US" b="1" dirty="0">
                <a:solidFill>
                  <a:schemeClr val="bg1"/>
                </a:solidFill>
              </a:rPr>
              <a:t>What can you do to help God’s work spread among all people? </a:t>
            </a:r>
          </a:p>
        </p:txBody>
      </p:sp>
    </p:spTree>
    <p:extLst>
      <p:ext uri="{BB962C8B-B14F-4D97-AF65-F5344CB8AC3E}">
        <p14:creationId xmlns:p14="http://schemas.microsoft.com/office/powerpoint/2010/main" val="2513413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1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5"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990</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MS PMincho</vt:lpstr>
      <vt:lpstr>Arial</vt:lpstr>
      <vt:lpstr>Calibri</vt:lpstr>
      <vt:lpstr>Impact</vt:lpstr>
      <vt:lpstr>Microsoft Himalaya</vt:lpstr>
      <vt:lpstr>Segoe UI Black</vt:lpstr>
      <vt:lpstr>Sitka Small</vt:lpstr>
      <vt:lpstr>Times New Roman</vt:lpstr>
      <vt:lpstr>Trebuchet MS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3029</cp:revision>
  <dcterms:created xsi:type="dcterms:W3CDTF">2018-08-29T04:26:39Z</dcterms:created>
  <dcterms:modified xsi:type="dcterms:W3CDTF">2018-10-17T20:38:36Z</dcterms:modified>
</cp:coreProperties>
</file>