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477" r:id="rId1"/>
  </p:sldMasterIdLst>
  <p:notesMasterIdLst>
    <p:notesMasterId r:id="rId15"/>
  </p:notesMasterIdLst>
  <p:sldIdLst>
    <p:sldId id="296" r:id="rId2"/>
    <p:sldId id="305" r:id="rId3"/>
    <p:sldId id="360" r:id="rId4"/>
    <p:sldId id="361" r:id="rId5"/>
    <p:sldId id="362" r:id="rId6"/>
    <p:sldId id="363" r:id="rId7"/>
    <p:sldId id="364" r:id="rId8"/>
    <p:sldId id="365" r:id="rId9"/>
    <p:sldId id="366" r:id="rId10"/>
    <p:sldId id="367" r:id="rId11"/>
    <p:sldId id="368" r:id="rId12"/>
    <p:sldId id="369" r:id="rId13"/>
    <p:sldId id="370"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D757"/>
    <a:srgbClr val="E6E6E6"/>
    <a:srgbClr val="CC0000"/>
    <a:srgbClr val="D88028"/>
    <a:srgbClr val="D6E513"/>
    <a:srgbClr val="13BD23"/>
    <a:srgbClr val="B9B93A"/>
    <a:srgbClr val="FF6600"/>
    <a:srgbClr val="A7897B"/>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6" autoAdjust="0"/>
    <p:restoredTop sz="94660"/>
  </p:normalViewPr>
  <p:slideViewPr>
    <p:cSldViewPr snapToGrid="0">
      <p:cViewPr varScale="1">
        <p:scale>
          <a:sx n="64" d="100"/>
          <a:sy n="64" d="100"/>
        </p:scale>
        <p:origin x="90" y="2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10/16/2018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5640873-EF0B-4AC7-AF11-57FEBA4985EA}" type="datetimeFigureOut">
              <a:rPr lang="en-US" smtClean="0"/>
              <a:t>10/16/2018</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899183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10/16/2018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795426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10/16/2018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5337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10/16/2018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1075749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10/16/2018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9278174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10/16/2018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7455281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10/16/2018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999689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10/16/2018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7017681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10/16/2018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79320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10/16/2018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808628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10/16/2018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629616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10/16/2018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26269493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10/16/2018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84909215"/>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10/16/2018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126378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10/16/2018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750868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10/16/2018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74700775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10/16/2018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55620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76000"/>
            <a:duotone>
              <a:schemeClr val="bg2">
                <a:shade val="48000"/>
                <a:hueMod val="106000"/>
                <a:satMod val="140000"/>
                <a:lumMod val="42000"/>
              </a:schemeClr>
              <a:schemeClr val="bg2">
                <a:tint val="98000"/>
                <a:hueMod val="92000"/>
                <a:satMod val="220000"/>
                <a:lumMod val="90000"/>
              </a:schemeClr>
            </a:duotone>
            <a:lum/>
          </a:blip>
          <a:srcRect/>
          <a:stretch>
            <a:fillRect/>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0">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5640873-EF0B-4AC7-AF11-57FEBA4985EA}" type="datetimeFigureOut">
              <a:rPr lang="en-US" smtClean="0"/>
              <a:t>10/16/2018</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2793036516"/>
      </p:ext>
    </p:extLst>
  </p:cSld>
  <p:clrMap bg1="dk1" tx1="lt1" bg2="dk2" tx2="lt2" accent1="accent1" accent2="accent2" accent3="accent3" accent4="accent4" accent5="accent5" accent6="accent6" hlink="hlink" folHlink="folHlink"/>
  <p:sldLayoutIdLst>
    <p:sldLayoutId id="2147485478" r:id="rId1"/>
    <p:sldLayoutId id="2147485479" r:id="rId2"/>
    <p:sldLayoutId id="2147485480" r:id="rId3"/>
    <p:sldLayoutId id="2147485481" r:id="rId4"/>
    <p:sldLayoutId id="2147485482" r:id="rId5"/>
    <p:sldLayoutId id="2147485483" r:id="rId6"/>
    <p:sldLayoutId id="2147485484" r:id="rId7"/>
    <p:sldLayoutId id="2147485485" r:id="rId8"/>
    <p:sldLayoutId id="2147485486" r:id="rId9"/>
    <p:sldLayoutId id="2147485487" r:id="rId10"/>
    <p:sldLayoutId id="2147485488" r:id="rId11"/>
    <p:sldLayoutId id="2147485489" r:id="rId12"/>
    <p:sldLayoutId id="2147485490" r:id="rId13"/>
    <p:sldLayoutId id="2147485491" r:id="rId14"/>
    <p:sldLayoutId id="2147485492" r:id="rId15"/>
    <p:sldLayoutId id="2147485493" r:id="rId16"/>
    <p:sldLayoutId id="2147485494"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490388" y="420495"/>
            <a:ext cx="2001079" cy="47048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b="1" dirty="0">
                <a:solidFill>
                  <a:srgbClr val="FF6600"/>
                </a:solidFill>
              </a:rPr>
              <a:t>LESSON 15</a:t>
            </a:r>
          </a:p>
        </p:txBody>
      </p:sp>
      <p:pic>
        <p:nvPicPr>
          <p:cNvPr id="8" name="Picture 2" descr="https://html1-f.scribdassets.com/8wio8d6utc4g5ese/images/1-6d60390e3c.jpg">
            <a:extLst>
              <a:ext uri="{FF2B5EF4-FFF2-40B4-BE49-F238E27FC236}">
                <a16:creationId xmlns:a16="http://schemas.microsoft.com/office/drawing/2014/main" id="{55FDD61B-D499-4BC6-9AF2-1907B4AFF6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6058" y="0"/>
            <a:ext cx="6545942" cy="6858000"/>
          </a:xfrm>
          <a:prstGeom prst="rect">
            <a:avLst/>
          </a:prstGeom>
          <a:noFill/>
          <a:ln>
            <a:gradFill flip="none" rotWithShape="1">
              <a:gsLst>
                <a:gs pos="0">
                  <a:schemeClr val="accent1">
                    <a:lumMod val="5000"/>
                    <a:lumOff val="95000"/>
                  </a:schemeClr>
                </a:gs>
                <a:gs pos="25000">
                  <a:schemeClr val="accent1">
                    <a:lumMod val="45000"/>
                    <a:lumOff val="55000"/>
                  </a:schemeClr>
                </a:gs>
                <a:gs pos="83000">
                  <a:schemeClr val="accent1">
                    <a:lumMod val="45000"/>
                    <a:lumOff val="55000"/>
                  </a:schemeClr>
                </a:gs>
                <a:gs pos="100000">
                  <a:schemeClr val="accent1">
                    <a:lumMod val="30000"/>
                    <a:lumOff val="70000"/>
                  </a:schemeClr>
                </a:gs>
              </a:gsLst>
              <a:path path="rect">
                <a:fillToRect l="100000" t="100000"/>
              </a:path>
              <a:tileRect r="-100000" b="-100000"/>
            </a:gradFill>
          </a:ln>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0453D80-1807-47DD-9F91-3E3FDD322FB6}"/>
              </a:ext>
            </a:extLst>
          </p:cNvPr>
          <p:cNvSpPr txBox="1"/>
          <p:nvPr/>
        </p:nvSpPr>
        <p:spPr>
          <a:xfrm>
            <a:off x="6268280" y="5247864"/>
            <a:ext cx="4969565" cy="830997"/>
          </a:xfrm>
          <a:prstGeom prst="rect">
            <a:avLst/>
          </a:prstGeom>
          <a:noFill/>
        </p:spPr>
        <p:txBody>
          <a:bodyPr wrap="square" rtlCol="0">
            <a:spAutoFit/>
          </a:bodyPr>
          <a:lstStyle/>
          <a:p>
            <a:r>
              <a:rPr lang="en-US" sz="2400" b="1" dirty="0">
                <a:solidFill>
                  <a:schemeClr val="bg2">
                    <a:lumMod val="10000"/>
                  </a:schemeClr>
                </a:solidFill>
              </a:rPr>
              <a:t>Doctrine and Covenants </a:t>
            </a:r>
          </a:p>
          <a:p>
            <a:r>
              <a:rPr lang="en-US" sz="2400" b="1" dirty="0">
                <a:solidFill>
                  <a:schemeClr val="bg2">
                    <a:lumMod val="10000"/>
                  </a:schemeClr>
                </a:solidFill>
              </a:rPr>
              <a:t>and Church History</a:t>
            </a:r>
          </a:p>
        </p:txBody>
      </p:sp>
      <p:sp>
        <p:nvSpPr>
          <p:cNvPr id="10" name="TextBox 9">
            <a:extLst>
              <a:ext uri="{FF2B5EF4-FFF2-40B4-BE49-F238E27FC236}">
                <a16:creationId xmlns:a16="http://schemas.microsoft.com/office/drawing/2014/main" id="{0561AD48-C1FF-4315-91C1-654541E58BDD}"/>
              </a:ext>
            </a:extLst>
          </p:cNvPr>
          <p:cNvSpPr txBox="1"/>
          <p:nvPr/>
        </p:nvSpPr>
        <p:spPr>
          <a:xfrm>
            <a:off x="1550505" y="2875002"/>
            <a:ext cx="3657600" cy="1107996"/>
          </a:xfrm>
          <a:prstGeom prst="rect">
            <a:avLst/>
          </a:prstGeom>
          <a:noFill/>
        </p:spPr>
        <p:txBody>
          <a:bodyPr wrap="square" rtlCol="0">
            <a:spAutoFit/>
          </a:bodyPr>
          <a:lstStyle/>
          <a:p>
            <a:pPr algn="ctr"/>
            <a:r>
              <a:rPr lang="en-US" sz="6600" dirty="0">
                <a:solidFill>
                  <a:schemeClr val="bg1"/>
                </a:solidFill>
                <a:effectLst>
                  <a:outerShdw blurRad="38100" dist="38100" dir="2700000" algn="tl">
                    <a:srgbClr val="000000">
                      <a:alpha val="43137"/>
                    </a:srgbClr>
                  </a:outerShdw>
                </a:effectLst>
                <a:latin typeface="Impact" panose="020B0806030902050204" pitchFamily="34" charset="0"/>
                <a:ea typeface="Microsoft Himalaya" panose="01010100010101010101" pitchFamily="2" charset="0"/>
                <a:cs typeface="Microsoft Himalaya" panose="01010100010101010101" pitchFamily="2" charset="0"/>
              </a:rPr>
              <a:t>SEMINARY</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Sitka Small" panose="02000505000000020004" pitchFamily="2" charset="0"/>
                <a:ea typeface="MS PMincho" panose="02020600040205080304" pitchFamily="18" charset="-128"/>
                <a:cs typeface="Times New Roman" panose="02020603050405020304" pitchFamily="18" charset="0"/>
              </a:rPr>
              <a:t>LESSON 127</a:t>
            </a:r>
          </a:p>
        </p:txBody>
      </p:sp>
      <p:pic>
        <p:nvPicPr>
          <p:cNvPr id="2" name="Picture 1">
            <a:extLst>
              <a:ext uri="{FF2B5EF4-FFF2-40B4-BE49-F238E27FC236}">
                <a16:creationId xmlns:a16="http://schemas.microsoft.com/office/drawing/2014/main" id="{70D03FD0-7A70-4B39-989D-52733116B228}"/>
              </a:ext>
            </a:extLst>
          </p:cNvPr>
          <p:cNvPicPr>
            <a:picLocks noChangeAspect="1"/>
          </p:cNvPicPr>
          <p:nvPr/>
        </p:nvPicPr>
        <p:blipFill rotWithShape="1">
          <a:blip r:embed="rId2"/>
          <a:srcRect l="53586" t="12349" r="14457" b="11093"/>
          <a:stretch/>
        </p:blipFill>
        <p:spPr>
          <a:xfrm>
            <a:off x="6533322" y="848139"/>
            <a:ext cx="3896139" cy="5247861"/>
          </a:xfrm>
          <a:prstGeom prst="rect">
            <a:avLst/>
          </a:prstGeom>
        </p:spPr>
      </p:pic>
      <p:sp>
        <p:nvSpPr>
          <p:cNvPr id="3" name="Rectangle 2">
            <a:extLst>
              <a:ext uri="{FF2B5EF4-FFF2-40B4-BE49-F238E27FC236}">
                <a16:creationId xmlns:a16="http://schemas.microsoft.com/office/drawing/2014/main" id="{D073FD24-7D80-48D5-8183-433497A29DF4}"/>
              </a:ext>
            </a:extLst>
          </p:cNvPr>
          <p:cNvSpPr/>
          <p:nvPr/>
        </p:nvSpPr>
        <p:spPr>
          <a:xfrm>
            <a:off x="1205948" y="1025244"/>
            <a:ext cx="3896139" cy="923330"/>
          </a:xfrm>
          <a:prstGeom prst="rect">
            <a:avLst/>
          </a:prstGeom>
        </p:spPr>
        <p:txBody>
          <a:bodyPr wrap="square">
            <a:spAutoFit/>
          </a:bodyPr>
          <a:lstStyle/>
          <a:p>
            <a:pPr algn="just"/>
            <a:r>
              <a:rPr lang="en-US" b="1" dirty="0">
                <a:solidFill>
                  <a:schemeClr val="bg1"/>
                </a:solidFill>
                <a:latin typeface="Constantia" panose="02030602050306030303" pitchFamily="18" charset="0"/>
              </a:rPr>
              <a:t>What were some of the hardships Joseph Smith and his companions endured in Liberty Jail?</a:t>
            </a:r>
          </a:p>
        </p:txBody>
      </p:sp>
      <p:sp>
        <p:nvSpPr>
          <p:cNvPr id="5" name="Rectangle 4">
            <a:extLst>
              <a:ext uri="{FF2B5EF4-FFF2-40B4-BE49-F238E27FC236}">
                <a16:creationId xmlns:a16="http://schemas.microsoft.com/office/drawing/2014/main" id="{E1DF540B-63E5-43A8-8408-FA9D2530FCE8}"/>
              </a:ext>
            </a:extLst>
          </p:cNvPr>
          <p:cNvSpPr/>
          <p:nvPr/>
        </p:nvSpPr>
        <p:spPr>
          <a:xfrm>
            <a:off x="1205948" y="2119520"/>
            <a:ext cx="3246914" cy="369332"/>
          </a:xfrm>
          <a:prstGeom prst="rect">
            <a:avLst/>
          </a:prstGeom>
        </p:spPr>
        <p:txBody>
          <a:bodyPr wrap="none">
            <a:spAutoFit/>
          </a:bodyPr>
          <a:lstStyle/>
          <a:p>
            <a:r>
              <a:rPr lang="en-US" b="1" dirty="0">
                <a:solidFill>
                  <a:schemeClr val="bg1"/>
                </a:solidFill>
              </a:rPr>
              <a:t>Doctrine and Covenants 121:26.</a:t>
            </a:r>
          </a:p>
        </p:txBody>
      </p:sp>
      <p:sp>
        <p:nvSpPr>
          <p:cNvPr id="4" name="Rectangle 3">
            <a:extLst>
              <a:ext uri="{FF2B5EF4-FFF2-40B4-BE49-F238E27FC236}">
                <a16:creationId xmlns:a16="http://schemas.microsoft.com/office/drawing/2014/main" id="{1E8AC44F-278A-4FF5-949A-1CC05C8E4D35}"/>
              </a:ext>
            </a:extLst>
          </p:cNvPr>
          <p:cNvSpPr/>
          <p:nvPr/>
        </p:nvSpPr>
        <p:spPr>
          <a:xfrm>
            <a:off x="1205948" y="2515064"/>
            <a:ext cx="3896139" cy="1323439"/>
          </a:xfrm>
          <a:prstGeom prst="rect">
            <a:avLst/>
          </a:prstGeom>
        </p:spPr>
        <p:txBody>
          <a:bodyPr wrap="square">
            <a:spAutoFit/>
          </a:bodyPr>
          <a:lstStyle/>
          <a:p>
            <a:pPr algn="just"/>
            <a:r>
              <a:rPr lang="en-US" sz="1600" dirty="0">
                <a:solidFill>
                  <a:schemeClr val="bg1"/>
                </a:solidFill>
                <a:latin typeface="Palatino"/>
              </a:rPr>
              <a:t>God shall give unto you knowledge by his Holy Spirit, yea, by the unspeakable gift of the Holy Ghost, that has not been revealed since the world was until now;</a:t>
            </a:r>
            <a:endParaRPr lang="en-US" sz="1600" dirty="0">
              <a:solidFill>
                <a:schemeClr val="bg1"/>
              </a:solidFill>
            </a:endParaRPr>
          </a:p>
        </p:txBody>
      </p:sp>
    </p:spTree>
    <p:extLst>
      <p:ext uri="{BB962C8B-B14F-4D97-AF65-F5344CB8AC3E}">
        <p14:creationId xmlns:p14="http://schemas.microsoft.com/office/powerpoint/2010/main" val="235523263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80">
                                          <p:stCondLst>
                                            <p:cond delay="0"/>
                                          </p:stCondLst>
                                        </p:cTn>
                                        <p:tgtEl>
                                          <p:spTgt spid="5"/>
                                        </p:tgtEl>
                                      </p:cBhvr>
                                    </p:animEffect>
                                    <p:anim calcmode="lin" valueType="num">
                                      <p:cBhvr>
                                        <p:cTn id="1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1" dur="26">
                                          <p:stCondLst>
                                            <p:cond delay="650"/>
                                          </p:stCondLst>
                                        </p:cTn>
                                        <p:tgtEl>
                                          <p:spTgt spid="5"/>
                                        </p:tgtEl>
                                      </p:cBhvr>
                                      <p:to x="100000" y="60000"/>
                                    </p:animScale>
                                    <p:animScale>
                                      <p:cBhvr>
                                        <p:cTn id="22" dur="166" decel="50000">
                                          <p:stCondLst>
                                            <p:cond delay="676"/>
                                          </p:stCondLst>
                                        </p:cTn>
                                        <p:tgtEl>
                                          <p:spTgt spid="5"/>
                                        </p:tgtEl>
                                      </p:cBhvr>
                                      <p:to x="100000" y="100000"/>
                                    </p:animScale>
                                    <p:animScale>
                                      <p:cBhvr>
                                        <p:cTn id="23" dur="26">
                                          <p:stCondLst>
                                            <p:cond delay="1312"/>
                                          </p:stCondLst>
                                        </p:cTn>
                                        <p:tgtEl>
                                          <p:spTgt spid="5"/>
                                        </p:tgtEl>
                                      </p:cBhvr>
                                      <p:to x="100000" y="80000"/>
                                    </p:animScale>
                                    <p:animScale>
                                      <p:cBhvr>
                                        <p:cTn id="24" dur="166" decel="50000">
                                          <p:stCondLst>
                                            <p:cond delay="1338"/>
                                          </p:stCondLst>
                                        </p:cTn>
                                        <p:tgtEl>
                                          <p:spTgt spid="5"/>
                                        </p:tgtEl>
                                      </p:cBhvr>
                                      <p:to x="100000" y="100000"/>
                                    </p:animScale>
                                    <p:animScale>
                                      <p:cBhvr>
                                        <p:cTn id="25" dur="26">
                                          <p:stCondLst>
                                            <p:cond delay="1642"/>
                                          </p:stCondLst>
                                        </p:cTn>
                                        <p:tgtEl>
                                          <p:spTgt spid="5"/>
                                        </p:tgtEl>
                                      </p:cBhvr>
                                      <p:to x="100000" y="90000"/>
                                    </p:animScale>
                                    <p:animScale>
                                      <p:cBhvr>
                                        <p:cTn id="26" dur="166" decel="50000">
                                          <p:stCondLst>
                                            <p:cond delay="1668"/>
                                          </p:stCondLst>
                                        </p:cTn>
                                        <p:tgtEl>
                                          <p:spTgt spid="5"/>
                                        </p:tgtEl>
                                      </p:cBhvr>
                                      <p:to x="100000" y="100000"/>
                                    </p:animScale>
                                    <p:animScale>
                                      <p:cBhvr>
                                        <p:cTn id="27" dur="26">
                                          <p:stCondLst>
                                            <p:cond delay="1808"/>
                                          </p:stCondLst>
                                        </p:cTn>
                                        <p:tgtEl>
                                          <p:spTgt spid="5"/>
                                        </p:tgtEl>
                                      </p:cBhvr>
                                      <p:to x="100000" y="95000"/>
                                    </p:animScale>
                                    <p:animScale>
                                      <p:cBhvr>
                                        <p:cTn id="28" dur="166" decel="50000">
                                          <p:stCondLst>
                                            <p:cond delay="1834"/>
                                          </p:stCondLst>
                                        </p:cTn>
                                        <p:tgtEl>
                                          <p:spTgt spid="5"/>
                                        </p:tgtEl>
                                      </p:cBhvr>
                                      <p:to x="100000" y="100000"/>
                                    </p:animScale>
                                  </p:childTnLst>
                                </p:cTn>
                              </p:par>
                              <p:par>
                                <p:cTn id="29" presetID="26" presetClass="entr" presetSubtype="0"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down)">
                                      <p:cBhvr>
                                        <p:cTn id="31" dur="580">
                                          <p:stCondLst>
                                            <p:cond delay="0"/>
                                          </p:stCondLst>
                                        </p:cTn>
                                        <p:tgtEl>
                                          <p:spTgt spid="4"/>
                                        </p:tgtEl>
                                      </p:cBhvr>
                                    </p:animEffect>
                                    <p:anim calcmode="lin" valueType="num">
                                      <p:cBhvr>
                                        <p:cTn id="3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7" dur="26">
                                          <p:stCondLst>
                                            <p:cond delay="650"/>
                                          </p:stCondLst>
                                        </p:cTn>
                                        <p:tgtEl>
                                          <p:spTgt spid="4"/>
                                        </p:tgtEl>
                                      </p:cBhvr>
                                      <p:to x="100000" y="60000"/>
                                    </p:animScale>
                                    <p:animScale>
                                      <p:cBhvr>
                                        <p:cTn id="38" dur="166" decel="50000">
                                          <p:stCondLst>
                                            <p:cond delay="676"/>
                                          </p:stCondLst>
                                        </p:cTn>
                                        <p:tgtEl>
                                          <p:spTgt spid="4"/>
                                        </p:tgtEl>
                                      </p:cBhvr>
                                      <p:to x="100000" y="100000"/>
                                    </p:animScale>
                                    <p:animScale>
                                      <p:cBhvr>
                                        <p:cTn id="39" dur="26">
                                          <p:stCondLst>
                                            <p:cond delay="1312"/>
                                          </p:stCondLst>
                                        </p:cTn>
                                        <p:tgtEl>
                                          <p:spTgt spid="4"/>
                                        </p:tgtEl>
                                      </p:cBhvr>
                                      <p:to x="100000" y="80000"/>
                                    </p:animScale>
                                    <p:animScale>
                                      <p:cBhvr>
                                        <p:cTn id="40" dur="166" decel="50000">
                                          <p:stCondLst>
                                            <p:cond delay="1338"/>
                                          </p:stCondLst>
                                        </p:cTn>
                                        <p:tgtEl>
                                          <p:spTgt spid="4"/>
                                        </p:tgtEl>
                                      </p:cBhvr>
                                      <p:to x="100000" y="100000"/>
                                    </p:animScale>
                                    <p:animScale>
                                      <p:cBhvr>
                                        <p:cTn id="41" dur="26">
                                          <p:stCondLst>
                                            <p:cond delay="1642"/>
                                          </p:stCondLst>
                                        </p:cTn>
                                        <p:tgtEl>
                                          <p:spTgt spid="4"/>
                                        </p:tgtEl>
                                      </p:cBhvr>
                                      <p:to x="100000" y="90000"/>
                                    </p:animScale>
                                    <p:animScale>
                                      <p:cBhvr>
                                        <p:cTn id="42" dur="166" decel="50000">
                                          <p:stCondLst>
                                            <p:cond delay="1668"/>
                                          </p:stCondLst>
                                        </p:cTn>
                                        <p:tgtEl>
                                          <p:spTgt spid="4"/>
                                        </p:tgtEl>
                                      </p:cBhvr>
                                      <p:to x="100000" y="100000"/>
                                    </p:animScale>
                                    <p:animScale>
                                      <p:cBhvr>
                                        <p:cTn id="43" dur="26">
                                          <p:stCondLst>
                                            <p:cond delay="1808"/>
                                          </p:stCondLst>
                                        </p:cTn>
                                        <p:tgtEl>
                                          <p:spTgt spid="4"/>
                                        </p:tgtEl>
                                      </p:cBhvr>
                                      <p:to x="100000" y="95000"/>
                                    </p:animScale>
                                    <p:animScale>
                                      <p:cBhvr>
                                        <p:cTn id="44"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8E9B369-C1E7-484D-B07D-44D863208F1D}"/>
              </a:ext>
            </a:extLst>
          </p:cNvPr>
          <p:cNvSpPr/>
          <p:nvPr/>
        </p:nvSpPr>
        <p:spPr>
          <a:xfrm>
            <a:off x="3583597" y="2167524"/>
            <a:ext cx="5706177" cy="2308324"/>
          </a:xfrm>
          <a:prstGeom prst="rect">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ubtitle 4">
            <a:extLst>
              <a:ext uri="{FF2B5EF4-FFF2-40B4-BE49-F238E27FC236}">
                <a16:creationId xmlns:a16="http://schemas.microsoft.com/office/drawing/2014/main" id="{4F2B27ED-CE69-43C4-854C-35DA059B270B}"/>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Sitka Small" panose="02000505000000020004" pitchFamily="2" charset="0"/>
                <a:ea typeface="MS PMincho" panose="02020600040205080304" pitchFamily="18" charset="-128"/>
                <a:cs typeface="Times New Roman" panose="02020603050405020304" pitchFamily="18" charset="0"/>
              </a:rPr>
              <a:t>LESSON 127</a:t>
            </a:r>
          </a:p>
        </p:txBody>
      </p:sp>
      <p:sp>
        <p:nvSpPr>
          <p:cNvPr id="2" name="Rectangle 1">
            <a:extLst>
              <a:ext uri="{FF2B5EF4-FFF2-40B4-BE49-F238E27FC236}">
                <a16:creationId xmlns:a16="http://schemas.microsoft.com/office/drawing/2014/main" id="{29124D00-B8D5-4F88-B436-9616C2C949B5}"/>
              </a:ext>
            </a:extLst>
          </p:cNvPr>
          <p:cNvSpPr/>
          <p:nvPr/>
        </p:nvSpPr>
        <p:spPr>
          <a:xfrm>
            <a:off x="1256934" y="968273"/>
            <a:ext cx="5329023" cy="369332"/>
          </a:xfrm>
          <a:prstGeom prst="rect">
            <a:avLst/>
          </a:prstGeom>
        </p:spPr>
        <p:txBody>
          <a:bodyPr wrap="none">
            <a:spAutoFit/>
          </a:bodyPr>
          <a:lstStyle/>
          <a:p>
            <a:r>
              <a:rPr lang="en-US" b="1" dirty="0">
                <a:solidFill>
                  <a:schemeClr val="bg1"/>
                </a:solidFill>
                <a:latin typeface="Constantia" panose="02030602050306030303" pitchFamily="18" charset="0"/>
              </a:rPr>
              <a:t>What truth did Joseph Smith record in verse 26?</a:t>
            </a:r>
          </a:p>
        </p:txBody>
      </p:sp>
      <p:sp>
        <p:nvSpPr>
          <p:cNvPr id="3" name="Rectangle 2">
            <a:extLst>
              <a:ext uri="{FF2B5EF4-FFF2-40B4-BE49-F238E27FC236}">
                <a16:creationId xmlns:a16="http://schemas.microsoft.com/office/drawing/2014/main" id="{7FC9304E-3D99-410C-9B09-415698F0CB5E}"/>
              </a:ext>
            </a:extLst>
          </p:cNvPr>
          <p:cNvSpPr/>
          <p:nvPr/>
        </p:nvSpPr>
        <p:spPr>
          <a:xfrm>
            <a:off x="1256934" y="1442038"/>
            <a:ext cx="5209247" cy="369332"/>
          </a:xfrm>
          <a:prstGeom prst="rect">
            <a:avLst/>
          </a:prstGeom>
        </p:spPr>
        <p:txBody>
          <a:bodyPr wrap="none">
            <a:spAutoFit/>
          </a:bodyPr>
          <a:lstStyle/>
          <a:p>
            <a:r>
              <a:rPr lang="en-US" i="1" dirty="0">
                <a:solidFill>
                  <a:schemeClr val="bg1"/>
                </a:solidFill>
                <a:effectLst>
                  <a:outerShdw blurRad="38100" dist="38100" dir="2700000" algn="tl">
                    <a:srgbClr val="000000">
                      <a:alpha val="43137"/>
                    </a:srgbClr>
                  </a:outerShdw>
                </a:effectLst>
                <a:latin typeface="Constantia" panose="02030602050306030303" pitchFamily="18" charset="0"/>
              </a:rPr>
              <a:t>God will give us knowledge through the Holy Ghost.</a:t>
            </a:r>
          </a:p>
        </p:txBody>
      </p:sp>
      <p:sp>
        <p:nvSpPr>
          <p:cNvPr id="4" name="Rectangle 3">
            <a:extLst>
              <a:ext uri="{FF2B5EF4-FFF2-40B4-BE49-F238E27FC236}">
                <a16:creationId xmlns:a16="http://schemas.microsoft.com/office/drawing/2014/main" id="{96A680D8-5491-4ED9-878B-1E32A351C0A7}"/>
              </a:ext>
            </a:extLst>
          </p:cNvPr>
          <p:cNvSpPr/>
          <p:nvPr/>
        </p:nvSpPr>
        <p:spPr>
          <a:xfrm>
            <a:off x="4916557" y="2167524"/>
            <a:ext cx="4373217" cy="2308324"/>
          </a:xfrm>
          <a:prstGeom prst="rect">
            <a:avLst/>
          </a:prstGeom>
        </p:spPr>
        <p:txBody>
          <a:bodyPr wrap="square">
            <a:spAutoFit/>
          </a:bodyPr>
          <a:lstStyle/>
          <a:p>
            <a:pPr algn="just"/>
            <a:r>
              <a:rPr lang="en-US" dirty="0">
                <a:solidFill>
                  <a:schemeClr val="bg1"/>
                </a:solidFill>
              </a:rPr>
              <a:t>“You can have sacred, revelatory, profoundly instructive experiences with the Lord in the most miserable experiences of your life—in the worst settings, while enduring the most painful injustices, when facing the most insurmountable odds and opposition you have ever faced” (“Lessons from Liberty Jail,” Ensign, Sept. 2009,28).</a:t>
            </a:r>
          </a:p>
        </p:txBody>
      </p:sp>
      <p:pic>
        <p:nvPicPr>
          <p:cNvPr id="8" name="Picture 7">
            <a:extLst>
              <a:ext uri="{FF2B5EF4-FFF2-40B4-BE49-F238E27FC236}">
                <a16:creationId xmlns:a16="http://schemas.microsoft.com/office/drawing/2014/main" id="{0350BF6E-F6EC-4ED8-BF00-943D296DE2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9760" y="2336488"/>
            <a:ext cx="1186797" cy="1485727"/>
          </a:xfrm>
          <a:prstGeom prst="rect">
            <a:avLst/>
          </a:prstGeom>
        </p:spPr>
      </p:pic>
      <p:sp>
        <p:nvSpPr>
          <p:cNvPr id="9" name="TextBox 8">
            <a:extLst>
              <a:ext uri="{FF2B5EF4-FFF2-40B4-BE49-F238E27FC236}">
                <a16:creationId xmlns:a16="http://schemas.microsoft.com/office/drawing/2014/main" id="{F2BFA96C-0EE6-47D2-BBA5-4924BCBEEBD1}"/>
              </a:ext>
            </a:extLst>
          </p:cNvPr>
          <p:cNvSpPr txBox="1"/>
          <p:nvPr/>
        </p:nvSpPr>
        <p:spPr>
          <a:xfrm>
            <a:off x="3583597" y="3786993"/>
            <a:ext cx="1479123" cy="523220"/>
          </a:xfrm>
          <a:prstGeom prst="rect">
            <a:avLst/>
          </a:prstGeom>
          <a:noFill/>
        </p:spPr>
        <p:txBody>
          <a:bodyPr wrap="none" rtlCol="0">
            <a:spAutoFit/>
          </a:bodyPr>
          <a:lstStyle/>
          <a:p>
            <a:pPr algn="ctr"/>
            <a:r>
              <a:rPr lang="en-US" sz="1400" dirty="0">
                <a:solidFill>
                  <a:schemeClr val="bg1"/>
                </a:solidFill>
                <a:effectLst>
                  <a:outerShdw blurRad="38100" dist="38100" dir="2700000" algn="tl">
                    <a:srgbClr val="000000">
                      <a:alpha val="43137"/>
                    </a:srgbClr>
                  </a:outerShdw>
                </a:effectLst>
              </a:rPr>
              <a:t>Elder </a:t>
            </a:r>
          </a:p>
          <a:p>
            <a:pPr algn="ctr"/>
            <a:r>
              <a:rPr lang="en-US" sz="1400" dirty="0">
                <a:solidFill>
                  <a:schemeClr val="bg1"/>
                </a:solidFill>
                <a:effectLst>
                  <a:outerShdw blurRad="38100" dist="38100" dir="2700000" algn="tl">
                    <a:srgbClr val="000000">
                      <a:alpha val="43137"/>
                    </a:srgbClr>
                  </a:outerShdw>
                </a:effectLst>
              </a:rPr>
              <a:t>Jeffrey R. Holland</a:t>
            </a:r>
          </a:p>
        </p:txBody>
      </p:sp>
    </p:spTree>
    <p:extLst>
      <p:ext uri="{BB962C8B-B14F-4D97-AF65-F5344CB8AC3E}">
        <p14:creationId xmlns:p14="http://schemas.microsoft.com/office/powerpoint/2010/main" val="277949053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25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250" fill="hold"/>
                                        <p:tgtEl>
                                          <p:spTgt spid="3"/>
                                        </p:tgtEl>
                                        <p:attrNameLst>
                                          <p:attrName>ppt_y</p:attrName>
                                        </p:attrNameLst>
                                      </p:cBhvr>
                                      <p:tavLst>
                                        <p:tav tm="0">
                                          <p:val>
                                            <p:strVal val="#ppt_y"/>
                                          </p:val>
                                        </p:tav>
                                        <p:tav tm="100000">
                                          <p:val>
                                            <p:strVal val="#ppt_y"/>
                                          </p:val>
                                        </p:tav>
                                      </p:tavLst>
                                    </p:anim>
                                    <p:anim calcmode="lin" valueType="num">
                                      <p:cBhvr>
                                        <p:cTn id="9" dur="25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25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50" tmFilter="0,0; .5, 1; 1, 1"/>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8"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heel(8)">
                                      <p:cBhvr>
                                        <p:cTn id="16" dur="2000"/>
                                        <p:tgtEl>
                                          <p:spTgt spid="4"/>
                                        </p:tgtEl>
                                      </p:cBhvr>
                                    </p:animEffect>
                                  </p:childTnLst>
                                </p:cTn>
                              </p:par>
                              <p:par>
                                <p:cTn id="17" presetID="21" presetClass="entr" presetSubtype="8"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heel(8)">
                                      <p:cBhvr>
                                        <p:cTn id="19" dur="2000"/>
                                        <p:tgtEl>
                                          <p:spTgt spid="8"/>
                                        </p:tgtEl>
                                      </p:cBhvr>
                                    </p:animEffect>
                                  </p:childTnLst>
                                </p:cTn>
                              </p:par>
                              <p:par>
                                <p:cTn id="20" presetID="21" presetClass="entr" presetSubtype="8"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8)">
                                      <p:cBhvr>
                                        <p:cTn id="22" dur="2000"/>
                                        <p:tgtEl>
                                          <p:spTgt spid="9"/>
                                        </p:tgtEl>
                                      </p:cBhvr>
                                    </p:animEffect>
                                  </p:childTnLst>
                                </p:cTn>
                              </p:par>
                              <p:par>
                                <p:cTn id="23" presetID="21" presetClass="entr" presetSubtype="8"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heel(8)">
                                      <p:cBhvr>
                                        <p:cTn id="2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P spid="4"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5E56824-C6A2-4196-9FE6-2B7AC73F047E}"/>
              </a:ext>
            </a:extLst>
          </p:cNvPr>
          <p:cNvSpPr/>
          <p:nvPr/>
        </p:nvSpPr>
        <p:spPr>
          <a:xfrm>
            <a:off x="3790121" y="2610394"/>
            <a:ext cx="5844209" cy="1965571"/>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ubtitle 4">
            <a:extLst>
              <a:ext uri="{FF2B5EF4-FFF2-40B4-BE49-F238E27FC236}">
                <a16:creationId xmlns:a16="http://schemas.microsoft.com/office/drawing/2014/main" id="{4F2B27ED-CE69-43C4-854C-35DA059B270B}"/>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Sitka Small" panose="02000505000000020004" pitchFamily="2" charset="0"/>
                <a:ea typeface="MS PMincho" panose="02020600040205080304" pitchFamily="18" charset="-128"/>
                <a:cs typeface="Times New Roman" panose="02020603050405020304" pitchFamily="18" charset="0"/>
              </a:rPr>
              <a:t>LESSON 127</a:t>
            </a:r>
          </a:p>
        </p:txBody>
      </p:sp>
      <p:sp>
        <p:nvSpPr>
          <p:cNvPr id="2" name="Rectangle 1">
            <a:extLst>
              <a:ext uri="{FF2B5EF4-FFF2-40B4-BE49-F238E27FC236}">
                <a16:creationId xmlns:a16="http://schemas.microsoft.com/office/drawing/2014/main" id="{EDEBB3CD-407C-4D72-98AA-2EA774699E97}"/>
              </a:ext>
            </a:extLst>
          </p:cNvPr>
          <p:cNvSpPr/>
          <p:nvPr/>
        </p:nvSpPr>
        <p:spPr>
          <a:xfrm>
            <a:off x="1577007" y="1058025"/>
            <a:ext cx="8547653" cy="646331"/>
          </a:xfrm>
          <a:prstGeom prst="rect">
            <a:avLst/>
          </a:prstGeom>
        </p:spPr>
        <p:txBody>
          <a:bodyPr wrap="square">
            <a:spAutoFit/>
          </a:bodyPr>
          <a:lstStyle/>
          <a:p>
            <a:pPr algn="just"/>
            <a:r>
              <a:rPr lang="en-US" b="1" dirty="0">
                <a:solidFill>
                  <a:schemeClr val="bg1"/>
                </a:solidFill>
                <a:latin typeface="Constantia" panose="02030602050306030303" pitchFamily="18" charset="0"/>
              </a:rPr>
              <a:t>How can receiving knowledge through the Holy Ghost help us when we experience difficulties?</a:t>
            </a:r>
          </a:p>
        </p:txBody>
      </p:sp>
      <p:sp>
        <p:nvSpPr>
          <p:cNvPr id="3" name="Rectangle 2">
            <a:extLst>
              <a:ext uri="{FF2B5EF4-FFF2-40B4-BE49-F238E27FC236}">
                <a16:creationId xmlns:a16="http://schemas.microsoft.com/office/drawing/2014/main" id="{82E134C2-DD33-4C80-B99A-C6FB6FA444EA}"/>
              </a:ext>
            </a:extLst>
          </p:cNvPr>
          <p:cNvSpPr/>
          <p:nvPr/>
        </p:nvSpPr>
        <p:spPr>
          <a:xfrm>
            <a:off x="1577007" y="1936618"/>
            <a:ext cx="8547652" cy="646331"/>
          </a:xfrm>
          <a:prstGeom prst="rect">
            <a:avLst/>
          </a:prstGeom>
        </p:spPr>
        <p:txBody>
          <a:bodyPr wrap="square">
            <a:spAutoFit/>
          </a:bodyPr>
          <a:lstStyle/>
          <a:p>
            <a:pPr algn="just"/>
            <a:r>
              <a:rPr lang="en-US" b="1" dirty="0">
                <a:solidFill>
                  <a:schemeClr val="bg1"/>
                </a:solidFill>
                <a:latin typeface="Constantia" panose="02030602050306030303" pitchFamily="18" charset="0"/>
              </a:rPr>
              <a:t>When have you received knowledge or guidance through the Holy Ghost that has helped you through a difficult time? </a:t>
            </a:r>
          </a:p>
        </p:txBody>
      </p:sp>
      <p:sp>
        <p:nvSpPr>
          <p:cNvPr id="4" name="Rectangle 3">
            <a:extLst>
              <a:ext uri="{FF2B5EF4-FFF2-40B4-BE49-F238E27FC236}">
                <a16:creationId xmlns:a16="http://schemas.microsoft.com/office/drawing/2014/main" id="{9CD196BB-C899-4B1D-AE6C-FC390648D0AB}"/>
              </a:ext>
            </a:extLst>
          </p:cNvPr>
          <p:cNvSpPr/>
          <p:nvPr/>
        </p:nvSpPr>
        <p:spPr>
          <a:xfrm>
            <a:off x="5009321" y="2620332"/>
            <a:ext cx="4625009" cy="1815882"/>
          </a:xfrm>
          <a:prstGeom prst="rect">
            <a:avLst/>
          </a:prstGeom>
        </p:spPr>
        <p:txBody>
          <a:bodyPr wrap="square">
            <a:spAutoFit/>
          </a:bodyPr>
          <a:lstStyle/>
          <a:p>
            <a:pPr algn="just"/>
            <a:r>
              <a:rPr lang="en-US" sz="1400" dirty="0">
                <a:solidFill>
                  <a:schemeClr val="bg1"/>
                </a:solidFill>
              </a:rPr>
              <a:t>“In the midst of my grief, I found consolation that surpassed all earthly comfort. I was filled with the Spirit of God, and received the following by the gift of prophecy: ‘Let your heart be comforted concerning your children, they shall not be harmed by their enemies.…’ This relieved my mind, and I was prepared to comfort my children. I told them what had been revealed to me, which greatly consoled them” (History of Joseph Smith by His Mother, ed. Preston Nibley [1958],291).</a:t>
            </a:r>
          </a:p>
        </p:txBody>
      </p:sp>
      <p:pic>
        <p:nvPicPr>
          <p:cNvPr id="8" name="Picture 7">
            <a:extLst>
              <a:ext uri="{FF2B5EF4-FFF2-40B4-BE49-F238E27FC236}">
                <a16:creationId xmlns:a16="http://schemas.microsoft.com/office/drawing/2014/main" id="{624A344E-B893-4AFA-8CFB-4AAF8239EE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3753" y="2686050"/>
            <a:ext cx="1115568" cy="1485900"/>
          </a:xfrm>
          <a:prstGeom prst="rect">
            <a:avLst/>
          </a:prstGeom>
        </p:spPr>
      </p:pic>
      <p:sp>
        <p:nvSpPr>
          <p:cNvPr id="9" name="TextBox 8">
            <a:extLst>
              <a:ext uri="{FF2B5EF4-FFF2-40B4-BE49-F238E27FC236}">
                <a16:creationId xmlns:a16="http://schemas.microsoft.com/office/drawing/2014/main" id="{3D881D18-FBB5-48E4-96D4-43D941BAA55B}"/>
              </a:ext>
            </a:extLst>
          </p:cNvPr>
          <p:cNvSpPr txBox="1"/>
          <p:nvPr/>
        </p:nvSpPr>
        <p:spPr>
          <a:xfrm>
            <a:off x="4029053" y="4101896"/>
            <a:ext cx="980268" cy="523220"/>
          </a:xfrm>
          <a:prstGeom prst="rect">
            <a:avLst/>
          </a:prstGeom>
          <a:noFill/>
        </p:spPr>
        <p:txBody>
          <a:bodyPr wrap="none" rtlCol="0">
            <a:spAutoFit/>
          </a:bodyPr>
          <a:lstStyle/>
          <a:p>
            <a:r>
              <a:rPr lang="en-US" sz="1400" dirty="0">
                <a:solidFill>
                  <a:schemeClr val="bg1"/>
                </a:solidFill>
                <a:effectLst>
                  <a:outerShdw blurRad="38100" dist="38100" dir="2700000" algn="tl">
                    <a:srgbClr val="000000">
                      <a:alpha val="43137"/>
                    </a:srgbClr>
                  </a:outerShdw>
                </a:effectLst>
              </a:rPr>
              <a:t>Lucy Mack </a:t>
            </a:r>
          </a:p>
          <a:p>
            <a:pPr algn="ctr"/>
            <a:r>
              <a:rPr lang="en-US" sz="1400" dirty="0">
                <a:solidFill>
                  <a:schemeClr val="bg1"/>
                </a:solidFill>
                <a:effectLst>
                  <a:outerShdw blurRad="38100" dist="38100" dir="2700000" algn="tl">
                    <a:srgbClr val="000000">
                      <a:alpha val="43137"/>
                    </a:srgbClr>
                  </a:outerShdw>
                </a:effectLst>
              </a:rPr>
              <a:t>Smith</a:t>
            </a:r>
          </a:p>
        </p:txBody>
      </p:sp>
      <p:sp>
        <p:nvSpPr>
          <p:cNvPr id="12" name="Rectangle 11">
            <a:extLst>
              <a:ext uri="{FF2B5EF4-FFF2-40B4-BE49-F238E27FC236}">
                <a16:creationId xmlns:a16="http://schemas.microsoft.com/office/drawing/2014/main" id="{CD782049-175C-429E-A2B9-951C6229F0E8}"/>
              </a:ext>
            </a:extLst>
          </p:cNvPr>
          <p:cNvSpPr/>
          <p:nvPr/>
        </p:nvSpPr>
        <p:spPr>
          <a:xfrm>
            <a:off x="1577007" y="4664466"/>
            <a:ext cx="8547652" cy="646331"/>
          </a:xfrm>
          <a:prstGeom prst="rect">
            <a:avLst/>
          </a:prstGeom>
        </p:spPr>
        <p:txBody>
          <a:bodyPr wrap="square">
            <a:spAutoFit/>
          </a:bodyPr>
          <a:lstStyle/>
          <a:p>
            <a:pPr algn="just"/>
            <a:r>
              <a:rPr lang="en-US" b="1" dirty="0">
                <a:solidFill>
                  <a:schemeClr val="bg1"/>
                </a:solidFill>
                <a:latin typeface="Constantia" panose="02030602050306030303" pitchFamily="18" charset="0"/>
              </a:rPr>
              <a:t>How might the Lord’s promise of revelation through the Holy Ghost have been comforting to Joseph Smith and the Saints during this time of persecution?</a:t>
            </a:r>
          </a:p>
        </p:txBody>
      </p:sp>
    </p:spTree>
    <p:extLst>
      <p:ext uri="{BB962C8B-B14F-4D97-AF65-F5344CB8AC3E}">
        <p14:creationId xmlns:p14="http://schemas.microsoft.com/office/powerpoint/2010/main" val="1184810203"/>
      </p:ext>
    </p:extLst>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
                                        <p:tgtEl>
                                          <p:spTgt spid="2"/>
                                        </p:tgtEl>
                                      </p:cBhvr>
                                    </p:animEffect>
                                    <p:anim calcmode="lin" valueType="num">
                                      <p:cBhvr>
                                        <p:cTn id="8" dur="400" fill="hold"/>
                                        <p:tgtEl>
                                          <p:spTgt spid="2"/>
                                        </p:tgtEl>
                                        <p:attrNameLst>
                                          <p:attrName>ppt_x</p:attrName>
                                        </p:attrNameLst>
                                      </p:cBhvr>
                                      <p:tavLst>
                                        <p:tav tm="0">
                                          <p:val>
                                            <p:strVal val="#ppt_x"/>
                                          </p:val>
                                        </p:tav>
                                        <p:tav tm="100000">
                                          <p:val>
                                            <p:strVal val="#ppt_x"/>
                                          </p:val>
                                        </p:tav>
                                      </p:tavLst>
                                    </p:anim>
                                    <p:anim calcmode="lin" valueType="num">
                                      <p:cBhvr>
                                        <p:cTn id="9" dur="400" fill="hold"/>
                                        <p:tgtEl>
                                          <p:spTgt spid="2"/>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2"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Scale>
                                      <p:cBhvr>
                                        <p:cTn id="16"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3"/>
                                        </p:tgtEl>
                                        <p:attrNameLst>
                                          <p:attrName>ppt_x</p:attrName>
                                          <p:attrName>ppt_y</p:attrName>
                                        </p:attrNameLst>
                                      </p:cBhvr>
                                    </p:animMotion>
                                    <p:animEffect transition="in" filter="fade">
                                      <p:cBhvr>
                                        <p:cTn id="18" dur="1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5"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randombar(vertical)">
                                      <p:cBhvr>
                                        <p:cTn id="23" dur="1000"/>
                                        <p:tgtEl>
                                          <p:spTgt spid="9"/>
                                        </p:tgtEl>
                                      </p:cBhvr>
                                    </p:animEffect>
                                  </p:childTnLst>
                                </p:cTn>
                              </p:par>
                              <p:par>
                                <p:cTn id="24" presetID="14" presetClass="entr" presetSubtype="5"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randombar(vertical)">
                                      <p:cBhvr>
                                        <p:cTn id="26" dur="1000"/>
                                        <p:tgtEl>
                                          <p:spTgt spid="8"/>
                                        </p:tgtEl>
                                      </p:cBhvr>
                                    </p:animEffect>
                                  </p:childTnLst>
                                </p:cTn>
                              </p:par>
                              <p:par>
                                <p:cTn id="27" presetID="14" presetClass="entr" presetSubtype="5"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randombar(vertical)">
                                      <p:cBhvr>
                                        <p:cTn id="29" dur="1000"/>
                                        <p:tgtEl>
                                          <p:spTgt spid="4"/>
                                        </p:tgtEl>
                                      </p:cBhvr>
                                    </p:animEffect>
                                  </p:childTnLst>
                                </p:cTn>
                              </p:par>
                              <p:par>
                                <p:cTn id="30" presetID="14" presetClass="entr" presetSubtype="5"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randombar(vertical)">
                                      <p:cBhvr>
                                        <p:cTn id="32" dur="10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arn(inVertical)">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3" grpId="0"/>
      <p:bldP spid="4" grpId="0"/>
      <p:bldP spid="9"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Sitka Small" panose="02000505000000020004" pitchFamily="2" charset="0"/>
                <a:ea typeface="MS PMincho" panose="02020600040205080304" pitchFamily="18" charset="-128"/>
                <a:cs typeface="Times New Roman" panose="02020603050405020304" pitchFamily="18" charset="0"/>
              </a:rPr>
              <a:t>LESSON 127</a:t>
            </a:r>
          </a:p>
        </p:txBody>
      </p:sp>
      <p:sp>
        <p:nvSpPr>
          <p:cNvPr id="2" name="Rectangle 1">
            <a:extLst>
              <a:ext uri="{FF2B5EF4-FFF2-40B4-BE49-F238E27FC236}">
                <a16:creationId xmlns:a16="http://schemas.microsoft.com/office/drawing/2014/main" id="{22CB6A26-A678-45A5-BDCE-E7186200BE7E}"/>
              </a:ext>
            </a:extLst>
          </p:cNvPr>
          <p:cNvSpPr/>
          <p:nvPr/>
        </p:nvSpPr>
        <p:spPr>
          <a:xfrm>
            <a:off x="1749431" y="968273"/>
            <a:ext cx="3187604" cy="369332"/>
          </a:xfrm>
          <a:prstGeom prst="rect">
            <a:avLst/>
          </a:prstGeom>
        </p:spPr>
        <p:txBody>
          <a:bodyPr wrap="none">
            <a:spAutoFit/>
          </a:bodyPr>
          <a:lstStyle/>
          <a:p>
            <a:r>
              <a:rPr lang="en-US" b="1" dirty="0">
                <a:solidFill>
                  <a:schemeClr val="bg1"/>
                </a:solidFill>
              </a:rPr>
              <a:t>Doctrine and Covenants 121:33</a:t>
            </a:r>
          </a:p>
        </p:txBody>
      </p:sp>
      <p:sp>
        <p:nvSpPr>
          <p:cNvPr id="3" name="Rectangle 2">
            <a:extLst>
              <a:ext uri="{FF2B5EF4-FFF2-40B4-BE49-F238E27FC236}">
                <a16:creationId xmlns:a16="http://schemas.microsoft.com/office/drawing/2014/main" id="{7B35D336-454D-4936-8B3C-7CDE42443C22}"/>
              </a:ext>
            </a:extLst>
          </p:cNvPr>
          <p:cNvSpPr/>
          <p:nvPr/>
        </p:nvSpPr>
        <p:spPr>
          <a:xfrm>
            <a:off x="1749431" y="2450627"/>
            <a:ext cx="5020862" cy="369332"/>
          </a:xfrm>
          <a:prstGeom prst="rect">
            <a:avLst/>
          </a:prstGeom>
        </p:spPr>
        <p:txBody>
          <a:bodyPr wrap="none">
            <a:spAutoFit/>
          </a:bodyPr>
          <a:lstStyle/>
          <a:p>
            <a:r>
              <a:rPr lang="en-US" b="1" dirty="0">
                <a:solidFill>
                  <a:schemeClr val="bg1"/>
                </a:solidFill>
                <a:latin typeface="Constantia" panose="02030602050306030303" pitchFamily="18" charset="0"/>
              </a:rPr>
              <a:t>What principle can we learn from this verse? </a:t>
            </a:r>
          </a:p>
        </p:txBody>
      </p:sp>
      <p:sp>
        <p:nvSpPr>
          <p:cNvPr id="5" name="Rectangle 4">
            <a:extLst>
              <a:ext uri="{FF2B5EF4-FFF2-40B4-BE49-F238E27FC236}">
                <a16:creationId xmlns:a16="http://schemas.microsoft.com/office/drawing/2014/main" id="{20BFC9A0-A8A6-419A-B146-81CA10444BCD}"/>
              </a:ext>
            </a:extLst>
          </p:cNvPr>
          <p:cNvSpPr/>
          <p:nvPr/>
        </p:nvSpPr>
        <p:spPr>
          <a:xfrm>
            <a:off x="1749431" y="2827954"/>
            <a:ext cx="5156540" cy="369332"/>
          </a:xfrm>
          <a:prstGeom prst="rect">
            <a:avLst/>
          </a:prstGeom>
        </p:spPr>
        <p:txBody>
          <a:bodyPr wrap="none">
            <a:spAutoFit/>
          </a:bodyPr>
          <a:lstStyle/>
          <a:p>
            <a:r>
              <a:rPr lang="en-US" i="1" dirty="0">
                <a:solidFill>
                  <a:schemeClr val="bg1"/>
                </a:solidFill>
                <a:effectLst>
                  <a:outerShdw blurRad="38100" dist="38100" dir="2700000" algn="tl">
                    <a:srgbClr val="000000">
                      <a:alpha val="43137"/>
                    </a:srgbClr>
                  </a:outerShdw>
                </a:effectLst>
              </a:rPr>
              <a:t>Nothing can stop the Lord’s work from going forward.</a:t>
            </a:r>
          </a:p>
        </p:txBody>
      </p:sp>
      <p:sp>
        <p:nvSpPr>
          <p:cNvPr id="6" name="Rectangle 5">
            <a:extLst>
              <a:ext uri="{FF2B5EF4-FFF2-40B4-BE49-F238E27FC236}">
                <a16:creationId xmlns:a16="http://schemas.microsoft.com/office/drawing/2014/main" id="{B5784221-3169-46F8-8DEF-4DE5C1D0409F}"/>
              </a:ext>
            </a:extLst>
          </p:cNvPr>
          <p:cNvSpPr/>
          <p:nvPr/>
        </p:nvSpPr>
        <p:spPr>
          <a:xfrm>
            <a:off x="1749431" y="3361682"/>
            <a:ext cx="8852308" cy="646331"/>
          </a:xfrm>
          <a:prstGeom prst="rect">
            <a:avLst/>
          </a:prstGeom>
        </p:spPr>
        <p:txBody>
          <a:bodyPr wrap="square">
            <a:spAutoFit/>
          </a:bodyPr>
          <a:lstStyle/>
          <a:p>
            <a:pPr algn="just"/>
            <a:r>
              <a:rPr lang="en-US" b="1" dirty="0">
                <a:solidFill>
                  <a:schemeClr val="bg1"/>
                </a:solidFill>
                <a:latin typeface="Constantia" panose="02030602050306030303" pitchFamily="18" charset="0"/>
              </a:rPr>
              <a:t>How does it make you feel to know that the Lord’s work will continue regardless of opposition?</a:t>
            </a:r>
          </a:p>
        </p:txBody>
      </p:sp>
      <p:sp>
        <p:nvSpPr>
          <p:cNvPr id="8" name="Rectangle 7">
            <a:extLst>
              <a:ext uri="{FF2B5EF4-FFF2-40B4-BE49-F238E27FC236}">
                <a16:creationId xmlns:a16="http://schemas.microsoft.com/office/drawing/2014/main" id="{2F2D9C3F-BC25-49EF-82F4-68CFCCEADD6B}"/>
              </a:ext>
            </a:extLst>
          </p:cNvPr>
          <p:cNvSpPr/>
          <p:nvPr/>
        </p:nvSpPr>
        <p:spPr>
          <a:xfrm>
            <a:off x="1749431" y="1263174"/>
            <a:ext cx="8534256" cy="1077218"/>
          </a:xfrm>
          <a:prstGeom prst="rect">
            <a:avLst/>
          </a:prstGeom>
        </p:spPr>
        <p:txBody>
          <a:bodyPr wrap="square">
            <a:spAutoFit/>
          </a:bodyPr>
          <a:lstStyle/>
          <a:p>
            <a:pPr algn="just"/>
            <a:r>
              <a:rPr lang="en-US" sz="1600" dirty="0">
                <a:solidFill>
                  <a:schemeClr val="bg1"/>
                </a:solidFill>
                <a:latin typeface="Palatino"/>
              </a:rPr>
              <a:t>How long can rolling waters remain impure? What power shall stay the heavens? As well might man stretch forth his puny arm to stop the Missouri river in its decreed course, or to turn it up stream, as to hinder the Almighty from pouring down knowledge from heaven upon the heads of the Latter-day Saints.</a:t>
            </a:r>
            <a:endParaRPr lang="en-US" sz="1600" dirty="0">
              <a:solidFill>
                <a:schemeClr val="bg1"/>
              </a:solidFill>
            </a:endParaRPr>
          </a:p>
        </p:txBody>
      </p:sp>
    </p:spTree>
    <p:extLst>
      <p:ext uri="{BB962C8B-B14F-4D97-AF65-F5344CB8AC3E}">
        <p14:creationId xmlns:p14="http://schemas.microsoft.com/office/powerpoint/2010/main" val="237019780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25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5" dur="250" fill="hold"/>
                                        <p:tgtEl>
                                          <p:spTgt spid="5"/>
                                        </p:tgtEl>
                                        <p:attrNameLst>
                                          <p:attrName>ppt_y</p:attrName>
                                        </p:attrNameLst>
                                      </p:cBhvr>
                                      <p:tavLst>
                                        <p:tav tm="0">
                                          <p:val>
                                            <p:strVal val="#ppt_y"/>
                                          </p:val>
                                        </p:tav>
                                        <p:tav tm="100000">
                                          <p:val>
                                            <p:strVal val="#ppt_y"/>
                                          </p:val>
                                        </p:tav>
                                      </p:tavLst>
                                    </p:anim>
                                    <p:anim calcmode="lin" valueType="num">
                                      <p:cBhvr>
                                        <p:cTn id="16" dur="25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7" dur="25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8" dur="250" tmFilter="0,0; .5, 1; 1, 1"/>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heel(4)">
                                      <p:cBhvr>
                                        <p:cTn id="2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Sitka Small" panose="02000505000000020004" pitchFamily="2" charset="0"/>
                <a:ea typeface="MS PMincho" panose="02020600040205080304" pitchFamily="18" charset="-128"/>
                <a:cs typeface="Times New Roman" panose="02020603050405020304" pitchFamily="18" charset="0"/>
              </a:rPr>
              <a:t>LESSON 127</a:t>
            </a:r>
          </a:p>
        </p:txBody>
      </p:sp>
      <p:sp>
        <p:nvSpPr>
          <p:cNvPr id="4" name="TextBox 3">
            <a:extLst>
              <a:ext uri="{FF2B5EF4-FFF2-40B4-BE49-F238E27FC236}">
                <a16:creationId xmlns:a16="http://schemas.microsoft.com/office/drawing/2014/main" id="{EB7892BA-5297-4FF3-83D0-B07609B60EE5}"/>
              </a:ext>
            </a:extLst>
          </p:cNvPr>
          <p:cNvSpPr txBox="1"/>
          <p:nvPr/>
        </p:nvSpPr>
        <p:spPr>
          <a:xfrm>
            <a:off x="2033830" y="3136612"/>
            <a:ext cx="7637027" cy="584775"/>
          </a:xfrm>
          <a:prstGeom prst="rect">
            <a:avLst/>
          </a:prstGeom>
          <a:noFill/>
        </p:spPr>
        <p:txBody>
          <a:bodyPr wrap="none" rtlCol="0">
            <a:spAutoFit/>
          </a:bodyPr>
          <a:lstStyle/>
          <a:p>
            <a:r>
              <a:rPr lang="en-US" sz="3200" b="1" dirty="0">
                <a:solidFill>
                  <a:schemeClr val="bg1"/>
                </a:solidFill>
                <a:latin typeface="Georgia" panose="02040502050405020303" pitchFamily="18" charset="0"/>
              </a:rPr>
              <a:t>Doctrine and Covenants 121:11-33.</a:t>
            </a:r>
          </a:p>
        </p:txBody>
      </p:sp>
    </p:spTree>
    <p:extLst>
      <p:ext uri="{BB962C8B-B14F-4D97-AF65-F5344CB8AC3E}">
        <p14:creationId xmlns:p14="http://schemas.microsoft.com/office/powerpoint/2010/main" val="103204501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Sitka Small" panose="02000505000000020004" pitchFamily="2" charset="0"/>
                <a:ea typeface="MS PMincho" panose="02020600040205080304" pitchFamily="18" charset="-128"/>
                <a:cs typeface="Times New Roman" panose="02020603050405020304" pitchFamily="18" charset="0"/>
              </a:rPr>
              <a:t>LESSON 127</a:t>
            </a:r>
          </a:p>
        </p:txBody>
      </p:sp>
      <p:sp>
        <p:nvSpPr>
          <p:cNvPr id="2" name="Rectangle 1">
            <a:extLst>
              <a:ext uri="{FF2B5EF4-FFF2-40B4-BE49-F238E27FC236}">
                <a16:creationId xmlns:a16="http://schemas.microsoft.com/office/drawing/2014/main" id="{EF00ABEB-417A-48FC-B5AD-CE6F1B5AC1D7}"/>
              </a:ext>
            </a:extLst>
          </p:cNvPr>
          <p:cNvSpPr/>
          <p:nvPr/>
        </p:nvSpPr>
        <p:spPr>
          <a:xfrm>
            <a:off x="2213317" y="2459504"/>
            <a:ext cx="7765366" cy="1938992"/>
          </a:xfrm>
          <a:prstGeom prst="rect">
            <a:avLst/>
          </a:prstGeom>
        </p:spPr>
        <p:txBody>
          <a:bodyPr wrap="square">
            <a:spAutoFit/>
          </a:bodyPr>
          <a:lstStyle/>
          <a:p>
            <a:pPr algn="ctr"/>
            <a:r>
              <a:rPr lang="en-US" sz="4000" dirty="0">
                <a:solidFill>
                  <a:schemeClr val="bg1"/>
                </a:solidFill>
                <a:latin typeface="Constantia" panose="02030602050306030303" pitchFamily="18" charset="0"/>
              </a:rPr>
              <a:t>“The Savior describes the judgments that would come upon those who persecute the Saints”</a:t>
            </a:r>
          </a:p>
        </p:txBody>
      </p:sp>
      <p:sp>
        <p:nvSpPr>
          <p:cNvPr id="3" name="Rectangle 2">
            <a:extLst>
              <a:ext uri="{FF2B5EF4-FFF2-40B4-BE49-F238E27FC236}">
                <a16:creationId xmlns:a16="http://schemas.microsoft.com/office/drawing/2014/main" id="{BDE0C22C-C7DD-47A9-8B90-F201B4F34AD9}"/>
              </a:ext>
            </a:extLst>
          </p:cNvPr>
          <p:cNvSpPr/>
          <p:nvPr/>
        </p:nvSpPr>
        <p:spPr>
          <a:xfrm>
            <a:off x="1167928" y="1252224"/>
            <a:ext cx="3605987" cy="369332"/>
          </a:xfrm>
          <a:prstGeom prst="rect">
            <a:avLst/>
          </a:prstGeom>
        </p:spPr>
        <p:txBody>
          <a:bodyPr wrap="none">
            <a:spAutoFit/>
          </a:bodyPr>
          <a:lstStyle/>
          <a:p>
            <a:r>
              <a:rPr lang="en-US" b="1" dirty="0">
                <a:solidFill>
                  <a:schemeClr val="bg1"/>
                </a:solidFill>
              </a:rPr>
              <a:t>Doctrine and Covenants 121:11–25.</a:t>
            </a:r>
          </a:p>
        </p:txBody>
      </p:sp>
    </p:spTree>
    <p:extLst>
      <p:ext uri="{BB962C8B-B14F-4D97-AF65-F5344CB8AC3E}">
        <p14:creationId xmlns:p14="http://schemas.microsoft.com/office/powerpoint/2010/main" val="356772362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Sitka Small" panose="02000505000000020004" pitchFamily="2" charset="0"/>
                <a:ea typeface="MS PMincho" panose="02020600040205080304" pitchFamily="18" charset="-128"/>
                <a:cs typeface="Times New Roman" panose="02020603050405020304" pitchFamily="18" charset="0"/>
              </a:rPr>
              <a:t>LESSON 127</a:t>
            </a:r>
          </a:p>
        </p:txBody>
      </p:sp>
      <p:sp>
        <p:nvSpPr>
          <p:cNvPr id="2" name="Rectangle 1">
            <a:extLst>
              <a:ext uri="{FF2B5EF4-FFF2-40B4-BE49-F238E27FC236}">
                <a16:creationId xmlns:a16="http://schemas.microsoft.com/office/drawing/2014/main" id="{67BE0ABC-81F1-4FAA-87A0-5B2C844A7E03}"/>
              </a:ext>
            </a:extLst>
          </p:cNvPr>
          <p:cNvSpPr/>
          <p:nvPr/>
        </p:nvSpPr>
        <p:spPr>
          <a:xfrm>
            <a:off x="2372751" y="1152939"/>
            <a:ext cx="7446498" cy="369332"/>
          </a:xfrm>
          <a:prstGeom prst="rect">
            <a:avLst/>
          </a:prstGeom>
        </p:spPr>
        <p:txBody>
          <a:bodyPr wrap="square">
            <a:spAutoFit/>
          </a:bodyPr>
          <a:lstStyle/>
          <a:p>
            <a:pPr algn="just"/>
            <a:r>
              <a:rPr lang="en-US" i="1" dirty="0">
                <a:solidFill>
                  <a:schemeClr val="bg1"/>
                </a:solidFill>
                <a:effectLst>
                  <a:outerShdw blurRad="38100" dist="38100" dir="2700000" algn="tl">
                    <a:srgbClr val="000000">
                      <a:alpha val="43137"/>
                    </a:srgbClr>
                  </a:outerShdw>
                </a:effectLst>
                <a:latin typeface="Constantia" panose="02030602050306030303" pitchFamily="18" charset="0"/>
              </a:rPr>
              <a:t>“The Mormons must be treated as enemies and must be exterminated.” </a:t>
            </a:r>
          </a:p>
        </p:txBody>
      </p:sp>
      <p:sp>
        <p:nvSpPr>
          <p:cNvPr id="3" name="Rectangle 2">
            <a:extLst>
              <a:ext uri="{FF2B5EF4-FFF2-40B4-BE49-F238E27FC236}">
                <a16:creationId xmlns:a16="http://schemas.microsoft.com/office/drawing/2014/main" id="{F3F07A06-63C8-475E-862C-BCB64C999E08}"/>
              </a:ext>
            </a:extLst>
          </p:cNvPr>
          <p:cNvSpPr/>
          <p:nvPr/>
        </p:nvSpPr>
        <p:spPr>
          <a:xfrm>
            <a:off x="1612223" y="1899450"/>
            <a:ext cx="4537781" cy="369332"/>
          </a:xfrm>
          <a:prstGeom prst="rect">
            <a:avLst/>
          </a:prstGeom>
        </p:spPr>
        <p:txBody>
          <a:bodyPr wrap="none">
            <a:spAutoFit/>
          </a:bodyPr>
          <a:lstStyle/>
          <a:p>
            <a:r>
              <a:rPr lang="en-US" b="1" dirty="0">
                <a:solidFill>
                  <a:schemeClr val="bg1"/>
                </a:solidFill>
                <a:latin typeface="Constantia" panose="02030602050306030303" pitchFamily="18" charset="0"/>
              </a:rPr>
              <a:t>Would you be afraid to leave your home?</a:t>
            </a:r>
          </a:p>
        </p:txBody>
      </p:sp>
      <p:sp>
        <p:nvSpPr>
          <p:cNvPr id="4" name="Rectangle 3">
            <a:extLst>
              <a:ext uri="{FF2B5EF4-FFF2-40B4-BE49-F238E27FC236}">
                <a16:creationId xmlns:a16="http://schemas.microsoft.com/office/drawing/2014/main" id="{18E5B2E9-A2B0-4D08-A731-03317338AE1B}"/>
              </a:ext>
            </a:extLst>
          </p:cNvPr>
          <p:cNvSpPr/>
          <p:nvPr/>
        </p:nvSpPr>
        <p:spPr>
          <a:xfrm>
            <a:off x="6494808" y="1899450"/>
            <a:ext cx="3654077" cy="369332"/>
          </a:xfrm>
          <a:prstGeom prst="rect">
            <a:avLst/>
          </a:prstGeom>
        </p:spPr>
        <p:txBody>
          <a:bodyPr wrap="none">
            <a:spAutoFit/>
          </a:bodyPr>
          <a:lstStyle/>
          <a:p>
            <a:r>
              <a:rPr lang="en-US" b="1" dirty="0">
                <a:solidFill>
                  <a:schemeClr val="bg1"/>
                </a:solidFill>
                <a:latin typeface="Constantia" panose="02030602050306030303" pitchFamily="18" charset="0"/>
              </a:rPr>
              <a:t>Where would you turn for help? </a:t>
            </a:r>
          </a:p>
        </p:txBody>
      </p:sp>
      <p:sp>
        <p:nvSpPr>
          <p:cNvPr id="5" name="Rectangle 4">
            <a:extLst>
              <a:ext uri="{FF2B5EF4-FFF2-40B4-BE49-F238E27FC236}">
                <a16:creationId xmlns:a16="http://schemas.microsoft.com/office/drawing/2014/main" id="{DEDC6713-C426-4C22-A659-8B317BCB0044}"/>
              </a:ext>
            </a:extLst>
          </p:cNvPr>
          <p:cNvSpPr/>
          <p:nvPr/>
        </p:nvSpPr>
        <p:spPr>
          <a:xfrm>
            <a:off x="1612223" y="2368962"/>
            <a:ext cx="8955148" cy="646331"/>
          </a:xfrm>
          <a:prstGeom prst="rect">
            <a:avLst/>
          </a:prstGeom>
        </p:spPr>
        <p:txBody>
          <a:bodyPr wrap="square">
            <a:spAutoFit/>
          </a:bodyPr>
          <a:lstStyle/>
          <a:p>
            <a:pPr algn="just"/>
            <a:r>
              <a:rPr lang="en-US" b="1" dirty="0">
                <a:solidFill>
                  <a:schemeClr val="bg1"/>
                </a:solidFill>
                <a:latin typeface="Constantia" panose="02030602050306030303" pitchFamily="18" charset="0"/>
              </a:rPr>
              <a:t>How would you feel if you found out the declaration was influenced by some of your former friends?</a:t>
            </a:r>
          </a:p>
        </p:txBody>
      </p:sp>
    </p:spTree>
    <p:extLst>
      <p:ext uri="{BB962C8B-B14F-4D97-AF65-F5344CB8AC3E}">
        <p14:creationId xmlns:p14="http://schemas.microsoft.com/office/powerpoint/2010/main" val="91081751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amond(in)">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Sitka Small" panose="02000505000000020004" pitchFamily="2" charset="0"/>
                <a:ea typeface="MS PMincho" panose="02020600040205080304" pitchFamily="18" charset="-128"/>
                <a:cs typeface="Times New Roman" panose="02020603050405020304" pitchFamily="18" charset="0"/>
              </a:rPr>
              <a:t>LESSON 127</a:t>
            </a:r>
          </a:p>
        </p:txBody>
      </p:sp>
      <p:sp>
        <p:nvSpPr>
          <p:cNvPr id="2" name="Rectangle 1">
            <a:extLst>
              <a:ext uri="{FF2B5EF4-FFF2-40B4-BE49-F238E27FC236}">
                <a16:creationId xmlns:a16="http://schemas.microsoft.com/office/drawing/2014/main" id="{91D1D9CF-DEB3-4964-92FA-D1D382E9B995}"/>
              </a:ext>
            </a:extLst>
          </p:cNvPr>
          <p:cNvSpPr/>
          <p:nvPr/>
        </p:nvSpPr>
        <p:spPr>
          <a:xfrm>
            <a:off x="1417980" y="785463"/>
            <a:ext cx="3605987" cy="369332"/>
          </a:xfrm>
          <a:prstGeom prst="rect">
            <a:avLst/>
          </a:prstGeom>
        </p:spPr>
        <p:txBody>
          <a:bodyPr wrap="none">
            <a:spAutoFit/>
          </a:bodyPr>
          <a:lstStyle/>
          <a:p>
            <a:r>
              <a:rPr lang="en-US" b="1" dirty="0">
                <a:solidFill>
                  <a:schemeClr val="bg1"/>
                </a:solidFill>
              </a:rPr>
              <a:t>Doctrine and Covenants 121:11–17.</a:t>
            </a:r>
          </a:p>
        </p:txBody>
      </p:sp>
      <p:sp>
        <p:nvSpPr>
          <p:cNvPr id="4" name="Rectangle 3">
            <a:extLst>
              <a:ext uri="{FF2B5EF4-FFF2-40B4-BE49-F238E27FC236}">
                <a16:creationId xmlns:a16="http://schemas.microsoft.com/office/drawing/2014/main" id="{72290A64-2205-4D9F-8B4F-094F5FAB3858}"/>
              </a:ext>
            </a:extLst>
          </p:cNvPr>
          <p:cNvSpPr/>
          <p:nvPr/>
        </p:nvSpPr>
        <p:spPr>
          <a:xfrm>
            <a:off x="1417982" y="4363352"/>
            <a:ext cx="8679766" cy="646331"/>
          </a:xfrm>
          <a:prstGeom prst="rect">
            <a:avLst/>
          </a:prstGeom>
        </p:spPr>
        <p:txBody>
          <a:bodyPr wrap="square">
            <a:spAutoFit/>
          </a:bodyPr>
          <a:lstStyle/>
          <a:p>
            <a:pPr algn="just"/>
            <a:r>
              <a:rPr lang="en-US" b="1" dirty="0">
                <a:solidFill>
                  <a:schemeClr val="bg1"/>
                </a:solidFill>
              </a:rPr>
              <a:t>What do you think the phrase “their hope shall be blasted, and their prospects shall melt away” means? </a:t>
            </a:r>
          </a:p>
        </p:txBody>
      </p:sp>
      <p:sp>
        <p:nvSpPr>
          <p:cNvPr id="5" name="Rectangle 4">
            <a:extLst>
              <a:ext uri="{FF2B5EF4-FFF2-40B4-BE49-F238E27FC236}">
                <a16:creationId xmlns:a16="http://schemas.microsoft.com/office/drawing/2014/main" id="{BA9F4749-A7D6-4663-9971-BF14ECEBD7DD}"/>
              </a:ext>
            </a:extLst>
          </p:cNvPr>
          <p:cNvSpPr/>
          <p:nvPr/>
        </p:nvSpPr>
        <p:spPr>
          <a:xfrm>
            <a:off x="1417982" y="5009683"/>
            <a:ext cx="8679766" cy="369332"/>
          </a:xfrm>
          <a:prstGeom prst="rect">
            <a:avLst/>
          </a:prstGeom>
        </p:spPr>
        <p:txBody>
          <a:bodyPr wrap="square">
            <a:spAutoFit/>
          </a:bodyPr>
          <a:lstStyle/>
          <a:p>
            <a:pPr algn="just"/>
            <a:r>
              <a:rPr lang="en-US" i="1" dirty="0">
                <a:solidFill>
                  <a:schemeClr val="bg1"/>
                </a:solidFill>
                <a:effectLst>
                  <a:outerShdw blurRad="38100" dist="38100" dir="2700000" algn="tl">
                    <a:srgbClr val="000000">
                      <a:alpha val="43137"/>
                    </a:srgbClr>
                  </a:outerShdw>
                </a:effectLst>
                <a:latin typeface="Constantia" panose="02030602050306030303" pitchFamily="18" charset="0"/>
              </a:rPr>
              <a:t>Those who fight against the Lord’s servants ultimately will not succeed in their designs.</a:t>
            </a:r>
          </a:p>
        </p:txBody>
      </p:sp>
      <p:sp>
        <p:nvSpPr>
          <p:cNvPr id="6" name="Rectangle 5">
            <a:extLst>
              <a:ext uri="{FF2B5EF4-FFF2-40B4-BE49-F238E27FC236}">
                <a16:creationId xmlns:a16="http://schemas.microsoft.com/office/drawing/2014/main" id="{5EAB4E4F-12CD-41A9-A172-64923A26CEDD}"/>
              </a:ext>
            </a:extLst>
          </p:cNvPr>
          <p:cNvSpPr/>
          <p:nvPr/>
        </p:nvSpPr>
        <p:spPr>
          <a:xfrm>
            <a:off x="1417981" y="5400118"/>
            <a:ext cx="9172135" cy="369332"/>
          </a:xfrm>
          <a:prstGeom prst="rect">
            <a:avLst/>
          </a:prstGeom>
        </p:spPr>
        <p:txBody>
          <a:bodyPr wrap="square">
            <a:spAutoFit/>
          </a:bodyPr>
          <a:lstStyle/>
          <a:p>
            <a:r>
              <a:rPr lang="en-US" sz="1750" b="1" dirty="0">
                <a:solidFill>
                  <a:schemeClr val="bg1"/>
                </a:solidFill>
                <a:latin typeface="Constantia" panose="02030602050306030303" pitchFamily="18" charset="0"/>
              </a:rPr>
              <a:t>What reasons did the Lord give for why some had accused the Lord’s servants of sin?</a:t>
            </a:r>
          </a:p>
        </p:txBody>
      </p:sp>
      <p:sp>
        <p:nvSpPr>
          <p:cNvPr id="8" name="Rectangle 7">
            <a:extLst>
              <a:ext uri="{FF2B5EF4-FFF2-40B4-BE49-F238E27FC236}">
                <a16:creationId xmlns:a16="http://schemas.microsoft.com/office/drawing/2014/main" id="{852E4E3C-5E8D-464C-8E7E-65FBF69CB0E9}"/>
              </a:ext>
            </a:extLst>
          </p:cNvPr>
          <p:cNvSpPr/>
          <p:nvPr/>
        </p:nvSpPr>
        <p:spPr>
          <a:xfrm>
            <a:off x="1417980" y="5849971"/>
            <a:ext cx="8679765" cy="646331"/>
          </a:xfrm>
          <a:prstGeom prst="rect">
            <a:avLst/>
          </a:prstGeom>
        </p:spPr>
        <p:txBody>
          <a:bodyPr wrap="square">
            <a:spAutoFit/>
          </a:bodyPr>
          <a:lstStyle/>
          <a:p>
            <a:pPr algn="just"/>
            <a:r>
              <a:rPr lang="en-US" i="1" dirty="0">
                <a:solidFill>
                  <a:schemeClr val="bg1"/>
                </a:solidFill>
                <a:effectLst>
                  <a:outerShdw blurRad="38100" dist="38100" dir="2700000" algn="tl">
                    <a:srgbClr val="000000">
                      <a:alpha val="43137"/>
                    </a:srgbClr>
                  </a:outerShdw>
                </a:effectLst>
              </a:rPr>
              <a:t>The accusers’ “hearts [were] corrupted,” and they were “servants of sin” and “children of disobedience.</a:t>
            </a:r>
          </a:p>
        </p:txBody>
      </p:sp>
      <p:sp>
        <p:nvSpPr>
          <p:cNvPr id="9" name="Rectangle 8">
            <a:extLst>
              <a:ext uri="{FF2B5EF4-FFF2-40B4-BE49-F238E27FC236}">
                <a16:creationId xmlns:a16="http://schemas.microsoft.com/office/drawing/2014/main" id="{E1CBB644-AE8A-4A55-BE0C-F70755B67FCF}"/>
              </a:ext>
            </a:extLst>
          </p:cNvPr>
          <p:cNvSpPr/>
          <p:nvPr/>
        </p:nvSpPr>
        <p:spPr>
          <a:xfrm>
            <a:off x="1417981" y="1050634"/>
            <a:ext cx="8772942" cy="3323987"/>
          </a:xfrm>
          <a:prstGeom prst="rect">
            <a:avLst/>
          </a:prstGeom>
        </p:spPr>
        <p:txBody>
          <a:bodyPr wrap="square">
            <a:spAutoFit/>
          </a:bodyPr>
          <a:lstStyle/>
          <a:p>
            <a:pPr algn="just" fontAlgn="base"/>
            <a:r>
              <a:rPr lang="en-US" sz="1400" b="1" dirty="0">
                <a:solidFill>
                  <a:schemeClr val="bg1"/>
                </a:solidFill>
                <a:latin typeface="Palatino"/>
              </a:rPr>
              <a:t>11 </a:t>
            </a:r>
            <a:r>
              <a:rPr lang="en-US" sz="1400" dirty="0">
                <a:solidFill>
                  <a:schemeClr val="bg1"/>
                </a:solidFill>
                <a:latin typeface="Palatino"/>
              </a:rPr>
              <a:t>And they who do charge thee with transgression, their hope shall be blasted, and their prospects shall melt away as the hoar frost </a:t>
            </a:r>
            <a:r>
              <a:rPr lang="en-US" sz="1400" dirty="0" err="1">
                <a:solidFill>
                  <a:schemeClr val="bg1"/>
                </a:solidFill>
                <a:latin typeface="Palatino"/>
              </a:rPr>
              <a:t>melteth</a:t>
            </a:r>
            <a:r>
              <a:rPr lang="en-US" sz="1400" dirty="0">
                <a:solidFill>
                  <a:schemeClr val="bg1"/>
                </a:solidFill>
                <a:latin typeface="Palatino"/>
              </a:rPr>
              <a:t> before the burning rays of the rising sun;</a:t>
            </a:r>
          </a:p>
          <a:p>
            <a:pPr algn="just" fontAlgn="base"/>
            <a:r>
              <a:rPr lang="en-US" sz="1400" b="1" dirty="0">
                <a:solidFill>
                  <a:schemeClr val="bg1"/>
                </a:solidFill>
                <a:latin typeface="Palatino"/>
              </a:rPr>
              <a:t>12 </a:t>
            </a:r>
            <a:r>
              <a:rPr lang="en-US" sz="1400" dirty="0">
                <a:solidFill>
                  <a:schemeClr val="bg1"/>
                </a:solidFill>
                <a:latin typeface="Palatino"/>
              </a:rPr>
              <a:t>And also that God hath set his hand and seal to change the times and seasons, and to blind their minds, that they may not understand his marvelous workings; that he may prove them also and take them in their own craftiness;</a:t>
            </a:r>
          </a:p>
          <a:p>
            <a:pPr algn="just" fontAlgn="base"/>
            <a:r>
              <a:rPr lang="en-US" sz="1400" b="1" dirty="0">
                <a:solidFill>
                  <a:schemeClr val="bg1"/>
                </a:solidFill>
                <a:latin typeface="Palatino"/>
              </a:rPr>
              <a:t>13 </a:t>
            </a:r>
            <a:r>
              <a:rPr lang="en-US" sz="1400" dirty="0">
                <a:solidFill>
                  <a:schemeClr val="bg1"/>
                </a:solidFill>
                <a:latin typeface="Palatino"/>
              </a:rPr>
              <a:t>Also because their hearts are corrupted, and the things which they are willing to bring upon others, and love to have others suffer, may come upon themselves to the very uttermost;</a:t>
            </a:r>
          </a:p>
          <a:p>
            <a:pPr algn="just" fontAlgn="base"/>
            <a:r>
              <a:rPr lang="en-US" sz="1400" b="1" dirty="0">
                <a:solidFill>
                  <a:schemeClr val="bg1"/>
                </a:solidFill>
                <a:latin typeface="Palatino"/>
              </a:rPr>
              <a:t>14 </a:t>
            </a:r>
            <a:r>
              <a:rPr lang="en-US" sz="1400" dirty="0">
                <a:solidFill>
                  <a:schemeClr val="bg1"/>
                </a:solidFill>
                <a:latin typeface="Palatino"/>
              </a:rPr>
              <a:t>That they may be disappointed also, and their hopes may be cut off;</a:t>
            </a:r>
          </a:p>
          <a:p>
            <a:pPr algn="just" fontAlgn="base"/>
            <a:r>
              <a:rPr lang="en-US" sz="1400" b="1" dirty="0">
                <a:solidFill>
                  <a:schemeClr val="bg1"/>
                </a:solidFill>
                <a:latin typeface="Palatino"/>
              </a:rPr>
              <a:t>15 </a:t>
            </a:r>
            <a:r>
              <a:rPr lang="en-US" sz="1400" dirty="0">
                <a:solidFill>
                  <a:schemeClr val="bg1"/>
                </a:solidFill>
                <a:latin typeface="Palatino"/>
              </a:rPr>
              <a:t>And not many years hence, that they and their posterity shall be swept from under heaven, saith God, that not one of them is left to stand by the wall.</a:t>
            </a:r>
          </a:p>
          <a:p>
            <a:pPr algn="just" fontAlgn="base"/>
            <a:r>
              <a:rPr lang="en-US" sz="1400" b="1" dirty="0">
                <a:solidFill>
                  <a:schemeClr val="bg1"/>
                </a:solidFill>
                <a:latin typeface="Palatino"/>
              </a:rPr>
              <a:t>16 </a:t>
            </a:r>
            <a:r>
              <a:rPr lang="en-US" sz="1400" dirty="0">
                <a:solidFill>
                  <a:schemeClr val="bg1"/>
                </a:solidFill>
                <a:latin typeface="Palatino"/>
              </a:rPr>
              <a:t>Cursed are all those that shall lift up the heel against mine anointed, saith the Lord, and cry they have sinned when they have not sinned before me, saith the Lord, but have done that which was meet in mine eyes, and which I commanded them.</a:t>
            </a:r>
          </a:p>
          <a:p>
            <a:pPr algn="just" fontAlgn="base"/>
            <a:r>
              <a:rPr lang="en-US" sz="1400" b="1" dirty="0">
                <a:solidFill>
                  <a:schemeClr val="bg1"/>
                </a:solidFill>
                <a:latin typeface="Palatino"/>
              </a:rPr>
              <a:t>17 </a:t>
            </a:r>
            <a:r>
              <a:rPr lang="en-US" sz="1400" dirty="0">
                <a:solidFill>
                  <a:schemeClr val="bg1"/>
                </a:solidFill>
                <a:latin typeface="Palatino"/>
              </a:rPr>
              <a:t>But those who cry transgression do it because they are the servants of sin, and are the children of disobedience themselves.</a:t>
            </a:r>
            <a:endParaRPr lang="en-US" sz="1400" b="0" i="0" dirty="0">
              <a:solidFill>
                <a:schemeClr val="bg1"/>
              </a:solidFill>
              <a:effectLst/>
              <a:latin typeface="Palatino"/>
            </a:endParaRPr>
          </a:p>
        </p:txBody>
      </p:sp>
    </p:spTree>
    <p:extLst>
      <p:ext uri="{BB962C8B-B14F-4D97-AF65-F5344CB8AC3E}">
        <p14:creationId xmlns:p14="http://schemas.microsoft.com/office/powerpoint/2010/main" val="146420904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barn(outVertical)">
                                      <p:cBhvr>
                                        <p:cTn id="14" dur="1000"/>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style.rotation</p:attrName>
                                        </p:attrNameLst>
                                      </p:cBhvr>
                                      <p:tavLst>
                                        <p:tav tm="0">
                                          <p:val>
                                            <p:fltVal val="90"/>
                                          </p:val>
                                        </p:tav>
                                        <p:tav tm="100000">
                                          <p:val>
                                            <p:fltVal val="0"/>
                                          </p:val>
                                        </p:tav>
                                      </p:tavLst>
                                    </p:anim>
                                    <p:animEffect transition="in" filter="fade">
                                      <p:cBhvr>
                                        <p:cTn id="22" dur="1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strVal val="#ppt_w*0.70"/>
                                          </p:val>
                                        </p:tav>
                                        <p:tav tm="100000">
                                          <p:val>
                                            <p:strVal val="#ppt_w"/>
                                          </p:val>
                                        </p:tav>
                                      </p:tavLst>
                                    </p:anim>
                                    <p:anim calcmode="lin" valueType="num">
                                      <p:cBhvr>
                                        <p:cTn id="28" dur="1000" fill="hold"/>
                                        <p:tgtEl>
                                          <p:spTgt spid="8"/>
                                        </p:tgtEl>
                                        <p:attrNameLst>
                                          <p:attrName>ppt_h</p:attrName>
                                        </p:attrNameLst>
                                      </p:cBhvr>
                                      <p:tavLst>
                                        <p:tav tm="0">
                                          <p:val>
                                            <p:strVal val="#ppt_h"/>
                                          </p:val>
                                        </p:tav>
                                        <p:tav tm="100000">
                                          <p:val>
                                            <p:strVal val="#ppt_h"/>
                                          </p:val>
                                        </p:tav>
                                      </p:tavLst>
                                    </p:anim>
                                    <p:animEffect transition="in" filter="fade">
                                      <p:cBhvr>
                                        <p:cTn id="2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Sitka Small" panose="02000505000000020004" pitchFamily="2" charset="0"/>
                <a:ea typeface="MS PMincho" panose="02020600040205080304" pitchFamily="18" charset="-128"/>
                <a:cs typeface="Times New Roman" panose="02020603050405020304" pitchFamily="18" charset="0"/>
              </a:rPr>
              <a:t>LESSON 127</a:t>
            </a:r>
          </a:p>
        </p:txBody>
      </p:sp>
      <p:sp>
        <p:nvSpPr>
          <p:cNvPr id="2" name="Rectangle 1">
            <a:extLst>
              <a:ext uri="{FF2B5EF4-FFF2-40B4-BE49-F238E27FC236}">
                <a16:creationId xmlns:a16="http://schemas.microsoft.com/office/drawing/2014/main" id="{8887D8B7-7FF7-4D13-BD3C-063350109AA6}"/>
              </a:ext>
            </a:extLst>
          </p:cNvPr>
          <p:cNvSpPr/>
          <p:nvPr/>
        </p:nvSpPr>
        <p:spPr>
          <a:xfrm>
            <a:off x="1494126" y="1152939"/>
            <a:ext cx="3666901" cy="369332"/>
          </a:xfrm>
          <a:prstGeom prst="rect">
            <a:avLst/>
          </a:prstGeom>
        </p:spPr>
        <p:txBody>
          <a:bodyPr wrap="none">
            <a:spAutoFit/>
          </a:bodyPr>
          <a:lstStyle/>
          <a:p>
            <a:r>
              <a:rPr lang="en-US" b="1" dirty="0">
                <a:solidFill>
                  <a:schemeClr val="bg1"/>
                </a:solidFill>
              </a:rPr>
              <a:t>Doctrine and Covenants 121:18–22. </a:t>
            </a:r>
          </a:p>
        </p:txBody>
      </p:sp>
      <p:sp>
        <p:nvSpPr>
          <p:cNvPr id="4" name="Rectangle 3">
            <a:extLst>
              <a:ext uri="{FF2B5EF4-FFF2-40B4-BE49-F238E27FC236}">
                <a16:creationId xmlns:a16="http://schemas.microsoft.com/office/drawing/2014/main" id="{2BA2D710-7656-49EA-A138-463D79CC43D4}"/>
              </a:ext>
            </a:extLst>
          </p:cNvPr>
          <p:cNvSpPr/>
          <p:nvPr/>
        </p:nvSpPr>
        <p:spPr>
          <a:xfrm>
            <a:off x="1494125" y="1469263"/>
            <a:ext cx="8617283" cy="2554545"/>
          </a:xfrm>
          <a:prstGeom prst="rect">
            <a:avLst/>
          </a:prstGeom>
        </p:spPr>
        <p:txBody>
          <a:bodyPr wrap="square">
            <a:spAutoFit/>
          </a:bodyPr>
          <a:lstStyle/>
          <a:p>
            <a:pPr algn="just" fontAlgn="base"/>
            <a:r>
              <a:rPr lang="en-US" sz="1600" b="1" dirty="0">
                <a:solidFill>
                  <a:schemeClr val="bg1"/>
                </a:solidFill>
                <a:latin typeface="Palatino"/>
              </a:rPr>
              <a:t>18 </a:t>
            </a:r>
            <a:r>
              <a:rPr lang="en-US" sz="1600" dirty="0">
                <a:solidFill>
                  <a:schemeClr val="bg1"/>
                </a:solidFill>
                <a:latin typeface="Palatino"/>
              </a:rPr>
              <a:t>And those who swear falsely against my servants, that they might bring them into bondage and death—</a:t>
            </a:r>
          </a:p>
          <a:p>
            <a:pPr algn="just" fontAlgn="base"/>
            <a:r>
              <a:rPr lang="en-US" sz="1600" b="1" dirty="0">
                <a:solidFill>
                  <a:schemeClr val="bg1"/>
                </a:solidFill>
                <a:latin typeface="Palatino"/>
              </a:rPr>
              <a:t>19 </a:t>
            </a:r>
            <a:r>
              <a:rPr lang="en-US" sz="1600" dirty="0">
                <a:solidFill>
                  <a:schemeClr val="bg1"/>
                </a:solidFill>
                <a:latin typeface="Palatino"/>
              </a:rPr>
              <a:t>Wo unto them; because they have offended my little ones they shall be severed from the ordinances of mine house.</a:t>
            </a:r>
          </a:p>
          <a:p>
            <a:pPr algn="just" fontAlgn="base"/>
            <a:r>
              <a:rPr lang="en-US" sz="1600" b="1" dirty="0">
                <a:solidFill>
                  <a:schemeClr val="bg1"/>
                </a:solidFill>
                <a:latin typeface="Palatino"/>
              </a:rPr>
              <a:t>20 </a:t>
            </a:r>
            <a:r>
              <a:rPr lang="en-US" sz="1600" dirty="0">
                <a:solidFill>
                  <a:schemeClr val="bg1"/>
                </a:solidFill>
                <a:latin typeface="Palatino"/>
              </a:rPr>
              <a:t>Their basket shall not be full, their houses and their barns shall perish, and they themselves shall be despised by those that flattered them.</a:t>
            </a:r>
          </a:p>
          <a:p>
            <a:pPr algn="just" fontAlgn="base"/>
            <a:r>
              <a:rPr lang="en-US" sz="1600" b="1" dirty="0">
                <a:solidFill>
                  <a:schemeClr val="bg1"/>
                </a:solidFill>
                <a:latin typeface="Palatino"/>
              </a:rPr>
              <a:t>21 </a:t>
            </a:r>
            <a:r>
              <a:rPr lang="en-US" sz="1600" dirty="0">
                <a:solidFill>
                  <a:schemeClr val="bg1"/>
                </a:solidFill>
                <a:latin typeface="Palatino"/>
              </a:rPr>
              <a:t>They shall not have right to the priesthood, nor their posterity after them from generation to generation.</a:t>
            </a:r>
          </a:p>
          <a:p>
            <a:pPr algn="just" fontAlgn="base"/>
            <a:r>
              <a:rPr lang="en-US" sz="1600" b="1" dirty="0">
                <a:solidFill>
                  <a:schemeClr val="bg1"/>
                </a:solidFill>
                <a:latin typeface="Palatino"/>
              </a:rPr>
              <a:t>22 </a:t>
            </a:r>
            <a:r>
              <a:rPr lang="en-US" sz="1600" dirty="0">
                <a:solidFill>
                  <a:schemeClr val="bg1"/>
                </a:solidFill>
                <a:latin typeface="Palatino"/>
              </a:rPr>
              <a:t>It had been better for them that a millstone had been hanged about their necks, and they drowned in the depth of the sea.</a:t>
            </a:r>
            <a:endParaRPr lang="en-US" sz="1600" b="0" i="0" dirty="0">
              <a:solidFill>
                <a:schemeClr val="bg1"/>
              </a:solidFill>
              <a:effectLst/>
              <a:latin typeface="Palatino"/>
            </a:endParaRPr>
          </a:p>
        </p:txBody>
      </p:sp>
    </p:spTree>
    <p:extLst>
      <p:ext uri="{BB962C8B-B14F-4D97-AF65-F5344CB8AC3E}">
        <p14:creationId xmlns:p14="http://schemas.microsoft.com/office/powerpoint/2010/main" val="3596111640"/>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Sitka Small" panose="02000505000000020004" pitchFamily="2" charset="0"/>
                <a:ea typeface="MS PMincho" panose="02020600040205080304" pitchFamily="18" charset="-128"/>
                <a:cs typeface="Times New Roman" panose="02020603050405020304" pitchFamily="18" charset="0"/>
              </a:rPr>
              <a:t>LESSON 127</a:t>
            </a:r>
          </a:p>
        </p:txBody>
      </p:sp>
      <p:sp>
        <p:nvSpPr>
          <p:cNvPr id="2" name="Rectangle 1">
            <a:extLst>
              <a:ext uri="{FF2B5EF4-FFF2-40B4-BE49-F238E27FC236}">
                <a16:creationId xmlns:a16="http://schemas.microsoft.com/office/drawing/2014/main" id="{6243FBF4-6FF5-4F63-97E7-327605948B01}"/>
              </a:ext>
            </a:extLst>
          </p:cNvPr>
          <p:cNvSpPr/>
          <p:nvPr/>
        </p:nvSpPr>
        <p:spPr>
          <a:xfrm>
            <a:off x="1563755" y="779683"/>
            <a:ext cx="9064487" cy="3970318"/>
          </a:xfrm>
          <a:prstGeom prst="rect">
            <a:avLst/>
          </a:prstGeom>
        </p:spPr>
        <p:txBody>
          <a:bodyPr wrap="square">
            <a:spAutoFit/>
          </a:bodyPr>
          <a:lstStyle/>
          <a:p>
            <a:pPr algn="just"/>
            <a:r>
              <a:rPr lang="en-US" sz="1400" dirty="0">
                <a:solidFill>
                  <a:schemeClr val="bg1"/>
                </a:solidFill>
                <a:latin typeface="Constantia" panose="02030602050306030303" pitchFamily="18" charset="0"/>
              </a:rPr>
              <a:t>On October 30, 1838, just three days after the extermination order was issued, approximately 240 men approached a Mormon settlement at a place called Haun’s Mill. The women and children fled into the woods, while the men sought protection in the blacksmith shop. One of the Saints’ leaders, David Evans, swung his hat and cried for peace. The sound of a hundred rifles answered him, most of them aimed at the blacksmith shop. The mobbers shot mercilessly at everyone in sight, including women, elderly men, and children. Amanda Smith seized her two little girls and ran with Mary Stedwell across the millpond on a walkway. Amanda recalled, “Yet though we were women, with tender children, in flight for our lives, the demons poured volley after volley to kill us” (in Andrew Jenson, The Historical Record, July 1886,84). </a:t>
            </a:r>
          </a:p>
          <a:p>
            <a:pPr algn="just"/>
            <a:r>
              <a:rPr lang="en-US" sz="1400" dirty="0">
                <a:solidFill>
                  <a:schemeClr val="bg1"/>
                </a:solidFill>
                <a:latin typeface="Constantia" panose="02030602050306030303" pitchFamily="18" charset="0"/>
              </a:rPr>
              <a:t>Members of the mob entered the blacksmith shop and found and killed 10-year-old Sardius Smith, son of Amanda Smith, hiding under the blacksmith’s bellows. The man later explained, “Nits [young lice] will make lice, and if he had lived he would have become a Mormon” (in Jenson, The Historical Record, Dec. 1888, 673; see also James B. Allen and Glen M. Leonard, The Story of the Latter-day Saints[1976], 127–28). Alma Smith, Sardius’s seven-year-old brother, witnessed the murder of his father and brother and was himself shot in the hip. He was not discovered by the mob and was later miraculously healed through prayer and faith. Although a few men along with women and children escaped across the river into the hills, at least 17 people were killed, and about 13 were wounded. (See Church History in the Fulness of Times Student Manual[Church Educational System manual, 2003], 201, 203–4; see also History of the Church3:183–87.) No one in the violent mob was brought to justice for their crimes in the courts of Missouri or by federal authorities.</a:t>
            </a:r>
          </a:p>
        </p:txBody>
      </p:sp>
      <p:sp>
        <p:nvSpPr>
          <p:cNvPr id="3" name="Rectangle 2">
            <a:extLst>
              <a:ext uri="{FF2B5EF4-FFF2-40B4-BE49-F238E27FC236}">
                <a16:creationId xmlns:a16="http://schemas.microsoft.com/office/drawing/2014/main" id="{E42E509A-A1F7-4B9E-AF73-00B902B2BA56}"/>
              </a:ext>
            </a:extLst>
          </p:cNvPr>
          <p:cNvSpPr/>
          <p:nvPr/>
        </p:nvSpPr>
        <p:spPr>
          <a:xfrm>
            <a:off x="1563755" y="4938590"/>
            <a:ext cx="8242853" cy="369332"/>
          </a:xfrm>
          <a:prstGeom prst="rect">
            <a:avLst/>
          </a:prstGeom>
        </p:spPr>
        <p:txBody>
          <a:bodyPr wrap="square">
            <a:spAutoFit/>
          </a:bodyPr>
          <a:lstStyle/>
          <a:p>
            <a:pPr algn="just"/>
            <a:r>
              <a:rPr lang="en-US" b="1" dirty="0">
                <a:solidFill>
                  <a:schemeClr val="bg1"/>
                </a:solidFill>
                <a:latin typeface="Constantia" panose="02030602050306030303" pitchFamily="18" charset="0"/>
              </a:rPr>
              <a:t>What feelings might you have had if you had experienced these cruelties? </a:t>
            </a:r>
          </a:p>
        </p:txBody>
      </p:sp>
      <p:sp>
        <p:nvSpPr>
          <p:cNvPr id="4" name="Rectangle 3">
            <a:extLst>
              <a:ext uri="{FF2B5EF4-FFF2-40B4-BE49-F238E27FC236}">
                <a16:creationId xmlns:a16="http://schemas.microsoft.com/office/drawing/2014/main" id="{3481C8FA-9326-492F-BF17-A37B66F29E26}"/>
              </a:ext>
            </a:extLst>
          </p:cNvPr>
          <p:cNvSpPr/>
          <p:nvPr/>
        </p:nvSpPr>
        <p:spPr>
          <a:xfrm>
            <a:off x="1563755" y="5307922"/>
            <a:ext cx="9064486" cy="646331"/>
          </a:xfrm>
          <a:prstGeom prst="rect">
            <a:avLst/>
          </a:prstGeom>
        </p:spPr>
        <p:txBody>
          <a:bodyPr wrap="square">
            <a:spAutoFit/>
          </a:bodyPr>
          <a:lstStyle/>
          <a:p>
            <a:pPr algn="just"/>
            <a:r>
              <a:rPr lang="en-US" b="1" dirty="0">
                <a:solidFill>
                  <a:schemeClr val="bg1"/>
                </a:solidFill>
                <a:latin typeface="Constantia" panose="02030602050306030303" pitchFamily="18" charset="0"/>
              </a:rPr>
              <a:t>How might you have felt when you learned that your attackers would not be held accountable for their actions? </a:t>
            </a:r>
          </a:p>
        </p:txBody>
      </p:sp>
    </p:spTree>
    <p:extLst>
      <p:ext uri="{BB962C8B-B14F-4D97-AF65-F5344CB8AC3E}">
        <p14:creationId xmlns:p14="http://schemas.microsoft.com/office/powerpoint/2010/main" val="2505481046"/>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wipe(right)">
                                      <p:cBhvr>
                                        <p:cTn id="25" dur="125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Sitka Small" panose="02000505000000020004" pitchFamily="2" charset="0"/>
                <a:ea typeface="MS PMincho" panose="02020600040205080304" pitchFamily="18" charset="-128"/>
                <a:cs typeface="Times New Roman" panose="02020603050405020304" pitchFamily="18" charset="0"/>
              </a:rPr>
              <a:t>LESSON 127</a:t>
            </a:r>
          </a:p>
        </p:txBody>
      </p:sp>
      <p:sp>
        <p:nvSpPr>
          <p:cNvPr id="2" name="Rectangle 1">
            <a:extLst>
              <a:ext uri="{FF2B5EF4-FFF2-40B4-BE49-F238E27FC236}">
                <a16:creationId xmlns:a16="http://schemas.microsoft.com/office/drawing/2014/main" id="{798A79EA-9F4E-463C-99B4-4590EF1FD74C}"/>
              </a:ext>
            </a:extLst>
          </p:cNvPr>
          <p:cNvSpPr/>
          <p:nvPr/>
        </p:nvSpPr>
        <p:spPr>
          <a:xfrm>
            <a:off x="1616764" y="849364"/>
            <a:ext cx="3605987" cy="369332"/>
          </a:xfrm>
          <a:prstGeom prst="rect">
            <a:avLst/>
          </a:prstGeom>
        </p:spPr>
        <p:txBody>
          <a:bodyPr wrap="none">
            <a:spAutoFit/>
          </a:bodyPr>
          <a:lstStyle/>
          <a:p>
            <a:r>
              <a:rPr lang="en-US" b="1" dirty="0">
                <a:solidFill>
                  <a:schemeClr val="bg1"/>
                </a:solidFill>
              </a:rPr>
              <a:t>Doctrine and Covenants 121:23–25.</a:t>
            </a:r>
          </a:p>
        </p:txBody>
      </p:sp>
      <p:sp>
        <p:nvSpPr>
          <p:cNvPr id="3" name="Rectangle 2">
            <a:extLst>
              <a:ext uri="{FF2B5EF4-FFF2-40B4-BE49-F238E27FC236}">
                <a16:creationId xmlns:a16="http://schemas.microsoft.com/office/drawing/2014/main" id="{623D11D9-41AF-4586-BC08-8A53E30E7CA0}"/>
              </a:ext>
            </a:extLst>
          </p:cNvPr>
          <p:cNvSpPr/>
          <p:nvPr/>
        </p:nvSpPr>
        <p:spPr>
          <a:xfrm>
            <a:off x="1616763" y="2542077"/>
            <a:ext cx="5202578" cy="369332"/>
          </a:xfrm>
          <a:prstGeom prst="rect">
            <a:avLst/>
          </a:prstGeom>
        </p:spPr>
        <p:txBody>
          <a:bodyPr wrap="none">
            <a:spAutoFit/>
          </a:bodyPr>
          <a:lstStyle/>
          <a:p>
            <a:r>
              <a:rPr lang="en-US" b="1" dirty="0">
                <a:solidFill>
                  <a:schemeClr val="bg1"/>
                </a:solidFill>
                <a:latin typeface="Constantia" panose="02030602050306030303" pitchFamily="18" charset="0"/>
              </a:rPr>
              <a:t>What principles do we learn from verses 23–25?</a:t>
            </a:r>
          </a:p>
        </p:txBody>
      </p:sp>
      <p:sp>
        <p:nvSpPr>
          <p:cNvPr id="5" name="Rectangle 4">
            <a:extLst>
              <a:ext uri="{FF2B5EF4-FFF2-40B4-BE49-F238E27FC236}">
                <a16:creationId xmlns:a16="http://schemas.microsoft.com/office/drawing/2014/main" id="{D11A90E6-52D3-43DB-92D3-20CCEFC20694}"/>
              </a:ext>
            </a:extLst>
          </p:cNvPr>
          <p:cNvSpPr/>
          <p:nvPr/>
        </p:nvSpPr>
        <p:spPr>
          <a:xfrm>
            <a:off x="1616764" y="3070855"/>
            <a:ext cx="8362122" cy="646331"/>
          </a:xfrm>
          <a:prstGeom prst="rect">
            <a:avLst/>
          </a:prstGeom>
        </p:spPr>
        <p:txBody>
          <a:bodyPr wrap="square">
            <a:spAutoFit/>
          </a:bodyPr>
          <a:lstStyle/>
          <a:p>
            <a:pPr algn="just"/>
            <a:r>
              <a:rPr lang="en-US" i="1" dirty="0">
                <a:solidFill>
                  <a:schemeClr val="bg1"/>
                </a:solidFill>
                <a:effectLst>
                  <a:outerShdw blurRad="38100" dist="38100" dir="2700000" algn="tl">
                    <a:srgbClr val="000000">
                      <a:alpha val="43137"/>
                    </a:srgbClr>
                  </a:outerShdw>
                </a:effectLst>
                <a:latin typeface="Constantia" panose="02030602050306030303" pitchFamily="18" charset="0"/>
              </a:rPr>
              <a:t>The Lord sees and knows all our works. Those who fight against the Lord and His people will receive God’s judgment at His appointed time</a:t>
            </a:r>
          </a:p>
        </p:txBody>
      </p:sp>
      <p:sp>
        <p:nvSpPr>
          <p:cNvPr id="6" name="Rectangle 5">
            <a:extLst>
              <a:ext uri="{FF2B5EF4-FFF2-40B4-BE49-F238E27FC236}">
                <a16:creationId xmlns:a16="http://schemas.microsoft.com/office/drawing/2014/main" id="{FC65AC68-6FAE-4E24-90AA-6F6EB960CE36}"/>
              </a:ext>
            </a:extLst>
          </p:cNvPr>
          <p:cNvSpPr/>
          <p:nvPr/>
        </p:nvSpPr>
        <p:spPr>
          <a:xfrm>
            <a:off x="1616763" y="3893858"/>
            <a:ext cx="8256105" cy="923330"/>
          </a:xfrm>
          <a:prstGeom prst="rect">
            <a:avLst/>
          </a:prstGeom>
        </p:spPr>
        <p:txBody>
          <a:bodyPr wrap="square">
            <a:spAutoFit/>
          </a:bodyPr>
          <a:lstStyle/>
          <a:p>
            <a:pPr algn="just"/>
            <a:r>
              <a:rPr lang="en-US" b="1" dirty="0">
                <a:solidFill>
                  <a:schemeClr val="bg1"/>
                </a:solidFill>
                <a:latin typeface="Constantia" panose="02030602050306030303" pitchFamily="18" charset="0"/>
              </a:rPr>
              <a:t>How might the principles we identified in verses 23–25 relate to situations today when people appear to escape the consequences for their wrongdoing?</a:t>
            </a:r>
          </a:p>
        </p:txBody>
      </p:sp>
      <p:sp>
        <p:nvSpPr>
          <p:cNvPr id="8" name="Rectangle 7">
            <a:extLst>
              <a:ext uri="{FF2B5EF4-FFF2-40B4-BE49-F238E27FC236}">
                <a16:creationId xmlns:a16="http://schemas.microsoft.com/office/drawing/2014/main" id="{598078DF-F078-42BF-8CF1-003C04D8F5CB}"/>
              </a:ext>
            </a:extLst>
          </p:cNvPr>
          <p:cNvSpPr/>
          <p:nvPr/>
        </p:nvSpPr>
        <p:spPr>
          <a:xfrm>
            <a:off x="1616764" y="1165485"/>
            <a:ext cx="8362122" cy="1323439"/>
          </a:xfrm>
          <a:prstGeom prst="rect">
            <a:avLst/>
          </a:prstGeom>
        </p:spPr>
        <p:txBody>
          <a:bodyPr wrap="square">
            <a:spAutoFit/>
          </a:bodyPr>
          <a:lstStyle/>
          <a:p>
            <a:pPr algn="just" fontAlgn="base"/>
            <a:r>
              <a:rPr lang="en-US" sz="1600" b="1" dirty="0">
                <a:solidFill>
                  <a:schemeClr val="bg1"/>
                </a:solidFill>
                <a:latin typeface="Palatino"/>
              </a:rPr>
              <a:t>23 </a:t>
            </a:r>
            <a:r>
              <a:rPr lang="en-US" sz="1600" dirty="0">
                <a:solidFill>
                  <a:schemeClr val="bg1"/>
                </a:solidFill>
                <a:latin typeface="Palatino"/>
              </a:rPr>
              <a:t>Wo unto all those that discomfort my people, and drive, and murder, and testify against them, saith the Lord of Hosts; a generation of vipers shall not escape the damnation of hell.</a:t>
            </a:r>
          </a:p>
          <a:p>
            <a:pPr algn="just" fontAlgn="base"/>
            <a:r>
              <a:rPr lang="en-US" sz="1600" b="1" dirty="0">
                <a:solidFill>
                  <a:schemeClr val="bg1"/>
                </a:solidFill>
                <a:latin typeface="Palatino"/>
              </a:rPr>
              <a:t>24 </a:t>
            </a:r>
            <a:r>
              <a:rPr lang="en-US" sz="1600" dirty="0">
                <a:solidFill>
                  <a:schemeClr val="bg1"/>
                </a:solidFill>
                <a:latin typeface="Palatino"/>
              </a:rPr>
              <a:t>Behold, mine eyes see and know all their works, and I have in reserve a swift judgment in the season thereof, for them all;</a:t>
            </a:r>
          </a:p>
          <a:p>
            <a:pPr algn="just" fontAlgn="base"/>
            <a:r>
              <a:rPr lang="en-US" sz="1600" b="1" dirty="0">
                <a:solidFill>
                  <a:schemeClr val="bg1"/>
                </a:solidFill>
                <a:latin typeface="Palatino"/>
              </a:rPr>
              <a:t>25 </a:t>
            </a:r>
            <a:r>
              <a:rPr lang="en-US" sz="1600" dirty="0">
                <a:solidFill>
                  <a:schemeClr val="bg1"/>
                </a:solidFill>
                <a:latin typeface="Palatino"/>
              </a:rPr>
              <a:t>For there is a time appointed for every man, according as his works shall be.</a:t>
            </a:r>
            <a:endParaRPr lang="en-US" sz="1600" b="0" i="0" dirty="0">
              <a:solidFill>
                <a:schemeClr val="bg1"/>
              </a:solidFill>
              <a:effectLst/>
              <a:latin typeface="Palatino"/>
            </a:endParaRPr>
          </a:p>
        </p:txBody>
      </p:sp>
    </p:spTree>
    <p:extLst>
      <p:ext uri="{BB962C8B-B14F-4D97-AF65-F5344CB8AC3E}">
        <p14:creationId xmlns:p14="http://schemas.microsoft.com/office/powerpoint/2010/main" val="161056019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9"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strips(upLeft)">
                                      <p:cBhvr>
                                        <p:cTn id="13" dur="10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8"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heel(8)">
                                      <p:cBhvr>
                                        <p:cTn id="18"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4">
            <a:extLst>
              <a:ext uri="{FF2B5EF4-FFF2-40B4-BE49-F238E27FC236}">
                <a16:creationId xmlns:a16="http://schemas.microsoft.com/office/drawing/2014/main" id="{4F2B27ED-CE69-43C4-854C-35DA059B270B}"/>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solidFill>
                <a:effectLst>
                  <a:outerShdw blurRad="38100" dist="38100" dir="2700000" algn="tl">
                    <a:srgbClr val="000000">
                      <a:alpha val="43137"/>
                    </a:srgbClr>
                  </a:outerShdw>
                </a:effectLst>
                <a:latin typeface="Sitka Small" panose="02000505000000020004" pitchFamily="2" charset="0"/>
                <a:ea typeface="MS PMincho" panose="02020600040205080304" pitchFamily="18" charset="-128"/>
                <a:cs typeface="Times New Roman" panose="02020603050405020304" pitchFamily="18" charset="0"/>
              </a:rPr>
              <a:t>LESSON 127</a:t>
            </a:r>
          </a:p>
        </p:txBody>
      </p:sp>
      <p:sp>
        <p:nvSpPr>
          <p:cNvPr id="2" name="Rectangle 1">
            <a:extLst>
              <a:ext uri="{FF2B5EF4-FFF2-40B4-BE49-F238E27FC236}">
                <a16:creationId xmlns:a16="http://schemas.microsoft.com/office/drawing/2014/main" id="{22DB601C-1067-435B-8C6E-B56B95399C7C}"/>
              </a:ext>
            </a:extLst>
          </p:cNvPr>
          <p:cNvSpPr/>
          <p:nvPr/>
        </p:nvSpPr>
        <p:spPr>
          <a:xfrm>
            <a:off x="2186276" y="2828835"/>
            <a:ext cx="7819448" cy="1200329"/>
          </a:xfrm>
          <a:prstGeom prst="rect">
            <a:avLst/>
          </a:prstGeom>
        </p:spPr>
        <p:txBody>
          <a:bodyPr wrap="none">
            <a:spAutoFit/>
          </a:bodyPr>
          <a:lstStyle/>
          <a:p>
            <a:pPr algn="ctr"/>
            <a:r>
              <a:rPr lang="en-US" sz="3600" dirty="0">
                <a:solidFill>
                  <a:schemeClr val="bg1"/>
                </a:solidFill>
                <a:latin typeface="Constantia" panose="02030602050306030303" pitchFamily="18" charset="0"/>
              </a:rPr>
              <a:t>“God promises to reveal eternal truths </a:t>
            </a:r>
          </a:p>
          <a:p>
            <a:pPr algn="ctr"/>
            <a:r>
              <a:rPr lang="en-US" sz="3600" dirty="0">
                <a:solidFill>
                  <a:schemeClr val="bg1"/>
                </a:solidFill>
                <a:latin typeface="Constantia" panose="02030602050306030303" pitchFamily="18" charset="0"/>
              </a:rPr>
              <a:t>through the Holy Ghost”</a:t>
            </a:r>
          </a:p>
        </p:txBody>
      </p:sp>
      <p:sp>
        <p:nvSpPr>
          <p:cNvPr id="4" name="Rectangle 3">
            <a:extLst>
              <a:ext uri="{FF2B5EF4-FFF2-40B4-BE49-F238E27FC236}">
                <a16:creationId xmlns:a16="http://schemas.microsoft.com/office/drawing/2014/main" id="{9063B9B4-4EEF-44CF-A830-03E028931C93}"/>
              </a:ext>
            </a:extLst>
          </p:cNvPr>
          <p:cNvSpPr/>
          <p:nvPr/>
        </p:nvSpPr>
        <p:spPr>
          <a:xfrm>
            <a:off x="1616764" y="849364"/>
            <a:ext cx="3684535" cy="369332"/>
          </a:xfrm>
          <a:prstGeom prst="rect">
            <a:avLst/>
          </a:prstGeom>
        </p:spPr>
        <p:txBody>
          <a:bodyPr wrap="none">
            <a:spAutoFit/>
          </a:bodyPr>
          <a:lstStyle/>
          <a:p>
            <a:r>
              <a:rPr lang="en-US" b="1" dirty="0">
                <a:solidFill>
                  <a:schemeClr val="bg1"/>
                </a:solidFill>
              </a:rPr>
              <a:t>Doctrine and Covenants 121:26-33.</a:t>
            </a:r>
          </a:p>
        </p:txBody>
      </p:sp>
    </p:spTree>
    <p:extLst>
      <p:ext uri="{BB962C8B-B14F-4D97-AF65-F5344CB8AC3E}">
        <p14:creationId xmlns:p14="http://schemas.microsoft.com/office/powerpoint/2010/main" val="3774772823"/>
      </p:ext>
    </p:extLst>
  </p:cSld>
  <p:clrMapOvr>
    <a:masterClrMapping/>
  </p:clrMapOvr>
  <mc:AlternateContent xmlns:mc="http://schemas.openxmlformats.org/markup-compatibility/2006">
    <mc:Choice xmlns:p14="http://schemas.microsoft.com/office/powerpoint/2010/main" Requires="p14">
      <p:transition spd="slow" p14:dur="1600">
        <p14:prism dir="d" isInverted="1"/>
      </p:transition>
    </mc:Choice>
    <mc:Fallback>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2578CA-DEC9-49C3-80AF-C113973CC9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0</TotalTime>
  <Words>1017</Words>
  <Application>Microsoft Office PowerPoint</Application>
  <PresentationFormat>Widescreen</PresentationFormat>
  <Paragraphs>74</Paragraphs>
  <Slides>13</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13</vt:i4>
      </vt:variant>
    </vt:vector>
  </HeadingPairs>
  <TitlesOfParts>
    <vt:vector size="27" baseType="lpstr">
      <vt:lpstr>MS PMincho</vt:lpstr>
      <vt:lpstr>Arial</vt:lpstr>
      <vt:lpstr>Calibri</vt:lpstr>
      <vt:lpstr>Constantia</vt:lpstr>
      <vt:lpstr>Georgia</vt:lpstr>
      <vt:lpstr>Impact</vt:lpstr>
      <vt:lpstr>Microsoft Himalaya</vt:lpstr>
      <vt:lpstr>Palatino</vt:lpstr>
      <vt:lpstr>Sitka Small</vt:lpstr>
      <vt:lpstr>Times New Roman</vt:lpstr>
      <vt:lpstr>Trebuchet MS</vt:lpstr>
      <vt:lpstr>Tw Cen MT</vt:lpstr>
      <vt:lpstr>Wingdings 3</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2994</cp:revision>
  <dcterms:created xsi:type="dcterms:W3CDTF">2018-08-29T04:26:39Z</dcterms:created>
  <dcterms:modified xsi:type="dcterms:W3CDTF">2018-10-17T03:39:24Z</dcterms:modified>
</cp:coreProperties>
</file>