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459" r:id="rId1"/>
  </p:sldMasterIdLst>
  <p:notesMasterIdLst>
    <p:notesMasterId r:id="rId16"/>
  </p:notesMasterIdLst>
  <p:sldIdLst>
    <p:sldId id="296" r:id="rId2"/>
    <p:sldId id="305" r:id="rId3"/>
    <p:sldId id="348" r:id="rId4"/>
    <p:sldId id="349" r:id="rId5"/>
    <p:sldId id="350" r:id="rId6"/>
    <p:sldId id="351" r:id="rId7"/>
    <p:sldId id="352" r:id="rId8"/>
    <p:sldId id="353" r:id="rId9"/>
    <p:sldId id="354" r:id="rId10"/>
    <p:sldId id="355" r:id="rId11"/>
    <p:sldId id="356" r:id="rId12"/>
    <p:sldId id="357" r:id="rId13"/>
    <p:sldId id="358" r:id="rId14"/>
    <p:sldId id="35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2"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757"/>
    <a:srgbClr val="E6E6E6"/>
    <a:srgbClr val="CC0000"/>
    <a:srgbClr val="D88028"/>
    <a:srgbClr val="D6E513"/>
    <a:srgbClr val="13BD23"/>
    <a:srgbClr val="B9B93A"/>
    <a:srgbClr val="FF6600"/>
    <a:srgbClr val="A7897B"/>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p:cViewPr varScale="1">
        <p:scale>
          <a:sx n="64" d="100"/>
          <a:sy n="64" d="100"/>
        </p:scale>
        <p:origin x="90"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10/16/2018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75640873-EF0B-4AC7-AF11-57FEBA4985EA}" type="datetimeFigureOut">
              <a:rPr lang="en-US" smtClean="0"/>
              <a:t>10/16/2018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247188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662603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4289834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75000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42848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0135821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6280355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307714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838282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652451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585899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29796982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68302755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257881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95644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66656625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712036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5640873-EF0B-4AC7-AF11-57FEBA4985EA}" type="datetimeFigureOut">
              <a:rPr lang="en-US" smtClean="0"/>
              <a:t>10/16/2018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2869756020"/>
      </p:ext>
    </p:extLst>
  </p:cSld>
  <p:clrMap bg1="dk1" tx1="lt1" bg2="dk2" tx2="lt2" accent1="accent1" accent2="accent2" accent3="accent3" accent4="accent4" accent5="accent5" accent6="accent6" hlink="hlink" folHlink="folHlink"/>
  <p:sldLayoutIdLst>
    <p:sldLayoutId id="2147485460" r:id="rId1"/>
    <p:sldLayoutId id="2147485461" r:id="rId2"/>
    <p:sldLayoutId id="2147485462" r:id="rId3"/>
    <p:sldLayoutId id="2147485463" r:id="rId4"/>
    <p:sldLayoutId id="2147485464" r:id="rId5"/>
    <p:sldLayoutId id="2147485465" r:id="rId6"/>
    <p:sldLayoutId id="2147485466" r:id="rId7"/>
    <p:sldLayoutId id="2147485467" r:id="rId8"/>
    <p:sldLayoutId id="2147485468" r:id="rId9"/>
    <p:sldLayoutId id="2147485469" r:id="rId10"/>
    <p:sldLayoutId id="2147485470" r:id="rId11"/>
    <p:sldLayoutId id="2147485471" r:id="rId12"/>
    <p:sldLayoutId id="2147485472" r:id="rId13"/>
    <p:sldLayoutId id="2147485473" r:id="rId14"/>
    <p:sldLayoutId id="2147485474" r:id="rId15"/>
    <p:sldLayoutId id="2147485475" r:id="rId16"/>
    <p:sldLayoutId id="2147485476"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8" y="420495"/>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80" y="5247864"/>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1550505" y="2875002"/>
            <a:ext cx="3657600" cy="1107996"/>
          </a:xfrm>
          <a:prstGeom prst="rect">
            <a:avLst/>
          </a:prstGeom>
          <a:noFill/>
        </p:spPr>
        <p:txBody>
          <a:bodyPr wrap="square" rtlCol="0">
            <a:spAutoFit/>
          </a:bodyPr>
          <a:lstStyle/>
          <a:p>
            <a:pPr algn="ctr"/>
            <a:r>
              <a:rPr lang="en-US" sz="6600" dirty="0">
                <a:solidFill>
                  <a:schemeClr val="bg1"/>
                </a:solidFill>
                <a:effectLst>
                  <a:outerShdw blurRad="38100" dist="38100" dir="2700000" algn="tl">
                    <a:srgbClr val="000000">
                      <a:alpha val="43137"/>
                    </a:srgbClr>
                  </a:outerShdw>
                </a:effectLst>
                <a:latin typeface="Impact" panose="020B0806030902050204" pitchFamily="34" charset="0"/>
                <a:ea typeface="Microsoft Himalaya" panose="01010100010101010101" pitchFamily="2" charset="0"/>
                <a:cs typeface="Microsoft Himalaya" panose="01010100010101010101" pitchFamily="2"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126</a:t>
            </a:r>
          </a:p>
        </p:txBody>
      </p:sp>
      <p:sp>
        <p:nvSpPr>
          <p:cNvPr id="3" name="Rectangle 2">
            <a:extLst>
              <a:ext uri="{FF2B5EF4-FFF2-40B4-BE49-F238E27FC236}">
                <a16:creationId xmlns:a16="http://schemas.microsoft.com/office/drawing/2014/main" id="{50DB791D-7127-4756-894C-2F6A384C1D62}"/>
              </a:ext>
            </a:extLst>
          </p:cNvPr>
          <p:cNvSpPr/>
          <p:nvPr/>
        </p:nvSpPr>
        <p:spPr>
          <a:xfrm>
            <a:off x="1569511" y="968273"/>
            <a:ext cx="3378361" cy="369332"/>
          </a:xfrm>
          <a:prstGeom prst="rect">
            <a:avLst/>
          </a:prstGeom>
        </p:spPr>
        <p:txBody>
          <a:bodyPr wrap="none">
            <a:spAutoFit/>
          </a:bodyPr>
          <a:lstStyle/>
          <a:p>
            <a:r>
              <a:rPr lang="en-US" b="1" dirty="0">
                <a:solidFill>
                  <a:schemeClr val="bg1"/>
                </a:solidFill>
              </a:rPr>
              <a:t>Doctrine and Covenants 122:5-7.</a:t>
            </a:r>
          </a:p>
        </p:txBody>
      </p:sp>
      <p:sp>
        <p:nvSpPr>
          <p:cNvPr id="2" name="Rectangle 1">
            <a:extLst>
              <a:ext uri="{FF2B5EF4-FFF2-40B4-BE49-F238E27FC236}">
                <a16:creationId xmlns:a16="http://schemas.microsoft.com/office/drawing/2014/main" id="{3E61E476-37E0-4808-B987-D9FE5B07788B}"/>
              </a:ext>
            </a:extLst>
          </p:cNvPr>
          <p:cNvSpPr/>
          <p:nvPr/>
        </p:nvSpPr>
        <p:spPr>
          <a:xfrm>
            <a:off x="1590515" y="4795703"/>
            <a:ext cx="6194709" cy="369332"/>
          </a:xfrm>
          <a:prstGeom prst="rect">
            <a:avLst/>
          </a:prstGeom>
        </p:spPr>
        <p:txBody>
          <a:bodyPr wrap="none">
            <a:spAutoFit/>
          </a:bodyPr>
          <a:lstStyle/>
          <a:p>
            <a:r>
              <a:rPr lang="en-US" b="1" dirty="0">
                <a:solidFill>
                  <a:schemeClr val="bg1"/>
                </a:solidFill>
              </a:rPr>
              <a:t>What positive results can come from adversity and afflictions? </a:t>
            </a:r>
          </a:p>
        </p:txBody>
      </p:sp>
      <p:sp>
        <p:nvSpPr>
          <p:cNvPr id="5" name="Rectangle 4">
            <a:extLst>
              <a:ext uri="{FF2B5EF4-FFF2-40B4-BE49-F238E27FC236}">
                <a16:creationId xmlns:a16="http://schemas.microsoft.com/office/drawing/2014/main" id="{E9C7AFF5-8769-4E5A-9D74-9B138B16993F}"/>
              </a:ext>
            </a:extLst>
          </p:cNvPr>
          <p:cNvSpPr/>
          <p:nvPr/>
        </p:nvSpPr>
        <p:spPr>
          <a:xfrm>
            <a:off x="1638713" y="5217323"/>
            <a:ext cx="5240474"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Afflictions can give us experience and be for our good.</a:t>
            </a:r>
          </a:p>
        </p:txBody>
      </p:sp>
      <p:sp>
        <p:nvSpPr>
          <p:cNvPr id="6" name="Rectangle 5">
            <a:extLst>
              <a:ext uri="{FF2B5EF4-FFF2-40B4-BE49-F238E27FC236}">
                <a16:creationId xmlns:a16="http://schemas.microsoft.com/office/drawing/2014/main" id="{CC8152B0-94D2-4B15-8A3A-51138C3EDB5D}"/>
              </a:ext>
            </a:extLst>
          </p:cNvPr>
          <p:cNvSpPr/>
          <p:nvPr/>
        </p:nvSpPr>
        <p:spPr>
          <a:xfrm>
            <a:off x="1590515" y="1271345"/>
            <a:ext cx="9031973" cy="3539430"/>
          </a:xfrm>
          <a:prstGeom prst="rect">
            <a:avLst/>
          </a:prstGeom>
        </p:spPr>
        <p:txBody>
          <a:bodyPr wrap="square">
            <a:spAutoFit/>
          </a:bodyPr>
          <a:lstStyle/>
          <a:p>
            <a:pPr algn="just" fontAlgn="base"/>
            <a:r>
              <a:rPr lang="en-US" sz="1600" b="1" dirty="0">
                <a:solidFill>
                  <a:schemeClr val="bg1"/>
                </a:solidFill>
                <a:latin typeface="Palatino"/>
              </a:rPr>
              <a:t>5 </a:t>
            </a:r>
            <a:r>
              <a:rPr lang="en-US" sz="1600" dirty="0">
                <a:solidFill>
                  <a:schemeClr val="bg1"/>
                </a:solidFill>
                <a:latin typeface="Palatino"/>
              </a:rPr>
              <a:t>If thou art called to pass through tribulation; if thou art in perils among false brethren; if thou art in perils among robbers; if thou art in perils by land or by sea;</a:t>
            </a:r>
          </a:p>
          <a:p>
            <a:pPr algn="just" fontAlgn="base"/>
            <a:r>
              <a:rPr lang="en-US" sz="1600" b="1" dirty="0">
                <a:solidFill>
                  <a:schemeClr val="bg1"/>
                </a:solidFill>
                <a:latin typeface="Palatino"/>
              </a:rPr>
              <a:t>6 </a:t>
            </a:r>
            <a:r>
              <a:rPr lang="en-US" sz="1600" dirty="0">
                <a:solidFill>
                  <a:schemeClr val="bg1"/>
                </a:solidFill>
                <a:latin typeface="Palatino"/>
              </a:rPr>
              <a:t>If thou art accused with all manner of false accusations; if thine enemies fall upon thee; if they tear thee from the society of thy father and mother and brethren and sisters; and if with a drawn sword thine enemies tear thee from the bosom of thy wife, and of thine offspring, and thine elder son, although but six years of age, shall cling to thy garments, and shall say, My father, my father, why can’t you stay with us? O, my father, what are the men going to do with you? and if then he shall be thrust from thee by the sword, and thou be dragged to prison, and thine enemies prowl around thee like wolves for the blood of the lamb;</a:t>
            </a:r>
          </a:p>
          <a:p>
            <a:pPr algn="just" fontAlgn="base"/>
            <a:r>
              <a:rPr lang="en-US" sz="1600" b="1" dirty="0">
                <a:solidFill>
                  <a:schemeClr val="bg1"/>
                </a:solidFill>
                <a:latin typeface="Palatino"/>
              </a:rPr>
              <a:t>7 </a:t>
            </a:r>
            <a:r>
              <a:rPr lang="en-US" sz="1600" dirty="0">
                <a:solidFill>
                  <a:schemeClr val="bg1"/>
                </a:solidFill>
                <a:latin typeface="Palatino"/>
              </a:rPr>
              <a:t>And if thou shouldst be cast into the pit, or into the hands of murderers, and the sentence of death passed upon thee; if thou be cast into the deep; if the billowing surge conspire against thee; if fierce winds become thine enemy; if the heavens gather blackness, and all the elements combine to hedge up the way; and above all, if the very jaws of hell shall gape open the mouth wide after thee, know thou, my son, that all these things shall give thee experience, and shall be for thy good.</a:t>
            </a:r>
            <a:endParaRPr lang="en-US" sz="1600" b="0" i="0" dirty="0">
              <a:solidFill>
                <a:schemeClr val="bg1"/>
              </a:solidFill>
              <a:effectLst/>
              <a:latin typeface="Palatino"/>
            </a:endParaRPr>
          </a:p>
        </p:txBody>
      </p:sp>
    </p:spTree>
    <p:extLst>
      <p:ext uri="{BB962C8B-B14F-4D97-AF65-F5344CB8AC3E}">
        <p14:creationId xmlns:p14="http://schemas.microsoft.com/office/powerpoint/2010/main" val="1243483250"/>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dow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5"/>
                                        </p:tgtEl>
                                        <p:attrNameLst>
                                          <p:attrName>style.visibility</p:attrName>
                                        </p:attrNameLst>
                                      </p:cBhvr>
                                      <p:to>
                                        <p:strVal val="visible"/>
                                      </p:to>
                                    </p:set>
                                    <p:anim calcmode="lin" valueType="num">
                                      <p:cBhvr>
                                        <p:cTn id="12" dur="2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3" dur="200" fill="hold"/>
                                        <p:tgtEl>
                                          <p:spTgt spid="5"/>
                                        </p:tgtEl>
                                        <p:attrNameLst>
                                          <p:attrName>ppt_y</p:attrName>
                                        </p:attrNameLst>
                                      </p:cBhvr>
                                      <p:tavLst>
                                        <p:tav tm="0">
                                          <p:val>
                                            <p:strVal val="#ppt_y"/>
                                          </p:val>
                                        </p:tav>
                                        <p:tav tm="100000">
                                          <p:val>
                                            <p:strVal val="#ppt_y"/>
                                          </p:val>
                                        </p:tav>
                                      </p:tavLst>
                                    </p:anim>
                                    <p:anim calcmode="lin" valueType="num">
                                      <p:cBhvr>
                                        <p:cTn id="14" dur="2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5" dur="2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6" dur="2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638E088-63F4-4443-AA8E-D42B0B4D2182}"/>
              </a:ext>
            </a:extLst>
          </p:cNvPr>
          <p:cNvSpPr/>
          <p:nvPr/>
        </p:nvSpPr>
        <p:spPr>
          <a:xfrm>
            <a:off x="3604591" y="874643"/>
            <a:ext cx="5791201" cy="2462212"/>
          </a:xfrm>
          <a:prstGeom prst="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126</a:t>
            </a:r>
          </a:p>
        </p:txBody>
      </p:sp>
      <p:sp>
        <p:nvSpPr>
          <p:cNvPr id="2" name="Rectangle 1">
            <a:extLst>
              <a:ext uri="{FF2B5EF4-FFF2-40B4-BE49-F238E27FC236}">
                <a16:creationId xmlns:a16="http://schemas.microsoft.com/office/drawing/2014/main" id="{42F5D88B-656B-4A26-82DD-2F475F76CF21}"/>
              </a:ext>
            </a:extLst>
          </p:cNvPr>
          <p:cNvSpPr/>
          <p:nvPr/>
        </p:nvSpPr>
        <p:spPr>
          <a:xfrm>
            <a:off x="4903304" y="874643"/>
            <a:ext cx="4492488" cy="2462213"/>
          </a:xfrm>
          <a:prstGeom prst="rect">
            <a:avLst/>
          </a:prstGeom>
        </p:spPr>
        <p:txBody>
          <a:bodyPr wrap="square">
            <a:spAutoFit/>
          </a:bodyPr>
          <a:lstStyle/>
          <a:p>
            <a:pPr algn="just"/>
            <a:r>
              <a:rPr lang="en-US" sz="1400" dirty="0">
                <a:solidFill>
                  <a:schemeClr val="bg1"/>
                </a:solidFill>
              </a:rPr>
              <a:t>“You may feel singled out when adversity enters your life. You shake your head and wonder, ‘Why me?’ “But the dial on the wheel of sorrow eventually points to each of us. At one time or another, everyone must experience sorrow. No one is exempt.… “Learning to endure times of disappointment, suffering, and sorrow is part of our on-the-job training. These experiences, while often difficult to bear at the time, are precisely the kinds of experiences that stretch our understanding, build our character, and increase our compassion for others” (“Come What May, and Love It, ”EnsignorLiahona,Nov. 2008,27).</a:t>
            </a:r>
          </a:p>
        </p:txBody>
      </p:sp>
      <p:pic>
        <p:nvPicPr>
          <p:cNvPr id="4" name="Picture 3">
            <a:extLst>
              <a:ext uri="{FF2B5EF4-FFF2-40B4-BE49-F238E27FC236}">
                <a16:creationId xmlns:a16="http://schemas.microsoft.com/office/drawing/2014/main" id="{6D6F75AC-7C28-4CE2-A386-0C3E2244E6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9605" y="967557"/>
            <a:ext cx="1193700" cy="1729185"/>
          </a:xfrm>
          <a:prstGeom prst="rect">
            <a:avLst/>
          </a:prstGeom>
        </p:spPr>
      </p:pic>
      <p:sp>
        <p:nvSpPr>
          <p:cNvPr id="6" name="TextBox 5">
            <a:extLst>
              <a:ext uri="{FF2B5EF4-FFF2-40B4-BE49-F238E27FC236}">
                <a16:creationId xmlns:a16="http://schemas.microsoft.com/office/drawing/2014/main" id="{F2C9DD9C-B98A-41AD-BE3A-5DCA5828430B}"/>
              </a:ext>
            </a:extLst>
          </p:cNvPr>
          <p:cNvSpPr txBox="1"/>
          <p:nvPr/>
        </p:nvSpPr>
        <p:spPr>
          <a:xfrm>
            <a:off x="3709604" y="2785966"/>
            <a:ext cx="1274964" cy="461665"/>
          </a:xfrm>
          <a:prstGeom prst="rect">
            <a:avLst/>
          </a:prstGeom>
          <a:noFill/>
        </p:spPr>
        <p:txBody>
          <a:bodyPr wrap="none" rtlCol="0">
            <a:spAutoFit/>
          </a:bodyPr>
          <a:lstStyle/>
          <a:p>
            <a:pPr algn="ctr"/>
            <a:r>
              <a:rPr lang="en-US" sz="1200" dirty="0">
                <a:solidFill>
                  <a:schemeClr val="bg1"/>
                </a:solidFill>
                <a:effectLst>
                  <a:outerShdw blurRad="38100" dist="38100" dir="2700000" algn="tl">
                    <a:srgbClr val="000000">
                      <a:alpha val="43137"/>
                    </a:srgbClr>
                  </a:outerShdw>
                </a:effectLst>
              </a:rPr>
              <a:t>Elder </a:t>
            </a:r>
          </a:p>
          <a:p>
            <a:pPr algn="ctr"/>
            <a:r>
              <a:rPr lang="en-US" sz="1200" dirty="0">
                <a:solidFill>
                  <a:schemeClr val="bg1"/>
                </a:solidFill>
                <a:effectLst>
                  <a:outerShdw blurRad="38100" dist="38100" dir="2700000" algn="tl">
                    <a:srgbClr val="000000">
                      <a:alpha val="43137"/>
                    </a:srgbClr>
                  </a:outerShdw>
                </a:effectLst>
              </a:rPr>
              <a:t>Joseph B. Wirthlin</a:t>
            </a:r>
          </a:p>
        </p:txBody>
      </p:sp>
      <p:sp>
        <p:nvSpPr>
          <p:cNvPr id="8" name="Rectangle 7">
            <a:extLst>
              <a:ext uri="{FF2B5EF4-FFF2-40B4-BE49-F238E27FC236}">
                <a16:creationId xmlns:a16="http://schemas.microsoft.com/office/drawing/2014/main" id="{10CB6A6B-08E9-4A32-8B95-8ECA0B07ED1F}"/>
              </a:ext>
            </a:extLst>
          </p:cNvPr>
          <p:cNvSpPr/>
          <p:nvPr/>
        </p:nvSpPr>
        <p:spPr>
          <a:xfrm>
            <a:off x="1855304" y="3562598"/>
            <a:ext cx="6533322" cy="369332"/>
          </a:xfrm>
          <a:prstGeom prst="rect">
            <a:avLst/>
          </a:prstGeom>
        </p:spPr>
        <p:txBody>
          <a:bodyPr wrap="square">
            <a:spAutoFit/>
          </a:bodyPr>
          <a:lstStyle/>
          <a:p>
            <a:r>
              <a:rPr lang="en-US" b="1" dirty="0">
                <a:solidFill>
                  <a:schemeClr val="bg1"/>
                </a:solidFill>
              </a:rPr>
              <a:t>What did Elder Wirthlin say our difficult experiences can do for us?</a:t>
            </a:r>
          </a:p>
        </p:txBody>
      </p:sp>
    </p:spTree>
    <p:extLst>
      <p:ext uri="{BB962C8B-B14F-4D97-AF65-F5344CB8AC3E}">
        <p14:creationId xmlns:p14="http://schemas.microsoft.com/office/powerpoint/2010/main" val="3953651512"/>
      </p:ext>
    </p:extLst>
  </p:cSld>
  <p:clrMapOvr>
    <a:masterClrMapping/>
  </p:clrMapOvr>
  <p:transition spd="slow">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Effect transition="in" filter="fade">
                                      <p:cBhvr>
                                        <p:cTn id="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126</a:t>
            </a:r>
          </a:p>
        </p:txBody>
      </p:sp>
      <p:sp>
        <p:nvSpPr>
          <p:cNvPr id="2" name="Rectangle 1">
            <a:extLst>
              <a:ext uri="{FF2B5EF4-FFF2-40B4-BE49-F238E27FC236}">
                <a16:creationId xmlns:a16="http://schemas.microsoft.com/office/drawing/2014/main" id="{4CDF2258-0C4B-4AA2-9314-9DCF69441FE4}"/>
              </a:ext>
            </a:extLst>
          </p:cNvPr>
          <p:cNvSpPr/>
          <p:nvPr/>
        </p:nvSpPr>
        <p:spPr>
          <a:xfrm>
            <a:off x="1639467" y="974418"/>
            <a:ext cx="3065776" cy="369332"/>
          </a:xfrm>
          <a:prstGeom prst="rect">
            <a:avLst/>
          </a:prstGeom>
        </p:spPr>
        <p:txBody>
          <a:bodyPr wrap="none">
            <a:spAutoFit/>
          </a:bodyPr>
          <a:lstStyle/>
          <a:p>
            <a:r>
              <a:rPr lang="en-US" b="1" dirty="0">
                <a:solidFill>
                  <a:schemeClr val="bg1"/>
                </a:solidFill>
              </a:rPr>
              <a:t>Doctrine and Covenants 122:8</a:t>
            </a:r>
          </a:p>
        </p:txBody>
      </p:sp>
      <p:sp>
        <p:nvSpPr>
          <p:cNvPr id="3" name="Rectangle 2">
            <a:extLst>
              <a:ext uri="{FF2B5EF4-FFF2-40B4-BE49-F238E27FC236}">
                <a16:creationId xmlns:a16="http://schemas.microsoft.com/office/drawing/2014/main" id="{A900079E-1D4A-4CDE-BD69-7C9E0B53B0CF}"/>
              </a:ext>
            </a:extLst>
          </p:cNvPr>
          <p:cNvSpPr/>
          <p:nvPr/>
        </p:nvSpPr>
        <p:spPr>
          <a:xfrm>
            <a:off x="1614361" y="1684409"/>
            <a:ext cx="7371007" cy="369332"/>
          </a:xfrm>
          <a:prstGeom prst="rect">
            <a:avLst/>
          </a:prstGeom>
        </p:spPr>
        <p:txBody>
          <a:bodyPr wrap="square">
            <a:spAutoFit/>
          </a:bodyPr>
          <a:lstStyle/>
          <a:p>
            <a:r>
              <a:rPr lang="en-US" b="1" dirty="0">
                <a:solidFill>
                  <a:schemeClr val="bg1"/>
                </a:solidFill>
              </a:rPr>
              <a:t>What do you think it means that the Savior “descended below them all”?</a:t>
            </a:r>
          </a:p>
        </p:txBody>
      </p:sp>
      <p:sp>
        <p:nvSpPr>
          <p:cNvPr id="5" name="Rectangle 4">
            <a:extLst>
              <a:ext uri="{FF2B5EF4-FFF2-40B4-BE49-F238E27FC236}">
                <a16:creationId xmlns:a16="http://schemas.microsoft.com/office/drawing/2014/main" id="{0ED001C6-E59C-4AE5-B717-24125DA57FBE}"/>
              </a:ext>
            </a:extLst>
          </p:cNvPr>
          <p:cNvSpPr/>
          <p:nvPr/>
        </p:nvSpPr>
        <p:spPr>
          <a:xfrm>
            <a:off x="7486778" y="2222984"/>
            <a:ext cx="3314443" cy="369332"/>
          </a:xfrm>
          <a:prstGeom prst="rect">
            <a:avLst/>
          </a:prstGeom>
        </p:spPr>
        <p:txBody>
          <a:bodyPr wrap="square">
            <a:spAutoFit/>
          </a:bodyPr>
          <a:lstStyle/>
          <a:p>
            <a:r>
              <a:rPr lang="en-US" b="1" dirty="0">
                <a:solidFill>
                  <a:schemeClr val="bg1"/>
                </a:solidFill>
              </a:rPr>
              <a:t>Doctrine and Covenants 88:5–6.</a:t>
            </a:r>
          </a:p>
        </p:txBody>
      </p:sp>
      <p:sp>
        <p:nvSpPr>
          <p:cNvPr id="6" name="Rectangle 5">
            <a:extLst>
              <a:ext uri="{FF2B5EF4-FFF2-40B4-BE49-F238E27FC236}">
                <a16:creationId xmlns:a16="http://schemas.microsoft.com/office/drawing/2014/main" id="{86403A5A-6D05-480B-8578-2D48F0163F57}"/>
              </a:ext>
            </a:extLst>
          </p:cNvPr>
          <p:cNvSpPr/>
          <p:nvPr/>
        </p:nvSpPr>
        <p:spPr>
          <a:xfrm>
            <a:off x="1574605" y="2234041"/>
            <a:ext cx="1904689" cy="369332"/>
          </a:xfrm>
          <a:prstGeom prst="rect">
            <a:avLst/>
          </a:prstGeom>
        </p:spPr>
        <p:txBody>
          <a:bodyPr wrap="none">
            <a:spAutoFit/>
          </a:bodyPr>
          <a:lstStyle/>
          <a:p>
            <a:r>
              <a:rPr lang="en-US" b="1" dirty="0">
                <a:solidFill>
                  <a:schemeClr val="bg1"/>
                </a:solidFill>
              </a:rPr>
              <a:t>2 Nephi 9:20–21. </a:t>
            </a:r>
            <a:endParaRPr lang="en-US" dirty="0"/>
          </a:p>
        </p:txBody>
      </p:sp>
      <p:sp>
        <p:nvSpPr>
          <p:cNvPr id="8" name="Rectangle 7">
            <a:extLst>
              <a:ext uri="{FF2B5EF4-FFF2-40B4-BE49-F238E27FC236}">
                <a16:creationId xmlns:a16="http://schemas.microsoft.com/office/drawing/2014/main" id="{5183904D-C7A3-4400-9F36-8B4CA85F0141}"/>
              </a:ext>
            </a:extLst>
          </p:cNvPr>
          <p:cNvSpPr/>
          <p:nvPr/>
        </p:nvSpPr>
        <p:spPr>
          <a:xfrm>
            <a:off x="4593800" y="2233021"/>
            <a:ext cx="1313180" cy="369332"/>
          </a:xfrm>
          <a:prstGeom prst="rect">
            <a:avLst/>
          </a:prstGeom>
        </p:spPr>
        <p:txBody>
          <a:bodyPr wrap="none">
            <a:spAutoFit/>
          </a:bodyPr>
          <a:lstStyle/>
          <a:p>
            <a:r>
              <a:rPr lang="en-US" b="1" dirty="0">
                <a:solidFill>
                  <a:schemeClr val="bg1"/>
                </a:solidFill>
              </a:rPr>
              <a:t>Alma 7:11. </a:t>
            </a:r>
            <a:endParaRPr lang="en-US" dirty="0"/>
          </a:p>
        </p:txBody>
      </p:sp>
      <p:sp>
        <p:nvSpPr>
          <p:cNvPr id="10" name="Rectangle 9">
            <a:extLst>
              <a:ext uri="{FF2B5EF4-FFF2-40B4-BE49-F238E27FC236}">
                <a16:creationId xmlns:a16="http://schemas.microsoft.com/office/drawing/2014/main" id="{EDCDE974-4333-4BDB-92DD-3AD85ABAB74D}"/>
              </a:ext>
            </a:extLst>
          </p:cNvPr>
          <p:cNvSpPr/>
          <p:nvPr/>
        </p:nvSpPr>
        <p:spPr>
          <a:xfrm>
            <a:off x="3211329" y="5705061"/>
            <a:ext cx="5444311"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The Savior suffered the pains and afflictions of all people.</a:t>
            </a:r>
          </a:p>
        </p:txBody>
      </p:sp>
      <p:sp>
        <p:nvSpPr>
          <p:cNvPr id="11" name="Rectangle 10">
            <a:extLst>
              <a:ext uri="{FF2B5EF4-FFF2-40B4-BE49-F238E27FC236}">
                <a16:creationId xmlns:a16="http://schemas.microsoft.com/office/drawing/2014/main" id="{00524C41-2211-40DF-9122-A2AD545B1CF6}"/>
              </a:ext>
            </a:extLst>
          </p:cNvPr>
          <p:cNvSpPr/>
          <p:nvPr/>
        </p:nvSpPr>
        <p:spPr>
          <a:xfrm>
            <a:off x="1614361" y="1262218"/>
            <a:ext cx="7131070" cy="338554"/>
          </a:xfrm>
          <a:prstGeom prst="rect">
            <a:avLst/>
          </a:prstGeom>
        </p:spPr>
        <p:txBody>
          <a:bodyPr wrap="square">
            <a:spAutoFit/>
          </a:bodyPr>
          <a:lstStyle/>
          <a:p>
            <a:pPr algn="just"/>
            <a:r>
              <a:rPr lang="en-US" sz="1600" dirty="0">
                <a:solidFill>
                  <a:schemeClr val="bg1"/>
                </a:solidFill>
                <a:latin typeface="Palatino"/>
              </a:rPr>
              <a:t>The Son of Man hath descended below them all. Art thou greater than he?</a:t>
            </a:r>
            <a:endParaRPr lang="en-US" sz="1600" dirty="0">
              <a:solidFill>
                <a:schemeClr val="bg1"/>
              </a:solidFill>
            </a:endParaRPr>
          </a:p>
        </p:txBody>
      </p:sp>
      <p:sp>
        <p:nvSpPr>
          <p:cNvPr id="12" name="Rectangle 11">
            <a:extLst>
              <a:ext uri="{FF2B5EF4-FFF2-40B4-BE49-F238E27FC236}">
                <a16:creationId xmlns:a16="http://schemas.microsoft.com/office/drawing/2014/main" id="{502A3EA2-25C7-44D8-A9EB-6B0DF191FD02}"/>
              </a:ext>
            </a:extLst>
          </p:cNvPr>
          <p:cNvSpPr/>
          <p:nvPr/>
        </p:nvSpPr>
        <p:spPr>
          <a:xfrm>
            <a:off x="1639467" y="2672902"/>
            <a:ext cx="2680038" cy="2893100"/>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a:spAutoFit/>
          </a:bodyPr>
          <a:lstStyle/>
          <a:p>
            <a:pPr algn="just" fontAlgn="base"/>
            <a:r>
              <a:rPr lang="en-US" sz="1400" b="1" dirty="0">
                <a:solidFill>
                  <a:schemeClr val="bg1"/>
                </a:solidFill>
                <a:latin typeface="Palatino"/>
              </a:rPr>
              <a:t>20 </a:t>
            </a:r>
            <a:r>
              <a:rPr lang="en-US" sz="1400" dirty="0">
                <a:solidFill>
                  <a:schemeClr val="bg1"/>
                </a:solidFill>
                <a:latin typeface="Palatino"/>
              </a:rPr>
              <a:t>O how great the holiness of our God! For he knoweth all things, and there is not anything save he knows it.</a:t>
            </a:r>
          </a:p>
          <a:p>
            <a:pPr algn="just" fontAlgn="base"/>
            <a:r>
              <a:rPr lang="en-US" sz="1400" b="1" dirty="0">
                <a:solidFill>
                  <a:schemeClr val="bg1"/>
                </a:solidFill>
                <a:latin typeface="Palatino"/>
              </a:rPr>
              <a:t>21 </a:t>
            </a:r>
            <a:r>
              <a:rPr lang="en-US" sz="1400" dirty="0">
                <a:solidFill>
                  <a:schemeClr val="bg1"/>
                </a:solidFill>
                <a:latin typeface="Palatino"/>
              </a:rPr>
              <a:t>And he cometh into the world that he may save all men if they will hearken unto his voice; for behold, he suffereth the pains of all men, yea, the pains of every living creature, both men, women, and children, who belong to the family of Adam.</a:t>
            </a:r>
            <a:endParaRPr lang="en-US" sz="1400" b="0" i="0" dirty="0">
              <a:solidFill>
                <a:schemeClr val="bg1"/>
              </a:solidFill>
              <a:effectLst/>
              <a:latin typeface="Palatino"/>
            </a:endParaRPr>
          </a:p>
        </p:txBody>
      </p:sp>
      <p:sp>
        <p:nvSpPr>
          <p:cNvPr id="13" name="Rectangle 12">
            <a:extLst>
              <a:ext uri="{FF2B5EF4-FFF2-40B4-BE49-F238E27FC236}">
                <a16:creationId xmlns:a16="http://schemas.microsoft.com/office/drawing/2014/main" id="{E5AF11B5-AC54-4E69-B619-97B0E7E054D4}"/>
              </a:ext>
            </a:extLst>
          </p:cNvPr>
          <p:cNvSpPr/>
          <p:nvPr/>
        </p:nvSpPr>
        <p:spPr>
          <a:xfrm>
            <a:off x="4644535" y="2671882"/>
            <a:ext cx="2577900" cy="1815882"/>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a:spAutoFit/>
          </a:bodyPr>
          <a:lstStyle/>
          <a:p>
            <a:pPr algn="just"/>
            <a:r>
              <a:rPr lang="en-US" sz="1400" dirty="0">
                <a:solidFill>
                  <a:schemeClr val="bg1"/>
                </a:solidFill>
                <a:latin typeface="Palatino"/>
              </a:rPr>
              <a:t>And he shall go forth, suffering pains and</a:t>
            </a:r>
          </a:p>
          <a:p>
            <a:pPr algn="just"/>
            <a:r>
              <a:rPr lang="en-US" sz="1400" dirty="0">
                <a:solidFill>
                  <a:schemeClr val="bg1"/>
                </a:solidFill>
                <a:latin typeface="Palatino"/>
              </a:rPr>
              <a:t>afflictions and temptations of every kind; and this that the word might be fulfilled which saith he will take upon him the pains and the sicknesses of his people.</a:t>
            </a:r>
            <a:endParaRPr lang="en-US" sz="1400" dirty="0">
              <a:solidFill>
                <a:schemeClr val="bg1"/>
              </a:solidFill>
            </a:endParaRPr>
          </a:p>
        </p:txBody>
      </p:sp>
      <p:sp>
        <p:nvSpPr>
          <p:cNvPr id="14" name="Rectangle 13">
            <a:extLst>
              <a:ext uri="{FF2B5EF4-FFF2-40B4-BE49-F238E27FC236}">
                <a16:creationId xmlns:a16="http://schemas.microsoft.com/office/drawing/2014/main" id="{D53E3DB2-553F-4EC7-9A46-E2EA17D21DC1}"/>
              </a:ext>
            </a:extLst>
          </p:cNvPr>
          <p:cNvSpPr/>
          <p:nvPr/>
        </p:nvSpPr>
        <p:spPr>
          <a:xfrm>
            <a:off x="7547466" y="2664462"/>
            <a:ext cx="2982439" cy="2031325"/>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a:spAutoFit/>
          </a:bodyPr>
          <a:lstStyle/>
          <a:p>
            <a:pPr algn="just" fontAlgn="base"/>
            <a:r>
              <a:rPr lang="en-US" sz="1400" b="1" dirty="0">
                <a:solidFill>
                  <a:schemeClr val="bg1"/>
                </a:solidFill>
                <a:latin typeface="Palatino"/>
              </a:rPr>
              <a:t>5 </a:t>
            </a:r>
            <a:r>
              <a:rPr lang="en-US" sz="1400" dirty="0">
                <a:solidFill>
                  <a:schemeClr val="bg1"/>
                </a:solidFill>
                <a:latin typeface="Palatino"/>
              </a:rPr>
              <a:t>Which glory is that of the church of the Firstborn, even of God, the holiest of all, through Jesus Christ his Son—</a:t>
            </a:r>
          </a:p>
          <a:p>
            <a:pPr algn="just" fontAlgn="base"/>
            <a:r>
              <a:rPr lang="en-US" sz="1400" b="1" dirty="0">
                <a:solidFill>
                  <a:schemeClr val="bg1"/>
                </a:solidFill>
                <a:latin typeface="Palatino"/>
              </a:rPr>
              <a:t>6 </a:t>
            </a:r>
            <a:r>
              <a:rPr lang="en-US" sz="1400" dirty="0">
                <a:solidFill>
                  <a:schemeClr val="bg1"/>
                </a:solidFill>
                <a:latin typeface="Palatino"/>
              </a:rPr>
              <a:t>He that ascended up on high, as also he descended below all things, in that he comprehended all things, that he might be in all and through all things, the light of truth;</a:t>
            </a:r>
            <a:endParaRPr lang="en-US" sz="1400" b="0" i="0" dirty="0">
              <a:solidFill>
                <a:schemeClr val="bg1"/>
              </a:solidFill>
              <a:effectLst/>
              <a:latin typeface="Palatino"/>
            </a:endParaRPr>
          </a:p>
        </p:txBody>
      </p:sp>
    </p:spTree>
    <p:extLst>
      <p:ext uri="{BB962C8B-B14F-4D97-AF65-F5344CB8AC3E}">
        <p14:creationId xmlns:p14="http://schemas.microsoft.com/office/powerpoint/2010/main" val="1534957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1000"/>
                                        <p:tgtEl>
                                          <p:spTgt spid="6"/>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1000"/>
                                        <p:tgtEl>
                                          <p:spTgt spid="8"/>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1000"/>
                                        <p:tgtEl>
                                          <p:spTgt spid="12"/>
                                        </p:tgtEl>
                                      </p:cBhvr>
                                    </p:animEffect>
                                    <p:anim calcmode="lin" valueType="num">
                                      <p:cBhvr>
                                        <p:cTn id="24" dur="1000" fill="hold"/>
                                        <p:tgtEl>
                                          <p:spTgt spid="12"/>
                                        </p:tgtEl>
                                        <p:attrNameLst>
                                          <p:attrName>ppt_x</p:attrName>
                                        </p:attrNameLst>
                                      </p:cBhvr>
                                      <p:tavLst>
                                        <p:tav tm="0">
                                          <p:val>
                                            <p:strVal val="#ppt_x"/>
                                          </p:val>
                                        </p:tav>
                                        <p:tav tm="100000">
                                          <p:val>
                                            <p:strVal val="#ppt_x"/>
                                          </p:val>
                                        </p:tav>
                                      </p:tavLst>
                                    </p:anim>
                                    <p:anim calcmode="lin" valueType="num">
                                      <p:cBhvr>
                                        <p:cTn id="2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1000"/>
                                        <p:tgtEl>
                                          <p:spTgt spid="13"/>
                                        </p:tgtEl>
                                      </p:cBhvr>
                                    </p:animEffect>
                                    <p:anim calcmode="lin" valueType="num">
                                      <p:cBhvr>
                                        <p:cTn id="31" dur="1000" fill="hold"/>
                                        <p:tgtEl>
                                          <p:spTgt spid="13"/>
                                        </p:tgtEl>
                                        <p:attrNameLst>
                                          <p:attrName>ppt_x</p:attrName>
                                        </p:attrNameLst>
                                      </p:cBhvr>
                                      <p:tavLst>
                                        <p:tav tm="0">
                                          <p:val>
                                            <p:strVal val="#ppt_x"/>
                                          </p:val>
                                        </p:tav>
                                        <p:tav tm="100000">
                                          <p:val>
                                            <p:strVal val="#ppt_x"/>
                                          </p:val>
                                        </p:tav>
                                      </p:tavLst>
                                    </p:anim>
                                    <p:anim calcmode="lin" valueType="num">
                                      <p:cBhvr>
                                        <p:cTn id="3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anim calcmode="lin" valueType="num">
                                      <p:cBhvr>
                                        <p:cTn id="38" dur="1000" fill="hold"/>
                                        <p:tgtEl>
                                          <p:spTgt spid="14"/>
                                        </p:tgtEl>
                                        <p:attrNameLst>
                                          <p:attrName>ppt_x</p:attrName>
                                        </p:attrNameLst>
                                      </p:cBhvr>
                                      <p:tavLst>
                                        <p:tav tm="0">
                                          <p:val>
                                            <p:strVal val="#ppt_x"/>
                                          </p:val>
                                        </p:tav>
                                        <p:tav tm="100000">
                                          <p:val>
                                            <p:strVal val="#ppt_x"/>
                                          </p:val>
                                        </p:tav>
                                      </p:tavLst>
                                    </p:anim>
                                    <p:anim calcmode="lin" valueType="num">
                                      <p:cBhvr>
                                        <p:cTn id="3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p:cTn id="44" dur="500" fill="hold"/>
                                        <p:tgtEl>
                                          <p:spTgt spid="10"/>
                                        </p:tgtEl>
                                        <p:attrNameLst>
                                          <p:attrName>ppt_w</p:attrName>
                                        </p:attrNameLst>
                                      </p:cBhvr>
                                      <p:tavLst>
                                        <p:tav tm="0">
                                          <p:val>
                                            <p:fltVal val="0"/>
                                          </p:val>
                                        </p:tav>
                                        <p:tav tm="100000">
                                          <p:val>
                                            <p:strVal val="#ppt_w"/>
                                          </p:val>
                                        </p:tav>
                                      </p:tavLst>
                                    </p:anim>
                                    <p:anim calcmode="lin" valueType="num">
                                      <p:cBhvr>
                                        <p:cTn id="45" dur="500" fill="hold"/>
                                        <p:tgtEl>
                                          <p:spTgt spid="10"/>
                                        </p:tgtEl>
                                        <p:attrNameLst>
                                          <p:attrName>ppt_h</p:attrName>
                                        </p:attrNameLst>
                                      </p:cBhvr>
                                      <p:tavLst>
                                        <p:tav tm="0">
                                          <p:val>
                                            <p:fltVal val="0"/>
                                          </p:val>
                                        </p:tav>
                                        <p:tav tm="100000">
                                          <p:val>
                                            <p:strVal val="#ppt_h"/>
                                          </p:val>
                                        </p:tav>
                                      </p:tavLst>
                                    </p:anim>
                                    <p:animEffect transition="in" filter="fade">
                                      <p:cBhvr>
                                        <p:cTn id="4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8" grpId="0"/>
      <p:bldP spid="10" grpId="0"/>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126</a:t>
            </a:r>
          </a:p>
        </p:txBody>
      </p:sp>
      <p:sp>
        <p:nvSpPr>
          <p:cNvPr id="3" name="Rectangle 2">
            <a:extLst>
              <a:ext uri="{FF2B5EF4-FFF2-40B4-BE49-F238E27FC236}">
                <a16:creationId xmlns:a16="http://schemas.microsoft.com/office/drawing/2014/main" id="{712FF2F1-5C9B-4E1F-B060-90926B4B013A}"/>
              </a:ext>
            </a:extLst>
          </p:cNvPr>
          <p:cNvSpPr/>
          <p:nvPr/>
        </p:nvSpPr>
        <p:spPr>
          <a:xfrm>
            <a:off x="3193516" y="877564"/>
            <a:ext cx="6149268" cy="2308324"/>
          </a:xfrm>
          <a:prstGeom prst="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BC36259-B9C2-4F38-9C4E-68C07D6FDC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7156" y="958327"/>
            <a:ext cx="1193700" cy="1729185"/>
          </a:xfrm>
          <a:prstGeom prst="rect">
            <a:avLst/>
          </a:prstGeom>
        </p:spPr>
      </p:pic>
      <p:sp>
        <p:nvSpPr>
          <p:cNvPr id="5" name="TextBox 4">
            <a:extLst>
              <a:ext uri="{FF2B5EF4-FFF2-40B4-BE49-F238E27FC236}">
                <a16:creationId xmlns:a16="http://schemas.microsoft.com/office/drawing/2014/main" id="{BC2D22E8-BF1E-4FE4-913F-1370A8AEBB00}"/>
              </a:ext>
            </a:extLst>
          </p:cNvPr>
          <p:cNvSpPr txBox="1"/>
          <p:nvPr/>
        </p:nvSpPr>
        <p:spPr>
          <a:xfrm>
            <a:off x="3246524" y="2687512"/>
            <a:ext cx="1274964" cy="461665"/>
          </a:xfrm>
          <a:prstGeom prst="rect">
            <a:avLst/>
          </a:prstGeom>
          <a:noFill/>
        </p:spPr>
        <p:txBody>
          <a:bodyPr wrap="none" rtlCol="0">
            <a:spAutoFit/>
          </a:bodyPr>
          <a:lstStyle/>
          <a:p>
            <a:pPr algn="ctr"/>
            <a:r>
              <a:rPr lang="en-US" sz="1200" dirty="0">
                <a:solidFill>
                  <a:schemeClr val="bg1"/>
                </a:solidFill>
                <a:effectLst>
                  <a:outerShdw blurRad="38100" dist="38100" dir="2700000" algn="tl">
                    <a:srgbClr val="000000">
                      <a:alpha val="43137"/>
                    </a:srgbClr>
                  </a:outerShdw>
                </a:effectLst>
              </a:rPr>
              <a:t>Elder </a:t>
            </a:r>
          </a:p>
          <a:p>
            <a:pPr algn="ctr"/>
            <a:r>
              <a:rPr lang="en-US" sz="1200" dirty="0">
                <a:solidFill>
                  <a:schemeClr val="bg1"/>
                </a:solidFill>
                <a:effectLst>
                  <a:outerShdw blurRad="38100" dist="38100" dir="2700000" algn="tl">
                    <a:srgbClr val="000000">
                      <a:alpha val="43137"/>
                    </a:srgbClr>
                  </a:outerShdw>
                </a:effectLst>
              </a:rPr>
              <a:t>Joseph B. Wirthlin</a:t>
            </a:r>
          </a:p>
        </p:txBody>
      </p:sp>
      <p:sp>
        <p:nvSpPr>
          <p:cNvPr id="2" name="Rectangle 1">
            <a:extLst>
              <a:ext uri="{FF2B5EF4-FFF2-40B4-BE49-F238E27FC236}">
                <a16:creationId xmlns:a16="http://schemas.microsoft.com/office/drawing/2014/main" id="{C4AC7C0F-E93B-4967-B04A-CB7C95AC9F81}"/>
              </a:ext>
            </a:extLst>
          </p:cNvPr>
          <p:cNvSpPr/>
          <p:nvPr/>
        </p:nvSpPr>
        <p:spPr>
          <a:xfrm>
            <a:off x="4480856" y="840853"/>
            <a:ext cx="4914936" cy="2308324"/>
          </a:xfrm>
          <a:prstGeom prst="rect">
            <a:avLst/>
          </a:prstGeom>
        </p:spPr>
        <p:txBody>
          <a:bodyPr wrap="square">
            <a:spAutoFit/>
          </a:bodyPr>
          <a:lstStyle/>
          <a:p>
            <a:pPr algn="just"/>
            <a:r>
              <a:rPr lang="en-US" sz="1600" dirty="0">
                <a:solidFill>
                  <a:schemeClr val="bg1"/>
                </a:solidFill>
              </a:rPr>
              <a:t>“Because Jesus Christ suffered greatly, He understands our suffering. He understands our grief. We experience hard things so that we too may have increased compassion and understanding for others. </a:t>
            </a:r>
          </a:p>
          <a:p>
            <a:pPr algn="just"/>
            <a:r>
              <a:rPr lang="en-US" sz="1600" dirty="0">
                <a:solidFill>
                  <a:schemeClr val="bg1"/>
                </a:solidFill>
              </a:rPr>
              <a:t>“Remember the sublime words of the Savior to the Prophet Joseph Smith when he suffered with his companions in the smothering darkness of Liberty Jail.… </a:t>
            </a:r>
          </a:p>
          <a:p>
            <a:pPr algn="just"/>
            <a:r>
              <a:rPr lang="en-US" sz="1600" dirty="0">
                <a:solidFill>
                  <a:schemeClr val="bg1"/>
                </a:solidFill>
              </a:rPr>
              <a:t>“…Joseph took comfort from these words, and so can we” (“Come What May, and Love It,”27).</a:t>
            </a:r>
          </a:p>
        </p:txBody>
      </p:sp>
      <p:sp>
        <p:nvSpPr>
          <p:cNvPr id="6" name="Rectangle 5">
            <a:extLst>
              <a:ext uri="{FF2B5EF4-FFF2-40B4-BE49-F238E27FC236}">
                <a16:creationId xmlns:a16="http://schemas.microsoft.com/office/drawing/2014/main" id="{7A94225D-5737-43C8-80D7-C4E95B44FA72}"/>
              </a:ext>
            </a:extLst>
          </p:cNvPr>
          <p:cNvSpPr/>
          <p:nvPr/>
        </p:nvSpPr>
        <p:spPr>
          <a:xfrm>
            <a:off x="1272208" y="3348947"/>
            <a:ext cx="8931965" cy="646331"/>
          </a:xfrm>
          <a:prstGeom prst="rect">
            <a:avLst/>
          </a:prstGeom>
        </p:spPr>
        <p:txBody>
          <a:bodyPr wrap="square">
            <a:spAutoFit/>
          </a:bodyPr>
          <a:lstStyle/>
          <a:p>
            <a:pPr algn="just"/>
            <a:r>
              <a:rPr lang="en-US" b="1" dirty="0">
                <a:solidFill>
                  <a:schemeClr val="bg1"/>
                </a:solidFill>
              </a:rPr>
              <a:t>In what ways have your experiences with “hard things” increased your compassion and understanding for others?</a:t>
            </a:r>
          </a:p>
        </p:txBody>
      </p:sp>
    </p:spTree>
    <p:extLst>
      <p:ext uri="{BB962C8B-B14F-4D97-AF65-F5344CB8AC3E}">
        <p14:creationId xmlns:p14="http://schemas.microsoft.com/office/powerpoint/2010/main" val="391403041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2"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vertical)">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126</a:t>
            </a:r>
          </a:p>
        </p:txBody>
      </p:sp>
      <p:sp>
        <p:nvSpPr>
          <p:cNvPr id="2" name="Rectangle 1">
            <a:extLst>
              <a:ext uri="{FF2B5EF4-FFF2-40B4-BE49-F238E27FC236}">
                <a16:creationId xmlns:a16="http://schemas.microsoft.com/office/drawing/2014/main" id="{4783E002-D946-4175-AEE0-8022B2A1E330}"/>
              </a:ext>
            </a:extLst>
          </p:cNvPr>
          <p:cNvSpPr/>
          <p:nvPr/>
        </p:nvSpPr>
        <p:spPr>
          <a:xfrm>
            <a:off x="1693480" y="968273"/>
            <a:ext cx="3125086" cy="369332"/>
          </a:xfrm>
          <a:prstGeom prst="rect">
            <a:avLst/>
          </a:prstGeom>
        </p:spPr>
        <p:txBody>
          <a:bodyPr wrap="none">
            <a:spAutoFit/>
          </a:bodyPr>
          <a:lstStyle/>
          <a:p>
            <a:r>
              <a:rPr lang="en-US" b="1" dirty="0">
                <a:solidFill>
                  <a:schemeClr val="bg1"/>
                </a:solidFill>
              </a:rPr>
              <a:t>Doctrine and Covenants 122:9.</a:t>
            </a:r>
          </a:p>
        </p:txBody>
      </p:sp>
      <p:sp>
        <p:nvSpPr>
          <p:cNvPr id="3" name="Rectangle 2">
            <a:extLst>
              <a:ext uri="{FF2B5EF4-FFF2-40B4-BE49-F238E27FC236}">
                <a16:creationId xmlns:a16="http://schemas.microsoft.com/office/drawing/2014/main" id="{6259D7B4-8C3B-4C00-9EEE-E77027B0A3D0}"/>
              </a:ext>
            </a:extLst>
          </p:cNvPr>
          <p:cNvSpPr/>
          <p:nvPr/>
        </p:nvSpPr>
        <p:spPr>
          <a:xfrm>
            <a:off x="1693480" y="1778817"/>
            <a:ext cx="6195607" cy="369332"/>
          </a:xfrm>
          <a:prstGeom prst="rect">
            <a:avLst/>
          </a:prstGeom>
        </p:spPr>
        <p:txBody>
          <a:bodyPr wrap="none">
            <a:spAutoFit/>
          </a:bodyPr>
          <a:lstStyle/>
          <a:p>
            <a:r>
              <a:rPr lang="en-US" b="1" dirty="0">
                <a:solidFill>
                  <a:schemeClr val="bg1"/>
                </a:solidFill>
              </a:rPr>
              <a:t>How do you feel Doctrine and Covenants 122:9 relates to you?</a:t>
            </a:r>
          </a:p>
        </p:txBody>
      </p:sp>
      <p:sp>
        <p:nvSpPr>
          <p:cNvPr id="4" name="Rectangle 3">
            <a:extLst>
              <a:ext uri="{FF2B5EF4-FFF2-40B4-BE49-F238E27FC236}">
                <a16:creationId xmlns:a16="http://schemas.microsoft.com/office/drawing/2014/main" id="{F1176A3A-BF43-4990-9BAE-B05E830F1870}"/>
              </a:ext>
            </a:extLst>
          </p:cNvPr>
          <p:cNvSpPr/>
          <p:nvPr/>
        </p:nvSpPr>
        <p:spPr>
          <a:xfrm>
            <a:off x="1693480" y="2340883"/>
            <a:ext cx="6370014" cy="369332"/>
          </a:xfrm>
          <a:prstGeom prst="rect">
            <a:avLst/>
          </a:prstGeom>
        </p:spPr>
        <p:txBody>
          <a:bodyPr wrap="none">
            <a:spAutoFit/>
          </a:bodyPr>
          <a:lstStyle/>
          <a:p>
            <a:r>
              <a:rPr lang="en-US" b="1" dirty="0">
                <a:solidFill>
                  <a:schemeClr val="bg1"/>
                </a:solidFill>
              </a:rPr>
              <a:t>How can this verse strengthen you during difficult experiences? </a:t>
            </a:r>
          </a:p>
        </p:txBody>
      </p:sp>
      <p:sp>
        <p:nvSpPr>
          <p:cNvPr id="5" name="Rectangle 4">
            <a:extLst>
              <a:ext uri="{FF2B5EF4-FFF2-40B4-BE49-F238E27FC236}">
                <a16:creationId xmlns:a16="http://schemas.microsoft.com/office/drawing/2014/main" id="{1FAE4237-351A-4BB8-893A-C00520080684}"/>
              </a:ext>
            </a:extLst>
          </p:cNvPr>
          <p:cNvSpPr/>
          <p:nvPr/>
        </p:nvSpPr>
        <p:spPr>
          <a:xfrm>
            <a:off x="1659284" y="1216751"/>
            <a:ext cx="8319602" cy="369332"/>
          </a:xfrm>
          <a:prstGeom prst="rect">
            <a:avLst/>
          </a:prstGeom>
        </p:spPr>
        <p:txBody>
          <a:bodyPr wrap="square">
            <a:spAutoFit/>
          </a:bodyPr>
          <a:lstStyle/>
          <a:p>
            <a:pPr algn="just"/>
            <a:r>
              <a:rPr lang="en-US" dirty="0">
                <a:solidFill>
                  <a:schemeClr val="bg1"/>
                </a:solidFill>
                <a:latin typeface="Palatino"/>
              </a:rPr>
              <a:t>As also the light of the stars, and the power thereof by which they were made;</a:t>
            </a:r>
            <a:endParaRPr lang="en-US" dirty="0">
              <a:solidFill>
                <a:schemeClr val="bg1"/>
              </a:solidFill>
            </a:endParaRPr>
          </a:p>
        </p:txBody>
      </p:sp>
    </p:spTree>
    <p:extLst>
      <p:ext uri="{BB962C8B-B14F-4D97-AF65-F5344CB8AC3E}">
        <p14:creationId xmlns:p14="http://schemas.microsoft.com/office/powerpoint/2010/main" val="202232222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8" fill="hold" grpId="1"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heel(8)">
                                      <p:cBhvr>
                                        <p:cTn id="15"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126</a:t>
            </a:r>
          </a:p>
        </p:txBody>
      </p:sp>
      <p:sp>
        <p:nvSpPr>
          <p:cNvPr id="5" name="TextBox 4">
            <a:extLst>
              <a:ext uri="{FF2B5EF4-FFF2-40B4-BE49-F238E27FC236}">
                <a16:creationId xmlns:a16="http://schemas.microsoft.com/office/drawing/2014/main" id="{2375D917-6474-47C9-92AC-948B5844F3F5}"/>
              </a:ext>
            </a:extLst>
          </p:cNvPr>
          <p:cNvSpPr txBox="1"/>
          <p:nvPr/>
        </p:nvSpPr>
        <p:spPr>
          <a:xfrm>
            <a:off x="2033830" y="3136612"/>
            <a:ext cx="8124340" cy="584775"/>
          </a:xfrm>
          <a:prstGeom prst="rect">
            <a:avLst/>
          </a:prstGeom>
          <a:noFill/>
        </p:spPr>
        <p:txBody>
          <a:bodyPr wrap="none" rtlCol="0">
            <a:spAutoFit/>
          </a:bodyPr>
          <a:lstStyle/>
          <a:p>
            <a:r>
              <a:rPr lang="en-US" sz="3200" b="1" dirty="0">
                <a:solidFill>
                  <a:schemeClr val="bg1"/>
                </a:solidFill>
                <a:latin typeface="Georgia" panose="02040502050405020303" pitchFamily="18" charset="0"/>
              </a:rPr>
              <a:t>Doctrine and Covenants 121:1-10; 122.</a:t>
            </a:r>
          </a:p>
        </p:txBody>
      </p:sp>
    </p:spTree>
    <p:extLst>
      <p:ext uri="{BB962C8B-B14F-4D97-AF65-F5344CB8AC3E}">
        <p14:creationId xmlns:p14="http://schemas.microsoft.com/office/powerpoint/2010/main" val="103204501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126</a:t>
            </a:r>
          </a:p>
        </p:txBody>
      </p:sp>
      <p:sp>
        <p:nvSpPr>
          <p:cNvPr id="2" name="Rectangle 1">
            <a:extLst>
              <a:ext uri="{FF2B5EF4-FFF2-40B4-BE49-F238E27FC236}">
                <a16:creationId xmlns:a16="http://schemas.microsoft.com/office/drawing/2014/main" id="{9AAF2FA0-B5B6-4401-B9AC-55C08D866A9F}"/>
              </a:ext>
            </a:extLst>
          </p:cNvPr>
          <p:cNvSpPr/>
          <p:nvPr/>
        </p:nvSpPr>
        <p:spPr>
          <a:xfrm>
            <a:off x="2012991" y="2952787"/>
            <a:ext cx="8576387" cy="646331"/>
          </a:xfrm>
          <a:prstGeom prst="rect">
            <a:avLst/>
          </a:prstGeom>
        </p:spPr>
        <p:txBody>
          <a:bodyPr wrap="none">
            <a:spAutoFit/>
          </a:bodyPr>
          <a:lstStyle/>
          <a:p>
            <a:r>
              <a:rPr lang="en-US" sz="3600" dirty="0">
                <a:solidFill>
                  <a:schemeClr val="bg2">
                    <a:lumMod val="50000"/>
                  </a:schemeClr>
                </a:solidFill>
                <a:latin typeface="Impact" panose="020B0806030902050204" pitchFamily="34" charset="0"/>
              </a:rPr>
              <a:t>“Joseph Smith prays for the suffering Saints”</a:t>
            </a:r>
          </a:p>
        </p:txBody>
      </p:sp>
      <p:sp>
        <p:nvSpPr>
          <p:cNvPr id="3" name="Rectangle 2">
            <a:extLst>
              <a:ext uri="{FF2B5EF4-FFF2-40B4-BE49-F238E27FC236}">
                <a16:creationId xmlns:a16="http://schemas.microsoft.com/office/drawing/2014/main" id="{4E9CA28F-8AD6-44DD-8811-10056172BE55}"/>
              </a:ext>
            </a:extLst>
          </p:cNvPr>
          <p:cNvSpPr/>
          <p:nvPr/>
        </p:nvSpPr>
        <p:spPr>
          <a:xfrm>
            <a:off x="1471991" y="952884"/>
            <a:ext cx="3758850" cy="400110"/>
          </a:xfrm>
          <a:prstGeom prst="rect">
            <a:avLst/>
          </a:prstGeom>
        </p:spPr>
        <p:txBody>
          <a:bodyPr wrap="none">
            <a:spAutoFit/>
          </a:bodyPr>
          <a:lstStyle/>
          <a:p>
            <a:r>
              <a:rPr lang="en-US" sz="2000" b="1" dirty="0">
                <a:solidFill>
                  <a:schemeClr val="bg1"/>
                </a:solidFill>
              </a:rPr>
              <a:t>Doctrine and Covenants 121:1-6.</a:t>
            </a:r>
          </a:p>
        </p:txBody>
      </p:sp>
    </p:spTree>
    <p:extLst>
      <p:ext uri="{BB962C8B-B14F-4D97-AF65-F5344CB8AC3E}">
        <p14:creationId xmlns:p14="http://schemas.microsoft.com/office/powerpoint/2010/main" val="14720466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126</a:t>
            </a:r>
          </a:p>
        </p:txBody>
      </p:sp>
      <p:sp>
        <p:nvSpPr>
          <p:cNvPr id="2" name="Rectangle 1">
            <a:extLst>
              <a:ext uri="{FF2B5EF4-FFF2-40B4-BE49-F238E27FC236}">
                <a16:creationId xmlns:a16="http://schemas.microsoft.com/office/drawing/2014/main" id="{093E3906-F598-4F60-B98C-D80E812F7147}"/>
              </a:ext>
            </a:extLst>
          </p:cNvPr>
          <p:cNvSpPr/>
          <p:nvPr/>
        </p:nvSpPr>
        <p:spPr>
          <a:xfrm>
            <a:off x="1427929" y="968273"/>
            <a:ext cx="3340466" cy="369332"/>
          </a:xfrm>
          <a:prstGeom prst="rect">
            <a:avLst/>
          </a:prstGeom>
        </p:spPr>
        <p:txBody>
          <a:bodyPr wrap="none">
            <a:spAutoFit/>
          </a:bodyPr>
          <a:lstStyle/>
          <a:p>
            <a:r>
              <a:rPr lang="en-US" b="1" dirty="0">
                <a:solidFill>
                  <a:schemeClr val="bg1"/>
                </a:solidFill>
              </a:rPr>
              <a:t>What would you tell your friend?</a:t>
            </a:r>
          </a:p>
        </p:txBody>
      </p:sp>
      <p:sp>
        <p:nvSpPr>
          <p:cNvPr id="3" name="Rectangle 2">
            <a:extLst>
              <a:ext uri="{FF2B5EF4-FFF2-40B4-BE49-F238E27FC236}">
                <a16:creationId xmlns:a16="http://schemas.microsoft.com/office/drawing/2014/main" id="{44F6F916-E57B-4E0B-ABD6-BDEF840C45FE}"/>
              </a:ext>
            </a:extLst>
          </p:cNvPr>
          <p:cNvSpPr/>
          <p:nvPr/>
        </p:nvSpPr>
        <p:spPr>
          <a:xfrm>
            <a:off x="1427929" y="1353955"/>
            <a:ext cx="7023652" cy="369332"/>
          </a:xfrm>
          <a:prstGeom prst="rect">
            <a:avLst/>
          </a:prstGeom>
        </p:spPr>
        <p:txBody>
          <a:bodyPr wrap="square">
            <a:spAutoFit/>
          </a:bodyPr>
          <a:lstStyle/>
          <a:p>
            <a:pPr algn="just"/>
            <a:r>
              <a:rPr lang="en-US" b="1" dirty="0">
                <a:solidFill>
                  <a:schemeClr val="bg1"/>
                </a:solidFill>
              </a:rPr>
              <a:t>What would you do if you were the one experiencing these afflictions? </a:t>
            </a:r>
          </a:p>
        </p:txBody>
      </p:sp>
      <p:sp>
        <p:nvSpPr>
          <p:cNvPr id="5" name="Rectangle 4">
            <a:extLst>
              <a:ext uri="{FF2B5EF4-FFF2-40B4-BE49-F238E27FC236}">
                <a16:creationId xmlns:a16="http://schemas.microsoft.com/office/drawing/2014/main" id="{2154D57F-9D4B-4F00-8425-699F4080635C}"/>
              </a:ext>
            </a:extLst>
          </p:cNvPr>
          <p:cNvSpPr/>
          <p:nvPr/>
        </p:nvSpPr>
        <p:spPr>
          <a:xfrm>
            <a:off x="1446154" y="5213438"/>
            <a:ext cx="8418436" cy="369332"/>
          </a:xfrm>
          <a:prstGeom prst="rect">
            <a:avLst/>
          </a:prstGeom>
        </p:spPr>
        <p:txBody>
          <a:bodyPr wrap="square">
            <a:spAutoFit/>
          </a:bodyPr>
          <a:lstStyle/>
          <a:p>
            <a:pPr algn="just"/>
            <a:r>
              <a:rPr lang="en-US" b="1" dirty="0">
                <a:solidFill>
                  <a:schemeClr val="bg1"/>
                </a:solidFill>
              </a:rPr>
              <a:t>What feelings and thoughts might you have had if you had been in Joseph’s place?</a:t>
            </a:r>
          </a:p>
        </p:txBody>
      </p:sp>
      <p:pic>
        <p:nvPicPr>
          <p:cNvPr id="1026" name="Picture 2" descr="Resultado de imagen para liberty jail lds">
            <a:extLst>
              <a:ext uri="{FF2B5EF4-FFF2-40B4-BE49-F238E27FC236}">
                <a16:creationId xmlns:a16="http://schemas.microsoft.com/office/drawing/2014/main" id="{E2B7029E-5DDF-4ED8-86B2-80D48414FD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6630" y="2053391"/>
            <a:ext cx="3932587" cy="279707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sultado de imagen para liberty jail lds">
            <a:extLst>
              <a:ext uri="{FF2B5EF4-FFF2-40B4-BE49-F238E27FC236}">
                <a16:creationId xmlns:a16="http://schemas.microsoft.com/office/drawing/2014/main" id="{173FF8EE-DDB8-40AC-8F4C-B767918DC2F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796" t="859" r="15396"/>
          <a:stretch/>
        </p:blipFill>
        <p:spPr bwMode="auto">
          <a:xfrm>
            <a:off x="1427929" y="2046843"/>
            <a:ext cx="4227443" cy="2764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338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5" fill="hold" nodeType="clickEffect">
                                  <p:stCondLst>
                                    <p:cond delay="0"/>
                                  </p:stCondLst>
                                  <p:childTnLst>
                                    <p:set>
                                      <p:cBhvr>
                                        <p:cTn id="14" dur="1" fill="hold">
                                          <p:stCondLst>
                                            <p:cond delay="0"/>
                                          </p:stCondLst>
                                        </p:cTn>
                                        <p:tgtEl>
                                          <p:spTgt spid="1028"/>
                                        </p:tgtEl>
                                        <p:attrNameLst>
                                          <p:attrName>style.visibility</p:attrName>
                                        </p:attrNameLst>
                                      </p:cBhvr>
                                      <p:to>
                                        <p:strVal val="visible"/>
                                      </p:to>
                                    </p:set>
                                    <p:animEffect transition="in" filter="checkerboard(down)">
                                      <p:cBhvr>
                                        <p:cTn id="15" dur="1000"/>
                                        <p:tgtEl>
                                          <p:spTgt spid="1028"/>
                                        </p:tgtEl>
                                      </p:cBhvr>
                                    </p:animEffect>
                                  </p:childTnLst>
                                </p:cTn>
                              </p:par>
                              <p:par>
                                <p:cTn id="16" presetID="5" presetClass="entr" presetSubtype="5" fill="hold" nodeType="withEffect">
                                  <p:stCondLst>
                                    <p:cond delay="0"/>
                                  </p:stCondLst>
                                  <p:childTnLst>
                                    <p:set>
                                      <p:cBhvr>
                                        <p:cTn id="17" dur="1" fill="hold">
                                          <p:stCondLst>
                                            <p:cond delay="0"/>
                                          </p:stCondLst>
                                        </p:cTn>
                                        <p:tgtEl>
                                          <p:spTgt spid="1026"/>
                                        </p:tgtEl>
                                        <p:attrNameLst>
                                          <p:attrName>style.visibility</p:attrName>
                                        </p:attrNameLst>
                                      </p:cBhvr>
                                      <p:to>
                                        <p:strVal val="visible"/>
                                      </p:to>
                                    </p:set>
                                    <p:animEffect transition="in" filter="checkerboard(down)">
                                      <p:cBhvr>
                                        <p:cTn id="18" dur="1000"/>
                                        <p:tgtEl>
                                          <p:spTgt spid="1026"/>
                                        </p:tgtEl>
                                      </p:cBhvr>
                                    </p:animEffect>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grpId="1"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435">
                                          <p:stCondLst>
                                            <p:cond delay="0"/>
                                          </p:stCondLst>
                                        </p:cTn>
                                        <p:tgtEl>
                                          <p:spTgt spid="5"/>
                                        </p:tgtEl>
                                      </p:cBhvr>
                                    </p:animEffect>
                                    <p:anim calcmode="lin" valueType="num">
                                      <p:cBhvr>
                                        <p:cTn id="24" dur="1367"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5" dur="498"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6" dur="498" tmFilter="0, 0; 0.125,0.2665; 0.25,0.4; 0.375,0.465; 0.5,0.5;  0.625,0.535; 0.75,0.6; 0.875,0.7335; 1,1">
                                          <p:stCondLst>
                                            <p:cond delay="498"/>
                                          </p:stCondLst>
                                        </p:cTn>
                                        <p:tgtEl>
                                          <p:spTgt spid="5"/>
                                        </p:tgtEl>
                                        <p:attrNameLst>
                                          <p:attrName>ppt_y</p:attrName>
                                        </p:attrNameLst>
                                      </p:cBhvr>
                                      <p:tavLst>
                                        <p:tav tm="0" fmla="#ppt_y-sin(pi*$)/9">
                                          <p:val>
                                            <p:fltVal val="0"/>
                                          </p:val>
                                        </p:tav>
                                        <p:tav tm="100000">
                                          <p:val>
                                            <p:fltVal val="1"/>
                                          </p:val>
                                        </p:tav>
                                      </p:tavLst>
                                    </p:anim>
                                    <p:anim calcmode="lin" valueType="num">
                                      <p:cBhvr>
                                        <p:cTn id="27" dur="249" tmFilter="0, 0; 0.125,0.2665; 0.25,0.4; 0.375,0.465; 0.5,0.5;  0.625,0.535; 0.75,0.6; 0.875,0.7335; 1,1">
                                          <p:stCondLst>
                                            <p:cond delay="993"/>
                                          </p:stCondLst>
                                        </p:cTn>
                                        <p:tgtEl>
                                          <p:spTgt spid="5"/>
                                        </p:tgtEl>
                                        <p:attrNameLst>
                                          <p:attrName>ppt_y</p:attrName>
                                        </p:attrNameLst>
                                      </p:cBhvr>
                                      <p:tavLst>
                                        <p:tav tm="0" fmla="#ppt_y-sin(pi*$)/27">
                                          <p:val>
                                            <p:fltVal val="0"/>
                                          </p:val>
                                        </p:tav>
                                        <p:tav tm="100000">
                                          <p:val>
                                            <p:fltVal val="1"/>
                                          </p:val>
                                        </p:tav>
                                      </p:tavLst>
                                    </p:anim>
                                    <p:anim calcmode="lin" valueType="num">
                                      <p:cBhvr>
                                        <p:cTn id="28" dur="123" tmFilter="0, 0; 0.125,0.2665; 0.25,0.4; 0.375,0.465; 0.5,0.5;  0.625,0.535; 0.75,0.6; 0.875,0.7335; 1,1">
                                          <p:stCondLst>
                                            <p:cond delay="1242"/>
                                          </p:stCondLst>
                                        </p:cTn>
                                        <p:tgtEl>
                                          <p:spTgt spid="5"/>
                                        </p:tgtEl>
                                        <p:attrNameLst>
                                          <p:attrName>ppt_y</p:attrName>
                                        </p:attrNameLst>
                                      </p:cBhvr>
                                      <p:tavLst>
                                        <p:tav tm="0" fmla="#ppt_y-sin(pi*$)/81">
                                          <p:val>
                                            <p:fltVal val="0"/>
                                          </p:val>
                                        </p:tav>
                                        <p:tav tm="100000">
                                          <p:val>
                                            <p:fltVal val="1"/>
                                          </p:val>
                                        </p:tav>
                                      </p:tavLst>
                                    </p:anim>
                                    <p:animScale>
                                      <p:cBhvr>
                                        <p:cTn id="29" dur="20">
                                          <p:stCondLst>
                                            <p:cond delay="487"/>
                                          </p:stCondLst>
                                        </p:cTn>
                                        <p:tgtEl>
                                          <p:spTgt spid="5"/>
                                        </p:tgtEl>
                                      </p:cBhvr>
                                      <p:to x="100000" y="60000"/>
                                    </p:animScale>
                                    <p:animScale>
                                      <p:cBhvr>
                                        <p:cTn id="30" dur="124" decel="50000">
                                          <p:stCondLst>
                                            <p:cond delay="507"/>
                                          </p:stCondLst>
                                        </p:cTn>
                                        <p:tgtEl>
                                          <p:spTgt spid="5"/>
                                        </p:tgtEl>
                                      </p:cBhvr>
                                      <p:to x="100000" y="100000"/>
                                    </p:animScale>
                                    <p:animScale>
                                      <p:cBhvr>
                                        <p:cTn id="31" dur="20">
                                          <p:stCondLst>
                                            <p:cond delay="984"/>
                                          </p:stCondLst>
                                        </p:cTn>
                                        <p:tgtEl>
                                          <p:spTgt spid="5"/>
                                        </p:tgtEl>
                                      </p:cBhvr>
                                      <p:to x="100000" y="80000"/>
                                    </p:animScale>
                                    <p:animScale>
                                      <p:cBhvr>
                                        <p:cTn id="32" dur="124" decel="50000">
                                          <p:stCondLst>
                                            <p:cond delay="1004"/>
                                          </p:stCondLst>
                                        </p:cTn>
                                        <p:tgtEl>
                                          <p:spTgt spid="5"/>
                                        </p:tgtEl>
                                      </p:cBhvr>
                                      <p:to x="100000" y="100000"/>
                                    </p:animScale>
                                    <p:animScale>
                                      <p:cBhvr>
                                        <p:cTn id="33" dur="20">
                                          <p:stCondLst>
                                            <p:cond delay="1231"/>
                                          </p:stCondLst>
                                        </p:cTn>
                                        <p:tgtEl>
                                          <p:spTgt spid="5"/>
                                        </p:tgtEl>
                                      </p:cBhvr>
                                      <p:to x="100000" y="90000"/>
                                    </p:animScale>
                                    <p:animScale>
                                      <p:cBhvr>
                                        <p:cTn id="34" dur="124" decel="50000">
                                          <p:stCondLst>
                                            <p:cond delay="1251"/>
                                          </p:stCondLst>
                                        </p:cTn>
                                        <p:tgtEl>
                                          <p:spTgt spid="5"/>
                                        </p:tgtEl>
                                      </p:cBhvr>
                                      <p:to x="100000" y="100000"/>
                                    </p:animScale>
                                    <p:animScale>
                                      <p:cBhvr>
                                        <p:cTn id="35" dur="20">
                                          <p:stCondLst>
                                            <p:cond delay="1356"/>
                                          </p:stCondLst>
                                        </p:cTn>
                                        <p:tgtEl>
                                          <p:spTgt spid="5"/>
                                        </p:tgtEl>
                                      </p:cBhvr>
                                      <p:to x="100000" y="95000"/>
                                    </p:animScale>
                                    <p:animScale>
                                      <p:cBhvr>
                                        <p:cTn id="36" dur="124" decel="50000">
                                          <p:stCondLst>
                                            <p:cond delay="1376"/>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126</a:t>
            </a:r>
          </a:p>
        </p:txBody>
      </p:sp>
      <p:sp>
        <p:nvSpPr>
          <p:cNvPr id="2" name="Rectangle 1">
            <a:extLst>
              <a:ext uri="{FF2B5EF4-FFF2-40B4-BE49-F238E27FC236}">
                <a16:creationId xmlns:a16="http://schemas.microsoft.com/office/drawing/2014/main" id="{21721A90-E511-4FCD-BCA4-4C1C7AAF25B7}"/>
              </a:ext>
            </a:extLst>
          </p:cNvPr>
          <p:cNvSpPr/>
          <p:nvPr/>
        </p:nvSpPr>
        <p:spPr>
          <a:xfrm>
            <a:off x="1824244" y="968273"/>
            <a:ext cx="3362331" cy="369332"/>
          </a:xfrm>
          <a:prstGeom prst="rect">
            <a:avLst/>
          </a:prstGeom>
        </p:spPr>
        <p:txBody>
          <a:bodyPr wrap="none">
            <a:spAutoFit/>
          </a:bodyPr>
          <a:lstStyle/>
          <a:p>
            <a:r>
              <a:rPr lang="en-US" b="1" dirty="0">
                <a:solidFill>
                  <a:schemeClr val="bg1"/>
                </a:solidFill>
              </a:rPr>
              <a:t>Doctrine and Covenants 121:1–6.</a:t>
            </a:r>
          </a:p>
        </p:txBody>
      </p:sp>
      <p:sp>
        <p:nvSpPr>
          <p:cNvPr id="3" name="Rectangle 2">
            <a:extLst>
              <a:ext uri="{FF2B5EF4-FFF2-40B4-BE49-F238E27FC236}">
                <a16:creationId xmlns:a16="http://schemas.microsoft.com/office/drawing/2014/main" id="{141DF5BA-6841-47C3-A70B-960783DD85F6}"/>
              </a:ext>
            </a:extLst>
          </p:cNvPr>
          <p:cNvSpPr/>
          <p:nvPr/>
        </p:nvSpPr>
        <p:spPr>
          <a:xfrm>
            <a:off x="1824244" y="4834678"/>
            <a:ext cx="3981346" cy="369332"/>
          </a:xfrm>
          <a:prstGeom prst="rect">
            <a:avLst/>
          </a:prstGeom>
        </p:spPr>
        <p:txBody>
          <a:bodyPr wrap="none">
            <a:spAutoFit/>
          </a:bodyPr>
          <a:lstStyle/>
          <a:p>
            <a:r>
              <a:rPr lang="en-US" b="1" dirty="0">
                <a:solidFill>
                  <a:schemeClr val="bg1"/>
                </a:solidFill>
              </a:rPr>
              <a:t>What questions and pleas did you find?</a:t>
            </a:r>
          </a:p>
        </p:txBody>
      </p:sp>
      <p:sp>
        <p:nvSpPr>
          <p:cNvPr id="5" name="Rectangle 4">
            <a:extLst>
              <a:ext uri="{FF2B5EF4-FFF2-40B4-BE49-F238E27FC236}">
                <a16:creationId xmlns:a16="http://schemas.microsoft.com/office/drawing/2014/main" id="{BB543E72-8D31-483D-8072-828EC6AD29B3}"/>
              </a:ext>
            </a:extLst>
          </p:cNvPr>
          <p:cNvSpPr/>
          <p:nvPr/>
        </p:nvSpPr>
        <p:spPr>
          <a:xfrm>
            <a:off x="1824244" y="5280778"/>
            <a:ext cx="4648965" cy="369332"/>
          </a:xfrm>
          <a:prstGeom prst="rect">
            <a:avLst/>
          </a:prstGeom>
        </p:spPr>
        <p:txBody>
          <a:bodyPr wrap="none">
            <a:spAutoFit/>
          </a:bodyPr>
          <a:lstStyle/>
          <a:p>
            <a:r>
              <a:rPr lang="en-US" b="1" dirty="0">
                <a:solidFill>
                  <a:schemeClr val="bg1"/>
                </a:solidFill>
              </a:rPr>
              <a:t>What else impressed you about these verses? </a:t>
            </a:r>
          </a:p>
        </p:txBody>
      </p:sp>
      <p:sp>
        <p:nvSpPr>
          <p:cNvPr id="6" name="Rectangle 5">
            <a:extLst>
              <a:ext uri="{FF2B5EF4-FFF2-40B4-BE49-F238E27FC236}">
                <a16:creationId xmlns:a16="http://schemas.microsoft.com/office/drawing/2014/main" id="{2A8CB751-483D-4061-8058-4880207EB339}"/>
              </a:ext>
            </a:extLst>
          </p:cNvPr>
          <p:cNvSpPr/>
          <p:nvPr/>
        </p:nvSpPr>
        <p:spPr>
          <a:xfrm>
            <a:off x="1824244" y="1218480"/>
            <a:ext cx="8830504" cy="3539430"/>
          </a:xfrm>
          <a:prstGeom prst="rect">
            <a:avLst/>
          </a:prstGeom>
        </p:spPr>
        <p:txBody>
          <a:bodyPr wrap="square">
            <a:spAutoFit/>
          </a:bodyPr>
          <a:lstStyle/>
          <a:p>
            <a:pPr algn="just" fontAlgn="base"/>
            <a:r>
              <a:rPr lang="en-US" sz="1600" b="1" dirty="0">
                <a:solidFill>
                  <a:schemeClr val="bg1"/>
                </a:solidFill>
                <a:latin typeface="Palatino"/>
              </a:rPr>
              <a:t>1 </a:t>
            </a:r>
            <a:r>
              <a:rPr lang="en-US" sz="1600" dirty="0">
                <a:solidFill>
                  <a:schemeClr val="bg1"/>
                </a:solidFill>
                <a:latin typeface="Palatino"/>
              </a:rPr>
              <a:t>O God, where art thou? And where is the pavilion that </a:t>
            </a:r>
            <a:r>
              <a:rPr lang="en-US" sz="1600" dirty="0" err="1">
                <a:solidFill>
                  <a:schemeClr val="bg1"/>
                </a:solidFill>
                <a:latin typeface="Palatino"/>
              </a:rPr>
              <a:t>covereth</a:t>
            </a:r>
            <a:r>
              <a:rPr lang="en-US" sz="1600" dirty="0">
                <a:solidFill>
                  <a:schemeClr val="bg1"/>
                </a:solidFill>
                <a:latin typeface="Palatino"/>
              </a:rPr>
              <a:t> thy hiding place?</a:t>
            </a:r>
          </a:p>
          <a:p>
            <a:pPr algn="just" fontAlgn="base"/>
            <a:r>
              <a:rPr lang="en-US" sz="1600" b="1" dirty="0">
                <a:solidFill>
                  <a:schemeClr val="bg1"/>
                </a:solidFill>
                <a:latin typeface="Palatino"/>
              </a:rPr>
              <a:t>2 </a:t>
            </a:r>
            <a:r>
              <a:rPr lang="en-US" sz="1600" dirty="0">
                <a:solidFill>
                  <a:schemeClr val="bg1"/>
                </a:solidFill>
                <a:latin typeface="Palatino"/>
              </a:rPr>
              <a:t>How long shall thy hand be stayed, and thine eye, yea thy pure eye, behold from the eternal heavens the wrongs of thy people and of thy servants, and thine ear be penetrated with their cries?</a:t>
            </a:r>
          </a:p>
          <a:p>
            <a:pPr algn="just" fontAlgn="base"/>
            <a:r>
              <a:rPr lang="en-US" sz="1600" b="1" dirty="0">
                <a:solidFill>
                  <a:schemeClr val="bg1"/>
                </a:solidFill>
                <a:latin typeface="Palatino"/>
              </a:rPr>
              <a:t>3 </a:t>
            </a:r>
            <a:r>
              <a:rPr lang="en-US" sz="1600" dirty="0">
                <a:solidFill>
                  <a:schemeClr val="bg1"/>
                </a:solidFill>
                <a:latin typeface="Palatino"/>
              </a:rPr>
              <a:t>Yea, O Lord, how long shall they suffer these wrongs and unlawful oppressions, before thine heart shall be softened toward them, and thy bowels be moved with compassion toward them?</a:t>
            </a:r>
          </a:p>
          <a:p>
            <a:pPr algn="just" fontAlgn="base"/>
            <a:r>
              <a:rPr lang="en-US" sz="1600" b="1" dirty="0">
                <a:solidFill>
                  <a:schemeClr val="bg1"/>
                </a:solidFill>
                <a:latin typeface="Palatino"/>
              </a:rPr>
              <a:t>4 </a:t>
            </a:r>
            <a:r>
              <a:rPr lang="en-US" sz="1600" dirty="0">
                <a:solidFill>
                  <a:schemeClr val="bg1"/>
                </a:solidFill>
                <a:latin typeface="Palatino"/>
              </a:rPr>
              <a:t>O Lord God Almighty, maker of heaven, earth, and seas, and of all things that in them are, and who controllest and subjectest the devil, and the dark and benighted dominion of Sheol—stretch forth thy hand; let thine eye pierce; let thy pavilion be taken up; let thy hiding place no longer be covered; let thine ear be inclined; let thine heart be softened, and thy bowels moved with compassion toward us.</a:t>
            </a:r>
          </a:p>
          <a:p>
            <a:pPr algn="just" fontAlgn="base"/>
            <a:r>
              <a:rPr lang="en-US" sz="1600" b="1" dirty="0">
                <a:solidFill>
                  <a:schemeClr val="bg1"/>
                </a:solidFill>
                <a:latin typeface="Palatino"/>
              </a:rPr>
              <a:t>5 </a:t>
            </a:r>
            <a:r>
              <a:rPr lang="en-US" sz="1600" dirty="0">
                <a:solidFill>
                  <a:schemeClr val="bg1"/>
                </a:solidFill>
                <a:latin typeface="Palatino"/>
              </a:rPr>
              <a:t>Let thine anger be kindled against our enemies; and, in the fury of thine heart, with thy sword avenge us of our wrongs.</a:t>
            </a:r>
          </a:p>
          <a:p>
            <a:pPr algn="just" fontAlgn="base"/>
            <a:r>
              <a:rPr lang="en-US" sz="1600" b="1" dirty="0">
                <a:solidFill>
                  <a:schemeClr val="bg1"/>
                </a:solidFill>
                <a:latin typeface="Palatino"/>
              </a:rPr>
              <a:t>6 </a:t>
            </a:r>
            <a:r>
              <a:rPr lang="en-US" sz="1600" dirty="0">
                <a:solidFill>
                  <a:schemeClr val="bg1"/>
                </a:solidFill>
                <a:latin typeface="Palatino"/>
              </a:rPr>
              <a:t>Remember thy suffering saints, O our God; and thy servants will rejoice in thy name forever.</a:t>
            </a:r>
            <a:endParaRPr lang="en-US" sz="1600" b="0" i="0" dirty="0">
              <a:solidFill>
                <a:schemeClr val="bg1"/>
              </a:solidFill>
              <a:effectLst/>
              <a:latin typeface="Palatino"/>
            </a:endParaRPr>
          </a:p>
        </p:txBody>
      </p:sp>
    </p:spTree>
    <p:extLst>
      <p:ext uri="{BB962C8B-B14F-4D97-AF65-F5344CB8AC3E}">
        <p14:creationId xmlns:p14="http://schemas.microsoft.com/office/powerpoint/2010/main" val="17143023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126</a:t>
            </a:r>
          </a:p>
        </p:txBody>
      </p:sp>
      <p:sp>
        <p:nvSpPr>
          <p:cNvPr id="2" name="Rectangle 1">
            <a:extLst>
              <a:ext uri="{FF2B5EF4-FFF2-40B4-BE49-F238E27FC236}">
                <a16:creationId xmlns:a16="http://schemas.microsoft.com/office/drawing/2014/main" id="{5AFAE17D-ABBB-4980-9C0E-C7B5FBE8DBD8}"/>
              </a:ext>
            </a:extLst>
          </p:cNvPr>
          <p:cNvSpPr/>
          <p:nvPr/>
        </p:nvSpPr>
        <p:spPr>
          <a:xfrm>
            <a:off x="2720877" y="2721114"/>
            <a:ext cx="7205499" cy="707886"/>
          </a:xfrm>
          <a:prstGeom prst="rect">
            <a:avLst/>
          </a:prstGeom>
        </p:spPr>
        <p:txBody>
          <a:bodyPr wrap="none">
            <a:spAutoFit/>
          </a:bodyPr>
          <a:lstStyle/>
          <a:p>
            <a:r>
              <a:rPr lang="en-US" sz="4000" dirty="0">
                <a:solidFill>
                  <a:schemeClr val="bg2">
                    <a:lumMod val="50000"/>
                  </a:schemeClr>
                </a:solidFill>
                <a:latin typeface="Impact" panose="020B0806030902050204" pitchFamily="34" charset="0"/>
              </a:rPr>
              <a:t>“The Lord comforts Joseph Smith”</a:t>
            </a:r>
          </a:p>
        </p:txBody>
      </p:sp>
      <p:sp>
        <p:nvSpPr>
          <p:cNvPr id="3" name="Rectangle 2">
            <a:extLst>
              <a:ext uri="{FF2B5EF4-FFF2-40B4-BE49-F238E27FC236}">
                <a16:creationId xmlns:a16="http://schemas.microsoft.com/office/drawing/2014/main" id="{0A3319A5-D8BB-47B6-B2BF-537BD82BFEFB}"/>
              </a:ext>
            </a:extLst>
          </p:cNvPr>
          <p:cNvSpPr/>
          <p:nvPr/>
        </p:nvSpPr>
        <p:spPr>
          <a:xfrm>
            <a:off x="1499954" y="1152939"/>
            <a:ext cx="3908955" cy="369332"/>
          </a:xfrm>
          <a:prstGeom prst="rect">
            <a:avLst/>
          </a:prstGeom>
        </p:spPr>
        <p:txBody>
          <a:bodyPr wrap="none">
            <a:spAutoFit/>
          </a:bodyPr>
          <a:lstStyle/>
          <a:p>
            <a:r>
              <a:rPr lang="en-US" b="1" dirty="0">
                <a:solidFill>
                  <a:schemeClr val="bg1"/>
                </a:solidFill>
              </a:rPr>
              <a:t>Doctrine and Covenants 121:7–10;122.</a:t>
            </a:r>
          </a:p>
        </p:txBody>
      </p:sp>
    </p:spTree>
    <p:extLst>
      <p:ext uri="{BB962C8B-B14F-4D97-AF65-F5344CB8AC3E}">
        <p14:creationId xmlns:p14="http://schemas.microsoft.com/office/powerpoint/2010/main" val="3777148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126</a:t>
            </a:r>
          </a:p>
        </p:txBody>
      </p:sp>
      <p:sp>
        <p:nvSpPr>
          <p:cNvPr id="3" name="Rectangle 2">
            <a:extLst>
              <a:ext uri="{FF2B5EF4-FFF2-40B4-BE49-F238E27FC236}">
                <a16:creationId xmlns:a16="http://schemas.microsoft.com/office/drawing/2014/main" id="{73BD69EA-9F94-43A0-B406-C01775C5337A}"/>
              </a:ext>
            </a:extLst>
          </p:cNvPr>
          <p:cNvSpPr/>
          <p:nvPr/>
        </p:nvSpPr>
        <p:spPr>
          <a:xfrm>
            <a:off x="1499954" y="1152939"/>
            <a:ext cx="3484159" cy="369332"/>
          </a:xfrm>
          <a:prstGeom prst="rect">
            <a:avLst/>
          </a:prstGeom>
        </p:spPr>
        <p:txBody>
          <a:bodyPr wrap="none">
            <a:spAutoFit/>
          </a:bodyPr>
          <a:lstStyle/>
          <a:p>
            <a:r>
              <a:rPr lang="en-US" b="1" dirty="0">
                <a:solidFill>
                  <a:schemeClr val="bg1"/>
                </a:solidFill>
              </a:rPr>
              <a:t>Doctrine and Covenants 121:7–10.</a:t>
            </a:r>
          </a:p>
        </p:txBody>
      </p:sp>
      <p:sp>
        <p:nvSpPr>
          <p:cNvPr id="2" name="Rectangle 1">
            <a:extLst>
              <a:ext uri="{FF2B5EF4-FFF2-40B4-BE49-F238E27FC236}">
                <a16:creationId xmlns:a16="http://schemas.microsoft.com/office/drawing/2014/main" id="{C3ACE957-55B5-48EE-BDE9-76CA973BC2DC}"/>
              </a:ext>
            </a:extLst>
          </p:cNvPr>
          <p:cNvSpPr/>
          <p:nvPr/>
        </p:nvSpPr>
        <p:spPr>
          <a:xfrm>
            <a:off x="1499954" y="1403003"/>
            <a:ext cx="9192092" cy="1323439"/>
          </a:xfrm>
          <a:prstGeom prst="rect">
            <a:avLst/>
          </a:prstGeom>
        </p:spPr>
        <p:txBody>
          <a:bodyPr wrap="square">
            <a:spAutoFit/>
          </a:bodyPr>
          <a:lstStyle/>
          <a:p>
            <a:pPr algn="just" fontAlgn="base"/>
            <a:r>
              <a:rPr lang="en-US" sz="1600" b="1" dirty="0">
                <a:solidFill>
                  <a:schemeClr val="bg1"/>
                </a:solidFill>
                <a:latin typeface="Palatino"/>
              </a:rPr>
              <a:t>7 </a:t>
            </a:r>
            <a:r>
              <a:rPr lang="en-US" sz="1600" dirty="0">
                <a:solidFill>
                  <a:schemeClr val="bg1"/>
                </a:solidFill>
                <a:latin typeface="Palatino"/>
              </a:rPr>
              <a:t>My son, peace be unto thy soul; thine adversity and thine afflictions shall be but a small moment;</a:t>
            </a:r>
          </a:p>
          <a:p>
            <a:pPr algn="just" fontAlgn="base"/>
            <a:r>
              <a:rPr lang="en-US" sz="1600" b="1" dirty="0">
                <a:solidFill>
                  <a:schemeClr val="bg1"/>
                </a:solidFill>
                <a:latin typeface="Palatino"/>
              </a:rPr>
              <a:t>8 </a:t>
            </a:r>
            <a:r>
              <a:rPr lang="en-US" sz="1600" dirty="0">
                <a:solidFill>
                  <a:schemeClr val="bg1"/>
                </a:solidFill>
                <a:latin typeface="Palatino"/>
              </a:rPr>
              <a:t>And then, if thou endure it well, God shall exalt thee on high; thou shalt triumph over all thy foes.</a:t>
            </a:r>
          </a:p>
          <a:p>
            <a:pPr algn="just" fontAlgn="base"/>
            <a:r>
              <a:rPr lang="en-US" sz="1600" b="1" dirty="0">
                <a:solidFill>
                  <a:schemeClr val="bg1"/>
                </a:solidFill>
                <a:latin typeface="Palatino"/>
              </a:rPr>
              <a:t>9 </a:t>
            </a:r>
            <a:r>
              <a:rPr lang="en-US" sz="1600" dirty="0">
                <a:solidFill>
                  <a:schemeClr val="bg1"/>
                </a:solidFill>
                <a:latin typeface="Palatino"/>
              </a:rPr>
              <a:t>Thy friends do stand by thee, and they shall hail thee again with warm hearts and friendly hands.</a:t>
            </a:r>
          </a:p>
          <a:p>
            <a:pPr algn="just" fontAlgn="base"/>
            <a:r>
              <a:rPr lang="en-US" sz="1600" b="1" dirty="0">
                <a:solidFill>
                  <a:schemeClr val="bg1"/>
                </a:solidFill>
                <a:latin typeface="Palatino"/>
              </a:rPr>
              <a:t>10 </a:t>
            </a:r>
            <a:r>
              <a:rPr lang="en-US" sz="1600" dirty="0">
                <a:solidFill>
                  <a:schemeClr val="bg1"/>
                </a:solidFill>
                <a:latin typeface="Palatino"/>
              </a:rPr>
              <a:t>Thou art not yet as Job; thy friends do not contend against thee, neither charge thee with transgression, as they did Job.</a:t>
            </a:r>
            <a:endParaRPr lang="en-US" sz="1600" b="0" i="0" dirty="0">
              <a:solidFill>
                <a:schemeClr val="bg1"/>
              </a:solidFill>
              <a:effectLst/>
              <a:latin typeface="Palatino"/>
            </a:endParaRPr>
          </a:p>
        </p:txBody>
      </p:sp>
      <p:sp>
        <p:nvSpPr>
          <p:cNvPr id="6" name="Rectangle 5">
            <a:extLst>
              <a:ext uri="{FF2B5EF4-FFF2-40B4-BE49-F238E27FC236}">
                <a16:creationId xmlns:a16="http://schemas.microsoft.com/office/drawing/2014/main" id="{D611FBFB-E326-4730-9E17-9B427FEAAD7A}"/>
              </a:ext>
            </a:extLst>
          </p:cNvPr>
          <p:cNvSpPr/>
          <p:nvPr/>
        </p:nvSpPr>
        <p:spPr>
          <a:xfrm>
            <a:off x="1499955" y="2820106"/>
            <a:ext cx="8613913" cy="369332"/>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When we call upon the Lord during times of adversity and affliction, we can receive His peace.</a:t>
            </a:r>
          </a:p>
        </p:txBody>
      </p:sp>
      <p:sp>
        <p:nvSpPr>
          <p:cNvPr id="8" name="Rectangle 7">
            <a:extLst>
              <a:ext uri="{FF2B5EF4-FFF2-40B4-BE49-F238E27FC236}">
                <a16:creationId xmlns:a16="http://schemas.microsoft.com/office/drawing/2014/main" id="{57C695D4-2335-473A-A87E-D81661978E29}"/>
              </a:ext>
            </a:extLst>
          </p:cNvPr>
          <p:cNvSpPr/>
          <p:nvPr/>
        </p:nvSpPr>
        <p:spPr>
          <a:xfrm>
            <a:off x="1499954" y="3289618"/>
            <a:ext cx="7222435" cy="369332"/>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If we endure trials well in mortality, God will bless us now and in the eternities.</a:t>
            </a:r>
          </a:p>
        </p:txBody>
      </p:sp>
      <p:sp>
        <p:nvSpPr>
          <p:cNvPr id="9" name="Rectangle 8">
            <a:extLst>
              <a:ext uri="{FF2B5EF4-FFF2-40B4-BE49-F238E27FC236}">
                <a16:creationId xmlns:a16="http://schemas.microsoft.com/office/drawing/2014/main" id="{C1D0FE68-F4DD-41F6-836F-83DB1E44EB44}"/>
              </a:ext>
            </a:extLst>
          </p:cNvPr>
          <p:cNvSpPr/>
          <p:nvPr/>
        </p:nvSpPr>
        <p:spPr>
          <a:xfrm>
            <a:off x="1499954" y="3762227"/>
            <a:ext cx="6096000" cy="369332"/>
          </a:xfrm>
          <a:prstGeom prst="rect">
            <a:avLst/>
          </a:prstGeom>
        </p:spPr>
        <p:txBody>
          <a:bodyPr>
            <a:spAutoFit/>
          </a:bodyPr>
          <a:lstStyle/>
          <a:p>
            <a:r>
              <a:rPr lang="en-US" i="1" dirty="0">
                <a:solidFill>
                  <a:schemeClr val="bg1"/>
                </a:solidFill>
                <a:effectLst>
                  <a:outerShdw blurRad="38100" dist="38100" dir="2700000" algn="tl">
                    <a:srgbClr val="000000">
                      <a:alpha val="43137"/>
                    </a:srgbClr>
                  </a:outerShdw>
                </a:effectLst>
              </a:rPr>
              <a:t>In times of trial, we can find comfort in the support of true friends.</a:t>
            </a:r>
          </a:p>
        </p:txBody>
      </p:sp>
    </p:spTree>
    <p:extLst>
      <p:ext uri="{BB962C8B-B14F-4D97-AF65-F5344CB8AC3E}">
        <p14:creationId xmlns:p14="http://schemas.microsoft.com/office/powerpoint/2010/main" val="12817352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trips(downRight)">
                                      <p:cBhvr>
                                        <p:cTn id="12" dur="125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outVertical)">
                                      <p:cBhvr>
                                        <p:cTn id="1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126</a:t>
            </a:r>
          </a:p>
        </p:txBody>
      </p:sp>
      <p:sp>
        <p:nvSpPr>
          <p:cNvPr id="5" name="Rectangle 4">
            <a:extLst>
              <a:ext uri="{FF2B5EF4-FFF2-40B4-BE49-F238E27FC236}">
                <a16:creationId xmlns:a16="http://schemas.microsoft.com/office/drawing/2014/main" id="{DF42C424-D0A1-44F6-AD82-0C41853A4BB5}"/>
              </a:ext>
            </a:extLst>
          </p:cNvPr>
          <p:cNvSpPr/>
          <p:nvPr/>
        </p:nvSpPr>
        <p:spPr>
          <a:xfrm>
            <a:off x="1484241" y="1152939"/>
            <a:ext cx="7222435" cy="369332"/>
          </a:xfrm>
          <a:prstGeom prst="rect">
            <a:avLst/>
          </a:prstGeom>
        </p:spPr>
        <p:txBody>
          <a:bodyPr wrap="square">
            <a:spAutoFit/>
          </a:bodyPr>
          <a:lstStyle/>
          <a:p>
            <a:r>
              <a:rPr lang="en-US" b="1" dirty="0">
                <a:solidFill>
                  <a:schemeClr val="bg1"/>
                </a:solidFill>
              </a:rPr>
              <a:t>What is the difference between enduring a trial and enduring a trial well?</a:t>
            </a:r>
          </a:p>
        </p:txBody>
      </p:sp>
      <p:sp>
        <p:nvSpPr>
          <p:cNvPr id="6" name="Rectangle 5">
            <a:extLst>
              <a:ext uri="{FF2B5EF4-FFF2-40B4-BE49-F238E27FC236}">
                <a16:creationId xmlns:a16="http://schemas.microsoft.com/office/drawing/2014/main" id="{8B1751C0-7AA2-43B6-A153-3301F4ADF838}"/>
              </a:ext>
            </a:extLst>
          </p:cNvPr>
          <p:cNvSpPr/>
          <p:nvPr/>
        </p:nvSpPr>
        <p:spPr>
          <a:xfrm>
            <a:off x="1484240" y="1725874"/>
            <a:ext cx="6331990" cy="369332"/>
          </a:xfrm>
          <a:prstGeom prst="rect">
            <a:avLst/>
          </a:prstGeom>
        </p:spPr>
        <p:txBody>
          <a:bodyPr wrap="none">
            <a:spAutoFit/>
          </a:bodyPr>
          <a:lstStyle/>
          <a:p>
            <a:r>
              <a:rPr lang="en-US" b="1" dirty="0">
                <a:solidFill>
                  <a:schemeClr val="bg1"/>
                </a:solidFill>
              </a:rPr>
              <a:t>Whom do you know who is an example of enduring a trial well?</a:t>
            </a:r>
          </a:p>
        </p:txBody>
      </p:sp>
      <p:sp>
        <p:nvSpPr>
          <p:cNvPr id="8" name="Rectangle 7">
            <a:extLst>
              <a:ext uri="{FF2B5EF4-FFF2-40B4-BE49-F238E27FC236}">
                <a16:creationId xmlns:a16="http://schemas.microsoft.com/office/drawing/2014/main" id="{3AFC53AD-EC04-4948-9C19-88A76E6F39ED}"/>
              </a:ext>
            </a:extLst>
          </p:cNvPr>
          <p:cNvSpPr/>
          <p:nvPr/>
        </p:nvSpPr>
        <p:spPr>
          <a:xfrm>
            <a:off x="1484240" y="2251201"/>
            <a:ext cx="8613913" cy="369332"/>
          </a:xfrm>
          <a:prstGeom prst="rect">
            <a:avLst/>
          </a:prstGeom>
        </p:spPr>
        <p:txBody>
          <a:bodyPr wrap="square">
            <a:spAutoFit/>
          </a:bodyPr>
          <a:lstStyle/>
          <a:p>
            <a:pPr algn="just"/>
            <a:r>
              <a:rPr lang="en-US" b="1" dirty="0">
                <a:solidFill>
                  <a:schemeClr val="bg1"/>
                </a:solidFill>
              </a:rPr>
              <a:t>What do you think this means? How can this perspective help us endure our trials well? </a:t>
            </a:r>
          </a:p>
        </p:txBody>
      </p:sp>
      <p:sp>
        <p:nvSpPr>
          <p:cNvPr id="9" name="Rectangle 8">
            <a:extLst>
              <a:ext uri="{FF2B5EF4-FFF2-40B4-BE49-F238E27FC236}">
                <a16:creationId xmlns:a16="http://schemas.microsoft.com/office/drawing/2014/main" id="{DE16C561-E1A6-42FA-947B-3EDD0F58784F}"/>
              </a:ext>
            </a:extLst>
          </p:cNvPr>
          <p:cNvSpPr/>
          <p:nvPr/>
        </p:nvSpPr>
        <p:spPr>
          <a:xfrm>
            <a:off x="2170043" y="2799015"/>
            <a:ext cx="7825409" cy="369332"/>
          </a:xfrm>
          <a:prstGeom prst="rect">
            <a:avLst/>
          </a:prstGeom>
        </p:spPr>
        <p:txBody>
          <a:bodyPr wrap="square">
            <a:spAutoFit/>
          </a:bodyPr>
          <a:lstStyle/>
          <a:p>
            <a:pPr algn="ctr"/>
            <a:r>
              <a:rPr lang="en-US"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Who shall seek counsel and blessings through the Prophet Joseph Smith? </a:t>
            </a:r>
          </a:p>
        </p:txBody>
      </p:sp>
    </p:spTree>
    <p:extLst>
      <p:ext uri="{BB962C8B-B14F-4D97-AF65-F5344CB8AC3E}">
        <p14:creationId xmlns:p14="http://schemas.microsoft.com/office/powerpoint/2010/main" val="21176392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upRight)">
                                      <p:cBhvr>
                                        <p:cTn id="7" dur="12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9"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upLeft)">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Left)">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ppt_w</p:attrName>
                                        </p:attrNameLst>
                                      </p:cBhvr>
                                      <p:tavLst>
                                        <p:tav tm="0">
                                          <p:val>
                                            <p:fltVal val="0"/>
                                          </p:val>
                                        </p:tav>
                                        <p:tav tm="100000">
                                          <p:val>
                                            <p:strVal val="#ppt_w"/>
                                          </p:val>
                                        </p:tav>
                                      </p:tavLst>
                                    </p:anim>
                                    <p:anim calcmode="lin" valueType="num">
                                      <p:cBhvr>
                                        <p:cTn id="23" dur="1000" fill="hold"/>
                                        <p:tgtEl>
                                          <p:spTgt spid="9"/>
                                        </p:tgtEl>
                                        <p:attrNameLst>
                                          <p:attrName>ppt_h</p:attrName>
                                        </p:attrNameLst>
                                      </p:cBhvr>
                                      <p:tavLst>
                                        <p:tav tm="0">
                                          <p:val>
                                            <p:fltVal val="0"/>
                                          </p:val>
                                        </p:tav>
                                        <p:tav tm="100000">
                                          <p:val>
                                            <p:strVal val="#ppt_h"/>
                                          </p:val>
                                        </p:tav>
                                      </p:tavLst>
                                    </p:anim>
                                    <p:animEffect transition="in" filter="fade">
                                      <p:cBhvr>
                                        <p:cTn id="2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126</a:t>
            </a:r>
          </a:p>
        </p:txBody>
      </p:sp>
      <p:sp>
        <p:nvSpPr>
          <p:cNvPr id="2" name="Rectangle 1">
            <a:extLst>
              <a:ext uri="{FF2B5EF4-FFF2-40B4-BE49-F238E27FC236}">
                <a16:creationId xmlns:a16="http://schemas.microsoft.com/office/drawing/2014/main" id="{7846AA80-E197-4B43-8F4D-1B742491E704}"/>
              </a:ext>
            </a:extLst>
          </p:cNvPr>
          <p:cNvSpPr/>
          <p:nvPr/>
        </p:nvSpPr>
        <p:spPr>
          <a:xfrm>
            <a:off x="1569511" y="968273"/>
            <a:ext cx="3434466" cy="369332"/>
          </a:xfrm>
          <a:prstGeom prst="rect">
            <a:avLst/>
          </a:prstGeom>
        </p:spPr>
        <p:txBody>
          <a:bodyPr wrap="none">
            <a:spAutoFit/>
          </a:bodyPr>
          <a:lstStyle/>
          <a:p>
            <a:r>
              <a:rPr lang="en-US" b="1" dirty="0">
                <a:solidFill>
                  <a:schemeClr val="bg1"/>
                </a:solidFill>
              </a:rPr>
              <a:t>Doctrine and Covenants 122:1-4.</a:t>
            </a:r>
          </a:p>
        </p:txBody>
      </p:sp>
      <p:sp>
        <p:nvSpPr>
          <p:cNvPr id="3" name="Rectangle 2">
            <a:extLst>
              <a:ext uri="{FF2B5EF4-FFF2-40B4-BE49-F238E27FC236}">
                <a16:creationId xmlns:a16="http://schemas.microsoft.com/office/drawing/2014/main" id="{320F4F16-7BDA-483B-8EAD-E2C939621C4E}"/>
              </a:ext>
            </a:extLst>
          </p:cNvPr>
          <p:cNvSpPr/>
          <p:nvPr/>
        </p:nvSpPr>
        <p:spPr>
          <a:xfrm>
            <a:off x="1569510" y="3641757"/>
            <a:ext cx="6792611" cy="369332"/>
          </a:xfrm>
          <a:prstGeom prst="rect">
            <a:avLst/>
          </a:prstGeom>
        </p:spPr>
        <p:txBody>
          <a:bodyPr wrap="square">
            <a:spAutoFit/>
          </a:bodyPr>
          <a:lstStyle/>
          <a:p>
            <a:r>
              <a:rPr lang="en-US" b="1" dirty="0">
                <a:solidFill>
                  <a:schemeClr val="bg1"/>
                </a:solidFill>
              </a:rPr>
              <a:t>In what ways do we continue to receive counsel from Joseph Smith?</a:t>
            </a:r>
          </a:p>
        </p:txBody>
      </p:sp>
      <p:sp>
        <p:nvSpPr>
          <p:cNvPr id="5" name="Rectangle 4">
            <a:extLst>
              <a:ext uri="{FF2B5EF4-FFF2-40B4-BE49-F238E27FC236}">
                <a16:creationId xmlns:a16="http://schemas.microsoft.com/office/drawing/2014/main" id="{A9CC201B-D316-4FA1-911B-FFA2FB972939}"/>
              </a:ext>
            </a:extLst>
          </p:cNvPr>
          <p:cNvSpPr/>
          <p:nvPr/>
        </p:nvSpPr>
        <p:spPr>
          <a:xfrm>
            <a:off x="1569509" y="4011089"/>
            <a:ext cx="6792611" cy="369332"/>
          </a:xfrm>
          <a:prstGeom prst="rect">
            <a:avLst/>
          </a:prstGeom>
        </p:spPr>
        <p:txBody>
          <a:bodyPr wrap="square">
            <a:spAutoFit/>
          </a:bodyPr>
          <a:lstStyle/>
          <a:p>
            <a:pPr algn="just"/>
            <a:r>
              <a:rPr lang="en-US" b="1" dirty="0">
                <a:solidFill>
                  <a:schemeClr val="bg1"/>
                </a:solidFill>
              </a:rPr>
              <a:t>In what ways do we receive authority and blessings because of him?</a:t>
            </a:r>
          </a:p>
        </p:txBody>
      </p:sp>
      <p:sp>
        <p:nvSpPr>
          <p:cNvPr id="6" name="Rectangle 5">
            <a:extLst>
              <a:ext uri="{FF2B5EF4-FFF2-40B4-BE49-F238E27FC236}">
                <a16:creationId xmlns:a16="http://schemas.microsoft.com/office/drawing/2014/main" id="{2C14D7AF-1D8F-4E68-A122-E77C3D79A11C}"/>
              </a:ext>
            </a:extLst>
          </p:cNvPr>
          <p:cNvSpPr/>
          <p:nvPr/>
        </p:nvSpPr>
        <p:spPr>
          <a:xfrm>
            <a:off x="1569509" y="4565087"/>
            <a:ext cx="5170967" cy="369332"/>
          </a:xfrm>
          <a:prstGeom prst="rect">
            <a:avLst/>
          </a:prstGeom>
        </p:spPr>
        <p:txBody>
          <a:bodyPr wrap="none">
            <a:spAutoFit/>
          </a:bodyPr>
          <a:lstStyle/>
          <a:p>
            <a:r>
              <a:rPr lang="en-US" b="1" dirty="0">
                <a:solidFill>
                  <a:schemeClr val="bg1"/>
                </a:solidFill>
              </a:rPr>
              <a:t>What promises did the Lord extend to Joseph Smith?</a:t>
            </a:r>
          </a:p>
        </p:txBody>
      </p:sp>
      <p:sp>
        <p:nvSpPr>
          <p:cNvPr id="8" name="Rectangle 7">
            <a:extLst>
              <a:ext uri="{FF2B5EF4-FFF2-40B4-BE49-F238E27FC236}">
                <a16:creationId xmlns:a16="http://schemas.microsoft.com/office/drawing/2014/main" id="{E4BA26D9-E35E-4AB3-AACC-1AC75BDDACB9}"/>
              </a:ext>
            </a:extLst>
          </p:cNvPr>
          <p:cNvSpPr/>
          <p:nvPr/>
        </p:nvSpPr>
        <p:spPr>
          <a:xfrm>
            <a:off x="1569507" y="1257157"/>
            <a:ext cx="8581657" cy="2308324"/>
          </a:xfrm>
          <a:prstGeom prst="rect">
            <a:avLst/>
          </a:prstGeom>
        </p:spPr>
        <p:txBody>
          <a:bodyPr wrap="square">
            <a:spAutoFit/>
          </a:bodyPr>
          <a:lstStyle/>
          <a:p>
            <a:pPr algn="just" fontAlgn="base"/>
            <a:r>
              <a:rPr lang="en-US" sz="1600" b="1" dirty="0">
                <a:solidFill>
                  <a:schemeClr val="bg1"/>
                </a:solidFill>
                <a:latin typeface="Palatino"/>
              </a:rPr>
              <a:t>1 </a:t>
            </a:r>
            <a:r>
              <a:rPr lang="en-US" sz="1600" dirty="0">
                <a:solidFill>
                  <a:schemeClr val="bg1"/>
                </a:solidFill>
                <a:latin typeface="Palatino"/>
              </a:rPr>
              <a:t>The ends of the earth shall inquire after thy name, and fools shall have thee in derision, and hell shall rage against thee;</a:t>
            </a:r>
          </a:p>
          <a:p>
            <a:pPr algn="just" fontAlgn="base"/>
            <a:r>
              <a:rPr lang="en-US" sz="1600" b="1" dirty="0">
                <a:solidFill>
                  <a:schemeClr val="bg1"/>
                </a:solidFill>
                <a:latin typeface="Palatino"/>
              </a:rPr>
              <a:t>2 </a:t>
            </a:r>
            <a:r>
              <a:rPr lang="en-US" sz="1600" dirty="0">
                <a:solidFill>
                  <a:schemeClr val="bg1"/>
                </a:solidFill>
                <a:latin typeface="Palatino"/>
              </a:rPr>
              <a:t>While the pure in heart, and the wise, and the noble, and the virtuous, shall seek counsel, and authority, and blessings constantly from under thy hand.</a:t>
            </a:r>
          </a:p>
          <a:p>
            <a:pPr algn="just" fontAlgn="base"/>
            <a:r>
              <a:rPr lang="en-US" sz="1600" b="1" dirty="0">
                <a:solidFill>
                  <a:schemeClr val="bg1"/>
                </a:solidFill>
                <a:latin typeface="Palatino"/>
              </a:rPr>
              <a:t>3 </a:t>
            </a:r>
            <a:r>
              <a:rPr lang="en-US" sz="1600" dirty="0">
                <a:solidFill>
                  <a:schemeClr val="bg1"/>
                </a:solidFill>
                <a:latin typeface="Palatino"/>
              </a:rPr>
              <a:t>And thy people shall never be turned against thee by the testimony of traitors.</a:t>
            </a:r>
          </a:p>
          <a:p>
            <a:pPr algn="just" fontAlgn="base"/>
            <a:r>
              <a:rPr lang="en-US" sz="1600" b="1" dirty="0">
                <a:solidFill>
                  <a:schemeClr val="bg1"/>
                </a:solidFill>
                <a:latin typeface="Palatino"/>
              </a:rPr>
              <a:t>4 </a:t>
            </a:r>
            <a:r>
              <a:rPr lang="en-US" sz="1600" dirty="0">
                <a:solidFill>
                  <a:schemeClr val="bg1"/>
                </a:solidFill>
                <a:latin typeface="Palatino"/>
              </a:rPr>
              <a:t>And although their influence shall cast thee into trouble, and into bars and walls, thou shalt be had in honor; and but for a small moment and thy voice shall be more terrible in the midst of thine enemies than the fierce lion, because of thy righteousness; and thy God shall stand by thee forever and ever.</a:t>
            </a:r>
            <a:endParaRPr lang="en-US" sz="1600" b="0" i="0" dirty="0">
              <a:solidFill>
                <a:schemeClr val="bg1"/>
              </a:solidFill>
              <a:effectLst/>
              <a:latin typeface="Palatino"/>
            </a:endParaRPr>
          </a:p>
        </p:txBody>
      </p:sp>
    </p:spTree>
    <p:extLst>
      <p:ext uri="{BB962C8B-B14F-4D97-AF65-F5344CB8AC3E}">
        <p14:creationId xmlns:p14="http://schemas.microsoft.com/office/powerpoint/2010/main" val="12009722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down)">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8D1E14"/>
      </a:dk2>
      <a:lt2>
        <a:srgbClr val="FF744E"/>
      </a:lt2>
      <a:accent1>
        <a:srgbClr val="E9B758"/>
      </a:accent1>
      <a:accent2>
        <a:srgbClr val="FE8943"/>
      </a:accent2>
      <a:accent3>
        <a:srgbClr val="AEA27C"/>
      </a:accent3>
      <a:accent4>
        <a:srgbClr val="90B46E"/>
      </a:accent4>
      <a:accent5>
        <a:srgbClr val="71AEC1"/>
      </a:accent5>
      <a:accent6>
        <a:srgbClr val="C98DE7"/>
      </a:accent6>
      <a:hlink>
        <a:srgbClr val="FF7A22"/>
      </a:hlink>
      <a:folHlink>
        <a:srgbClr val="FDCD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0</TotalTime>
  <Words>663</Words>
  <Application>Microsoft Office PowerPoint</Application>
  <PresentationFormat>Widescreen</PresentationFormat>
  <Paragraphs>87</Paragraphs>
  <Slides>14</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14</vt:i4>
      </vt:variant>
    </vt:vector>
  </HeadingPairs>
  <TitlesOfParts>
    <vt:vector size="27" baseType="lpstr">
      <vt:lpstr>MS PMincho</vt:lpstr>
      <vt:lpstr>Arial</vt:lpstr>
      <vt:lpstr>Calibri</vt:lpstr>
      <vt:lpstr>Georgia</vt:lpstr>
      <vt:lpstr>Impact</vt:lpstr>
      <vt:lpstr>Microsoft Himalaya</vt:lpstr>
      <vt:lpstr>Palatino</vt:lpstr>
      <vt:lpstr>Sitka Small</vt:lpstr>
      <vt:lpstr>Times New Roman</vt:lpstr>
      <vt:lpstr>Trebuchet MS</vt:lpstr>
      <vt:lpstr>Tw Cen MT</vt:lpstr>
      <vt:lpstr>Wingdings 3</vt:lpstr>
      <vt:lpstr>Circuit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2981</cp:revision>
  <dcterms:created xsi:type="dcterms:W3CDTF">2018-08-29T04:26:39Z</dcterms:created>
  <dcterms:modified xsi:type="dcterms:W3CDTF">2018-10-17T03:11:43Z</dcterms:modified>
</cp:coreProperties>
</file>