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1" r:id="rId1"/>
  </p:sldMasterIdLst>
  <p:notesMasterIdLst>
    <p:notesMasterId r:id="rId16"/>
  </p:notesMasterIdLst>
  <p:sldIdLst>
    <p:sldId id="296" r:id="rId2"/>
    <p:sldId id="305" r:id="rId3"/>
    <p:sldId id="336" r:id="rId4"/>
    <p:sldId id="337" r:id="rId5"/>
    <p:sldId id="338" r:id="rId6"/>
    <p:sldId id="339" r:id="rId7"/>
    <p:sldId id="340" r:id="rId8"/>
    <p:sldId id="341" r:id="rId9"/>
    <p:sldId id="342" r:id="rId10"/>
    <p:sldId id="343" r:id="rId11"/>
    <p:sldId id="344" r:id="rId12"/>
    <p:sldId id="345" r:id="rId13"/>
    <p:sldId id="346" r:id="rId14"/>
    <p:sldId id="34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E6E6E6"/>
    <a:srgbClr val="CC0000"/>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7379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5247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825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1020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206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7587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2777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9089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3760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556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279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784096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61789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2743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1695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025104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5404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10/16/2018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512682272"/>
      </p:ext>
    </p:extLst>
  </p:cSld>
  <p:clrMap bg1="dk1" tx1="lt1" bg2="dk2" tx2="lt2" accent1="accent1" accent2="accent2" accent3="accent3" accent4="accent4" accent5="accent5" accent6="accent6" hlink="hlink" folHlink="folHlink"/>
  <p:sldLayoutIdLst>
    <p:sldLayoutId id="2147485442" r:id="rId1"/>
    <p:sldLayoutId id="2147485443" r:id="rId2"/>
    <p:sldLayoutId id="2147485444" r:id="rId3"/>
    <p:sldLayoutId id="2147485445" r:id="rId4"/>
    <p:sldLayoutId id="2147485446" r:id="rId5"/>
    <p:sldLayoutId id="2147485447" r:id="rId6"/>
    <p:sldLayoutId id="2147485448" r:id="rId7"/>
    <p:sldLayoutId id="2147485449" r:id="rId8"/>
    <p:sldLayoutId id="2147485450" r:id="rId9"/>
    <p:sldLayoutId id="2147485451" r:id="rId10"/>
    <p:sldLayoutId id="2147485452" r:id="rId11"/>
    <p:sldLayoutId id="2147485453" r:id="rId12"/>
    <p:sldLayoutId id="2147485454" r:id="rId13"/>
    <p:sldLayoutId id="2147485455" r:id="rId14"/>
    <p:sldLayoutId id="2147485456" r:id="rId15"/>
    <p:sldLayoutId id="2147485457" r:id="rId16"/>
    <p:sldLayoutId id="2147485458"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192696" y="2921168"/>
            <a:ext cx="3721692" cy="1323439"/>
          </a:xfrm>
          <a:prstGeom prst="rect">
            <a:avLst/>
          </a:prstGeom>
          <a:noFill/>
        </p:spPr>
        <p:txBody>
          <a:bodyPr wrap="square" rtlCol="0">
            <a:spAutoFit/>
          </a:bodyPr>
          <a:lstStyle/>
          <a:p>
            <a:pPr algn="ctr"/>
            <a:r>
              <a:rPr lang="en-US" sz="8000" b="1" dirty="0">
                <a:solidFill>
                  <a:schemeClr val="bg1"/>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SEMINARY</a:t>
            </a:r>
          </a:p>
        </p:txBody>
      </p:sp>
    </p:spTree>
    <p:extLst>
      <p:ext uri="{BB962C8B-B14F-4D97-AF65-F5344CB8AC3E}">
        <p14:creationId xmlns:p14="http://schemas.microsoft.com/office/powerpoint/2010/main" val="1366171026"/>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9C6745C5-9902-46AF-8D16-5068E4281F01}"/>
              </a:ext>
            </a:extLst>
          </p:cNvPr>
          <p:cNvSpPr/>
          <p:nvPr/>
        </p:nvSpPr>
        <p:spPr>
          <a:xfrm>
            <a:off x="2463100" y="2921168"/>
            <a:ext cx="8063426" cy="1015663"/>
          </a:xfrm>
          <a:prstGeom prst="rect">
            <a:avLst/>
          </a:prstGeom>
        </p:spPr>
        <p:txBody>
          <a:bodyPr wrap="none">
            <a:spAutoFit/>
          </a:bodyPr>
          <a:lstStyle/>
          <a:p>
            <a:r>
              <a:rPr lang="en-US" sz="60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“The Lord explains the law of tithing”</a:t>
            </a:r>
          </a:p>
        </p:txBody>
      </p:sp>
      <p:sp>
        <p:nvSpPr>
          <p:cNvPr id="3" name="Rectangle 2">
            <a:extLst>
              <a:ext uri="{FF2B5EF4-FFF2-40B4-BE49-F238E27FC236}">
                <a16:creationId xmlns:a16="http://schemas.microsoft.com/office/drawing/2014/main" id="{3851EFCA-F54E-4458-A7A0-BC17F199B3E4}"/>
              </a:ext>
            </a:extLst>
          </p:cNvPr>
          <p:cNvSpPr/>
          <p:nvPr/>
        </p:nvSpPr>
        <p:spPr>
          <a:xfrm>
            <a:off x="1471991" y="968273"/>
            <a:ext cx="3362331" cy="369332"/>
          </a:xfrm>
          <a:prstGeom prst="rect">
            <a:avLst/>
          </a:prstGeom>
        </p:spPr>
        <p:txBody>
          <a:bodyPr wrap="none">
            <a:spAutoFit/>
          </a:bodyPr>
          <a:lstStyle/>
          <a:p>
            <a:r>
              <a:rPr lang="en-US" b="1" dirty="0">
                <a:solidFill>
                  <a:schemeClr val="bg1"/>
                </a:solidFill>
              </a:rPr>
              <a:t>Doctrine and Covenants 119:5–7.</a:t>
            </a:r>
          </a:p>
        </p:txBody>
      </p:sp>
    </p:spTree>
    <p:extLst>
      <p:ext uri="{BB962C8B-B14F-4D97-AF65-F5344CB8AC3E}">
        <p14:creationId xmlns:p14="http://schemas.microsoft.com/office/powerpoint/2010/main" val="39880861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4" name="Rectangle 3">
            <a:extLst>
              <a:ext uri="{FF2B5EF4-FFF2-40B4-BE49-F238E27FC236}">
                <a16:creationId xmlns:a16="http://schemas.microsoft.com/office/drawing/2014/main" id="{1AF2F4DA-35E5-4D50-A7E0-F895D58C2482}"/>
              </a:ext>
            </a:extLst>
          </p:cNvPr>
          <p:cNvSpPr/>
          <p:nvPr/>
        </p:nvSpPr>
        <p:spPr>
          <a:xfrm>
            <a:off x="1471991" y="968273"/>
            <a:ext cx="3362331" cy="369332"/>
          </a:xfrm>
          <a:prstGeom prst="rect">
            <a:avLst/>
          </a:prstGeom>
        </p:spPr>
        <p:txBody>
          <a:bodyPr wrap="none">
            <a:spAutoFit/>
          </a:bodyPr>
          <a:lstStyle/>
          <a:p>
            <a:r>
              <a:rPr lang="en-US" b="1" dirty="0">
                <a:solidFill>
                  <a:schemeClr val="bg1"/>
                </a:solidFill>
              </a:rPr>
              <a:t>Doctrine and Covenants 119:6–7.</a:t>
            </a:r>
          </a:p>
        </p:txBody>
      </p:sp>
      <p:sp>
        <p:nvSpPr>
          <p:cNvPr id="3" name="Rectangle 2">
            <a:extLst>
              <a:ext uri="{FF2B5EF4-FFF2-40B4-BE49-F238E27FC236}">
                <a16:creationId xmlns:a16="http://schemas.microsoft.com/office/drawing/2014/main" id="{DD8113BA-E7E2-46B4-8709-7A5B27F79E55}"/>
              </a:ext>
            </a:extLst>
          </p:cNvPr>
          <p:cNvSpPr/>
          <p:nvPr/>
        </p:nvSpPr>
        <p:spPr>
          <a:xfrm>
            <a:off x="1471991" y="2565008"/>
            <a:ext cx="5718938" cy="369332"/>
          </a:xfrm>
          <a:prstGeom prst="rect">
            <a:avLst/>
          </a:prstGeom>
        </p:spPr>
        <p:txBody>
          <a:bodyPr wrap="none">
            <a:spAutoFit/>
          </a:bodyPr>
          <a:lstStyle/>
          <a:p>
            <a:r>
              <a:rPr lang="en-US" b="1" dirty="0">
                <a:solidFill>
                  <a:schemeClr val="bg1"/>
                </a:solidFill>
              </a:rPr>
              <a:t>What is accomplished by obedience to the law of tithing? </a:t>
            </a:r>
          </a:p>
        </p:txBody>
      </p:sp>
      <p:sp>
        <p:nvSpPr>
          <p:cNvPr id="6" name="Rectangle 5">
            <a:extLst>
              <a:ext uri="{FF2B5EF4-FFF2-40B4-BE49-F238E27FC236}">
                <a16:creationId xmlns:a16="http://schemas.microsoft.com/office/drawing/2014/main" id="{30D4E262-BB9F-4DE3-9FC2-1AFC6710F2C6}"/>
              </a:ext>
            </a:extLst>
          </p:cNvPr>
          <p:cNvSpPr/>
          <p:nvPr/>
        </p:nvSpPr>
        <p:spPr>
          <a:xfrm>
            <a:off x="1471991" y="3059668"/>
            <a:ext cx="376660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Sanctifying the land of Zion to the Lord.</a:t>
            </a:r>
          </a:p>
        </p:txBody>
      </p:sp>
      <p:sp>
        <p:nvSpPr>
          <p:cNvPr id="8" name="Rectangle 7">
            <a:extLst>
              <a:ext uri="{FF2B5EF4-FFF2-40B4-BE49-F238E27FC236}">
                <a16:creationId xmlns:a16="http://schemas.microsoft.com/office/drawing/2014/main" id="{A69A9EC4-2B7E-4C1F-A135-80F37B020547}"/>
              </a:ext>
            </a:extLst>
          </p:cNvPr>
          <p:cNvSpPr/>
          <p:nvPr/>
        </p:nvSpPr>
        <p:spPr>
          <a:xfrm>
            <a:off x="3390580" y="3542945"/>
            <a:ext cx="5410840"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Paying tithing sanctifies us as individuals and as a Church.</a:t>
            </a:r>
          </a:p>
        </p:txBody>
      </p:sp>
      <p:sp>
        <p:nvSpPr>
          <p:cNvPr id="9" name="Rectangle 8">
            <a:extLst>
              <a:ext uri="{FF2B5EF4-FFF2-40B4-BE49-F238E27FC236}">
                <a16:creationId xmlns:a16="http://schemas.microsoft.com/office/drawing/2014/main" id="{4CD465A2-7AC1-4F10-8BD4-4817A2024834}"/>
              </a:ext>
            </a:extLst>
          </p:cNvPr>
          <p:cNvSpPr/>
          <p:nvPr/>
        </p:nvSpPr>
        <p:spPr>
          <a:xfrm>
            <a:off x="1471991" y="4181468"/>
            <a:ext cx="4475456" cy="369332"/>
          </a:xfrm>
          <a:prstGeom prst="rect">
            <a:avLst/>
          </a:prstGeom>
        </p:spPr>
        <p:txBody>
          <a:bodyPr wrap="none">
            <a:spAutoFit/>
          </a:bodyPr>
          <a:lstStyle/>
          <a:p>
            <a:r>
              <a:rPr lang="en-US" b="1" dirty="0">
                <a:solidFill>
                  <a:schemeClr val="bg1"/>
                </a:solidFill>
              </a:rPr>
              <a:t>How has paying tithing helped sanctify you?</a:t>
            </a:r>
          </a:p>
        </p:txBody>
      </p:sp>
      <p:sp>
        <p:nvSpPr>
          <p:cNvPr id="10" name="Rectangle 9">
            <a:extLst>
              <a:ext uri="{FF2B5EF4-FFF2-40B4-BE49-F238E27FC236}">
                <a16:creationId xmlns:a16="http://schemas.microsoft.com/office/drawing/2014/main" id="{0634E594-9C14-4E37-84FB-C0893CC129D3}"/>
              </a:ext>
            </a:extLst>
          </p:cNvPr>
          <p:cNvSpPr/>
          <p:nvPr/>
        </p:nvSpPr>
        <p:spPr>
          <a:xfrm>
            <a:off x="1471990" y="4574199"/>
            <a:ext cx="7923801" cy="369332"/>
          </a:xfrm>
          <a:prstGeom prst="rect">
            <a:avLst/>
          </a:prstGeom>
        </p:spPr>
        <p:txBody>
          <a:bodyPr wrap="square">
            <a:spAutoFit/>
          </a:bodyPr>
          <a:lstStyle/>
          <a:p>
            <a:pPr algn="just"/>
            <a:r>
              <a:rPr lang="en-US" b="1" dirty="0">
                <a:solidFill>
                  <a:schemeClr val="bg1"/>
                </a:solidFill>
              </a:rPr>
              <a:t>In what ways do you think paying tithing would help someone be sanctified?</a:t>
            </a:r>
          </a:p>
        </p:txBody>
      </p:sp>
      <p:sp>
        <p:nvSpPr>
          <p:cNvPr id="2" name="Rectangle 1">
            <a:extLst>
              <a:ext uri="{FF2B5EF4-FFF2-40B4-BE49-F238E27FC236}">
                <a16:creationId xmlns:a16="http://schemas.microsoft.com/office/drawing/2014/main" id="{75E5E046-8A8B-473B-B387-7FABC9AD4A31}"/>
              </a:ext>
            </a:extLst>
          </p:cNvPr>
          <p:cNvSpPr/>
          <p:nvPr/>
        </p:nvSpPr>
        <p:spPr>
          <a:xfrm>
            <a:off x="1471990" y="1289274"/>
            <a:ext cx="8601400" cy="1077218"/>
          </a:xfrm>
          <a:prstGeom prst="rect">
            <a:avLst/>
          </a:prstGeom>
        </p:spPr>
        <p:txBody>
          <a:bodyPr wrap="square">
            <a:spAutoFit/>
          </a:bodyPr>
          <a:lstStyle/>
          <a:p>
            <a:pPr algn="just" fontAlgn="base"/>
            <a:r>
              <a:rPr lang="en-US" sz="1600" b="1" dirty="0">
                <a:solidFill>
                  <a:schemeClr val="bg1"/>
                </a:solidFill>
                <a:latin typeface="Palatino"/>
              </a:rPr>
              <a:t>6 </a:t>
            </a:r>
            <a:r>
              <a:rPr lang="en-US" sz="1600" dirty="0">
                <a:solidFill>
                  <a:schemeClr val="bg1"/>
                </a:solidFill>
                <a:latin typeface="Palatino"/>
              </a:rPr>
              <a:t>And I say unto you, if my people observe not this law, to keep it holy, and by this law sanctify the land of Zion unto me, that my statutes and my judgments may be kept thereon, that it may be most holy, behold, verily I say unto you, it shall not be a land of Zion unto you.</a:t>
            </a:r>
          </a:p>
          <a:p>
            <a:pPr algn="just" fontAlgn="base"/>
            <a:r>
              <a:rPr lang="en-US" sz="1600" b="1" dirty="0">
                <a:solidFill>
                  <a:schemeClr val="bg1"/>
                </a:solidFill>
                <a:latin typeface="Palatino"/>
              </a:rPr>
              <a:t>7 </a:t>
            </a:r>
            <a:r>
              <a:rPr lang="en-US" sz="1600" dirty="0">
                <a:solidFill>
                  <a:schemeClr val="bg1"/>
                </a:solidFill>
                <a:latin typeface="Palatino"/>
              </a:rPr>
              <a:t>And this shall be an ensample unto all the stakes of Zion. Even so. Amen.</a:t>
            </a:r>
            <a:endParaRPr lang="en-US" sz="1600" b="0" i="0" dirty="0">
              <a:solidFill>
                <a:schemeClr val="bg1"/>
              </a:solidFill>
              <a:effectLst/>
              <a:latin typeface="Palatino"/>
            </a:endParaRPr>
          </a:p>
        </p:txBody>
      </p:sp>
    </p:spTree>
    <p:extLst>
      <p:ext uri="{BB962C8B-B14F-4D97-AF65-F5344CB8AC3E}">
        <p14:creationId xmlns:p14="http://schemas.microsoft.com/office/powerpoint/2010/main" val="20980650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6"/>
                                        </p:tgtEl>
                                        <p:attrNameLst>
                                          <p:attrName>ppt_y</p:attrName>
                                        </p:attrNameLst>
                                      </p:cBhvr>
                                      <p:tavLst>
                                        <p:tav tm="0">
                                          <p:val>
                                            <p:strVal val="#ppt_y"/>
                                          </p:val>
                                        </p:tav>
                                        <p:tav tm="100000">
                                          <p:val>
                                            <p:strVal val="#ppt_y"/>
                                          </p:val>
                                        </p:tav>
                                      </p:tavLst>
                                    </p:anim>
                                    <p:anim calcmode="lin" valueType="num">
                                      <p:cBhvr>
                                        <p:cTn id="15"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Scale>
                                      <p:cBhvr>
                                        <p:cTn id="3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0"/>
                                        </p:tgtEl>
                                        <p:attrNameLst>
                                          <p:attrName>ppt_x</p:attrName>
                                          <p:attrName>ppt_y</p:attrName>
                                        </p:attrNameLst>
                                      </p:cBhvr>
                                    </p:animMotion>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0E3C30B9-D3EF-4DFA-A23D-3948058D2DDE}"/>
              </a:ext>
            </a:extLst>
          </p:cNvPr>
          <p:cNvSpPr/>
          <p:nvPr/>
        </p:nvSpPr>
        <p:spPr>
          <a:xfrm>
            <a:off x="2075380" y="2852448"/>
            <a:ext cx="8041240" cy="1938992"/>
          </a:xfrm>
          <a:prstGeom prst="rect">
            <a:avLst/>
          </a:prstGeom>
        </p:spPr>
        <p:txBody>
          <a:bodyPr wrap="none">
            <a:spAutoFit/>
          </a:bodyPr>
          <a:lstStyle/>
          <a:p>
            <a:pPr algn="ctr"/>
            <a:r>
              <a:rPr lang="en-US" sz="60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“The Lord organizes a council for the </a:t>
            </a:r>
          </a:p>
          <a:p>
            <a:pPr algn="ctr"/>
            <a:r>
              <a:rPr lang="en-US" sz="60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disposition of the tithes”</a:t>
            </a:r>
          </a:p>
        </p:txBody>
      </p:sp>
      <p:sp>
        <p:nvSpPr>
          <p:cNvPr id="4" name="Rectangle 3">
            <a:extLst>
              <a:ext uri="{FF2B5EF4-FFF2-40B4-BE49-F238E27FC236}">
                <a16:creationId xmlns:a16="http://schemas.microsoft.com/office/drawing/2014/main" id="{1551216E-D615-4748-A087-00131A7A0F63}"/>
              </a:ext>
            </a:extLst>
          </p:cNvPr>
          <p:cNvSpPr/>
          <p:nvPr/>
        </p:nvSpPr>
        <p:spPr>
          <a:xfrm>
            <a:off x="1471991" y="968273"/>
            <a:ext cx="3003258" cy="369332"/>
          </a:xfrm>
          <a:prstGeom prst="rect">
            <a:avLst/>
          </a:prstGeom>
        </p:spPr>
        <p:txBody>
          <a:bodyPr wrap="none">
            <a:spAutoFit/>
          </a:bodyPr>
          <a:lstStyle/>
          <a:p>
            <a:r>
              <a:rPr lang="en-US" b="1" dirty="0">
                <a:solidFill>
                  <a:schemeClr val="bg1"/>
                </a:solidFill>
              </a:rPr>
              <a:t>Doctrine and Covenants 120.</a:t>
            </a:r>
          </a:p>
        </p:txBody>
      </p:sp>
    </p:spTree>
    <p:extLst>
      <p:ext uri="{BB962C8B-B14F-4D97-AF65-F5344CB8AC3E}">
        <p14:creationId xmlns:p14="http://schemas.microsoft.com/office/powerpoint/2010/main" val="389169262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73868971-485C-41BA-B1FC-8F9581FFF647}"/>
              </a:ext>
            </a:extLst>
          </p:cNvPr>
          <p:cNvSpPr/>
          <p:nvPr/>
        </p:nvSpPr>
        <p:spPr>
          <a:xfrm>
            <a:off x="3935537" y="968273"/>
            <a:ext cx="4320926" cy="369332"/>
          </a:xfrm>
          <a:prstGeom prst="rect">
            <a:avLst/>
          </a:prstGeom>
        </p:spPr>
        <p:txBody>
          <a:bodyPr wrap="none">
            <a:spAutoFit/>
          </a:bodyPr>
          <a:lstStyle/>
          <a:p>
            <a:pPr algn="ctr"/>
            <a:r>
              <a:rPr lang="en-US" b="1" dirty="0">
                <a:solidFill>
                  <a:schemeClr val="bg1"/>
                </a:solidFill>
              </a:rPr>
              <a:t>Introduction to Doctrine and Covenants 120</a:t>
            </a:r>
          </a:p>
        </p:txBody>
      </p:sp>
      <p:sp>
        <p:nvSpPr>
          <p:cNvPr id="3" name="Rectangle 2">
            <a:extLst>
              <a:ext uri="{FF2B5EF4-FFF2-40B4-BE49-F238E27FC236}">
                <a16:creationId xmlns:a16="http://schemas.microsoft.com/office/drawing/2014/main" id="{A218D0C2-642B-4515-B524-87B5C6D6F3F9}"/>
              </a:ext>
            </a:extLst>
          </p:cNvPr>
          <p:cNvSpPr/>
          <p:nvPr/>
        </p:nvSpPr>
        <p:spPr>
          <a:xfrm>
            <a:off x="1489766" y="2358183"/>
            <a:ext cx="3125086" cy="369332"/>
          </a:xfrm>
          <a:prstGeom prst="rect">
            <a:avLst/>
          </a:prstGeom>
        </p:spPr>
        <p:txBody>
          <a:bodyPr wrap="none">
            <a:spAutoFit/>
          </a:bodyPr>
          <a:lstStyle/>
          <a:p>
            <a:r>
              <a:rPr lang="en-US" b="1" dirty="0">
                <a:solidFill>
                  <a:schemeClr val="bg1"/>
                </a:solidFill>
              </a:rPr>
              <a:t>Doctrine and Covenants 120:1.</a:t>
            </a:r>
          </a:p>
        </p:txBody>
      </p:sp>
      <p:sp>
        <p:nvSpPr>
          <p:cNvPr id="5" name="Rectangle 4">
            <a:extLst>
              <a:ext uri="{FF2B5EF4-FFF2-40B4-BE49-F238E27FC236}">
                <a16:creationId xmlns:a16="http://schemas.microsoft.com/office/drawing/2014/main" id="{FDE75ECA-994B-4A0F-98F4-BC7D7B4A7201}"/>
              </a:ext>
            </a:extLst>
          </p:cNvPr>
          <p:cNvSpPr/>
          <p:nvPr/>
        </p:nvSpPr>
        <p:spPr>
          <a:xfrm>
            <a:off x="1489765" y="3889610"/>
            <a:ext cx="4459682" cy="369332"/>
          </a:xfrm>
          <a:prstGeom prst="rect">
            <a:avLst/>
          </a:prstGeom>
        </p:spPr>
        <p:txBody>
          <a:bodyPr wrap="none">
            <a:spAutoFit/>
          </a:bodyPr>
          <a:lstStyle/>
          <a:p>
            <a:r>
              <a:rPr lang="en-US" b="1" dirty="0">
                <a:solidFill>
                  <a:schemeClr val="bg1"/>
                </a:solidFill>
              </a:rPr>
              <a:t>Who determines how tithing funds are used?</a:t>
            </a:r>
          </a:p>
        </p:txBody>
      </p:sp>
      <p:sp>
        <p:nvSpPr>
          <p:cNvPr id="8" name="Rectangle 7">
            <a:extLst>
              <a:ext uri="{FF2B5EF4-FFF2-40B4-BE49-F238E27FC236}">
                <a16:creationId xmlns:a16="http://schemas.microsoft.com/office/drawing/2014/main" id="{53C2CFE4-9F02-4011-B0D1-E3D770A4A3DC}"/>
              </a:ext>
            </a:extLst>
          </p:cNvPr>
          <p:cNvSpPr/>
          <p:nvPr/>
        </p:nvSpPr>
        <p:spPr>
          <a:xfrm>
            <a:off x="1489764" y="4252798"/>
            <a:ext cx="8400755"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Council on the Disposition of the Tithes and is composed of the First Presidency, the Quorum of the Twelve Apostles, and the Presiding Bishopric. </a:t>
            </a:r>
          </a:p>
        </p:txBody>
      </p:sp>
      <p:sp>
        <p:nvSpPr>
          <p:cNvPr id="9" name="Rectangle 8">
            <a:extLst>
              <a:ext uri="{FF2B5EF4-FFF2-40B4-BE49-F238E27FC236}">
                <a16:creationId xmlns:a16="http://schemas.microsoft.com/office/drawing/2014/main" id="{D589FD83-977A-455F-9E4C-2A31A0787F24}"/>
              </a:ext>
            </a:extLst>
          </p:cNvPr>
          <p:cNvSpPr/>
          <p:nvPr/>
        </p:nvSpPr>
        <p:spPr>
          <a:xfrm>
            <a:off x="1489766" y="1285294"/>
            <a:ext cx="8793485" cy="923330"/>
          </a:xfrm>
          <a:prstGeom prst="rect">
            <a:avLst/>
          </a:prstGeom>
        </p:spPr>
        <p:txBody>
          <a:bodyPr wrap="square">
            <a:spAutoFit/>
          </a:bodyPr>
          <a:lstStyle/>
          <a:p>
            <a:pPr algn="just"/>
            <a:r>
              <a:rPr lang="en-US" dirty="0">
                <a:solidFill>
                  <a:schemeClr val="bg1"/>
                </a:solidFill>
                <a:latin typeface="Open Sans"/>
              </a:rPr>
              <a:t>Revelation given through Joseph Smith the Prophet, at Far West, Missouri, July 8, 1838, making known the disposition of the properties tithed as named in the preceding revelation, section 119.</a:t>
            </a:r>
            <a:endParaRPr lang="en-US" dirty="0">
              <a:solidFill>
                <a:schemeClr val="bg1"/>
              </a:solidFill>
            </a:endParaRPr>
          </a:p>
        </p:txBody>
      </p:sp>
      <p:sp>
        <p:nvSpPr>
          <p:cNvPr id="10" name="Rectangle 9">
            <a:extLst>
              <a:ext uri="{FF2B5EF4-FFF2-40B4-BE49-F238E27FC236}">
                <a16:creationId xmlns:a16="http://schemas.microsoft.com/office/drawing/2014/main" id="{6599F5A7-FF5E-48D6-9C96-292CBAA87308}"/>
              </a:ext>
            </a:extLst>
          </p:cNvPr>
          <p:cNvSpPr/>
          <p:nvPr/>
        </p:nvSpPr>
        <p:spPr>
          <a:xfrm>
            <a:off x="1489765" y="2616065"/>
            <a:ext cx="8793485" cy="1200329"/>
          </a:xfrm>
          <a:prstGeom prst="rect">
            <a:avLst/>
          </a:prstGeom>
        </p:spPr>
        <p:txBody>
          <a:bodyPr wrap="square">
            <a:spAutoFit/>
          </a:bodyPr>
          <a:lstStyle/>
          <a:p>
            <a:pPr algn="just"/>
            <a:r>
              <a:rPr lang="en-US" dirty="0">
                <a:solidFill>
                  <a:schemeClr val="bg1"/>
                </a:solidFill>
                <a:latin typeface="Palatino"/>
              </a:rPr>
              <a:t>Verily, thus saith the Lord, the time is now come, that it shall be disposed of by a council, composed of the First Presidency of my Church, and of the bishop and his council, and by my high council; and by mine own voice unto them, saith the Lord. Even so. Amen.</a:t>
            </a:r>
            <a:endParaRPr lang="en-US" dirty="0">
              <a:solidFill>
                <a:schemeClr val="bg1"/>
              </a:solidFill>
            </a:endParaRPr>
          </a:p>
        </p:txBody>
      </p:sp>
    </p:spTree>
    <p:extLst>
      <p:ext uri="{BB962C8B-B14F-4D97-AF65-F5344CB8AC3E}">
        <p14:creationId xmlns:p14="http://schemas.microsoft.com/office/powerpoint/2010/main" val="2539935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B7A6D042-D713-4E2C-B42E-FDB8E69DD81E}"/>
              </a:ext>
            </a:extLst>
          </p:cNvPr>
          <p:cNvSpPr/>
          <p:nvPr/>
        </p:nvSpPr>
        <p:spPr>
          <a:xfrm>
            <a:off x="1567542" y="1152939"/>
            <a:ext cx="7358743" cy="369332"/>
          </a:xfrm>
          <a:prstGeom prst="rect">
            <a:avLst/>
          </a:prstGeom>
        </p:spPr>
        <p:txBody>
          <a:bodyPr wrap="square">
            <a:spAutoFit/>
          </a:bodyPr>
          <a:lstStyle/>
          <a:p>
            <a:pPr algn="just"/>
            <a:r>
              <a:rPr lang="en-US" b="1" dirty="0">
                <a:solidFill>
                  <a:schemeClr val="bg1"/>
                </a:solidFill>
              </a:rPr>
              <a:t>How are the members of this council to decide how to use tithing funds?</a:t>
            </a:r>
          </a:p>
        </p:txBody>
      </p:sp>
      <p:sp>
        <p:nvSpPr>
          <p:cNvPr id="3" name="Rectangle 2">
            <a:extLst>
              <a:ext uri="{FF2B5EF4-FFF2-40B4-BE49-F238E27FC236}">
                <a16:creationId xmlns:a16="http://schemas.microsoft.com/office/drawing/2014/main" id="{E58B02DD-7D66-410A-839A-8E225D610C6D}"/>
              </a:ext>
            </a:extLst>
          </p:cNvPr>
          <p:cNvSpPr/>
          <p:nvPr/>
        </p:nvSpPr>
        <p:spPr>
          <a:xfrm>
            <a:off x="1567542" y="1668921"/>
            <a:ext cx="645885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Lord directs the use of tithing funds through His chosen servants.</a:t>
            </a:r>
          </a:p>
        </p:txBody>
      </p:sp>
      <p:sp>
        <p:nvSpPr>
          <p:cNvPr id="4" name="Rectangle 3">
            <a:extLst>
              <a:ext uri="{FF2B5EF4-FFF2-40B4-BE49-F238E27FC236}">
                <a16:creationId xmlns:a16="http://schemas.microsoft.com/office/drawing/2014/main" id="{5CB459DA-F149-4023-A7C9-F7437D63C987}"/>
              </a:ext>
            </a:extLst>
          </p:cNvPr>
          <p:cNvSpPr/>
          <p:nvPr/>
        </p:nvSpPr>
        <p:spPr>
          <a:xfrm>
            <a:off x="2959607" y="2423886"/>
            <a:ext cx="6547250" cy="223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584912-39CB-4C33-B457-5EB80193210A}"/>
              </a:ext>
            </a:extLst>
          </p:cNvPr>
          <p:cNvSpPr/>
          <p:nvPr/>
        </p:nvSpPr>
        <p:spPr>
          <a:xfrm>
            <a:off x="4513943" y="2423886"/>
            <a:ext cx="4992914" cy="2246769"/>
          </a:xfrm>
          <a:prstGeom prst="rect">
            <a:avLst/>
          </a:prstGeom>
        </p:spPr>
        <p:txBody>
          <a:bodyPr wrap="square">
            <a:spAutoFit/>
          </a:bodyPr>
          <a:lstStyle/>
          <a:p>
            <a:pPr algn="just"/>
            <a:r>
              <a:rPr lang="en-US" sz="1400" dirty="0">
                <a:solidFill>
                  <a:schemeClr val="bg1"/>
                </a:solidFill>
              </a:rPr>
              <a:t>“I keep on the credenza behind my desk a widow’s mite that was given me in Jerusalem many years ago as a reminder, a constant reminder, of the sanctity of the funds with which we have to deal. They come from the widow, they are her offering as well as the tithe of the rich man, and they are to be used with care and discretion for the purposes of the Lord. We treat them carefully and safeguard them and try in every way that we can to see that they are used as we feel the Lord would have them used for the upbuilding of His work and the betterment of people” (“This Thing Was Not Done in a Corner, ”Ensign,Nov. 1996,50).</a:t>
            </a:r>
          </a:p>
        </p:txBody>
      </p:sp>
      <p:sp>
        <p:nvSpPr>
          <p:cNvPr id="8" name="TextBox 7">
            <a:extLst>
              <a:ext uri="{FF2B5EF4-FFF2-40B4-BE49-F238E27FC236}">
                <a16:creationId xmlns:a16="http://schemas.microsoft.com/office/drawing/2014/main" id="{375519B4-9F78-46CB-A988-D4C4AB2854C1}"/>
              </a:ext>
            </a:extLst>
          </p:cNvPr>
          <p:cNvSpPr txBox="1"/>
          <p:nvPr/>
        </p:nvSpPr>
        <p:spPr>
          <a:xfrm>
            <a:off x="2988635" y="4012997"/>
            <a:ext cx="1554336" cy="523220"/>
          </a:xfrm>
          <a:prstGeom prst="rect">
            <a:avLst/>
          </a:prstGeom>
          <a:noFill/>
        </p:spPr>
        <p:txBody>
          <a:bodyPr wrap="none" rtlCol="0">
            <a:spAutoFit/>
          </a:bodyPr>
          <a:lstStyle/>
          <a:p>
            <a:pPr algn="ctr"/>
            <a:r>
              <a:rPr lang="en-US" sz="1400" dirty="0">
                <a:solidFill>
                  <a:schemeClr val="bg1"/>
                </a:solidFill>
                <a:effectLst>
                  <a:outerShdw blurRad="38100" dist="38100" dir="2700000" algn="tl">
                    <a:srgbClr val="000000">
                      <a:alpha val="43137"/>
                    </a:srgbClr>
                  </a:outerShdw>
                </a:effectLst>
              </a:rPr>
              <a:t>President</a:t>
            </a:r>
          </a:p>
          <a:p>
            <a:pPr algn="ctr"/>
            <a:r>
              <a:rPr lang="en-US" sz="1400" dirty="0">
                <a:solidFill>
                  <a:schemeClr val="bg1"/>
                </a:solidFill>
                <a:effectLst>
                  <a:outerShdw blurRad="38100" dist="38100" dir="2700000" algn="tl">
                    <a:srgbClr val="000000">
                      <a:alpha val="43137"/>
                    </a:srgbClr>
                  </a:outerShdw>
                </a:effectLst>
              </a:rPr>
              <a:t>Gordon B. Hinckley</a:t>
            </a:r>
          </a:p>
        </p:txBody>
      </p:sp>
      <p:pic>
        <p:nvPicPr>
          <p:cNvPr id="9" name="Picture 8">
            <a:extLst>
              <a:ext uri="{FF2B5EF4-FFF2-40B4-BE49-F238E27FC236}">
                <a16:creationId xmlns:a16="http://schemas.microsoft.com/office/drawing/2014/main" id="{8E7BAAA6-37E7-4F57-AFE1-174453CA3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362" y="2528150"/>
            <a:ext cx="1356881" cy="1562100"/>
          </a:xfrm>
          <a:prstGeom prst="rect">
            <a:avLst/>
          </a:prstGeom>
        </p:spPr>
      </p:pic>
    </p:spTree>
    <p:extLst>
      <p:ext uri="{BB962C8B-B14F-4D97-AF65-F5344CB8AC3E}">
        <p14:creationId xmlns:p14="http://schemas.microsoft.com/office/powerpoint/2010/main" val="300545931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3"/>
                                        </p:tgtEl>
                                        <p:attrNameLst>
                                          <p:attrName>ppt_y</p:attrName>
                                        </p:attrNameLst>
                                      </p:cBhvr>
                                      <p:tavLst>
                                        <p:tav tm="0">
                                          <p:val>
                                            <p:strVal val="#ppt_y"/>
                                          </p:val>
                                        </p:tav>
                                        <p:tav tm="100000">
                                          <p:val>
                                            <p:strVal val="#ppt_y"/>
                                          </p:val>
                                        </p:tav>
                                      </p:tavLst>
                                    </p:anim>
                                    <p:anim calcmode="lin" valueType="num">
                                      <p:cBhvr>
                                        <p:cTn id="9" dur="2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25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vertical)">
                                      <p:cBhvr>
                                        <p:cTn id="19" dur="1250"/>
                                        <p:tgtEl>
                                          <p:spTgt spid="9"/>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vertical)">
                                      <p:cBhvr>
                                        <p:cTn id="22" dur="1250"/>
                                        <p:tgtEl>
                                          <p:spTgt spid="8"/>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vertical)">
                                      <p:cBhvr>
                                        <p:cTn id="2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4" name="TextBox 3">
            <a:extLst>
              <a:ext uri="{FF2B5EF4-FFF2-40B4-BE49-F238E27FC236}">
                <a16:creationId xmlns:a16="http://schemas.microsoft.com/office/drawing/2014/main" id="{B3D92FCD-8826-45E0-B7ED-0DAC719DB8B2}"/>
              </a:ext>
            </a:extLst>
          </p:cNvPr>
          <p:cNvSpPr txBox="1"/>
          <p:nvPr/>
        </p:nvSpPr>
        <p:spPr>
          <a:xfrm>
            <a:off x="2757268" y="3123028"/>
            <a:ext cx="6936514" cy="584775"/>
          </a:xfrm>
          <a:prstGeom prst="rect">
            <a:avLst/>
          </a:prstGeom>
          <a:noFill/>
        </p:spPr>
        <p:txBody>
          <a:bodyPr wrap="none" rtlCol="0">
            <a:spAutoFit/>
          </a:bodyPr>
          <a:lstStyle/>
          <a:p>
            <a:r>
              <a:rPr lang="en-US" sz="3200" b="1" dirty="0">
                <a:solidFill>
                  <a:schemeClr val="bg1"/>
                </a:solidFill>
                <a:latin typeface="Georgia" panose="02040502050405020303" pitchFamily="18" charset="0"/>
              </a:rPr>
              <a:t>Doctrine and Covenants 119-120</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16460A56-BDDF-4556-B651-2E6587676B75}"/>
              </a:ext>
            </a:extLst>
          </p:cNvPr>
          <p:cNvSpPr/>
          <p:nvPr/>
        </p:nvSpPr>
        <p:spPr>
          <a:xfrm>
            <a:off x="2124400" y="2687743"/>
            <a:ext cx="8587607" cy="1107996"/>
          </a:xfrm>
          <a:prstGeom prst="rect">
            <a:avLst/>
          </a:prstGeom>
        </p:spPr>
        <p:txBody>
          <a:bodyPr wrap="none">
            <a:spAutoFit/>
          </a:bodyPr>
          <a:lstStyle/>
          <a:p>
            <a:r>
              <a:rPr lang="en-US" sz="66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“The Lord reveals the law of tithing”</a:t>
            </a:r>
          </a:p>
        </p:txBody>
      </p:sp>
      <p:sp>
        <p:nvSpPr>
          <p:cNvPr id="3" name="Rectangle 2">
            <a:extLst>
              <a:ext uri="{FF2B5EF4-FFF2-40B4-BE49-F238E27FC236}">
                <a16:creationId xmlns:a16="http://schemas.microsoft.com/office/drawing/2014/main" id="{0C7FA642-B192-4422-9E43-77C62A293ACD}"/>
              </a:ext>
            </a:extLst>
          </p:cNvPr>
          <p:cNvSpPr/>
          <p:nvPr/>
        </p:nvSpPr>
        <p:spPr>
          <a:xfrm>
            <a:off x="1763538" y="968273"/>
            <a:ext cx="3362331" cy="369332"/>
          </a:xfrm>
          <a:prstGeom prst="rect">
            <a:avLst/>
          </a:prstGeom>
        </p:spPr>
        <p:txBody>
          <a:bodyPr wrap="none">
            <a:spAutoFit/>
          </a:bodyPr>
          <a:lstStyle/>
          <a:p>
            <a:r>
              <a:rPr lang="en-US" b="1" dirty="0">
                <a:solidFill>
                  <a:schemeClr val="bg1"/>
                </a:solidFill>
              </a:rPr>
              <a:t>Doctrine and Covenants 119:1-4.</a:t>
            </a:r>
          </a:p>
        </p:txBody>
      </p:sp>
    </p:spTree>
    <p:extLst>
      <p:ext uri="{BB962C8B-B14F-4D97-AF65-F5344CB8AC3E}">
        <p14:creationId xmlns:p14="http://schemas.microsoft.com/office/powerpoint/2010/main" val="271312310"/>
      </p:ext>
    </p:extLst>
  </p:cSld>
  <p:clrMapOvr>
    <a:masterClrMapping/>
  </p:clrMapOvr>
  <mc:AlternateContent xmlns:mc="http://schemas.openxmlformats.org/markup-compatibility/2006" xmlns:p14="http://schemas.microsoft.com/office/powerpoint/2010/main">
    <mc:Choice Requires="p14">
      <p:transition spd="slow" p14:dur="1500">
        <p:comb dir="vert"/>
      </p:transition>
    </mc:Choice>
    <mc:Fallback xmlns="">
      <p:transition spd="slow">
        <p:comb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5BF685E3-E99B-4D8A-9F40-AC2899E53F0A}"/>
              </a:ext>
            </a:extLst>
          </p:cNvPr>
          <p:cNvSpPr/>
          <p:nvPr/>
        </p:nvSpPr>
        <p:spPr>
          <a:xfrm>
            <a:off x="2648542" y="962197"/>
            <a:ext cx="7366316" cy="227606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28E6C6-A516-4516-AAC9-6B197773F085}"/>
              </a:ext>
            </a:extLst>
          </p:cNvPr>
          <p:cNvSpPr/>
          <p:nvPr/>
        </p:nvSpPr>
        <p:spPr>
          <a:xfrm>
            <a:off x="4148309" y="991490"/>
            <a:ext cx="5855568" cy="2246769"/>
          </a:xfrm>
          <a:prstGeom prst="rect">
            <a:avLst/>
          </a:prstGeom>
        </p:spPr>
        <p:txBody>
          <a:bodyPr wrap="square">
            <a:spAutoFit/>
          </a:bodyPr>
          <a:lstStyle/>
          <a:p>
            <a:pPr algn="just"/>
            <a:r>
              <a:rPr lang="en-US" sz="1400" dirty="0">
                <a:solidFill>
                  <a:schemeClr val="bg1"/>
                </a:solidFill>
              </a:rPr>
              <a:t>“A woman in São Paulo, Brazil … worked while going to school to provide for her family. I use her own words in telling this story. She says: </a:t>
            </a:r>
          </a:p>
          <a:p>
            <a:pPr algn="just"/>
            <a:r>
              <a:rPr lang="en-US" sz="1400" dirty="0">
                <a:solidFill>
                  <a:schemeClr val="bg1"/>
                </a:solidFill>
              </a:rPr>
              <a:t>“‘The university in which I studied had a regulation that prohibited the students that were in debt from taking tests.’… </a:t>
            </a:r>
          </a:p>
          <a:p>
            <a:pPr algn="just"/>
            <a:r>
              <a:rPr lang="en-US" sz="1400" dirty="0">
                <a:solidFill>
                  <a:schemeClr val="bg1"/>
                </a:solidFill>
              </a:rPr>
              <a:t>“‘I remember a time when I … faced serious financial difficulties. … When I figured the monthly budget, I noticed that there wouldn’t be enough to pay [both] my tithing and my university. I would have to choose between them. The bimonthly tests would start the following week, and if I didn’t take them I could lose the school year. I felt great agony. … I had a painful decision before me, and I didn’t know what to decide’” (“We Walk by Faith, ”Ensign, May 2002,73).</a:t>
            </a:r>
          </a:p>
        </p:txBody>
      </p:sp>
      <p:sp>
        <p:nvSpPr>
          <p:cNvPr id="4" name="TextBox 3">
            <a:extLst>
              <a:ext uri="{FF2B5EF4-FFF2-40B4-BE49-F238E27FC236}">
                <a16:creationId xmlns:a16="http://schemas.microsoft.com/office/drawing/2014/main" id="{B7B65C70-500B-48E2-A58C-F969CB638C1B}"/>
              </a:ext>
            </a:extLst>
          </p:cNvPr>
          <p:cNvSpPr txBox="1"/>
          <p:nvPr/>
        </p:nvSpPr>
        <p:spPr>
          <a:xfrm>
            <a:off x="2684972" y="2715039"/>
            <a:ext cx="1554336" cy="523220"/>
          </a:xfrm>
          <a:prstGeom prst="rect">
            <a:avLst/>
          </a:prstGeom>
          <a:noFill/>
        </p:spPr>
        <p:txBody>
          <a:bodyPr wrap="none" rtlCol="0">
            <a:spAutoFit/>
          </a:bodyPr>
          <a:lstStyle/>
          <a:p>
            <a:pPr algn="ctr"/>
            <a:r>
              <a:rPr lang="en-US" sz="1400" dirty="0">
                <a:solidFill>
                  <a:schemeClr val="bg1"/>
                </a:solidFill>
                <a:effectLst>
                  <a:outerShdw blurRad="38100" dist="38100" dir="2700000" algn="tl">
                    <a:srgbClr val="000000">
                      <a:alpha val="43137"/>
                    </a:srgbClr>
                  </a:outerShdw>
                </a:effectLst>
              </a:rPr>
              <a:t>President</a:t>
            </a:r>
          </a:p>
          <a:p>
            <a:pPr algn="ctr"/>
            <a:r>
              <a:rPr lang="en-US" sz="1400" dirty="0">
                <a:solidFill>
                  <a:schemeClr val="bg1"/>
                </a:solidFill>
                <a:effectLst>
                  <a:outerShdw blurRad="38100" dist="38100" dir="2700000" algn="tl">
                    <a:srgbClr val="000000">
                      <a:alpha val="43137"/>
                    </a:srgbClr>
                  </a:outerShdw>
                </a:effectLst>
              </a:rPr>
              <a:t>Gordon B. Hinckley</a:t>
            </a:r>
          </a:p>
        </p:txBody>
      </p:sp>
      <p:pic>
        <p:nvPicPr>
          <p:cNvPr id="6" name="Picture 5">
            <a:extLst>
              <a:ext uri="{FF2B5EF4-FFF2-40B4-BE49-F238E27FC236}">
                <a16:creationId xmlns:a16="http://schemas.microsoft.com/office/drawing/2014/main" id="{4C259F0E-562A-4F60-86F0-C3E0FDF40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406" y="1223944"/>
            <a:ext cx="1267545" cy="1420091"/>
          </a:xfrm>
          <a:prstGeom prst="rect">
            <a:avLst/>
          </a:prstGeom>
        </p:spPr>
      </p:pic>
      <p:sp>
        <p:nvSpPr>
          <p:cNvPr id="8" name="Rectangle 7">
            <a:extLst>
              <a:ext uri="{FF2B5EF4-FFF2-40B4-BE49-F238E27FC236}">
                <a16:creationId xmlns:a16="http://schemas.microsoft.com/office/drawing/2014/main" id="{DC822866-1169-4BC3-A6DA-6650A919A431}"/>
              </a:ext>
            </a:extLst>
          </p:cNvPr>
          <p:cNvSpPr/>
          <p:nvPr/>
        </p:nvSpPr>
        <p:spPr>
          <a:xfrm>
            <a:off x="3462140" y="3756170"/>
            <a:ext cx="5485925" cy="369332"/>
          </a:xfrm>
          <a:prstGeom prst="rect">
            <a:avLst/>
          </a:prstGeom>
        </p:spPr>
        <p:txBody>
          <a:bodyPr wrap="none">
            <a:spAutoFit/>
          </a:bodyPr>
          <a:lstStyle/>
          <a:p>
            <a:r>
              <a:rPr lang="en-US" b="1" dirty="0">
                <a:solidFill>
                  <a:schemeClr val="bg1"/>
                </a:solidFill>
              </a:rPr>
              <a:t>What would you say to someone in a similar dilemma?</a:t>
            </a:r>
          </a:p>
        </p:txBody>
      </p:sp>
    </p:spTree>
    <p:extLst>
      <p:ext uri="{BB962C8B-B14F-4D97-AF65-F5344CB8AC3E}">
        <p14:creationId xmlns:p14="http://schemas.microsoft.com/office/powerpoint/2010/main" val="387722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3" name="Rectangle 2">
            <a:extLst>
              <a:ext uri="{FF2B5EF4-FFF2-40B4-BE49-F238E27FC236}">
                <a16:creationId xmlns:a16="http://schemas.microsoft.com/office/drawing/2014/main" id="{3E1E9914-1C57-4AAF-A1CB-477CAEC5CE72}"/>
              </a:ext>
            </a:extLst>
          </p:cNvPr>
          <p:cNvSpPr/>
          <p:nvPr/>
        </p:nvSpPr>
        <p:spPr>
          <a:xfrm>
            <a:off x="2648542" y="962197"/>
            <a:ext cx="7366316" cy="21117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41118F6-A60A-4B56-89E4-565E2D877A44}"/>
              </a:ext>
            </a:extLst>
          </p:cNvPr>
          <p:cNvSpPr txBox="1"/>
          <p:nvPr/>
        </p:nvSpPr>
        <p:spPr>
          <a:xfrm>
            <a:off x="2644302" y="2550702"/>
            <a:ext cx="1554336" cy="523220"/>
          </a:xfrm>
          <a:prstGeom prst="rect">
            <a:avLst/>
          </a:prstGeom>
          <a:noFill/>
        </p:spPr>
        <p:txBody>
          <a:bodyPr wrap="none" rtlCol="0">
            <a:spAutoFit/>
          </a:bodyPr>
          <a:lstStyle/>
          <a:p>
            <a:pPr algn="ctr"/>
            <a:r>
              <a:rPr lang="en-US" sz="1400" dirty="0">
                <a:solidFill>
                  <a:schemeClr val="bg1"/>
                </a:solidFill>
                <a:effectLst>
                  <a:outerShdw blurRad="38100" dist="38100" dir="2700000" algn="tl">
                    <a:srgbClr val="000000">
                      <a:alpha val="43137"/>
                    </a:srgbClr>
                  </a:outerShdw>
                </a:effectLst>
              </a:rPr>
              <a:t>President</a:t>
            </a:r>
          </a:p>
          <a:p>
            <a:pPr algn="ctr"/>
            <a:r>
              <a:rPr lang="en-US" sz="1400" dirty="0">
                <a:solidFill>
                  <a:schemeClr val="bg1"/>
                </a:solidFill>
                <a:effectLst>
                  <a:outerShdw blurRad="38100" dist="38100" dir="2700000" algn="tl">
                    <a:srgbClr val="000000">
                      <a:alpha val="43137"/>
                    </a:srgbClr>
                  </a:outerShdw>
                </a:effectLst>
              </a:rPr>
              <a:t>Gordon B. Hinckley</a:t>
            </a:r>
          </a:p>
        </p:txBody>
      </p:sp>
      <p:pic>
        <p:nvPicPr>
          <p:cNvPr id="5" name="Picture 4">
            <a:extLst>
              <a:ext uri="{FF2B5EF4-FFF2-40B4-BE49-F238E27FC236}">
                <a16:creationId xmlns:a16="http://schemas.microsoft.com/office/drawing/2014/main" id="{E3F803E4-3CB6-4107-B3B5-6DBBB86CD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029" y="1065855"/>
            <a:ext cx="1356881" cy="1562100"/>
          </a:xfrm>
          <a:prstGeom prst="rect">
            <a:avLst/>
          </a:prstGeom>
        </p:spPr>
      </p:pic>
      <p:sp>
        <p:nvSpPr>
          <p:cNvPr id="2" name="Rectangle 1">
            <a:extLst>
              <a:ext uri="{FF2B5EF4-FFF2-40B4-BE49-F238E27FC236}">
                <a16:creationId xmlns:a16="http://schemas.microsoft.com/office/drawing/2014/main" id="{8E39A76B-BFF1-4451-9B4F-F2CA6B9A52C6}"/>
              </a:ext>
            </a:extLst>
          </p:cNvPr>
          <p:cNvSpPr/>
          <p:nvPr/>
        </p:nvSpPr>
        <p:spPr>
          <a:xfrm>
            <a:off x="4099910" y="962197"/>
            <a:ext cx="5914948" cy="2031325"/>
          </a:xfrm>
          <a:prstGeom prst="rect">
            <a:avLst/>
          </a:prstGeom>
        </p:spPr>
        <p:txBody>
          <a:bodyPr wrap="square">
            <a:spAutoFit/>
          </a:bodyPr>
          <a:lstStyle/>
          <a:p>
            <a:pPr algn="just"/>
            <a:r>
              <a:rPr lang="en-US" sz="1400" dirty="0">
                <a:solidFill>
                  <a:schemeClr val="bg1"/>
                </a:solidFill>
              </a:rPr>
              <a:t>“‘This feeling consumed my soul and remained with me [for days]. It was then that I remembered that when I was baptized I had agreed to live the law of tithing. I had taken upon myself an obligation, not with the missionaries, but with my Heavenly Father. At that moment, the anguish started to disappear, giving place to a pleasant sensation of tranquility and determination.… </a:t>
            </a:r>
          </a:p>
          <a:p>
            <a:pPr algn="just"/>
            <a:r>
              <a:rPr lang="en-US" sz="1400" dirty="0">
                <a:solidFill>
                  <a:schemeClr val="bg1"/>
                </a:solidFill>
              </a:rPr>
              <a:t>“‘That night when I prayed, I asked the Lord to forgive me for my indecision. On Sunday, … with great pleasure I paid my tithing and offerings. That was a special day. I felt happy and peaceful within myself and with Heavenly Father’” (“We Walk by Faith,”73).</a:t>
            </a:r>
          </a:p>
        </p:txBody>
      </p:sp>
    </p:spTree>
    <p:extLst>
      <p:ext uri="{BB962C8B-B14F-4D97-AF65-F5344CB8AC3E}">
        <p14:creationId xmlns:p14="http://schemas.microsoft.com/office/powerpoint/2010/main" val="2663395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CA281AF4-BEE6-4DDA-A312-C85F03505A34}"/>
              </a:ext>
            </a:extLst>
          </p:cNvPr>
          <p:cNvSpPr/>
          <p:nvPr/>
        </p:nvSpPr>
        <p:spPr>
          <a:xfrm>
            <a:off x="3707308" y="968273"/>
            <a:ext cx="4320926" cy="369332"/>
          </a:xfrm>
          <a:prstGeom prst="rect">
            <a:avLst/>
          </a:prstGeom>
        </p:spPr>
        <p:txBody>
          <a:bodyPr wrap="none">
            <a:spAutoFit/>
          </a:bodyPr>
          <a:lstStyle/>
          <a:p>
            <a:r>
              <a:rPr lang="en-US" b="1" dirty="0">
                <a:solidFill>
                  <a:schemeClr val="bg1"/>
                </a:solidFill>
              </a:rPr>
              <a:t>Introduction to Doctrine and Covenants 119</a:t>
            </a:r>
          </a:p>
        </p:txBody>
      </p:sp>
      <p:sp>
        <p:nvSpPr>
          <p:cNvPr id="4" name="Rectangle 3">
            <a:extLst>
              <a:ext uri="{FF2B5EF4-FFF2-40B4-BE49-F238E27FC236}">
                <a16:creationId xmlns:a16="http://schemas.microsoft.com/office/drawing/2014/main" id="{BB90901A-FFFF-4F8C-8DC7-639EE44E5941}"/>
              </a:ext>
            </a:extLst>
          </p:cNvPr>
          <p:cNvSpPr/>
          <p:nvPr/>
        </p:nvSpPr>
        <p:spPr>
          <a:xfrm>
            <a:off x="1762539" y="4381665"/>
            <a:ext cx="3692806" cy="369332"/>
          </a:xfrm>
          <a:prstGeom prst="rect">
            <a:avLst/>
          </a:prstGeom>
        </p:spPr>
        <p:txBody>
          <a:bodyPr wrap="none">
            <a:spAutoFit/>
          </a:bodyPr>
          <a:lstStyle/>
          <a:p>
            <a:r>
              <a:rPr lang="en-US" b="1" dirty="0">
                <a:solidFill>
                  <a:schemeClr val="bg1"/>
                </a:solidFill>
              </a:rPr>
              <a:t>What did Joseph Smith ask the Lord?</a:t>
            </a:r>
          </a:p>
        </p:txBody>
      </p:sp>
      <p:sp>
        <p:nvSpPr>
          <p:cNvPr id="5" name="Rectangle 4">
            <a:extLst>
              <a:ext uri="{FF2B5EF4-FFF2-40B4-BE49-F238E27FC236}">
                <a16:creationId xmlns:a16="http://schemas.microsoft.com/office/drawing/2014/main" id="{D06307F0-4623-40E4-AB02-B2E729AB8D0B}"/>
              </a:ext>
            </a:extLst>
          </p:cNvPr>
          <p:cNvSpPr/>
          <p:nvPr/>
        </p:nvSpPr>
        <p:spPr>
          <a:xfrm>
            <a:off x="1762539" y="1297849"/>
            <a:ext cx="8666922" cy="2800767"/>
          </a:xfrm>
          <a:prstGeom prst="rect">
            <a:avLst/>
          </a:prstGeom>
        </p:spPr>
        <p:txBody>
          <a:bodyPr wrap="square">
            <a:spAutoFit/>
          </a:bodyPr>
          <a:lstStyle/>
          <a:p>
            <a:pPr algn="just"/>
            <a:r>
              <a:rPr lang="en-US" sz="1600" dirty="0">
                <a:solidFill>
                  <a:schemeClr val="bg1"/>
                </a:solidFill>
                <a:latin typeface="Open Sans"/>
              </a:rPr>
              <a:t>Revelation given through Joseph Smith the Prophet, at Far West, Missouri, July 8, 1838, in answer to his supplication: “O Lord! Show unto thy servants how much thou requirest of the properties of thy people for a tithing.” The law of tithing, as understood today, had not been given to the Church previous to this revelation. The term </a:t>
            </a:r>
            <a:r>
              <a:rPr lang="en-US" sz="1600" i="1" dirty="0">
                <a:solidFill>
                  <a:schemeClr val="bg1"/>
                </a:solidFill>
                <a:latin typeface="Open Sans"/>
              </a:rPr>
              <a:t>tithing</a:t>
            </a:r>
            <a:r>
              <a:rPr lang="en-US" sz="1600" dirty="0">
                <a:solidFill>
                  <a:schemeClr val="bg1"/>
                </a:solidFill>
                <a:latin typeface="Open Sans"/>
              </a:rPr>
              <a:t> in the prayer just quoted and in previous revelations (64:23; 85:3; 97:11) had meant not just one-tenth, but all free-will offerings, or contributions, to the Church funds. The Lord had previously given to the Church the law of consecration and stewardship of property, which members (chiefly the leading elders) entered into by a covenant that was to be everlasting. Because of failure on the part of many to abide by this covenant, the Lord withdrew it for a time and gave instead the law of tithing to the whole Church. The Prophet asked the Lord how much of their property He required for sacred purposes. The answer was this revelation.</a:t>
            </a:r>
            <a:endParaRPr lang="en-US" sz="1600" dirty="0">
              <a:solidFill>
                <a:schemeClr val="bg1"/>
              </a:solidFill>
            </a:endParaRPr>
          </a:p>
        </p:txBody>
      </p:sp>
    </p:spTree>
    <p:extLst>
      <p:ext uri="{BB962C8B-B14F-4D97-AF65-F5344CB8AC3E}">
        <p14:creationId xmlns:p14="http://schemas.microsoft.com/office/powerpoint/2010/main" val="4933164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AE2825D8-FFC9-4A0A-941C-5568D43C0EF7}"/>
              </a:ext>
            </a:extLst>
          </p:cNvPr>
          <p:cNvSpPr/>
          <p:nvPr/>
        </p:nvSpPr>
        <p:spPr>
          <a:xfrm>
            <a:off x="1817302" y="1152939"/>
            <a:ext cx="3303020" cy="369332"/>
          </a:xfrm>
          <a:prstGeom prst="rect">
            <a:avLst/>
          </a:prstGeom>
        </p:spPr>
        <p:txBody>
          <a:bodyPr wrap="none">
            <a:spAutoFit/>
          </a:bodyPr>
          <a:lstStyle/>
          <a:p>
            <a:r>
              <a:rPr lang="en-US" b="1" dirty="0">
                <a:solidFill>
                  <a:schemeClr val="bg1"/>
                </a:solidFill>
              </a:rPr>
              <a:t>Doctrine and Covenants 119:1-4.</a:t>
            </a:r>
          </a:p>
        </p:txBody>
      </p:sp>
      <p:sp>
        <p:nvSpPr>
          <p:cNvPr id="3" name="Rectangle 2">
            <a:extLst>
              <a:ext uri="{FF2B5EF4-FFF2-40B4-BE49-F238E27FC236}">
                <a16:creationId xmlns:a16="http://schemas.microsoft.com/office/drawing/2014/main" id="{1BD22C15-B2B4-4EF4-8CB2-DEB81C762CC2}"/>
              </a:ext>
            </a:extLst>
          </p:cNvPr>
          <p:cNvSpPr/>
          <p:nvPr/>
        </p:nvSpPr>
        <p:spPr>
          <a:xfrm>
            <a:off x="1817301" y="3552112"/>
            <a:ext cx="1667251" cy="369332"/>
          </a:xfrm>
          <a:prstGeom prst="rect">
            <a:avLst/>
          </a:prstGeom>
        </p:spPr>
        <p:txBody>
          <a:bodyPr wrap="none">
            <a:spAutoFit/>
          </a:bodyPr>
          <a:lstStyle/>
          <a:p>
            <a:r>
              <a:rPr lang="en-US" b="1" dirty="0">
                <a:solidFill>
                  <a:schemeClr val="bg1"/>
                </a:solidFill>
              </a:rPr>
              <a:t>What is tithing?</a:t>
            </a:r>
          </a:p>
        </p:txBody>
      </p:sp>
      <p:sp>
        <p:nvSpPr>
          <p:cNvPr id="5" name="Rectangle 4">
            <a:extLst>
              <a:ext uri="{FF2B5EF4-FFF2-40B4-BE49-F238E27FC236}">
                <a16:creationId xmlns:a16="http://schemas.microsoft.com/office/drawing/2014/main" id="{FA53C67D-DBD6-4396-B0AA-76692402B629}"/>
              </a:ext>
            </a:extLst>
          </p:cNvPr>
          <p:cNvSpPr/>
          <p:nvPr/>
        </p:nvSpPr>
        <p:spPr>
          <a:xfrm>
            <a:off x="1817301" y="3921444"/>
            <a:ext cx="6746128"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The Lord commands us to pay one-tenth of our increase to Him as tithing.</a:t>
            </a:r>
          </a:p>
        </p:txBody>
      </p:sp>
      <p:sp>
        <p:nvSpPr>
          <p:cNvPr id="6" name="Rectangle 5">
            <a:extLst>
              <a:ext uri="{FF2B5EF4-FFF2-40B4-BE49-F238E27FC236}">
                <a16:creationId xmlns:a16="http://schemas.microsoft.com/office/drawing/2014/main" id="{251D6FE2-6E76-4CAB-8FEC-99708A945CD0}"/>
              </a:ext>
            </a:extLst>
          </p:cNvPr>
          <p:cNvSpPr/>
          <p:nvPr/>
        </p:nvSpPr>
        <p:spPr>
          <a:xfrm>
            <a:off x="1817301" y="1413807"/>
            <a:ext cx="8347116" cy="2062103"/>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Verily, thus saith the Lord, I require all their surplus property to be put into the hands of the bishop of my church in Zion,</a:t>
            </a:r>
          </a:p>
          <a:p>
            <a:pPr algn="just" fontAlgn="base"/>
            <a:r>
              <a:rPr lang="en-US" sz="1600" b="1" dirty="0">
                <a:solidFill>
                  <a:schemeClr val="bg1"/>
                </a:solidFill>
                <a:latin typeface="Palatino"/>
              </a:rPr>
              <a:t>2 </a:t>
            </a:r>
            <a:r>
              <a:rPr lang="en-US" sz="1600" dirty="0">
                <a:solidFill>
                  <a:schemeClr val="bg1"/>
                </a:solidFill>
                <a:latin typeface="Palatino"/>
              </a:rPr>
              <a:t>For the building of mine house, and for the laying of the foundation of Zion and for the priesthood, and for the debts of the Presidency of my Church.</a:t>
            </a:r>
          </a:p>
          <a:p>
            <a:pPr algn="just" fontAlgn="base"/>
            <a:r>
              <a:rPr lang="en-US" sz="1600" b="1" dirty="0">
                <a:solidFill>
                  <a:schemeClr val="bg1"/>
                </a:solidFill>
                <a:latin typeface="Palatino"/>
              </a:rPr>
              <a:t>3 </a:t>
            </a:r>
            <a:r>
              <a:rPr lang="en-US" sz="1600" dirty="0">
                <a:solidFill>
                  <a:schemeClr val="bg1"/>
                </a:solidFill>
                <a:latin typeface="Palatino"/>
              </a:rPr>
              <a:t>And this shall be the beginning of the tithing of my people.</a:t>
            </a:r>
          </a:p>
          <a:p>
            <a:pPr algn="just" fontAlgn="base"/>
            <a:r>
              <a:rPr lang="en-US" sz="1600" b="1" dirty="0">
                <a:solidFill>
                  <a:schemeClr val="bg1"/>
                </a:solidFill>
                <a:latin typeface="Palatino"/>
              </a:rPr>
              <a:t>4 </a:t>
            </a:r>
            <a:r>
              <a:rPr lang="en-US" sz="1600" dirty="0">
                <a:solidFill>
                  <a:schemeClr val="bg1"/>
                </a:solidFill>
                <a:latin typeface="Palatino"/>
              </a:rPr>
              <a:t>And after that, those who have thus been tithed shall pay one-tenth of all their interest annually; and this shall be a standing law unto them forever, for my holy priesthood, saith the Lord.</a:t>
            </a:r>
            <a:endParaRPr lang="en-US" sz="1600" b="0" i="0" dirty="0">
              <a:solidFill>
                <a:schemeClr val="bg1"/>
              </a:solidFill>
              <a:effectLst/>
              <a:latin typeface="Palatino"/>
            </a:endParaRPr>
          </a:p>
        </p:txBody>
      </p:sp>
    </p:spTree>
    <p:extLst>
      <p:ext uri="{BB962C8B-B14F-4D97-AF65-F5344CB8AC3E}">
        <p14:creationId xmlns:p14="http://schemas.microsoft.com/office/powerpoint/2010/main" val="25351363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200" fill="hold"/>
                                        <p:tgtEl>
                                          <p:spTgt spid="5"/>
                                        </p:tgtEl>
                                        <p:attrNameLst>
                                          <p:attrName>ppt_y</p:attrName>
                                        </p:attrNameLst>
                                      </p:cBhvr>
                                      <p:tavLst>
                                        <p:tav tm="0">
                                          <p:val>
                                            <p:strVal val="#ppt_y"/>
                                          </p:val>
                                        </p:tav>
                                        <p:tav tm="100000">
                                          <p:val>
                                            <p:strVal val="#ppt_y"/>
                                          </p:val>
                                        </p:tav>
                                      </p:tavLst>
                                    </p:anim>
                                    <p:anim calcmode="lin" valueType="num">
                                      <p:cBhvr>
                                        <p:cTn id="16" dur="2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2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ACC83B-611F-44B5-AA4F-E0AEAD1968D2}"/>
              </a:ext>
            </a:extLst>
          </p:cNvPr>
          <p:cNvSpPr/>
          <p:nvPr/>
        </p:nvSpPr>
        <p:spPr>
          <a:xfrm>
            <a:off x="3952934" y="779683"/>
            <a:ext cx="5442858" cy="184887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EFFC2270-DACA-428F-BEF8-EA528A5F229C}"/>
              </a:ext>
            </a:extLst>
          </p:cNvPr>
          <p:cNvSpPr/>
          <p:nvPr/>
        </p:nvSpPr>
        <p:spPr>
          <a:xfrm>
            <a:off x="5505962" y="812678"/>
            <a:ext cx="3889829" cy="1815882"/>
          </a:xfrm>
          <a:prstGeom prst="rect">
            <a:avLst/>
          </a:prstGeom>
        </p:spPr>
        <p:txBody>
          <a:bodyPr wrap="square">
            <a:spAutoFit/>
          </a:bodyPr>
          <a:lstStyle/>
          <a:p>
            <a:pPr algn="just"/>
            <a:r>
              <a:rPr lang="en-US" sz="1400" dirty="0">
                <a:solidFill>
                  <a:schemeClr val="bg1"/>
                </a:solidFill>
              </a:rPr>
              <a:t>“The law is simply stated as ‘one-tenth of all their interest.’ Interest means profit, compensation, increase. It is the wage of one employed, the profit from the operation of a business, the increase of one who grows or produces, or the income to a person from any other source. The Lord said it is a standing law ‘forever’ as it has been in the past” (in Conference Report, Apr. 1964,35).</a:t>
            </a:r>
          </a:p>
        </p:txBody>
      </p:sp>
      <p:pic>
        <p:nvPicPr>
          <p:cNvPr id="5" name="Picture 4">
            <a:extLst>
              <a:ext uri="{FF2B5EF4-FFF2-40B4-BE49-F238E27FC236}">
                <a16:creationId xmlns:a16="http://schemas.microsoft.com/office/drawing/2014/main" id="{1506AAB4-EB1D-4F86-A90F-356B204DC1EE}"/>
              </a:ext>
            </a:extLst>
          </p:cNvPr>
          <p:cNvPicPr/>
          <p:nvPr/>
        </p:nvPicPr>
        <p:blipFill rotWithShape="1">
          <a:blip r:embed="rId2"/>
          <a:srcRect l="21785" t="37222" r="68368" b="38919"/>
          <a:stretch/>
        </p:blipFill>
        <p:spPr bwMode="auto">
          <a:xfrm>
            <a:off x="4110200" y="856219"/>
            <a:ext cx="1352219" cy="134132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8A1E3FD0-F9FB-4D9B-866D-84F8094F21DD}"/>
              </a:ext>
            </a:extLst>
          </p:cNvPr>
          <p:cNvSpPr txBox="1"/>
          <p:nvPr/>
        </p:nvSpPr>
        <p:spPr>
          <a:xfrm>
            <a:off x="4081173" y="2129671"/>
            <a:ext cx="1544076" cy="523220"/>
          </a:xfrm>
          <a:prstGeom prst="rect">
            <a:avLst/>
          </a:prstGeom>
          <a:noFill/>
        </p:spPr>
        <p:txBody>
          <a:bodyPr wrap="none" rtlCol="0">
            <a:spAutoFit/>
          </a:bodyPr>
          <a:lstStyle/>
          <a:p>
            <a:pPr algn="ctr"/>
            <a:r>
              <a:rPr lang="en-US" sz="1400" b="1" dirty="0">
                <a:solidFill>
                  <a:schemeClr val="bg1"/>
                </a:solidFill>
              </a:rPr>
              <a:t>President </a:t>
            </a:r>
          </a:p>
          <a:p>
            <a:pPr algn="ctr"/>
            <a:r>
              <a:rPr lang="en-US" sz="1400" b="1" dirty="0">
                <a:solidFill>
                  <a:schemeClr val="bg1"/>
                </a:solidFill>
              </a:rPr>
              <a:t>Howard W. Hunter</a:t>
            </a:r>
            <a:endParaRPr lang="en-US" sz="1400" dirty="0"/>
          </a:p>
        </p:txBody>
      </p:sp>
      <p:sp>
        <p:nvSpPr>
          <p:cNvPr id="6" name="Rectangle 5">
            <a:extLst>
              <a:ext uri="{FF2B5EF4-FFF2-40B4-BE49-F238E27FC236}">
                <a16:creationId xmlns:a16="http://schemas.microsoft.com/office/drawing/2014/main" id="{35672C2F-1F55-4DA9-A80E-AE823452F796}"/>
              </a:ext>
            </a:extLst>
          </p:cNvPr>
          <p:cNvSpPr/>
          <p:nvPr/>
        </p:nvSpPr>
        <p:spPr>
          <a:xfrm>
            <a:off x="1741713" y="2757834"/>
            <a:ext cx="8360229" cy="646331"/>
          </a:xfrm>
          <a:prstGeom prst="rect">
            <a:avLst/>
          </a:prstGeom>
        </p:spPr>
        <p:txBody>
          <a:bodyPr wrap="square">
            <a:spAutoFit/>
          </a:bodyPr>
          <a:lstStyle/>
          <a:p>
            <a:pPr algn="just"/>
            <a:r>
              <a:rPr lang="en-US" b="1" dirty="0">
                <a:solidFill>
                  <a:schemeClr val="bg1"/>
                </a:solidFill>
              </a:rPr>
              <a:t>What do you learn from the Lord commanding the Saints to pay tithing at a time when it was difficult for them to do so?</a:t>
            </a:r>
          </a:p>
        </p:txBody>
      </p:sp>
      <p:sp>
        <p:nvSpPr>
          <p:cNvPr id="8" name="Rectangle 7">
            <a:extLst>
              <a:ext uri="{FF2B5EF4-FFF2-40B4-BE49-F238E27FC236}">
                <a16:creationId xmlns:a16="http://schemas.microsoft.com/office/drawing/2014/main" id="{AC5CB74D-F089-42C4-91F9-421DEA38AA12}"/>
              </a:ext>
            </a:extLst>
          </p:cNvPr>
          <p:cNvSpPr/>
          <p:nvPr/>
        </p:nvSpPr>
        <p:spPr>
          <a:xfrm>
            <a:off x="5134921" y="3046416"/>
            <a:ext cx="4631909" cy="369332"/>
          </a:xfrm>
          <a:prstGeom prst="rect">
            <a:avLst/>
          </a:prstGeom>
        </p:spPr>
        <p:txBody>
          <a:bodyPr wrap="none">
            <a:spAutoFit/>
          </a:bodyPr>
          <a:lstStyle/>
          <a:p>
            <a:r>
              <a:rPr lang="en-US" b="1" dirty="0">
                <a:solidFill>
                  <a:schemeClr val="bg1"/>
                </a:solidFill>
              </a:rPr>
              <a:t>In what ways is paying tithing an act of faith?</a:t>
            </a:r>
          </a:p>
        </p:txBody>
      </p:sp>
      <p:pic>
        <p:nvPicPr>
          <p:cNvPr id="1026" name="Picture 2" descr="Resultado de imagen para diezmo lds">
            <a:extLst>
              <a:ext uri="{FF2B5EF4-FFF2-40B4-BE49-F238E27FC236}">
                <a16:creationId xmlns:a16="http://schemas.microsoft.com/office/drawing/2014/main" id="{6C9C93CA-D280-45F9-A419-8E23892B33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39" t="13543" r="14492" b="15217"/>
          <a:stretch/>
        </p:blipFill>
        <p:spPr bwMode="auto">
          <a:xfrm>
            <a:off x="2537841" y="3533438"/>
            <a:ext cx="2597080" cy="2801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iezmo lds">
            <a:extLst>
              <a:ext uri="{FF2B5EF4-FFF2-40B4-BE49-F238E27FC236}">
                <a16:creationId xmlns:a16="http://schemas.microsoft.com/office/drawing/2014/main" id="{AF1D1B08-D02C-4081-80A9-4C1D67F221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837" r="-920"/>
          <a:stretch/>
        </p:blipFill>
        <p:spPr bwMode="auto">
          <a:xfrm>
            <a:off x="7169749" y="3533438"/>
            <a:ext cx="2597081" cy="280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38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vertical)">
                                      <p:cBhvr>
                                        <p:cTn id="21" dur="1250"/>
                                        <p:tgtEl>
                                          <p:spTgt spid="1026"/>
                                        </p:tgtEl>
                                      </p:cBhvr>
                                    </p:animEffect>
                                  </p:childTnLst>
                                </p:cTn>
                              </p:par>
                              <p:par>
                                <p:cTn id="22" presetID="14" presetClass="entr" presetSubtype="5"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randombar(vertical)">
                                      <p:cBhvr>
                                        <p:cTn id="24"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125</a:t>
            </a:r>
          </a:p>
        </p:txBody>
      </p:sp>
      <p:sp>
        <p:nvSpPr>
          <p:cNvPr id="2" name="Rectangle 1">
            <a:extLst>
              <a:ext uri="{FF2B5EF4-FFF2-40B4-BE49-F238E27FC236}">
                <a16:creationId xmlns:a16="http://schemas.microsoft.com/office/drawing/2014/main" id="{1F5C63D0-318E-47A7-8423-96D51626D534}"/>
              </a:ext>
            </a:extLst>
          </p:cNvPr>
          <p:cNvSpPr/>
          <p:nvPr/>
        </p:nvSpPr>
        <p:spPr>
          <a:xfrm>
            <a:off x="1577156" y="968273"/>
            <a:ext cx="5978175" cy="369332"/>
          </a:xfrm>
          <a:prstGeom prst="rect">
            <a:avLst/>
          </a:prstGeom>
        </p:spPr>
        <p:txBody>
          <a:bodyPr wrap="none">
            <a:spAutoFit/>
          </a:bodyPr>
          <a:lstStyle/>
          <a:p>
            <a:r>
              <a:rPr lang="en-US" b="1" dirty="0">
                <a:solidFill>
                  <a:schemeClr val="bg1"/>
                </a:solidFill>
              </a:rPr>
              <a:t>How much tithing should be paid on that amount of money?</a:t>
            </a:r>
          </a:p>
        </p:txBody>
      </p:sp>
      <p:sp>
        <p:nvSpPr>
          <p:cNvPr id="3" name="Rectangle 2">
            <a:extLst>
              <a:ext uri="{FF2B5EF4-FFF2-40B4-BE49-F238E27FC236}">
                <a16:creationId xmlns:a16="http://schemas.microsoft.com/office/drawing/2014/main" id="{8BBD96CF-3917-462D-A13B-CE84789AA12D}"/>
              </a:ext>
            </a:extLst>
          </p:cNvPr>
          <p:cNvSpPr/>
          <p:nvPr/>
        </p:nvSpPr>
        <p:spPr>
          <a:xfrm>
            <a:off x="1577156" y="1337605"/>
            <a:ext cx="2660665" cy="369332"/>
          </a:xfrm>
          <a:prstGeom prst="rect">
            <a:avLst/>
          </a:prstGeom>
        </p:spPr>
        <p:txBody>
          <a:bodyPr wrap="none">
            <a:spAutoFit/>
          </a:bodyPr>
          <a:lstStyle/>
          <a:p>
            <a:r>
              <a:rPr lang="en-US" b="1" dirty="0">
                <a:solidFill>
                  <a:schemeClr val="bg1"/>
                </a:solidFill>
              </a:rPr>
              <a:t>Have we paid a full tithe?</a:t>
            </a:r>
          </a:p>
        </p:txBody>
      </p:sp>
      <p:sp>
        <p:nvSpPr>
          <p:cNvPr id="8" name="Rectangle 7">
            <a:extLst>
              <a:ext uri="{FF2B5EF4-FFF2-40B4-BE49-F238E27FC236}">
                <a16:creationId xmlns:a16="http://schemas.microsoft.com/office/drawing/2014/main" id="{D266718B-F933-4DB3-B488-12C101879CFD}"/>
              </a:ext>
            </a:extLst>
          </p:cNvPr>
          <p:cNvSpPr/>
          <p:nvPr/>
        </p:nvSpPr>
        <p:spPr>
          <a:xfrm>
            <a:off x="1577157" y="1893168"/>
            <a:ext cx="3319050" cy="369332"/>
          </a:xfrm>
          <a:prstGeom prst="rect">
            <a:avLst/>
          </a:prstGeom>
        </p:spPr>
        <p:txBody>
          <a:bodyPr wrap="none">
            <a:spAutoFit/>
          </a:bodyPr>
          <a:lstStyle/>
          <a:p>
            <a:r>
              <a:rPr lang="en-US" b="1" dirty="0">
                <a:solidFill>
                  <a:schemeClr val="bg1"/>
                </a:solidFill>
              </a:rPr>
              <a:t>Doctrine and Covenants 119:1-2.</a:t>
            </a:r>
          </a:p>
        </p:txBody>
      </p:sp>
      <p:sp>
        <p:nvSpPr>
          <p:cNvPr id="4" name="Rectangle 3">
            <a:extLst>
              <a:ext uri="{FF2B5EF4-FFF2-40B4-BE49-F238E27FC236}">
                <a16:creationId xmlns:a16="http://schemas.microsoft.com/office/drawing/2014/main" id="{0BCEA6B5-1CF6-4F2F-9F20-609A1A98D36B}"/>
              </a:ext>
            </a:extLst>
          </p:cNvPr>
          <p:cNvSpPr/>
          <p:nvPr/>
        </p:nvSpPr>
        <p:spPr>
          <a:xfrm>
            <a:off x="1577156" y="3429000"/>
            <a:ext cx="3253391" cy="369332"/>
          </a:xfrm>
          <a:prstGeom prst="rect">
            <a:avLst/>
          </a:prstGeom>
        </p:spPr>
        <p:txBody>
          <a:bodyPr wrap="none">
            <a:spAutoFit/>
          </a:bodyPr>
          <a:lstStyle/>
          <a:p>
            <a:r>
              <a:rPr lang="en-US" b="1" dirty="0">
                <a:solidFill>
                  <a:schemeClr val="bg1"/>
                </a:solidFill>
              </a:rPr>
              <a:t>What are tithing funds used for?</a:t>
            </a:r>
          </a:p>
        </p:txBody>
      </p:sp>
      <p:sp>
        <p:nvSpPr>
          <p:cNvPr id="10" name="Rectangle 9">
            <a:extLst>
              <a:ext uri="{FF2B5EF4-FFF2-40B4-BE49-F238E27FC236}">
                <a16:creationId xmlns:a16="http://schemas.microsoft.com/office/drawing/2014/main" id="{A820D1B1-FD32-4608-AFFA-CC0DB03B6A6C}"/>
              </a:ext>
            </a:extLst>
          </p:cNvPr>
          <p:cNvSpPr/>
          <p:nvPr/>
        </p:nvSpPr>
        <p:spPr>
          <a:xfrm>
            <a:off x="1577156" y="3760036"/>
            <a:ext cx="7581358"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Tithing funds are used to build temples and to accomplish the work of the Lord.</a:t>
            </a:r>
          </a:p>
        </p:txBody>
      </p:sp>
      <p:sp>
        <p:nvSpPr>
          <p:cNvPr id="5" name="Rectangle 4">
            <a:extLst>
              <a:ext uri="{FF2B5EF4-FFF2-40B4-BE49-F238E27FC236}">
                <a16:creationId xmlns:a16="http://schemas.microsoft.com/office/drawing/2014/main" id="{0F437842-4E50-4ECA-8DFA-0C7548559FAA}"/>
              </a:ext>
            </a:extLst>
          </p:cNvPr>
          <p:cNvSpPr/>
          <p:nvPr/>
        </p:nvSpPr>
        <p:spPr>
          <a:xfrm>
            <a:off x="1577156" y="2205412"/>
            <a:ext cx="8725687" cy="1077218"/>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Verily, thus saith the Lord, I require all their surplus property to be put into the hands of the bishop of my church in Zion,</a:t>
            </a:r>
          </a:p>
          <a:p>
            <a:pPr algn="just" fontAlgn="base"/>
            <a:r>
              <a:rPr lang="en-US" sz="1600" b="1" dirty="0">
                <a:solidFill>
                  <a:schemeClr val="bg1"/>
                </a:solidFill>
                <a:latin typeface="Palatino"/>
              </a:rPr>
              <a:t>2 </a:t>
            </a:r>
            <a:r>
              <a:rPr lang="en-US" sz="1600" dirty="0">
                <a:solidFill>
                  <a:schemeClr val="bg1"/>
                </a:solidFill>
                <a:latin typeface="Palatino"/>
              </a:rPr>
              <a:t>For the building of mine house, and for the laying of the foundation of Zion and for the priesthood, and for the debts of the Presidency of my Church.</a:t>
            </a:r>
            <a:endParaRPr lang="en-US" sz="1600" b="0" i="0" dirty="0">
              <a:solidFill>
                <a:schemeClr val="bg1"/>
              </a:solidFill>
              <a:effectLst/>
              <a:latin typeface="Palatino"/>
            </a:endParaRPr>
          </a:p>
        </p:txBody>
      </p:sp>
    </p:spTree>
    <p:extLst>
      <p:ext uri="{BB962C8B-B14F-4D97-AF65-F5344CB8AC3E}">
        <p14:creationId xmlns:p14="http://schemas.microsoft.com/office/powerpoint/2010/main" val="3892009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800" decel="100000"/>
                                        <p:tgtEl>
                                          <p:spTgt spid="4"/>
                                        </p:tgtEl>
                                      </p:cBhvr>
                                    </p:animEffect>
                                    <p:anim calcmode="lin" valueType="num">
                                      <p:cBhvr>
                                        <p:cTn id="25" dur="800" decel="100000" fill="hold"/>
                                        <p:tgtEl>
                                          <p:spTgt spid="4"/>
                                        </p:tgtEl>
                                        <p:attrNameLst>
                                          <p:attrName>style.rotation</p:attrName>
                                        </p:attrNameLst>
                                      </p:cBhvr>
                                      <p:tavLst>
                                        <p:tav tm="0">
                                          <p:val>
                                            <p:fltVal val="-90"/>
                                          </p:val>
                                        </p:tav>
                                        <p:tav tm="100000">
                                          <p:val>
                                            <p:fltVal val="0"/>
                                          </p:val>
                                        </p:tav>
                                      </p:tavLst>
                                    </p:anim>
                                    <p:anim calcmode="lin" valueType="num">
                                      <p:cBhvr>
                                        <p:cTn id="26" dur="800" decel="100000" fill="hold"/>
                                        <p:tgtEl>
                                          <p:spTgt spid="4"/>
                                        </p:tgtEl>
                                        <p:attrNameLst>
                                          <p:attrName>ppt_x</p:attrName>
                                        </p:attrNameLst>
                                      </p:cBhvr>
                                      <p:tavLst>
                                        <p:tav tm="0">
                                          <p:val>
                                            <p:strVal val="#ppt_x+0.4"/>
                                          </p:val>
                                        </p:tav>
                                        <p:tav tm="100000">
                                          <p:val>
                                            <p:strVal val="#ppt_x-0.05"/>
                                          </p:val>
                                        </p:tav>
                                      </p:tavLst>
                                    </p:anim>
                                    <p:anim calcmode="lin" valueType="num">
                                      <p:cBhvr>
                                        <p:cTn id="27" dur="800" decel="100000" fill="hold"/>
                                        <p:tgtEl>
                                          <p:spTgt spid="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2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200" fill="hold"/>
                                        <p:tgtEl>
                                          <p:spTgt spid="10"/>
                                        </p:tgtEl>
                                        <p:attrNameLst>
                                          <p:attrName>ppt_y</p:attrName>
                                        </p:attrNameLst>
                                      </p:cBhvr>
                                      <p:tavLst>
                                        <p:tav tm="0">
                                          <p:val>
                                            <p:strVal val="#ppt_y"/>
                                          </p:val>
                                        </p:tav>
                                        <p:tav tm="100000">
                                          <p:val>
                                            <p:strVal val="#ppt_y"/>
                                          </p:val>
                                        </p:tav>
                                      </p:tavLst>
                                    </p:anim>
                                    <p:anim calcmode="lin" valueType="num">
                                      <p:cBhvr>
                                        <p:cTn id="36" dur="2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2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p:bldP spid="10"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1008</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MS PMincho</vt:lpstr>
      <vt:lpstr>Arial</vt:lpstr>
      <vt:lpstr>Calibri</vt:lpstr>
      <vt:lpstr>Georgia</vt:lpstr>
      <vt:lpstr>Microsoft Himalaya</vt:lpstr>
      <vt:lpstr>Open Sans</vt:lpstr>
      <vt:lpstr>Palatino</vt:lpstr>
      <vt:lpstr>Sitka Small</vt:lpstr>
      <vt:lpstr>Times New Roman</vt:lpstr>
      <vt:lpstr>Trebuchet MS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2970</cp:revision>
  <dcterms:created xsi:type="dcterms:W3CDTF">2018-08-29T04:26:39Z</dcterms:created>
  <dcterms:modified xsi:type="dcterms:W3CDTF">2018-10-17T02:22:04Z</dcterms:modified>
</cp:coreProperties>
</file>