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423" r:id="rId1"/>
  </p:sldMasterIdLst>
  <p:notesMasterIdLst>
    <p:notesMasterId r:id="rId13"/>
  </p:notesMasterIdLst>
  <p:sldIdLst>
    <p:sldId id="296" r:id="rId2"/>
    <p:sldId id="305" r:id="rId3"/>
    <p:sldId id="327" r:id="rId4"/>
    <p:sldId id="328" r:id="rId5"/>
    <p:sldId id="329" r:id="rId6"/>
    <p:sldId id="330" r:id="rId7"/>
    <p:sldId id="331" r:id="rId8"/>
    <p:sldId id="332" r:id="rId9"/>
    <p:sldId id="333" r:id="rId10"/>
    <p:sldId id="334" r:id="rId11"/>
    <p:sldId id="33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nald Esquerra" initials="RE" lastIdx="2" clrIdx="0">
    <p:extLst>
      <p:ext uri="{19B8F6BF-5375-455C-9EA6-DF929625EA0E}">
        <p15:presenceInfo xmlns:p15="http://schemas.microsoft.com/office/powerpoint/2012/main" userId="cdeda1aeaf90b9f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D757"/>
    <a:srgbClr val="E6E6E6"/>
    <a:srgbClr val="CC0000"/>
    <a:srgbClr val="D88028"/>
    <a:srgbClr val="D6E513"/>
    <a:srgbClr val="13BD23"/>
    <a:srgbClr val="B9B93A"/>
    <a:srgbClr val="FF6600"/>
    <a:srgbClr val="A7897B"/>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26" autoAdjust="0"/>
    <p:restoredTop sz="94660"/>
  </p:normalViewPr>
  <p:slideViewPr>
    <p:cSldViewPr snapToGrid="0">
      <p:cViewPr varScale="1">
        <p:scale>
          <a:sx n="64" d="100"/>
          <a:sy n="64" d="100"/>
        </p:scale>
        <p:origin x="90" y="2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18E6F4-4A24-4637-903E-B0B1742766B0}" type="datetimeFigureOut">
              <a:rPr lang="en-US" smtClean="0"/>
              <a:t>10/16/2018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2F80BE-C61D-4FF6-A9D6-85F634C9F475}" type="slidenum">
              <a:rPr lang="en-US" smtClean="0"/>
              <a:t>‹#›</a:t>
            </a:fld>
            <a:endParaRPr lang="en-US" dirty="0"/>
          </a:p>
        </p:txBody>
      </p:sp>
    </p:spTree>
    <p:extLst>
      <p:ext uri="{BB962C8B-B14F-4D97-AF65-F5344CB8AC3E}">
        <p14:creationId xmlns:p14="http://schemas.microsoft.com/office/powerpoint/2010/main" val="3785177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75640873-EF0B-4AC7-AF11-57FEBA4985EA}" type="datetimeFigureOut">
              <a:rPr lang="en-US" smtClean="0"/>
              <a:t>10/16/2018</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412558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10/16/2018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778158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10/16/2018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3890012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10/16/2018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0304584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10/16/2018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40682277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75640873-EF0B-4AC7-AF11-57FEBA4985EA}" type="datetimeFigureOut">
              <a:rPr lang="en-US" smtClean="0"/>
              <a:t>10/16/2018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4711985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75640873-EF0B-4AC7-AF11-57FEBA4985EA}" type="datetimeFigureOut">
              <a:rPr lang="en-US" smtClean="0"/>
              <a:t>10/16/2018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4663474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10/16/2018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943487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10/16/2018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515637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10/16/2018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568934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10/16/2018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754466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640873-EF0B-4AC7-AF11-57FEBA4985EA}" type="datetimeFigureOut">
              <a:rPr lang="en-US" smtClean="0"/>
              <a:t>10/16/2018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103186278"/>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640873-EF0B-4AC7-AF11-57FEBA4985EA}" type="datetimeFigureOut">
              <a:rPr lang="en-US" smtClean="0"/>
              <a:t>10/16/2018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622690576"/>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640873-EF0B-4AC7-AF11-57FEBA4985EA}" type="datetimeFigureOut">
              <a:rPr lang="en-US" smtClean="0"/>
              <a:t>10/16/2018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4246824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640873-EF0B-4AC7-AF11-57FEBA4985EA}" type="datetimeFigureOut">
              <a:rPr lang="en-US" smtClean="0"/>
              <a:t>10/16/2018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388267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10/16/2018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823691361"/>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10/16/2018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0132902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75640873-EF0B-4AC7-AF11-57FEBA4985EA}" type="datetimeFigureOut">
              <a:rPr lang="en-US" smtClean="0"/>
              <a:t>10/16/2018</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2B93B05A-D8BA-4E04-8927-7D3B765C5B2D}" type="slidenum">
              <a:rPr lang="en-US" smtClean="0"/>
              <a:t>‹#›</a:t>
            </a:fld>
            <a:endParaRPr lang="en-US" dirty="0"/>
          </a:p>
        </p:txBody>
      </p:sp>
    </p:spTree>
    <p:extLst>
      <p:ext uri="{BB962C8B-B14F-4D97-AF65-F5344CB8AC3E}">
        <p14:creationId xmlns:p14="http://schemas.microsoft.com/office/powerpoint/2010/main" val="377800120"/>
      </p:ext>
    </p:extLst>
  </p:cSld>
  <p:clrMap bg1="dk1" tx1="lt1" bg2="dk2" tx2="lt2" accent1="accent1" accent2="accent2" accent3="accent3" accent4="accent4" accent5="accent5" accent6="accent6" hlink="hlink" folHlink="folHlink"/>
  <p:sldLayoutIdLst>
    <p:sldLayoutId id="2147485424" r:id="rId1"/>
    <p:sldLayoutId id="2147485425" r:id="rId2"/>
    <p:sldLayoutId id="2147485426" r:id="rId3"/>
    <p:sldLayoutId id="2147485427" r:id="rId4"/>
    <p:sldLayoutId id="2147485428" r:id="rId5"/>
    <p:sldLayoutId id="2147485429" r:id="rId6"/>
    <p:sldLayoutId id="2147485430" r:id="rId7"/>
    <p:sldLayoutId id="2147485431" r:id="rId8"/>
    <p:sldLayoutId id="2147485432" r:id="rId9"/>
    <p:sldLayoutId id="2147485433" r:id="rId10"/>
    <p:sldLayoutId id="2147485434" r:id="rId11"/>
    <p:sldLayoutId id="2147485435" r:id="rId12"/>
    <p:sldLayoutId id="2147485436" r:id="rId13"/>
    <p:sldLayoutId id="2147485437" r:id="rId14"/>
    <p:sldLayoutId id="2147485438" r:id="rId15"/>
    <p:sldLayoutId id="2147485439" r:id="rId16"/>
    <p:sldLayoutId id="2147485440"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8" y="420495"/>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6600"/>
                </a:solidFill>
              </a:rPr>
              <a:t>LESSON 15</a:t>
            </a:r>
          </a:p>
        </p:txBody>
      </p:sp>
      <p:pic>
        <p:nvPicPr>
          <p:cNvPr id="8" name="Picture 2" descr="https://html1-f.scribdassets.com/8wio8d6utc4g5ese/images/1-6d60390e3c.jpg">
            <a:extLst>
              <a:ext uri="{FF2B5EF4-FFF2-40B4-BE49-F238E27FC236}">
                <a16:creationId xmlns:a16="http://schemas.microsoft.com/office/drawing/2014/main" id="{55FDD61B-D499-4BC6-9AF2-1907B4AFF6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6058" y="0"/>
            <a:ext cx="6545942" cy="6858000"/>
          </a:xfrm>
          <a:prstGeom prst="rect">
            <a:avLst/>
          </a:prstGeom>
          <a:noFill/>
          <a:ln>
            <a:gradFill flip="none" rotWithShape="1">
              <a:gsLst>
                <a:gs pos="0">
                  <a:schemeClr val="accent1">
                    <a:lumMod val="5000"/>
                    <a:lumOff val="95000"/>
                  </a:schemeClr>
                </a:gs>
                <a:gs pos="25000">
                  <a:schemeClr val="accent1">
                    <a:lumMod val="45000"/>
                    <a:lumOff val="55000"/>
                  </a:schemeClr>
                </a:gs>
                <a:gs pos="83000">
                  <a:schemeClr val="accent1">
                    <a:lumMod val="45000"/>
                    <a:lumOff val="55000"/>
                  </a:schemeClr>
                </a:gs>
                <a:gs pos="100000">
                  <a:schemeClr val="accent1">
                    <a:lumMod val="30000"/>
                    <a:lumOff val="70000"/>
                  </a:schemeClr>
                </a:gs>
              </a:gsLst>
              <a:path path="rect">
                <a:fillToRect l="100000" t="100000"/>
              </a:path>
              <a:tileRect r="-100000" b="-100000"/>
            </a:gradFill>
          </a:ln>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40453D80-1807-47DD-9F91-3E3FDD322FB6}"/>
              </a:ext>
            </a:extLst>
          </p:cNvPr>
          <p:cNvSpPr txBox="1"/>
          <p:nvPr/>
        </p:nvSpPr>
        <p:spPr>
          <a:xfrm>
            <a:off x="6268280" y="5247864"/>
            <a:ext cx="4969565" cy="830997"/>
          </a:xfrm>
          <a:prstGeom prst="rect">
            <a:avLst/>
          </a:prstGeom>
          <a:noFill/>
        </p:spPr>
        <p:txBody>
          <a:bodyPr wrap="square" rtlCol="0">
            <a:spAutoFit/>
          </a:bodyPr>
          <a:lstStyle/>
          <a:p>
            <a:r>
              <a:rPr lang="en-US" sz="2400" b="1" dirty="0">
                <a:solidFill>
                  <a:schemeClr val="bg2">
                    <a:lumMod val="10000"/>
                  </a:schemeClr>
                </a:solidFill>
              </a:rPr>
              <a:t>Doctrine and Covenants </a:t>
            </a:r>
          </a:p>
          <a:p>
            <a:r>
              <a:rPr lang="en-US" sz="2400" b="1" dirty="0">
                <a:solidFill>
                  <a:schemeClr val="bg2">
                    <a:lumMod val="10000"/>
                  </a:schemeClr>
                </a:solidFill>
              </a:rPr>
              <a:t>and Church History</a:t>
            </a:r>
          </a:p>
        </p:txBody>
      </p:sp>
      <p:sp>
        <p:nvSpPr>
          <p:cNvPr id="10" name="TextBox 9">
            <a:extLst>
              <a:ext uri="{FF2B5EF4-FFF2-40B4-BE49-F238E27FC236}">
                <a16:creationId xmlns:a16="http://schemas.microsoft.com/office/drawing/2014/main" id="{0561AD48-C1FF-4315-91C1-654541E58BDD}"/>
              </a:ext>
            </a:extLst>
          </p:cNvPr>
          <p:cNvSpPr txBox="1"/>
          <p:nvPr/>
        </p:nvSpPr>
        <p:spPr>
          <a:xfrm>
            <a:off x="1192696" y="2921168"/>
            <a:ext cx="3721692" cy="1015663"/>
          </a:xfrm>
          <a:prstGeom prst="rect">
            <a:avLst/>
          </a:prstGeom>
          <a:noFill/>
        </p:spPr>
        <p:txBody>
          <a:bodyPr wrap="square" rtlCol="0">
            <a:spAutoFit/>
          </a:bodyPr>
          <a:lstStyle/>
          <a:p>
            <a:pPr algn="ctr"/>
            <a:r>
              <a:rPr lang="en-US" sz="6000" b="1" dirty="0">
                <a:solidFill>
                  <a:schemeClr val="bg1"/>
                </a:solidFill>
                <a:effectLst>
                  <a:outerShdw blurRad="38100" dist="38100" dir="2700000" algn="tl">
                    <a:srgbClr val="000000">
                      <a:alpha val="43137"/>
                    </a:srgbClr>
                  </a:outerShdw>
                </a:effectLst>
                <a:latin typeface="MS Mincho" panose="02020609040205080304" pitchFamily="49" charset="-128"/>
                <a:ea typeface="MS Mincho" panose="02020609040205080304" pitchFamily="49" charset="-128"/>
                <a:cs typeface="MV Boli" panose="02000500030200090000" pitchFamily="2" charset="0"/>
              </a:rPr>
              <a:t>SEMINARY</a:t>
            </a:r>
          </a:p>
        </p:txBody>
      </p:sp>
    </p:spTree>
    <p:extLst>
      <p:ext uri="{BB962C8B-B14F-4D97-AF65-F5344CB8AC3E}">
        <p14:creationId xmlns:p14="http://schemas.microsoft.com/office/powerpoint/2010/main" val="136617102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124</a:t>
            </a:r>
          </a:p>
        </p:txBody>
      </p:sp>
      <p:sp>
        <p:nvSpPr>
          <p:cNvPr id="2" name="Rectangle 1">
            <a:extLst>
              <a:ext uri="{FF2B5EF4-FFF2-40B4-BE49-F238E27FC236}">
                <a16:creationId xmlns:a16="http://schemas.microsoft.com/office/drawing/2014/main" id="{1509B168-C7EC-4EAD-8F21-E082CF643772}"/>
              </a:ext>
            </a:extLst>
          </p:cNvPr>
          <p:cNvSpPr/>
          <p:nvPr/>
        </p:nvSpPr>
        <p:spPr>
          <a:xfrm>
            <a:off x="3048000" y="2284201"/>
            <a:ext cx="6096000" cy="1754326"/>
          </a:xfrm>
          <a:prstGeom prst="rect">
            <a:avLst/>
          </a:prstGeom>
        </p:spPr>
        <p:txBody>
          <a:bodyPr>
            <a:spAutoFit/>
          </a:bodyPr>
          <a:lstStyle/>
          <a:p>
            <a:pPr algn="ctr"/>
            <a:r>
              <a:rPr lang="en-US" sz="3600" dirty="0">
                <a:solidFill>
                  <a:schemeClr val="bg1"/>
                </a:solidFill>
                <a:latin typeface="Bahnschrift" panose="020B0502040204020203" pitchFamily="34" charset="0"/>
              </a:rPr>
              <a:t>“The Lord appoints new Apostles and calls all the Apostles to serve a mission”</a:t>
            </a:r>
          </a:p>
        </p:txBody>
      </p:sp>
      <p:sp>
        <p:nvSpPr>
          <p:cNvPr id="3" name="Rectangle 2">
            <a:extLst>
              <a:ext uri="{FF2B5EF4-FFF2-40B4-BE49-F238E27FC236}">
                <a16:creationId xmlns:a16="http://schemas.microsoft.com/office/drawing/2014/main" id="{32E19AFD-045D-4B5E-820E-2393AD541DB6}"/>
              </a:ext>
            </a:extLst>
          </p:cNvPr>
          <p:cNvSpPr/>
          <p:nvPr/>
        </p:nvSpPr>
        <p:spPr>
          <a:xfrm>
            <a:off x="1615724" y="952884"/>
            <a:ext cx="3271537" cy="400110"/>
          </a:xfrm>
          <a:prstGeom prst="rect">
            <a:avLst/>
          </a:prstGeom>
        </p:spPr>
        <p:txBody>
          <a:bodyPr wrap="none">
            <a:spAutoFit/>
          </a:bodyPr>
          <a:lstStyle/>
          <a:p>
            <a:r>
              <a:rPr lang="en-US" sz="2000" b="1" dirty="0">
                <a:solidFill>
                  <a:schemeClr val="bg1"/>
                </a:solidFill>
              </a:rPr>
              <a:t>Doctrine and Covenants 118.</a:t>
            </a:r>
          </a:p>
        </p:txBody>
      </p:sp>
    </p:spTree>
    <p:extLst>
      <p:ext uri="{BB962C8B-B14F-4D97-AF65-F5344CB8AC3E}">
        <p14:creationId xmlns:p14="http://schemas.microsoft.com/office/powerpoint/2010/main" val="2032898321"/>
      </p:ext>
    </p:extLst>
  </p:cSld>
  <p:clrMapOvr>
    <a:masterClrMapping/>
  </p:clrMapOvr>
  <mc:AlternateContent xmlns:mc="http://schemas.openxmlformats.org/markup-compatibility/2006" xmlns:p14="http://schemas.microsoft.com/office/powerpoint/2010/main">
    <mc:Choice Requires="p14">
      <p:transition spd="slow" p14:dur="1500">
        <p:comb dir="vert"/>
      </p:transition>
    </mc:Choice>
    <mc:Fallback xmlns="">
      <p:transition spd="slow">
        <p:comb dir="ver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124</a:t>
            </a:r>
          </a:p>
        </p:txBody>
      </p:sp>
      <p:sp>
        <p:nvSpPr>
          <p:cNvPr id="3" name="Rectangle 2">
            <a:extLst>
              <a:ext uri="{FF2B5EF4-FFF2-40B4-BE49-F238E27FC236}">
                <a16:creationId xmlns:a16="http://schemas.microsoft.com/office/drawing/2014/main" id="{D0C0E32A-6C27-40D7-BB98-819409A27F97}"/>
              </a:ext>
            </a:extLst>
          </p:cNvPr>
          <p:cNvSpPr/>
          <p:nvPr/>
        </p:nvSpPr>
        <p:spPr>
          <a:xfrm>
            <a:off x="1340489" y="919083"/>
            <a:ext cx="3475118" cy="400110"/>
          </a:xfrm>
          <a:prstGeom prst="rect">
            <a:avLst/>
          </a:prstGeom>
        </p:spPr>
        <p:txBody>
          <a:bodyPr wrap="none">
            <a:spAutoFit/>
          </a:bodyPr>
          <a:lstStyle/>
          <a:p>
            <a:r>
              <a:rPr lang="en-US" sz="2000" b="1" dirty="0">
                <a:solidFill>
                  <a:schemeClr val="bg1"/>
                </a:solidFill>
              </a:rPr>
              <a:t>Doctrine and Covenants 118:3.</a:t>
            </a:r>
          </a:p>
        </p:txBody>
      </p:sp>
      <p:sp>
        <p:nvSpPr>
          <p:cNvPr id="2" name="Rectangle 1">
            <a:extLst>
              <a:ext uri="{FF2B5EF4-FFF2-40B4-BE49-F238E27FC236}">
                <a16:creationId xmlns:a16="http://schemas.microsoft.com/office/drawing/2014/main" id="{EE1B1CCF-874B-4364-828A-347BC670C472}"/>
              </a:ext>
            </a:extLst>
          </p:cNvPr>
          <p:cNvSpPr/>
          <p:nvPr/>
        </p:nvSpPr>
        <p:spPr>
          <a:xfrm>
            <a:off x="1340491" y="2162222"/>
            <a:ext cx="4770665" cy="369332"/>
          </a:xfrm>
          <a:prstGeom prst="rect">
            <a:avLst/>
          </a:prstGeom>
        </p:spPr>
        <p:txBody>
          <a:bodyPr wrap="none">
            <a:spAutoFit/>
          </a:bodyPr>
          <a:lstStyle/>
          <a:p>
            <a:r>
              <a:rPr lang="en-US" b="1" dirty="0">
                <a:solidFill>
                  <a:schemeClr val="bg1"/>
                </a:solidFill>
              </a:rPr>
              <a:t>What did the Lord command the Apostles to do?</a:t>
            </a:r>
          </a:p>
        </p:txBody>
      </p:sp>
      <p:sp>
        <p:nvSpPr>
          <p:cNvPr id="5" name="Rectangle 4">
            <a:extLst>
              <a:ext uri="{FF2B5EF4-FFF2-40B4-BE49-F238E27FC236}">
                <a16:creationId xmlns:a16="http://schemas.microsoft.com/office/drawing/2014/main" id="{32F87C8E-109A-4F61-926D-C14690248743}"/>
              </a:ext>
            </a:extLst>
          </p:cNvPr>
          <p:cNvSpPr/>
          <p:nvPr/>
        </p:nvSpPr>
        <p:spPr>
          <a:xfrm>
            <a:off x="1340490" y="2531554"/>
            <a:ext cx="8731161" cy="646331"/>
          </a:xfrm>
          <a:prstGeom prst="rect">
            <a:avLst/>
          </a:prstGeom>
        </p:spPr>
        <p:txBody>
          <a:bodyPr wrap="square">
            <a:spAutoFit/>
          </a:bodyPr>
          <a:lstStyle/>
          <a:p>
            <a:pPr algn="just"/>
            <a:r>
              <a:rPr lang="en-US" b="1" dirty="0">
                <a:solidFill>
                  <a:schemeClr val="bg1"/>
                </a:solidFill>
              </a:rPr>
              <a:t>What words and phrases in verse 3 describe how the Lord wanted the Apostles to preach the gospel?</a:t>
            </a:r>
          </a:p>
        </p:txBody>
      </p:sp>
      <p:sp>
        <p:nvSpPr>
          <p:cNvPr id="6" name="Rectangle 5">
            <a:extLst>
              <a:ext uri="{FF2B5EF4-FFF2-40B4-BE49-F238E27FC236}">
                <a16:creationId xmlns:a16="http://schemas.microsoft.com/office/drawing/2014/main" id="{168E97E9-7D44-4C5B-B0A6-136A278F45D5}"/>
              </a:ext>
            </a:extLst>
          </p:cNvPr>
          <p:cNvSpPr/>
          <p:nvPr/>
        </p:nvSpPr>
        <p:spPr>
          <a:xfrm>
            <a:off x="3725823" y="3227242"/>
            <a:ext cx="4526945" cy="400110"/>
          </a:xfrm>
          <a:prstGeom prst="rect">
            <a:avLst/>
          </a:prstGeom>
        </p:spPr>
        <p:txBody>
          <a:bodyPr wrap="none">
            <a:spAutoFit/>
          </a:bodyPr>
          <a:lstStyle/>
          <a:p>
            <a:pPr algn="ctr"/>
            <a:r>
              <a:rPr lang="en-US" sz="2000" i="1" dirty="0">
                <a:solidFill>
                  <a:schemeClr val="bg1"/>
                </a:solidFill>
                <a:effectLst>
                  <a:outerShdw blurRad="38100" dist="38100" dir="2700000" algn="tl">
                    <a:srgbClr val="000000">
                      <a:alpha val="43137"/>
                    </a:srgbClr>
                  </a:outerShdw>
                </a:effectLst>
              </a:rPr>
              <a:t>If we preach the gospel in the Lord’s way,…</a:t>
            </a:r>
          </a:p>
        </p:txBody>
      </p:sp>
      <p:sp>
        <p:nvSpPr>
          <p:cNvPr id="8" name="Rectangle 7">
            <a:extLst>
              <a:ext uri="{FF2B5EF4-FFF2-40B4-BE49-F238E27FC236}">
                <a16:creationId xmlns:a16="http://schemas.microsoft.com/office/drawing/2014/main" id="{EF2B4557-C612-4832-B591-D2B66A45B685}"/>
              </a:ext>
            </a:extLst>
          </p:cNvPr>
          <p:cNvSpPr/>
          <p:nvPr/>
        </p:nvSpPr>
        <p:spPr>
          <a:xfrm>
            <a:off x="1340490" y="3611963"/>
            <a:ext cx="5223289" cy="369332"/>
          </a:xfrm>
          <a:prstGeom prst="rect">
            <a:avLst/>
          </a:prstGeom>
        </p:spPr>
        <p:txBody>
          <a:bodyPr wrap="none">
            <a:spAutoFit/>
          </a:bodyPr>
          <a:lstStyle/>
          <a:p>
            <a:r>
              <a:rPr lang="en-US" b="1" dirty="0">
                <a:solidFill>
                  <a:schemeClr val="bg1"/>
                </a:solidFill>
              </a:rPr>
              <a:t>What are two ways we can complete this statement?</a:t>
            </a:r>
          </a:p>
        </p:txBody>
      </p:sp>
      <p:sp>
        <p:nvSpPr>
          <p:cNvPr id="9" name="Rectangle 8">
            <a:extLst>
              <a:ext uri="{FF2B5EF4-FFF2-40B4-BE49-F238E27FC236}">
                <a16:creationId xmlns:a16="http://schemas.microsoft.com/office/drawing/2014/main" id="{15970F0F-DAFF-4666-82C5-9977D20FE5C1}"/>
              </a:ext>
            </a:extLst>
          </p:cNvPr>
          <p:cNvSpPr/>
          <p:nvPr/>
        </p:nvSpPr>
        <p:spPr>
          <a:xfrm>
            <a:off x="1340490" y="3942658"/>
            <a:ext cx="6730084" cy="369332"/>
          </a:xfrm>
          <a:prstGeom prst="rect">
            <a:avLst/>
          </a:prstGeom>
        </p:spPr>
        <p:txBody>
          <a:bodyPr wrap="square">
            <a:spAutoFit/>
          </a:bodyPr>
          <a:lstStyle/>
          <a:p>
            <a:pPr algn="just"/>
            <a:r>
              <a:rPr lang="en-US" i="1" dirty="0">
                <a:solidFill>
                  <a:schemeClr val="bg1"/>
                </a:solidFill>
                <a:effectLst>
                  <a:outerShdw blurRad="38100" dist="38100" dir="2700000" algn="tl">
                    <a:srgbClr val="000000">
                      <a:alpha val="43137"/>
                    </a:srgbClr>
                  </a:outerShdw>
                </a:effectLst>
              </a:rPr>
              <a:t>If we preach the gospel in the Lord’s way, He will provide for our families.</a:t>
            </a:r>
          </a:p>
        </p:txBody>
      </p:sp>
      <p:sp>
        <p:nvSpPr>
          <p:cNvPr id="10" name="Rectangle 9">
            <a:extLst>
              <a:ext uri="{FF2B5EF4-FFF2-40B4-BE49-F238E27FC236}">
                <a16:creationId xmlns:a16="http://schemas.microsoft.com/office/drawing/2014/main" id="{4F75BF7A-D233-4192-B99F-887FD2C7EB02}"/>
              </a:ext>
            </a:extLst>
          </p:cNvPr>
          <p:cNvSpPr/>
          <p:nvPr/>
        </p:nvSpPr>
        <p:spPr>
          <a:xfrm>
            <a:off x="1340490" y="4296601"/>
            <a:ext cx="8055302" cy="369332"/>
          </a:xfrm>
          <a:prstGeom prst="rect">
            <a:avLst/>
          </a:prstGeom>
        </p:spPr>
        <p:txBody>
          <a:bodyPr wrap="square">
            <a:spAutoFit/>
          </a:bodyPr>
          <a:lstStyle/>
          <a:p>
            <a:r>
              <a:rPr lang="en-US" i="1" dirty="0">
                <a:solidFill>
                  <a:schemeClr val="bg1"/>
                </a:solidFill>
                <a:effectLst>
                  <a:outerShdw blurRad="38100" dist="38100" dir="2700000" algn="tl">
                    <a:srgbClr val="000000">
                      <a:alpha val="43137"/>
                    </a:srgbClr>
                  </a:outerShdw>
                </a:effectLst>
              </a:rPr>
              <a:t>If we preach the gospel in the Lord’s way, He will prepare others to receive His message.</a:t>
            </a:r>
          </a:p>
        </p:txBody>
      </p:sp>
      <p:sp>
        <p:nvSpPr>
          <p:cNvPr id="12" name="Rectangle 11">
            <a:extLst>
              <a:ext uri="{FF2B5EF4-FFF2-40B4-BE49-F238E27FC236}">
                <a16:creationId xmlns:a16="http://schemas.microsoft.com/office/drawing/2014/main" id="{9EC89605-FA22-4196-8E7B-8D454914234B}"/>
              </a:ext>
            </a:extLst>
          </p:cNvPr>
          <p:cNvSpPr/>
          <p:nvPr/>
        </p:nvSpPr>
        <p:spPr>
          <a:xfrm>
            <a:off x="1340489" y="4642685"/>
            <a:ext cx="8360101" cy="369332"/>
          </a:xfrm>
          <a:prstGeom prst="rect">
            <a:avLst/>
          </a:prstGeom>
        </p:spPr>
        <p:txBody>
          <a:bodyPr wrap="square">
            <a:spAutoFit/>
          </a:bodyPr>
          <a:lstStyle/>
          <a:p>
            <a:pPr algn="just"/>
            <a:r>
              <a:rPr lang="en-US" b="1" dirty="0">
                <a:solidFill>
                  <a:schemeClr val="bg1"/>
                </a:solidFill>
              </a:rPr>
              <a:t>When were the Apostles to leave for their mission? Where were they to leave from?</a:t>
            </a:r>
          </a:p>
        </p:txBody>
      </p:sp>
      <p:sp>
        <p:nvSpPr>
          <p:cNvPr id="11" name="Rectangle 10">
            <a:extLst>
              <a:ext uri="{FF2B5EF4-FFF2-40B4-BE49-F238E27FC236}">
                <a16:creationId xmlns:a16="http://schemas.microsoft.com/office/drawing/2014/main" id="{05C12B60-2D3F-4089-9776-D80B1E4DC8E6}"/>
              </a:ext>
            </a:extLst>
          </p:cNvPr>
          <p:cNvSpPr/>
          <p:nvPr/>
        </p:nvSpPr>
        <p:spPr>
          <a:xfrm>
            <a:off x="1340489" y="1284485"/>
            <a:ext cx="8852822" cy="830997"/>
          </a:xfrm>
          <a:prstGeom prst="rect">
            <a:avLst/>
          </a:prstGeom>
        </p:spPr>
        <p:txBody>
          <a:bodyPr wrap="square">
            <a:spAutoFit/>
          </a:bodyPr>
          <a:lstStyle/>
          <a:p>
            <a:pPr algn="just"/>
            <a:r>
              <a:rPr lang="en-US" sz="1600" dirty="0">
                <a:solidFill>
                  <a:schemeClr val="bg1"/>
                </a:solidFill>
                <a:latin typeface="Palatino"/>
              </a:rPr>
              <a:t>Let the residue continue to preach from that hour, and if they will do this in all lowliness of heart, in meekness and humility, and long-suffering, I, the Lord, give unto them a promise that I will provide for their families; and an effectual door shall be opened for them, from henceforth.</a:t>
            </a:r>
            <a:endParaRPr lang="en-US" sz="1600" dirty="0">
              <a:solidFill>
                <a:schemeClr val="bg1"/>
              </a:solidFill>
            </a:endParaRPr>
          </a:p>
        </p:txBody>
      </p:sp>
    </p:spTree>
    <p:extLst>
      <p:ext uri="{BB962C8B-B14F-4D97-AF65-F5344CB8AC3E}">
        <p14:creationId xmlns:p14="http://schemas.microsoft.com/office/powerpoint/2010/main" val="285824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1250" fill="hold"/>
                                        <p:tgtEl>
                                          <p:spTgt spid="5"/>
                                        </p:tgtEl>
                                        <p:attrNameLst>
                                          <p:attrName>ppt_x</p:attrName>
                                        </p:attrNameLst>
                                      </p:cBhvr>
                                      <p:tavLst>
                                        <p:tav tm="0">
                                          <p:val>
                                            <p:strVal val="0-#ppt_w/2"/>
                                          </p:val>
                                        </p:tav>
                                        <p:tav tm="100000">
                                          <p:val>
                                            <p:strVal val="#ppt_x"/>
                                          </p:val>
                                        </p:tav>
                                      </p:tavLst>
                                    </p:anim>
                                    <p:anim calcmode="lin" valueType="num">
                                      <p:cBhvr additive="base">
                                        <p:cTn id="16" dur="125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dissolve">
                                      <p:cBhvr>
                                        <p:cTn id="21" dur="5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50" presetClass="entr" presetSubtype="0" decel="100000"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 calcmode="lin" valueType="num">
                                      <p:cBhvr>
                                        <p:cTn id="26" dur="1000" fill="hold"/>
                                        <p:tgtEl>
                                          <p:spTgt spid="8"/>
                                        </p:tgtEl>
                                        <p:attrNameLst>
                                          <p:attrName>ppt_w</p:attrName>
                                        </p:attrNameLst>
                                      </p:cBhvr>
                                      <p:tavLst>
                                        <p:tav tm="0">
                                          <p:val>
                                            <p:strVal val="#ppt_w+.3"/>
                                          </p:val>
                                        </p:tav>
                                        <p:tav tm="100000">
                                          <p:val>
                                            <p:strVal val="#ppt_w"/>
                                          </p:val>
                                        </p:tav>
                                      </p:tavLst>
                                    </p:anim>
                                    <p:anim calcmode="lin" valueType="num">
                                      <p:cBhvr>
                                        <p:cTn id="27" dur="1000" fill="hold"/>
                                        <p:tgtEl>
                                          <p:spTgt spid="8"/>
                                        </p:tgtEl>
                                        <p:attrNameLst>
                                          <p:attrName>ppt_h</p:attrName>
                                        </p:attrNameLst>
                                      </p:cBhvr>
                                      <p:tavLst>
                                        <p:tav tm="0">
                                          <p:val>
                                            <p:strVal val="#ppt_h"/>
                                          </p:val>
                                        </p:tav>
                                        <p:tav tm="100000">
                                          <p:val>
                                            <p:strVal val="#ppt_h"/>
                                          </p:val>
                                        </p:tav>
                                      </p:tavLst>
                                    </p:anim>
                                    <p:animEffect transition="in" filter="fade">
                                      <p:cBhvr>
                                        <p:cTn id="28" dur="1000"/>
                                        <p:tgtEl>
                                          <p:spTgt spid="8"/>
                                        </p:tgtEl>
                                      </p:cBhvr>
                                    </p:animEffect>
                                  </p:childTnLst>
                                </p:cTn>
                              </p:par>
                            </p:childTnLst>
                          </p:cTn>
                        </p:par>
                      </p:childTnLst>
                    </p:cTn>
                  </p:par>
                  <p:par>
                    <p:cTn id="29" fill="hold">
                      <p:stCondLst>
                        <p:cond delay="indefinite"/>
                      </p:stCondLst>
                      <p:childTnLst>
                        <p:par>
                          <p:cTn id="30" fill="hold">
                            <p:stCondLst>
                              <p:cond delay="0"/>
                            </p:stCondLst>
                            <p:childTnLst>
                              <p:par>
                                <p:cTn id="31" presetID="41" presetClass="entr" presetSubtype="0" fill="hold" grpId="0" nodeType="clickEffect">
                                  <p:stCondLst>
                                    <p:cond delay="0"/>
                                  </p:stCondLst>
                                  <p:iterate type="lt">
                                    <p:tmPct val="10000"/>
                                  </p:iterate>
                                  <p:childTnLst>
                                    <p:set>
                                      <p:cBhvr>
                                        <p:cTn id="32" dur="1" fill="hold">
                                          <p:stCondLst>
                                            <p:cond delay="0"/>
                                          </p:stCondLst>
                                        </p:cTn>
                                        <p:tgtEl>
                                          <p:spTgt spid="9"/>
                                        </p:tgtEl>
                                        <p:attrNameLst>
                                          <p:attrName>style.visibility</p:attrName>
                                        </p:attrNameLst>
                                      </p:cBhvr>
                                      <p:to>
                                        <p:strVal val="visible"/>
                                      </p:to>
                                    </p:set>
                                    <p:anim calcmode="lin" valueType="num">
                                      <p:cBhvr>
                                        <p:cTn id="33" dur="2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34" dur="200" fill="hold"/>
                                        <p:tgtEl>
                                          <p:spTgt spid="9"/>
                                        </p:tgtEl>
                                        <p:attrNameLst>
                                          <p:attrName>ppt_y</p:attrName>
                                        </p:attrNameLst>
                                      </p:cBhvr>
                                      <p:tavLst>
                                        <p:tav tm="0">
                                          <p:val>
                                            <p:strVal val="#ppt_y"/>
                                          </p:val>
                                        </p:tav>
                                        <p:tav tm="100000">
                                          <p:val>
                                            <p:strVal val="#ppt_y"/>
                                          </p:val>
                                        </p:tav>
                                      </p:tavLst>
                                    </p:anim>
                                    <p:anim calcmode="lin" valueType="num">
                                      <p:cBhvr>
                                        <p:cTn id="35" dur="2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36" dur="2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37" dur="200" tmFilter="0,0; .5, 1; 1, 1"/>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41" presetClass="entr" presetSubtype="0" fill="hold" grpId="0" nodeType="clickEffect">
                                  <p:stCondLst>
                                    <p:cond delay="0"/>
                                  </p:stCondLst>
                                  <p:iterate type="lt">
                                    <p:tmPct val="10000"/>
                                  </p:iterate>
                                  <p:childTnLst>
                                    <p:set>
                                      <p:cBhvr>
                                        <p:cTn id="41" dur="1" fill="hold">
                                          <p:stCondLst>
                                            <p:cond delay="0"/>
                                          </p:stCondLst>
                                        </p:cTn>
                                        <p:tgtEl>
                                          <p:spTgt spid="10"/>
                                        </p:tgtEl>
                                        <p:attrNameLst>
                                          <p:attrName>style.visibility</p:attrName>
                                        </p:attrNameLst>
                                      </p:cBhvr>
                                      <p:to>
                                        <p:strVal val="visible"/>
                                      </p:to>
                                    </p:set>
                                    <p:anim calcmode="lin" valueType="num">
                                      <p:cBhvr>
                                        <p:cTn id="42" dur="2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43" dur="200" fill="hold"/>
                                        <p:tgtEl>
                                          <p:spTgt spid="10"/>
                                        </p:tgtEl>
                                        <p:attrNameLst>
                                          <p:attrName>ppt_y</p:attrName>
                                        </p:attrNameLst>
                                      </p:cBhvr>
                                      <p:tavLst>
                                        <p:tav tm="0">
                                          <p:val>
                                            <p:strVal val="#ppt_y"/>
                                          </p:val>
                                        </p:tav>
                                        <p:tav tm="100000">
                                          <p:val>
                                            <p:strVal val="#ppt_y"/>
                                          </p:val>
                                        </p:tav>
                                      </p:tavLst>
                                    </p:anim>
                                    <p:anim calcmode="lin" valueType="num">
                                      <p:cBhvr>
                                        <p:cTn id="44" dur="2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45" dur="2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46" dur="200" tmFilter="0,0; .5, 1; 1, 1"/>
                                        <p:tgtEl>
                                          <p:spTgt spid="10"/>
                                        </p:tgtEl>
                                      </p:cBhvr>
                                    </p:animEffect>
                                  </p:childTnLst>
                                </p:cTn>
                              </p:par>
                            </p:childTnLst>
                          </p:cTn>
                        </p:par>
                      </p:childTnLst>
                    </p:cTn>
                  </p:par>
                  <p:par>
                    <p:cTn id="47" fill="hold">
                      <p:stCondLst>
                        <p:cond delay="indefinite"/>
                      </p:stCondLst>
                      <p:childTnLst>
                        <p:par>
                          <p:cTn id="48" fill="hold">
                            <p:stCondLst>
                              <p:cond delay="0"/>
                            </p:stCondLst>
                            <p:childTnLst>
                              <p:par>
                                <p:cTn id="49" presetID="16" presetClass="entr" presetSubtype="37" fill="hold" grpId="0" nodeType="clickEffect">
                                  <p:stCondLst>
                                    <p:cond delay="0"/>
                                  </p:stCondLst>
                                  <p:childTnLst>
                                    <p:set>
                                      <p:cBhvr>
                                        <p:cTn id="50" dur="1" fill="hold">
                                          <p:stCondLst>
                                            <p:cond delay="0"/>
                                          </p:stCondLst>
                                        </p:cTn>
                                        <p:tgtEl>
                                          <p:spTgt spid="12"/>
                                        </p:tgtEl>
                                        <p:attrNameLst>
                                          <p:attrName>style.visibility</p:attrName>
                                        </p:attrNameLst>
                                      </p:cBhvr>
                                      <p:to>
                                        <p:strVal val="visible"/>
                                      </p:to>
                                    </p:set>
                                    <p:animEffect transition="in" filter="barn(outVertical)">
                                      <p:cBhvr>
                                        <p:cTn id="51"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8" grpId="0"/>
      <p:bldP spid="9" grpId="0"/>
      <p:bldP spid="10"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124</a:t>
            </a:r>
          </a:p>
        </p:txBody>
      </p:sp>
      <p:sp>
        <p:nvSpPr>
          <p:cNvPr id="6" name="TextBox 5">
            <a:extLst>
              <a:ext uri="{FF2B5EF4-FFF2-40B4-BE49-F238E27FC236}">
                <a16:creationId xmlns:a16="http://schemas.microsoft.com/office/drawing/2014/main" id="{086935F9-962B-43ED-AA3D-A5E5D2FDAD2D}"/>
              </a:ext>
            </a:extLst>
          </p:cNvPr>
          <p:cNvSpPr txBox="1"/>
          <p:nvPr/>
        </p:nvSpPr>
        <p:spPr>
          <a:xfrm>
            <a:off x="2757268" y="3123028"/>
            <a:ext cx="6830716" cy="584775"/>
          </a:xfrm>
          <a:prstGeom prst="rect">
            <a:avLst/>
          </a:prstGeom>
          <a:noFill/>
        </p:spPr>
        <p:txBody>
          <a:bodyPr wrap="none" rtlCol="0">
            <a:spAutoFit/>
          </a:bodyPr>
          <a:lstStyle/>
          <a:p>
            <a:r>
              <a:rPr lang="en-US" sz="3200" b="1" dirty="0">
                <a:solidFill>
                  <a:schemeClr val="bg1"/>
                </a:solidFill>
                <a:latin typeface="Georgia" panose="02040502050405020303" pitchFamily="18" charset="0"/>
              </a:rPr>
              <a:t>Doctrine and Covenants 117-118</a:t>
            </a:r>
          </a:p>
        </p:txBody>
      </p:sp>
    </p:spTree>
    <p:extLst>
      <p:ext uri="{BB962C8B-B14F-4D97-AF65-F5344CB8AC3E}">
        <p14:creationId xmlns:p14="http://schemas.microsoft.com/office/powerpoint/2010/main" val="1032045015"/>
      </p:ext>
    </p:extLst>
  </p:cSld>
  <p:clrMapOvr>
    <a:masterClrMapping/>
  </p:clrMapOvr>
  <mc:AlternateContent xmlns:mc="http://schemas.openxmlformats.org/markup-compatibility/2006" xmlns:p14="http://schemas.microsoft.com/office/powerpoint/2010/main">
    <mc:Choice Requires="p14">
      <p:transition spd="slow" p14:dur="1500">
        <p:newsflash/>
      </p:transition>
    </mc:Choice>
    <mc:Fallback xmlns="">
      <p:transition spd="slow">
        <p:newsflash/>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124</a:t>
            </a:r>
          </a:p>
        </p:txBody>
      </p:sp>
      <p:sp>
        <p:nvSpPr>
          <p:cNvPr id="2" name="Rectangle 1">
            <a:extLst>
              <a:ext uri="{FF2B5EF4-FFF2-40B4-BE49-F238E27FC236}">
                <a16:creationId xmlns:a16="http://schemas.microsoft.com/office/drawing/2014/main" id="{3FA360EF-AB7D-42D6-8586-F027006F49B3}"/>
              </a:ext>
            </a:extLst>
          </p:cNvPr>
          <p:cNvSpPr/>
          <p:nvPr/>
        </p:nvSpPr>
        <p:spPr>
          <a:xfrm>
            <a:off x="2698652" y="2274838"/>
            <a:ext cx="6794695" cy="2308324"/>
          </a:xfrm>
          <a:prstGeom prst="rect">
            <a:avLst/>
          </a:prstGeom>
        </p:spPr>
        <p:txBody>
          <a:bodyPr wrap="square">
            <a:spAutoFit/>
          </a:bodyPr>
          <a:lstStyle/>
          <a:p>
            <a:pPr algn="ctr"/>
            <a:r>
              <a:rPr lang="en-US" sz="3600" b="1" dirty="0">
                <a:solidFill>
                  <a:schemeClr val="bg2">
                    <a:lumMod val="75000"/>
                  </a:schemeClr>
                </a:solidFill>
                <a:latin typeface="Bahnschrift" panose="020B0502040204020203" pitchFamily="34" charset="0"/>
              </a:rPr>
              <a:t>“The Lord commands William Marks and Newel K. Whitney to settle their business speedily and leave Kirtland”</a:t>
            </a:r>
          </a:p>
        </p:txBody>
      </p:sp>
      <p:sp>
        <p:nvSpPr>
          <p:cNvPr id="3" name="Rectangle 2">
            <a:extLst>
              <a:ext uri="{FF2B5EF4-FFF2-40B4-BE49-F238E27FC236}">
                <a16:creationId xmlns:a16="http://schemas.microsoft.com/office/drawing/2014/main" id="{C3F5440B-6361-4994-8B8B-D3106EF1AB93}"/>
              </a:ext>
            </a:extLst>
          </p:cNvPr>
          <p:cNvSpPr/>
          <p:nvPr/>
        </p:nvSpPr>
        <p:spPr>
          <a:xfrm>
            <a:off x="1217178" y="952884"/>
            <a:ext cx="3808543" cy="400110"/>
          </a:xfrm>
          <a:prstGeom prst="rect">
            <a:avLst/>
          </a:prstGeom>
        </p:spPr>
        <p:txBody>
          <a:bodyPr wrap="none">
            <a:spAutoFit/>
          </a:bodyPr>
          <a:lstStyle/>
          <a:p>
            <a:r>
              <a:rPr lang="en-US" sz="2000" b="1" dirty="0">
                <a:solidFill>
                  <a:schemeClr val="bg1"/>
                </a:solidFill>
              </a:rPr>
              <a:t>Doctrine and Covenants 117:1–11</a:t>
            </a:r>
          </a:p>
        </p:txBody>
      </p:sp>
    </p:spTree>
    <p:extLst>
      <p:ext uri="{BB962C8B-B14F-4D97-AF65-F5344CB8AC3E}">
        <p14:creationId xmlns:p14="http://schemas.microsoft.com/office/powerpoint/2010/main" val="342897941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124</a:t>
            </a:r>
          </a:p>
        </p:txBody>
      </p:sp>
      <p:sp>
        <p:nvSpPr>
          <p:cNvPr id="3" name="Rectangle 2">
            <a:extLst>
              <a:ext uri="{FF2B5EF4-FFF2-40B4-BE49-F238E27FC236}">
                <a16:creationId xmlns:a16="http://schemas.microsoft.com/office/drawing/2014/main" id="{ACEB3C20-B652-4BDD-929D-16763FE01DAB}"/>
              </a:ext>
            </a:extLst>
          </p:cNvPr>
          <p:cNvSpPr/>
          <p:nvPr/>
        </p:nvSpPr>
        <p:spPr>
          <a:xfrm>
            <a:off x="1217178" y="952884"/>
            <a:ext cx="3407792" cy="400110"/>
          </a:xfrm>
          <a:prstGeom prst="rect">
            <a:avLst/>
          </a:prstGeom>
        </p:spPr>
        <p:txBody>
          <a:bodyPr wrap="none">
            <a:spAutoFit/>
          </a:bodyPr>
          <a:lstStyle/>
          <a:p>
            <a:r>
              <a:rPr lang="en-US" sz="2000" b="1" dirty="0">
                <a:solidFill>
                  <a:schemeClr val="bg1"/>
                </a:solidFill>
              </a:rPr>
              <a:t>Doctrine and Covenants 117:1</a:t>
            </a:r>
          </a:p>
        </p:txBody>
      </p:sp>
      <p:sp>
        <p:nvSpPr>
          <p:cNvPr id="5" name="Rectangle 4">
            <a:extLst>
              <a:ext uri="{FF2B5EF4-FFF2-40B4-BE49-F238E27FC236}">
                <a16:creationId xmlns:a16="http://schemas.microsoft.com/office/drawing/2014/main" id="{8F5F454C-9999-44A9-ADD0-0CD32C26C160}"/>
              </a:ext>
            </a:extLst>
          </p:cNvPr>
          <p:cNvSpPr/>
          <p:nvPr/>
        </p:nvSpPr>
        <p:spPr>
          <a:xfrm>
            <a:off x="4402271" y="939632"/>
            <a:ext cx="468398" cy="400110"/>
          </a:xfrm>
          <a:prstGeom prst="rect">
            <a:avLst/>
          </a:prstGeom>
        </p:spPr>
        <p:txBody>
          <a:bodyPr wrap="none">
            <a:spAutoFit/>
          </a:bodyPr>
          <a:lstStyle/>
          <a:p>
            <a:r>
              <a:rPr lang="en-US" sz="2000" b="1" dirty="0">
                <a:solidFill>
                  <a:schemeClr val="bg1"/>
                </a:solidFill>
              </a:rPr>
              <a:t>-3.</a:t>
            </a:r>
          </a:p>
        </p:txBody>
      </p:sp>
      <p:sp>
        <p:nvSpPr>
          <p:cNvPr id="4" name="Rectangle 3">
            <a:extLst>
              <a:ext uri="{FF2B5EF4-FFF2-40B4-BE49-F238E27FC236}">
                <a16:creationId xmlns:a16="http://schemas.microsoft.com/office/drawing/2014/main" id="{CBB58D33-8051-4BAC-8591-842E53537D60}"/>
              </a:ext>
            </a:extLst>
          </p:cNvPr>
          <p:cNvSpPr/>
          <p:nvPr/>
        </p:nvSpPr>
        <p:spPr>
          <a:xfrm>
            <a:off x="1217178" y="2742265"/>
            <a:ext cx="7639385" cy="369332"/>
          </a:xfrm>
          <a:prstGeom prst="rect">
            <a:avLst/>
          </a:prstGeom>
        </p:spPr>
        <p:txBody>
          <a:bodyPr wrap="square">
            <a:spAutoFit/>
          </a:bodyPr>
          <a:lstStyle/>
          <a:p>
            <a:pPr algn="just"/>
            <a:r>
              <a:rPr lang="en-US" b="1" dirty="0">
                <a:solidFill>
                  <a:schemeClr val="bg1"/>
                </a:solidFill>
              </a:rPr>
              <a:t>What did the Lord command Newel K. Whitney and William Marks to do?</a:t>
            </a:r>
          </a:p>
        </p:txBody>
      </p:sp>
      <p:sp>
        <p:nvSpPr>
          <p:cNvPr id="8" name="Rectangle 7">
            <a:extLst>
              <a:ext uri="{FF2B5EF4-FFF2-40B4-BE49-F238E27FC236}">
                <a16:creationId xmlns:a16="http://schemas.microsoft.com/office/drawing/2014/main" id="{2497B762-6ED3-4C6C-949C-6CCF183D97FE}"/>
              </a:ext>
            </a:extLst>
          </p:cNvPr>
          <p:cNvSpPr/>
          <p:nvPr/>
        </p:nvSpPr>
        <p:spPr>
          <a:xfrm>
            <a:off x="1217178" y="3119855"/>
            <a:ext cx="6824870" cy="369332"/>
          </a:xfrm>
          <a:prstGeom prst="rect">
            <a:avLst/>
          </a:prstGeom>
        </p:spPr>
        <p:txBody>
          <a:bodyPr wrap="square">
            <a:spAutoFit/>
          </a:bodyPr>
          <a:lstStyle/>
          <a:p>
            <a:r>
              <a:rPr lang="en-US" i="1" dirty="0">
                <a:solidFill>
                  <a:schemeClr val="bg1"/>
                </a:solidFill>
                <a:effectLst>
                  <a:outerShdw blurRad="38100" dist="38100" dir="2700000" algn="tl">
                    <a:srgbClr val="000000">
                      <a:alpha val="43137"/>
                    </a:srgbClr>
                  </a:outerShdw>
                </a:effectLst>
              </a:rPr>
              <a:t>He commanded them to settle their business speedily and to leave Kirtland.</a:t>
            </a:r>
          </a:p>
        </p:txBody>
      </p:sp>
      <p:sp>
        <p:nvSpPr>
          <p:cNvPr id="9" name="Rectangle 8">
            <a:extLst>
              <a:ext uri="{FF2B5EF4-FFF2-40B4-BE49-F238E27FC236}">
                <a16:creationId xmlns:a16="http://schemas.microsoft.com/office/drawing/2014/main" id="{282E700C-0232-4DF5-B950-82E132C6D1E2}"/>
              </a:ext>
            </a:extLst>
          </p:cNvPr>
          <p:cNvSpPr/>
          <p:nvPr/>
        </p:nvSpPr>
        <p:spPr>
          <a:xfrm>
            <a:off x="1217178" y="1271562"/>
            <a:ext cx="9000248" cy="830997"/>
          </a:xfrm>
          <a:prstGeom prst="rect">
            <a:avLst/>
          </a:prstGeom>
        </p:spPr>
        <p:txBody>
          <a:bodyPr wrap="square">
            <a:spAutoFit/>
          </a:bodyPr>
          <a:lstStyle/>
          <a:p>
            <a:pPr algn="just" fontAlgn="base"/>
            <a:r>
              <a:rPr lang="en-US" sz="1600" b="1" dirty="0">
                <a:solidFill>
                  <a:schemeClr val="bg1"/>
                </a:solidFill>
                <a:latin typeface="Palatino"/>
              </a:rPr>
              <a:t>1 </a:t>
            </a:r>
            <a:r>
              <a:rPr lang="en-US" sz="1600" dirty="0">
                <a:solidFill>
                  <a:schemeClr val="bg1"/>
                </a:solidFill>
                <a:latin typeface="Palatino"/>
              </a:rPr>
              <a:t>Verily thus saith the Lord unto my servant William Marks, and also unto my servant Newel K. Whitney, let them settle up their business speedily and journey from the land of Kirtland, before I, the Lord, send again the snows upon the earth.</a:t>
            </a:r>
          </a:p>
        </p:txBody>
      </p:sp>
      <p:sp>
        <p:nvSpPr>
          <p:cNvPr id="10" name="Rectangle 9">
            <a:extLst>
              <a:ext uri="{FF2B5EF4-FFF2-40B4-BE49-F238E27FC236}">
                <a16:creationId xmlns:a16="http://schemas.microsoft.com/office/drawing/2014/main" id="{12CDB580-E3B4-47CB-A4C8-DC46F9CBA438}"/>
              </a:ext>
            </a:extLst>
          </p:cNvPr>
          <p:cNvSpPr/>
          <p:nvPr/>
        </p:nvSpPr>
        <p:spPr>
          <a:xfrm>
            <a:off x="1217178" y="2003601"/>
            <a:ext cx="9000248" cy="646331"/>
          </a:xfrm>
          <a:prstGeom prst="rect">
            <a:avLst/>
          </a:prstGeom>
        </p:spPr>
        <p:txBody>
          <a:bodyPr wrap="square">
            <a:spAutoFit/>
          </a:bodyPr>
          <a:lstStyle/>
          <a:p>
            <a:pPr algn="just" fontAlgn="base"/>
            <a:r>
              <a:rPr lang="en-US" b="1" dirty="0">
                <a:solidFill>
                  <a:schemeClr val="bg1"/>
                </a:solidFill>
                <a:latin typeface="Palatino"/>
              </a:rPr>
              <a:t>2 </a:t>
            </a:r>
            <a:r>
              <a:rPr lang="en-US" dirty="0">
                <a:solidFill>
                  <a:schemeClr val="bg1"/>
                </a:solidFill>
                <a:latin typeface="Palatino"/>
              </a:rPr>
              <a:t>Let them awake, and arise, and come forth, and not tarry, for I, the Lord, command it.</a:t>
            </a:r>
          </a:p>
          <a:p>
            <a:pPr algn="just" fontAlgn="base"/>
            <a:r>
              <a:rPr lang="en-US" b="1" dirty="0">
                <a:solidFill>
                  <a:schemeClr val="bg1"/>
                </a:solidFill>
                <a:latin typeface="Palatino"/>
              </a:rPr>
              <a:t>3 </a:t>
            </a:r>
            <a:r>
              <a:rPr lang="en-US" dirty="0">
                <a:solidFill>
                  <a:schemeClr val="bg1"/>
                </a:solidFill>
                <a:latin typeface="Palatino"/>
              </a:rPr>
              <a:t>Therefore, if they tarry it shall not be well with them.</a:t>
            </a:r>
          </a:p>
        </p:txBody>
      </p:sp>
    </p:spTree>
    <p:extLst>
      <p:ext uri="{BB962C8B-B14F-4D97-AF65-F5344CB8AC3E}">
        <p14:creationId xmlns:p14="http://schemas.microsoft.com/office/powerpoint/2010/main" val="1423747526"/>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Effect transition="in" filter="fade">
                                      <p:cBhvr>
                                        <p:cTn id="9" dur="1000"/>
                                        <p:tgtEl>
                                          <p:spTgt spid="5"/>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1000" fill="hold"/>
                                        <p:tgtEl>
                                          <p:spTgt spid="10"/>
                                        </p:tgtEl>
                                        <p:attrNameLst>
                                          <p:attrName>ppt_w</p:attrName>
                                        </p:attrNameLst>
                                      </p:cBhvr>
                                      <p:tavLst>
                                        <p:tav tm="0">
                                          <p:val>
                                            <p:fltVal val="0"/>
                                          </p:val>
                                        </p:tav>
                                        <p:tav tm="100000">
                                          <p:val>
                                            <p:strVal val="#ppt_w"/>
                                          </p:val>
                                        </p:tav>
                                      </p:tavLst>
                                    </p:anim>
                                    <p:anim calcmode="lin" valueType="num">
                                      <p:cBhvr>
                                        <p:cTn id="13" dur="1000" fill="hold"/>
                                        <p:tgtEl>
                                          <p:spTgt spid="10"/>
                                        </p:tgtEl>
                                        <p:attrNameLst>
                                          <p:attrName>ppt_h</p:attrName>
                                        </p:attrNameLst>
                                      </p:cBhvr>
                                      <p:tavLst>
                                        <p:tav tm="0">
                                          <p:val>
                                            <p:fltVal val="0"/>
                                          </p:val>
                                        </p:tav>
                                        <p:tav tm="100000">
                                          <p:val>
                                            <p:strVal val="#ppt_h"/>
                                          </p:val>
                                        </p:tav>
                                      </p:tavLst>
                                    </p:anim>
                                    <p:animEffect transition="in" filter="fade">
                                      <p:cBhvr>
                                        <p:cTn id="14" dur="10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1" presetClass="entr" presetSubtype="0" fill="hold" grpId="0" nodeType="clickEffect">
                                  <p:stCondLst>
                                    <p:cond delay="0"/>
                                  </p:stCondLst>
                                  <p:iterate type="lt">
                                    <p:tmPct val="10000"/>
                                  </p:iterate>
                                  <p:childTnLst>
                                    <p:set>
                                      <p:cBhvr>
                                        <p:cTn id="25" dur="1" fill="hold">
                                          <p:stCondLst>
                                            <p:cond delay="0"/>
                                          </p:stCondLst>
                                        </p:cTn>
                                        <p:tgtEl>
                                          <p:spTgt spid="8"/>
                                        </p:tgtEl>
                                        <p:attrNameLst>
                                          <p:attrName>style.visibility</p:attrName>
                                        </p:attrNameLst>
                                      </p:cBhvr>
                                      <p:to>
                                        <p:strVal val="visible"/>
                                      </p:to>
                                    </p:set>
                                    <p:anim calcmode="lin" valueType="num">
                                      <p:cBhvr>
                                        <p:cTn id="26" dur="25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27" dur="250" fill="hold"/>
                                        <p:tgtEl>
                                          <p:spTgt spid="8"/>
                                        </p:tgtEl>
                                        <p:attrNameLst>
                                          <p:attrName>ppt_y</p:attrName>
                                        </p:attrNameLst>
                                      </p:cBhvr>
                                      <p:tavLst>
                                        <p:tav tm="0">
                                          <p:val>
                                            <p:strVal val="#ppt_y"/>
                                          </p:val>
                                        </p:tav>
                                        <p:tav tm="100000">
                                          <p:val>
                                            <p:strVal val="#ppt_y"/>
                                          </p:val>
                                        </p:tav>
                                      </p:tavLst>
                                    </p:anim>
                                    <p:anim calcmode="lin" valueType="num">
                                      <p:cBhvr>
                                        <p:cTn id="28" dur="25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29" dur="25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30" dur="25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p:bldP spid="8"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124</a:t>
            </a:r>
          </a:p>
        </p:txBody>
      </p:sp>
      <p:sp>
        <p:nvSpPr>
          <p:cNvPr id="3" name="Rectangle 2">
            <a:extLst>
              <a:ext uri="{FF2B5EF4-FFF2-40B4-BE49-F238E27FC236}">
                <a16:creationId xmlns:a16="http://schemas.microsoft.com/office/drawing/2014/main" id="{ECA49732-E2CB-4FCA-AE94-89674FF5840E}"/>
              </a:ext>
            </a:extLst>
          </p:cNvPr>
          <p:cNvSpPr/>
          <p:nvPr/>
        </p:nvSpPr>
        <p:spPr>
          <a:xfrm>
            <a:off x="1217178" y="752829"/>
            <a:ext cx="3475118" cy="400110"/>
          </a:xfrm>
          <a:prstGeom prst="rect">
            <a:avLst/>
          </a:prstGeom>
        </p:spPr>
        <p:txBody>
          <a:bodyPr wrap="none">
            <a:spAutoFit/>
          </a:bodyPr>
          <a:lstStyle/>
          <a:p>
            <a:r>
              <a:rPr lang="en-US" sz="2000" b="1" dirty="0">
                <a:solidFill>
                  <a:schemeClr val="bg1"/>
                </a:solidFill>
              </a:rPr>
              <a:t>Doctrine and Covenants 117:4.</a:t>
            </a:r>
          </a:p>
        </p:txBody>
      </p:sp>
      <p:sp>
        <p:nvSpPr>
          <p:cNvPr id="2" name="Rectangle 1">
            <a:extLst>
              <a:ext uri="{FF2B5EF4-FFF2-40B4-BE49-F238E27FC236}">
                <a16:creationId xmlns:a16="http://schemas.microsoft.com/office/drawing/2014/main" id="{8C1857D4-8D3C-4CC1-9D9D-DD21E45A0EA5}"/>
              </a:ext>
            </a:extLst>
          </p:cNvPr>
          <p:cNvSpPr/>
          <p:nvPr/>
        </p:nvSpPr>
        <p:spPr>
          <a:xfrm>
            <a:off x="1217178" y="1868606"/>
            <a:ext cx="2717475" cy="369332"/>
          </a:xfrm>
          <a:prstGeom prst="rect">
            <a:avLst/>
          </a:prstGeom>
        </p:spPr>
        <p:txBody>
          <a:bodyPr wrap="none">
            <a:spAutoFit/>
          </a:bodyPr>
          <a:lstStyle/>
          <a:p>
            <a:r>
              <a:rPr lang="en-US" b="1" dirty="0">
                <a:solidFill>
                  <a:schemeClr val="bg1"/>
                </a:solidFill>
              </a:rPr>
              <a:t>What is property unto me?</a:t>
            </a:r>
          </a:p>
        </p:txBody>
      </p:sp>
      <p:sp>
        <p:nvSpPr>
          <p:cNvPr id="5" name="Rectangle 4">
            <a:extLst>
              <a:ext uri="{FF2B5EF4-FFF2-40B4-BE49-F238E27FC236}">
                <a16:creationId xmlns:a16="http://schemas.microsoft.com/office/drawing/2014/main" id="{3F9B95C2-FC2E-41F9-A5D8-99AA03D9F96A}"/>
              </a:ext>
            </a:extLst>
          </p:cNvPr>
          <p:cNvSpPr/>
          <p:nvPr/>
        </p:nvSpPr>
        <p:spPr>
          <a:xfrm>
            <a:off x="1217178" y="2334161"/>
            <a:ext cx="3142976" cy="369332"/>
          </a:xfrm>
          <a:prstGeom prst="rect">
            <a:avLst/>
          </a:prstGeom>
        </p:spPr>
        <p:txBody>
          <a:bodyPr wrap="none">
            <a:spAutoFit/>
          </a:bodyPr>
          <a:lstStyle/>
          <a:p>
            <a:r>
              <a:rPr lang="en-US" b="1" dirty="0">
                <a:solidFill>
                  <a:schemeClr val="bg1"/>
                </a:solidFill>
              </a:rPr>
              <a:t>What do you think this means?</a:t>
            </a:r>
          </a:p>
        </p:txBody>
      </p:sp>
      <p:sp>
        <p:nvSpPr>
          <p:cNvPr id="8" name="Rectangle 7">
            <a:extLst>
              <a:ext uri="{FF2B5EF4-FFF2-40B4-BE49-F238E27FC236}">
                <a16:creationId xmlns:a16="http://schemas.microsoft.com/office/drawing/2014/main" id="{13FACF5D-E951-4550-BED8-7874D8EC838F}"/>
              </a:ext>
            </a:extLst>
          </p:cNvPr>
          <p:cNvSpPr/>
          <p:nvPr/>
        </p:nvSpPr>
        <p:spPr>
          <a:xfrm>
            <a:off x="1223992" y="2786415"/>
            <a:ext cx="3691523" cy="400110"/>
          </a:xfrm>
          <a:prstGeom prst="rect">
            <a:avLst/>
          </a:prstGeom>
        </p:spPr>
        <p:txBody>
          <a:bodyPr wrap="none">
            <a:spAutoFit/>
          </a:bodyPr>
          <a:lstStyle/>
          <a:p>
            <a:r>
              <a:rPr lang="en-US" sz="2000" b="1" dirty="0">
                <a:solidFill>
                  <a:schemeClr val="bg1"/>
                </a:solidFill>
              </a:rPr>
              <a:t>Doctrine and Covenants 117:5-8.</a:t>
            </a:r>
          </a:p>
        </p:txBody>
      </p:sp>
      <p:sp>
        <p:nvSpPr>
          <p:cNvPr id="6" name="Rectangle 5">
            <a:extLst>
              <a:ext uri="{FF2B5EF4-FFF2-40B4-BE49-F238E27FC236}">
                <a16:creationId xmlns:a16="http://schemas.microsoft.com/office/drawing/2014/main" id="{04CF64FC-1144-49D9-8E57-2D2EC53892D5}"/>
              </a:ext>
            </a:extLst>
          </p:cNvPr>
          <p:cNvSpPr/>
          <p:nvPr/>
        </p:nvSpPr>
        <p:spPr>
          <a:xfrm>
            <a:off x="1217178" y="1079885"/>
            <a:ext cx="9185996" cy="646331"/>
          </a:xfrm>
          <a:prstGeom prst="rect">
            <a:avLst/>
          </a:prstGeom>
        </p:spPr>
        <p:txBody>
          <a:bodyPr wrap="square">
            <a:spAutoFit/>
          </a:bodyPr>
          <a:lstStyle/>
          <a:p>
            <a:pPr algn="just"/>
            <a:r>
              <a:rPr lang="en-US" dirty="0">
                <a:solidFill>
                  <a:schemeClr val="bg1"/>
                </a:solidFill>
                <a:latin typeface="Palatino"/>
              </a:rPr>
              <a:t>Let them repent of all their sins, and of all their covetous desires, before me, saith the Lord; for what is property unto me? saith the Lord.</a:t>
            </a:r>
            <a:endParaRPr lang="en-US" dirty="0">
              <a:solidFill>
                <a:schemeClr val="bg1"/>
              </a:solidFill>
            </a:endParaRPr>
          </a:p>
        </p:txBody>
      </p:sp>
      <p:sp>
        <p:nvSpPr>
          <p:cNvPr id="10" name="Rectangle 9">
            <a:extLst>
              <a:ext uri="{FF2B5EF4-FFF2-40B4-BE49-F238E27FC236}">
                <a16:creationId xmlns:a16="http://schemas.microsoft.com/office/drawing/2014/main" id="{6276C1C5-ABD0-4B25-BA94-93AD1F208AF6}"/>
              </a:ext>
            </a:extLst>
          </p:cNvPr>
          <p:cNvSpPr/>
          <p:nvPr/>
        </p:nvSpPr>
        <p:spPr>
          <a:xfrm>
            <a:off x="1217178" y="3103808"/>
            <a:ext cx="9185996" cy="2308324"/>
          </a:xfrm>
          <a:prstGeom prst="rect">
            <a:avLst/>
          </a:prstGeom>
        </p:spPr>
        <p:txBody>
          <a:bodyPr wrap="square">
            <a:spAutoFit/>
          </a:bodyPr>
          <a:lstStyle/>
          <a:p>
            <a:pPr algn="just" fontAlgn="base"/>
            <a:r>
              <a:rPr lang="en-US" sz="1600" b="1" dirty="0">
                <a:solidFill>
                  <a:schemeClr val="bg1"/>
                </a:solidFill>
                <a:latin typeface="Palatino"/>
              </a:rPr>
              <a:t>5 </a:t>
            </a:r>
            <a:r>
              <a:rPr lang="en-US" sz="1600" dirty="0">
                <a:solidFill>
                  <a:schemeClr val="bg1"/>
                </a:solidFill>
                <a:latin typeface="Palatino"/>
              </a:rPr>
              <a:t>Let the properties of Kirtland be turned out for debts, saith the Lord. Let them go, saith the Lord, and whatsoever remaineth, let it remain in your hands, saith the Lord.</a:t>
            </a:r>
          </a:p>
          <a:p>
            <a:pPr algn="just" fontAlgn="base"/>
            <a:r>
              <a:rPr lang="en-US" sz="1600" b="1" dirty="0">
                <a:solidFill>
                  <a:schemeClr val="bg1"/>
                </a:solidFill>
                <a:latin typeface="Palatino"/>
              </a:rPr>
              <a:t>6 </a:t>
            </a:r>
            <a:r>
              <a:rPr lang="en-US" sz="1600" dirty="0">
                <a:solidFill>
                  <a:schemeClr val="bg1"/>
                </a:solidFill>
                <a:latin typeface="Palatino"/>
              </a:rPr>
              <a:t>For have I not the fowls of heaven, and also the fish of the sea, and the beasts of the mountains? Have I not made the earth? Do I not hold the destinies of all the armies of the nations of the earth?</a:t>
            </a:r>
          </a:p>
          <a:p>
            <a:pPr algn="just" fontAlgn="base"/>
            <a:r>
              <a:rPr lang="en-US" sz="1600" b="1" dirty="0">
                <a:solidFill>
                  <a:schemeClr val="bg1"/>
                </a:solidFill>
                <a:latin typeface="Palatino"/>
              </a:rPr>
              <a:t>7 </a:t>
            </a:r>
            <a:r>
              <a:rPr lang="en-US" sz="1600" dirty="0">
                <a:solidFill>
                  <a:schemeClr val="bg1"/>
                </a:solidFill>
                <a:latin typeface="Palatino"/>
              </a:rPr>
              <a:t>Therefore, will I not make solitary places to bud and to blossom, and to bring forth in abundance? saith the Lord.</a:t>
            </a:r>
          </a:p>
          <a:p>
            <a:pPr algn="just" fontAlgn="base"/>
            <a:r>
              <a:rPr lang="en-US" sz="1600" b="1" dirty="0">
                <a:solidFill>
                  <a:schemeClr val="bg1"/>
                </a:solidFill>
                <a:latin typeface="Palatino"/>
              </a:rPr>
              <a:t>8 </a:t>
            </a:r>
            <a:r>
              <a:rPr lang="en-US" sz="1600" dirty="0">
                <a:solidFill>
                  <a:schemeClr val="bg1"/>
                </a:solidFill>
                <a:latin typeface="Palatino"/>
              </a:rPr>
              <a:t>Is there not room enough on the mountains of Adam-</a:t>
            </a:r>
            <a:r>
              <a:rPr lang="en-US" sz="1600" dirty="0" err="1">
                <a:solidFill>
                  <a:schemeClr val="bg1"/>
                </a:solidFill>
                <a:latin typeface="Palatino"/>
              </a:rPr>
              <a:t>ondi</a:t>
            </a:r>
            <a:r>
              <a:rPr lang="en-US" sz="1600" dirty="0">
                <a:solidFill>
                  <a:schemeClr val="bg1"/>
                </a:solidFill>
                <a:latin typeface="Palatino"/>
              </a:rPr>
              <a:t>-Ahman, and on the plains of </a:t>
            </a:r>
            <a:r>
              <a:rPr lang="en-US" sz="1600" dirty="0" err="1">
                <a:solidFill>
                  <a:schemeClr val="bg1"/>
                </a:solidFill>
                <a:latin typeface="Palatino"/>
              </a:rPr>
              <a:t>Olaha</a:t>
            </a:r>
            <a:r>
              <a:rPr lang="en-US" sz="1600" dirty="0">
                <a:solidFill>
                  <a:schemeClr val="bg1"/>
                </a:solidFill>
                <a:latin typeface="Palatino"/>
              </a:rPr>
              <a:t> </a:t>
            </a:r>
            <a:r>
              <a:rPr lang="en-US" sz="1600" dirty="0" err="1">
                <a:solidFill>
                  <a:schemeClr val="bg1"/>
                </a:solidFill>
                <a:latin typeface="Palatino"/>
              </a:rPr>
              <a:t>Shinehah</a:t>
            </a:r>
            <a:r>
              <a:rPr lang="en-US" sz="1600" dirty="0">
                <a:solidFill>
                  <a:schemeClr val="bg1"/>
                </a:solidFill>
                <a:latin typeface="Palatino"/>
              </a:rPr>
              <a:t>, or the land where Adam dwelt, that you should covet that which is but the drop, and neglect the more weighty matters?</a:t>
            </a:r>
            <a:endParaRPr lang="en-US" sz="1600" b="0" i="0" dirty="0">
              <a:solidFill>
                <a:schemeClr val="bg1"/>
              </a:solidFill>
              <a:effectLst/>
              <a:latin typeface="Palatino"/>
            </a:endParaRPr>
          </a:p>
        </p:txBody>
      </p:sp>
    </p:spTree>
    <p:extLst>
      <p:ext uri="{BB962C8B-B14F-4D97-AF65-F5344CB8AC3E}">
        <p14:creationId xmlns:p14="http://schemas.microsoft.com/office/powerpoint/2010/main" val="76070208"/>
      </p:ext>
    </p:extLst>
  </p:cSld>
  <p:clrMapOvr>
    <a:masterClrMapping/>
  </p:clrMapOvr>
  <mc:AlternateContent xmlns:mc="http://schemas.openxmlformats.org/markup-compatibility/2006" xmlns:p14="http://schemas.microsoft.com/office/powerpoint/2010/main">
    <mc:Choice Requires="p14">
      <p:transition spd="slow" p14:dur="1600">
        <p14:prism dir="d"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5"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randombar(vertical)">
                                      <p:cBhvr>
                                        <p:cTn id="12" dur="1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down)">
                                      <p:cBhvr>
                                        <p:cTn id="17" dur="1000"/>
                                        <p:tgtEl>
                                          <p:spTgt spid="10"/>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down)">
                                      <p:cBhvr>
                                        <p:cTn id="20"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8"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124</a:t>
            </a:r>
          </a:p>
        </p:txBody>
      </p:sp>
      <p:sp>
        <p:nvSpPr>
          <p:cNvPr id="2" name="Rectangle 1">
            <a:extLst>
              <a:ext uri="{FF2B5EF4-FFF2-40B4-BE49-F238E27FC236}">
                <a16:creationId xmlns:a16="http://schemas.microsoft.com/office/drawing/2014/main" id="{8C94E866-8776-47BF-9F86-D21CBE6E80CD}"/>
              </a:ext>
            </a:extLst>
          </p:cNvPr>
          <p:cNvSpPr/>
          <p:nvPr/>
        </p:nvSpPr>
        <p:spPr>
          <a:xfrm>
            <a:off x="1192694" y="1038496"/>
            <a:ext cx="8998227" cy="369332"/>
          </a:xfrm>
          <a:prstGeom prst="rect">
            <a:avLst/>
          </a:prstGeom>
        </p:spPr>
        <p:txBody>
          <a:bodyPr wrap="square">
            <a:spAutoFit/>
          </a:bodyPr>
          <a:lstStyle/>
          <a:p>
            <a:pPr algn="just"/>
            <a:r>
              <a:rPr lang="en-US" b="1" dirty="0">
                <a:solidFill>
                  <a:schemeClr val="bg1"/>
                </a:solidFill>
              </a:rPr>
              <a:t>What do you think it means to “covet … the drop, and neglect the more weighty matters”?</a:t>
            </a:r>
          </a:p>
        </p:txBody>
      </p:sp>
      <p:sp>
        <p:nvSpPr>
          <p:cNvPr id="3" name="Rectangle 2">
            <a:extLst>
              <a:ext uri="{FF2B5EF4-FFF2-40B4-BE49-F238E27FC236}">
                <a16:creationId xmlns:a16="http://schemas.microsoft.com/office/drawing/2014/main" id="{E22BC268-9CEF-4B3B-BAE0-263BA8FEA3D1}"/>
              </a:ext>
            </a:extLst>
          </p:cNvPr>
          <p:cNvSpPr/>
          <p:nvPr/>
        </p:nvSpPr>
        <p:spPr>
          <a:xfrm>
            <a:off x="1192694" y="1410925"/>
            <a:ext cx="6096000" cy="369332"/>
          </a:xfrm>
          <a:prstGeom prst="rect">
            <a:avLst/>
          </a:prstGeom>
        </p:spPr>
        <p:txBody>
          <a:bodyPr>
            <a:spAutoFit/>
          </a:bodyPr>
          <a:lstStyle/>
          <a:p>
            <a:r>
              <a:rPr lang="en-US" i="1" dirty="0">
                <a:solidFill>
                  <a:schemeClr val="bg1"/>
                </a:solidFill>
                <a:effectLst>
                  <a:outerShdw blurRad="38100" dist="38100" dir="2700000" algn="tl">
                    <a:srgbClr val="000000">
                      <a:alpha val="43137"/>
                    </a:srgbClr>
                  </a:outerShdw>
                </a:effectLst>
              </a:rPr>
              <a:t>Coveting temporal things can cause us to neglect weightier matters.</a:t>
            </a:r>
          </a:p>
        </p:txBody>
      </p:sp>
      <p:sp>
        <p:nvSpPr>
          <p:cNvPr id="5" name="Rectangle 4">
            <a:extLst>
              <a:ext uri="{FF2B5EF4-FFF2-40B4-BE49-F238E27FC236}">
                <a16:creationId xmlns:a16="http://schemas.microsoft.com/office/drawing/2014/main" id="{8112E8D0-5D1D-4DA4-8241-B4BC8FF82FF0}"/>
              </a:ext>
            </a:extLst>
          </p:cNvPr>
          <p:cNvSpPr/>
          <p:nvPr/>
        </p:nvSpPr>
        <p:spPr>
          <a:xfrm>
            <a:off x="1192694" y="1839841"/>
            <a:ext cx="3611373" cy="400110"/>
          </a:xfrm>
          <a:prstGeom prst="rect">
            <a:avLst/>
          </a:prstGeom>
        </p:spPr>
        <p:txBody>
          <a:bodyPr wrap="none">
            <a:spAutoFit/>
          </a:bodyPr>
          <a:lstStyle/>
          <a:p>
            <a:r>
              <a:rPr lang="en-US" sz="2000" b="1" dirty="0">
                <a:solidFill>
                  <a:schemeClr val="bg1"/>
                </a:solidFill>
              </a:rPr>
              <a:t>Doctrine and Covenants 117:11.</a:t>
            </a:r>
          </a:p>
        </p:txBody>
      </p:sp>
      <p:sp>
        <p:nvSpPr>
          <p:cNvPr id="4" name="Rectangle 3">
            <a:extLst>
              <a:ext uri="{FF2B5EF4-FFF2-40B4-BE49-F238E27FC236}">
                <a16:creationId xmlns:a16="http://schemas.microsoft.com/office/drawing/2014/main" id="{D93281F8-AE3A-458E-AA3B-F81BE40E2D5D}"/>
              </a:ext>
            </a:extLst>
          </p:cNvPr>
          <p:cNvSpPr/>
          <p:nvPr/>
        </p:nvSpPr>
        <p:spPr>
          <a:xfrm>
            <a:off x="1192694" y="3290282"/>
            <a:ext cx="6616170" cy="369332"/>
          </a:xfrm>
          <a:prstGeom prst="rect">
            <a:avLst/>
          </a:prstGeom>
        </p:spPr>
        <p:txBody>
          <a:bodyPr wrap="none">
            <a:spAutoFit/>
          </a:bodyPr>
          <a:lstStyle/>
          <a:p>
            <a:r>
              <a:rPr lang="en-US" b="1" dirty="0">
                <a:solidFill>
                  <a:schemeClr val="bg1"/>
                </a:solidFill>
              </a:rPr>
              <a:t> How might his actions be similar to the actions of the Nicolaitans? </a:t>
            </a:r>
          </a:p>
        </p:txBody>
      </p:sp>
      <p:sp>
        <p:nvSpPr>
          <p:cNvPr id="8" name="Rectangle 7">
            <a:extLst>
              <a:ext uri="{FF2B5EF4-FFF2-40B4-BE49-F238E27FC236}">
                <a16:creationId xmlns:a16="http://schemas.microsoft.com/office/drawing/2014/main" id="{7BF67707-F173-4C74-8655-5F4FC847FCBB}"/>
              </a:ext>
            </a:extLst>
          </p:cNvPr>
          <p:cNvSpPr/>
          <p:nvPr/>
        </p:nvSpPr>
        <p:spPr>
          <a:xfrm>
            <a:off x="1192693" y="2168868"/>
            <a:ext cx="8805745" cy="1077218"/>
          </a:xfrm>
          <a:prstGeom prst="rect">
            <a:avLst/>
          </a:prstGeom>
        </p:spPr>
        <p:txBody>
          <a:bodyPr wrap="square">
            <a:spAutoFit/>
          </a:bodyPr>
          <a:lstStyle/>
          <a:p>
            <a:pPr algn="just"/>
            <a:r>
              <a:rPr lang="en-US" sz="1600" dirty="0">
                <a:solidFill>
                  <a:schemeClr val="bg1"/>
                </a:solidFill>
                <a:latin typeface="Palatino"/>
              </a:rPr>
              <a:t>Let my servant Newel K. Whitney be ashamed of the Nicolaitane band and of all their secret abominations, and of all his littleness of soul before me, saith the Lord, and come up to the land of Adam-</a:t>
            </a:r>
            <a:r>
              <a:rPr lang="en-US" sz="1600" dirty="0" err="1">
                <a:solidFill>
                  <a:schemeClr val="bg1"/>
                </a:solidFill>
                <a:latin typeface="Palatino"/>
              </a:rPr>
              <a:t>ondi</a:t>
            </a:r>
            <a:r>
              <a:rPr lang="en-US" sz="1600" dirty="0">
                <a:solidFill>
                  <a:schemeClr val="bg1"/>
                </a:solidFill>
                <a:latin typeface="Palatino"/>
              </a:rPr>
              <a:t>-Ahman, and be a bishop unto my people, saith the Lord, not in name but in deed, saith the Lord.</a:t>
            </a:r>
            <a:endParaRPr lang="en-US" sz="1600" dirty="0">
              <a:solidFill>
                <a:schemeClr val="bg1"/>
              </a:solidFill>
            </a:endParaRPr>
          </a:p>
        </p:txBody>
      </p:sp>
    </p:spTree>
    <p:extLst>
      <p:ext uri="{BB962C8B-B14F-4D97-AF65-F5344CB8AC3E}">
        <p14:creationId xmlns:p14="http://schemas.microsoft.com/office/powerpoint/2010/main" val="2669954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grpId="0" nodeType="clickEffect">
                                  <p:stCondLst>
                                    <p:cond delay="0"/>
                                  </p:stCondLst>
                                  <p:childTnLst>
                                    <p:animClr clrSpc="rgb" dir="cw">
                                      <p:cBhvr override="childStyle">
                                        <p:cTn id="6" dur="500" autoRev="1" fill="remove"/>
                                        <p:tgtEl>
                                          <p:spTgt spid="2"/>
                                        </p:tgtEl>
                                        <p:attrNameLst>
                                          <p:attrName>style.color</p:attrName>
                                        </p:attrNameLst>
                                      </p:cBhvr>
                                      <p:to>
                                        <a:srgbClr val="3C96DE"/>
                                      </p:to>
                                    </p:animClr>
                                    <p:animClr clrSpc="rgb" dir="cw">
                                      <p:cBhvr>
                                        <p:cTn id="7" dur="500" autoRev="1" fill="remove"/>
                                        <p:tgtEl>
                                          <p:spTgt spid="2"/>
                                        </p:tgtEl>
                                        <p:attrNameLst>
                                          <p:attrName>fillcolor</p:attrName>
                                        </p:attrNameLst>
                                      </p:cBhvr>
                                      <p:to>
                                        <a:srgbClr val="3C96DE"/>
                                      </p:to>
                                    </p:animClr>
                                    <p:set>
                                      <p:cBhvr>
                                        <p:cTn id="8" dur="500" autoRev="1" fill="remove"/>
                                        <p:tgtEl>
                                          <p:spTgt spid="2"/>
                                        </p:tgtEl>
                                        <p:attrNameLst>
                                          <p:attrName>fill.type</p:attrName>
                                        </p:attrNameLst>
                                      </p:cBhvr>
                                      <p:to>
                                        <p:strVal val="solid"/>
                                      </p:to>
                                    </p:set>
                                    <p:set>
                                      <p:cBhvr>
                                        <p:cTn id="9" dur="500" autoRev="1" fill="remove"/>
                                        <p:tgtEl>
                                          <p:spTgt spid="2"/>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41" presetClass="entr" presetSubtype="0" fill="hold" grpId="0" nodeType="clickEffect">
                                  <p:stCondLst>
                                    <p:cond delay="0"/>
                                  </p:stCondLst>
                                  <p:iterate type="lt">
                                    <p:tmPct val="10000"/>
                                  </p:iterate>
                                  <p:childTnLst>
                                    <p:set>
                                      <p:cBhvr>
                                        <p:cTn id="13" dur="1" fill="hold">
                                          <p:stCondLst>
                                            <p:cond delay="0"/>
                                          </p:stCondLst>
                                        </p:cTn>
                                        <p:tgtEl>
                                          <p:spTgt spid="3"/>
                                        </p:tgtEl>
                                        <p:attrNameLst>
                                          <p:attrName>style.visibility</p:attrName>
                                        </p:attrNameLst>
                                      </p:cBhvr>
                                      <p:to>
                                        <p:strVal val="visible"/>
                                      </p:to>
                                    </p:set>
                                    <p:anim calcmode="lin" valueType="num">
                                      <p:cBhvr>
                                        <p:cTn id="14" dur="2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15" dur="200" fill="hold"/>
                                        <p:tgtEl>
                                          <p:spTgt spid="3"/>
                                        </p:tgtEl>
                                        <p:attrNameLst>
                                          <p:attrName>ppt_y</p:attrName>
                                        </p:attrNameLst>
                                      </p:cBhvr>
                                      <p:tavLst>
                                        <p:tav tm="0">
                                          <p:val>
                                            <p:strVal val="#ppt_y"/>
                                          </p:val>
                                        </p:tav>
                                        <p:tav tm="100000">
                                          <p:val>
                                            <p:strVal val="#ppt_y"/>
                                          </p:val>
                                        </p:tav>
                                      </p:tavLst>
                                    </p:anim>
                                    <p:anim calcmode="lin" valueType="num">
                                      <p:cBhvr>
                                        <p:cTn id="16" dur="2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7" dur="2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8" dur="200" tmFilter="0,0; .5, 1; 1, 1"/>
                                        <p:tgtEl>
                                          <p:spTgt spid="3"/>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barn(inVertical)">
                                      <p:cBhvr>
                                        <p:cTn id="23" dur="1000"/>
                                        <p:tgtEl>
                                          <p:spTgt spid="5"/>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barn(inVertical)">
                                      <p:cBhvr>
                                        <p:cTn id="26" dur="1000"/>
                                        <p:tgtEl>
                                          <p:spTgt spid="8"/>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barn(inVertical)">
                                      <p:cBhvr>
                                        <p:cTn id="3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4"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124</a:t>
            </a:r>
          </a:p>
        </p:txBody>
      </p:sp>
      <p:sp>
        <p:nvSpPr>
          <p:cNvPr id="2" name="Rectangle 1">
            <a:extLst>
              <a:ext uri="{FF2B5EF4-FFF2-40B4-BE49-F238E27FC236}">
                <a16:creationId xmlns:a16="http://schemas.microsoft.com/office/drawing/2014/main" id="{AABD1E64-FF94-4AB7-9EF9-8DB70D0ED8AA}"/>
              </a:ext>
            </a:extLst>
          </p:cNvPr>
          <p:cNvSpPr/>
          <p:nvPr/>
        </p:nvSpPr>
        <p:spPr>
          <a:xfrm>
            <a:off x="2067339" y="2551837"/>
            <a:ext cx="8057322" cy="1754326"/>
          </a:xfrm>
          <a:prstGeom prst="rect">
            <a:avLst/>
          </a:prstGeom>
        </p:spPr>
        <p:txBody>
          <a:bodyPr wrap="square">
            <a:spAutoFit/>
          </a:bodyPr>
          <a:lstStyle/>
          <a:p>
            <a:pPr algn="ctr"/>
            <a:r>
              <a:rPr lang="en-US" sz="3600" dirty="0">
                <a:solidFill>
                  <a:schemeClr val="bg1"/>
                </a:solidFill>
                <a:latin typeface="Bahnschrift" panose="020B0502040204020203" pitchFamily="34" charset="0"/>
              </a:rPr>
              <a:t>“The Lord commissions Oliver Granger to represent the First Presidency in business dealings in Kirtland”</a:t>
            </a:r>
          </a:p>
        </p:txBody>
      </p:sp>
      <p:sp>
        <p:nvSpPr>
          <p:cNvPr id="4" name="Rectangle 3">
            <a:extLst>
              <a:ext uri="{FF2B5EF4-FFF2-40B4-BE49-F238E27FC236}">
                <a16:creationId xmlns:a16="http://schemas.microsoft.com/office/drawing/2014/main" id="{A9FD8C8F-5213-4C94-9E4E-0026102C52AF}"/>
              </a:ext>
            </a:extLst>
          </p:cNvPr>
          <p:cNvSpPr/>
          <p:nvPr/>
        </p:nvSpPr>
        <p:spPr>
          <a:xfrm>
            <a:off x="1245703" y="952884"/>
            <a:ext cx="4100290" cy="400110"/>
          </a:xfrm>
          <a:prstGeom prst="rect">
            <a:avLst/>
          </a:prstGeom>
        </p:spPr>
        <p:txBody>
          <a:bodyPr wrap="none">
            <a:spAutoFit/>
          </a:bodyPr>
          <a:lstStyle/>
          <a:p>
            <a:r>
              <a:rPr lang="en-US" sz="2000" b="1" dirty="0">
                <a:solidFill>
                  <a:schemeClr val="bg1"/>
                </a:solidFill>
              </a:rPr>
              <a:t>Doctrine and Covenants 117:12-16.</a:t>
            </a:r>
          </a:p>
        </p:txBody>
      </p:sp>
    </p:spTree>
    <p:extLst>
      <p:ext uri="{BB962C8B-B14F-4D97-AF65-F5344CB8AC3E}">
        <p14:creationId xmlns:p14="http://schemas.microsoft.com/office/powerpoint/2010/main" val="3653622819"/>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124</a:t>
            </a:r>
          </a:p>
        </p:txBody>
      </p:sp>
      <p:sp>
        <p:nvSpPr>
          <p:cNvPr id="3" name="Rectangle 2">
            <a:extLst>
              <a:ext uri="{FF2B5EF4-FFF2-40B4-BE49-F238E27FC236}">
                <a16:creationId xmlns:a16="http://schemas.microsoft.com/office/drawing/2014/main" id="{8B1C9BE1-F2A4-4CAA-8F10-CF4793B5E257}"/>
              </a:ext>
            </a:extLst>
          </p:cNvPr>
          <p:cNvSpPr/>
          <p:nvPr/>
        </p:nvSpPr>
        <p:spPr>
          <a:xfrm>
            <a:off x="1245703" y="952884"/>
            <a:ext cx="3964034" cy="400110"/>
          </a:xfrm>
          <a:prstGeom prst="rect">
            <a:avLst/>
          </a:prstGeom>
        </p:spPr>
        <p:txBody>
          <a:bodyPr wrap="none">
            <a:spAutoFit/>
          </a:bodyPr>
          <a:lstStyle/>
          <a:p>
            <a:r>
              <a:rPr lang="en-US" sz="2000" b="1" dirty="0">
                <a:solidFill>
                  <a:schemeClr val="bg1"/>
                </a:solidFill>
              </a:rPr>
              <a:t>Doctrine and Covenants 117:12-15.</a:t>
            </a:r>
          </a:p>
        </p:txBody>
      </p:sp>
      <p:sp>
        <p:nvSpPr>
          <p:cNvPr id="2" name="Rectangle 1">
            <a:extLst>
              <a:ext uri="{FF2B5EF4-FFF2-40B4-BE49-F238E27FC236}">
                <a16:creationId xmlns:a16="http://schemas.microsoft.com/office/drawing/2014/main" id="{D6BD914C-365C-4E3D-84F1-07FA9F651CDC}"/>
              </a:ext>
            </a:extLst>
          </p:cNvPr>
          <p:cNvSpPr/>
          <p:nvPr/>
        </p:nvSpPr>
        <p:spPr>
          <a:xfrm>
            <a:off x="1340491" y="3890378"/>
            <a:ext cx="4637744" cy="369332"/>
          </a:xfrm>
          <a:prstGeom prst="rect">
            <a:avLst/>
          </a:prstGeom>
        </p:spPr>
        <p:txBody>
          <a:bodyPr wrap="none">
            <a:spAutoFit/>
          </a:bodyPr>
          <a:lstStyle/>
          <a:p>
            <a:r>
              <a:rPr lang="en-US" b="1" dirty="0">
                <a:solidFill>
                  <a:schemeClr val="bg1"/>
                </a:solidFill>
              </a:rPr>
              <a:t>What blessings would Oliver Granger receive?</a:t>
            </a:r>
          </a:p>
        </p:txBody>
      </p:sp>
      <p:sp>
        <p:nvSpPr>
          <p:cNvPr id="5" name="Rectangle 4">
            <a:extLst>
              <a:ext uri="{FF2B5EF4-FFF2-40B4-BE49-F238E27FC236}">
                <a16:creationId xmlns:a16="http://schemas.microsoft.com/office/drawing/2014/main" id="{9C553375-8D4A-4A83-9812-0B7BC9E61CD8}"/>
              </a:ext>
            </a:extLst>
          </p:cNvPr>
          <p:cNvSpPr/>
          <p:nvPr/>
        </p:nvSpPr>
        <p:spPr>
          <a:xfrm>
            <a:off x="1340491" y="4307647"/>
            <a:ext cx="6809596" cy="369332"/>
          </a:xfrm>
          <a:prstGeom prst="rect">
            <a:avLst/>
          </a:prstGeom>
        </p:spPr>
        <p:txBody>
          <a:bodyPr wrap="square">
            <a:spAutoFit/>
          </a:bodyPr>
          <a:lstStyle/>
          <a:p>
            <a:pPr algn="just"/>
            <a:r>
              <a:rPr lang="en-US" b="1" dirty="0">
                <a:solidFill>
                  <a:schemeClr val="bg1"/>
                </a:solidFill>
              </a:rPr>
              <a:t>How did the Lord feel about sacrifices Oliver Granger would make? </a:t>
            </a:r>
          </a:p>
        </p:txBody>
      </p:sp>
      <p:sp>
        <p:nvSpPr>
          <p:cNvPr id="8" name="Rectangle 7">
            <a:extLst>
              <a:ext uri="{FF2B5EF4-FFF2-40B4-BE49-F238E27FC236}">
                <a16:creationId xmlns:a16="http://schemas.microsoft.com/office/drawing/2014/main" id="{AB7B6AD0-5676-4DE5-88EA-CEFAB6B19156}"/>
              </a:ext>
            </a:extLst>
          </p:cNvPr>
          <p:cNvSpPr/>
          <p:nvPr/>
        </p:nvSpPr>
        <p:spPr>
          <a:xfrm>
            <a:off x="1340491" y="4730330"/>
            <a:ext cx="6347792" cy="369332"/>
          </a:xfrm>
          <a:prstGeom prst="rect">
            <a:avLst/>
          </a:prstGeom>
        </p:spPr>
        <p:txBody>
          <a:bodyPr wrap="square">
            <a:spAutoFit/>
          </a:bodyPr>
          <a:lstStyle/>
          <a:p>
            <a:pPr algn="just"/>
            <a:r>
              <a:rPr lang="en-US" i="1" dirty="0">
                <a:solidFill>
                  <a:schemeClr val="bg1"/>
                </a:solidFill>
                <a:effectLst>
                  <a:outerShdw blurRad="38100" dist="38100" dir="2700000" algn="tl">
                    <a:srgbClr val="000000">
                      <a:alpha val="43137"/>
                    </a:srgbClr>
                  </a:outerShdw>
                </a:effectLst>
              </a:rPr>
              <a:t>The sacrifices we make in the service of the Lord are sacred to Him. </a:t>
            </a:r>
          </a:p>
        </p:txBody>
      </p:sp>
      <p:sp>
        <p:nvSpPr>
          <p:cNvPr id="9" name="Rectangle 8">
            <a:extLst>
              <a:ext uri="{FF2B5EF4-FFF2-40B4-BE49-F238E27FC236}">
                <a16:creationId xmlns:a16="http://schemas.microsoft.com/office/drawing/2014/main" id="{8F42AFE5-AD00-469A-92E0-7345868F042B}"/>
              </a:ext>
            </a:extLst>
          </p:cNvPr>
          <p:cNvSpPr/>
          <p:nvPr/>
        </p:nvSpPr>
        <p:spPr>
          <a:xfrm>
            <a:off x="1340491" y="5258785"/>
            <a:ext cx="7909526" cy="369332"/>
          </a:xfrm>
          <a:prstGeom prst="rect">
            <a:avLst/>
          </a:prstGeom>
        </p:spPr>
        <p:txBody>
          <a:bodyPr wrap="square">
            <a:spAutoFit/>
          </a:bodyPr>
          <a:lstStyle/>
          <a:p>
            <a:pPr algn="just"/>
            <a:r>
              <a:rPr lang="en-US" b="1" dirty="0">
                <a:solidFill>
                  <a:schemeClr val="bg1"/>
                </a:solidFill>
              </a:rPr>
              <a:t>Why is it important to do everything we can to fulfill an assignment or calling?</a:t>
            </a:r>
          </a:p>
        </p:txBody>
      </p:sp>
      <p:sp>
        <p:nvSpPr>
          <p:cNvPr id="4" name="Rectangle 3">
            <a:extLst>
              <a:ext uri="{FF2B5EF4-FFF2-40B4-BE49-F238E27FC236}">
                <a16:creationId xmlns:a16="http://schemas.microsoft.com/office/drawing/2014/main" id="{E21E694A-F325-4E7E-9EEC-89CFD9D7DE0D}"/>
              </a:ext>
            </a:extLst>
          </p:cNvPr>
          <p:cNvSpPr/>
          <p:nvPr/>
        </p:nvSpPr>
        <p:spPr>
          <a:xfrm>
            <a:off x="1245703" y="1277998"/>
            <a:ext cx="9307372" cy="2554545"/>
          </a:xfrm>
          <a:prstGeom prst="rect">
            <a:avLst/>
          </a:prstGeom>
        </p:spPr>
        <p:txBody>
          <a:bodyPr wrap="square">
            <a:spAutoFit/>
          </a:bodyPr>
          <a:lstStyle/>
          <a:p>
            <a:pPr algn="just" fontAlgn="base"/>
            <a:r>
              <a:rPr lang="en-US" sz="1600" b="1" dirty="0">
                <a:solidFill>
                  <a:schemeClr val="bg1"/>
                </a:solidFill>
                <a:latin typeface="Palatino"/>
              </a:rPr>
              <a:t>12 </a:t>
            </a:r>
            <a:r>
              <a:rPr lang="en-US" sz="1600" dirty="0">
                <a:solidFill>
                  <a:schemeClr val="bg1"/>
                </a:solidFill>
                <a:latin typeface="Palatino"/>
              </a:rPr>
              <a:t>And again, I say unto you, I remember my servant Oliver Granger; behold, verily I say unto him that his name shall be had in sacred remembrance from generation to generation, forever and ever, saith the Lord.</a:t>
            </a:r>
          </a:p>
          <a:p>
            <a:pPr algn="just" fontAlgn="base"/>
            <a:r>
              <a:rPr lang="en-US" sz="1600" b="1" dirty="0">
                <a:solidFill>
                  <a:schemeClr val="bg1"/>
                </a:solidFill>
                <a:latin typeface="Palatino"/>
              </a:rPr>
              <a:t>13 </a:t>
            </a:r>
            <a:r>
              <a:rPr lang="en-US" sz="1600" dirty="0">
                <a:solidFill>
                  <a:schemeClr val="bg1"/>
                </a:solidFill>
                <a:latin typeface="Palatino"/>
              </a:rPr>
              <a:t>Therefore, let him contend earnestly for the redemption of the First Presidency of my Church, saith the Lord; and when he falls he shall rise again, for his sacrifice shall be more sacred unto me than his increase, saith the Lord.</a:t>
            </a:r>
          </a:p>
          <a:p>
            <a:pPr algn="just" fontAlgn="base"/>
            <a:r>
              <a:rPr lang="en-US" sz="1600" b="1" dirty="0">
                <a:solidFill>
                  <a:schemeClr val="bg1"/>
                </a:solidFill>
                <a:latin typeface="Palatino"/>
              </a:rPr>
              <a:t>14 </a:t>
            </a:r>
            <a:r>
              <a:rPr lang="en-US" sz="1600" dirty="0">
                <a:solidFill>
                  <a:schemeClr val="bg1"/>
                </a:solidFill>
                <a:latin typeface="Palatino"/>
              </a:rPr>
              <a:t>Therefore, let him come up hither speedily, unto the land of Zion; and in the due time he shall be made a merchant unto my name, saith the Lord, for the benefit of my people.</a:t>
            </a:r>
          </a:p>
          <a:p>
            <a:pPr algn="just" fontAlgn="base"/>
            <a:r>
              <a:rPr lang="en-US" sz="1600" b="1" dirty="0">
                <a:solidFill>
                  <a:schemeClr val="bg1"/>
                </a:solidFill>
                <a:latin typeface="Palatino"/>
              </a:rPr>
              <a:t>15 </a:t>
            </a:r>
            <a:r>
              <a:rPr lang="en-US" sz="1600" dirty="0">
                <a:solidFill>
                  <a:schemeClr val="bg1"/>
                </a:solidFill>
                <a:latin typeface="Palatino"/>
              </a:rPr>
              <a:t>Therefore let no man despise my servant Oliver Granger, but let the blessings of my people be on him forever and ever.</a:t>
            </a:r>
            <a:endParaRPr lang="en-US" sz="1600" b="0" i="0" dirty="0">
              <a:solidFill>
                <a:schemeClr val="bg1"/>
              </a:solidFill>
              <a:effectLst/>
              <a:latin typeface="Palatino"/>
            </a:endParaRPr>
          </a:p>
        </p:txBody>
      </p:sp>
    </p:spTree>
    <p:extLst>
      <p:ext uri="{BB962C8B-B14F-4D97-AF65-F5344CB8AC3E}">
        <p14:creationId xmlns:p14="http://schemas.microsoft.com/office/powerpoint/2010/main" val="2493456331"/>
      </p:ext>
    </p:extLst>
  </p:cSld>
  <p:clrMapOvr>
    <a:masterClrMapping/>
  </p:clrMapOvr>
  <mc:AlternateContent xmlns:mc="http://schemas.openxmlformats.org/markup-compatibility/2006" xmlns:p14="http://schemas.microsoft.com/office/powerpoint/2010/main">
    <mc:Choice Requires="p14">
      <p:transition spd="slow" p14:dur="125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
                                        <p:tgtEl>
                                          <p:spTgt spid="2"/>
                                        </p:tgtEl>
                                      </p:cBhvr>
                                    </p:animEffect>
                                    <p:anim calcmode="lin" valueType="num">
                                      <p:cBhvr>
                                        <p:cTn id="8" dur="400" fill="hold"/>
                                        <p:tgtEl>
                                          <p:spTgt spid="2"/>
                                        </p:tgtEl>
                                        <p:attrNameLst>
                                          <p:attrName>ppt_x</p:attrName>
                                        </p:attrNameLst>
                                      </p:cBhvr>
                                      <p:tavLst>
                                        <p:tav tm="0">
                                          <p:val>
                                            <p:strVal val="#ppt_x"/>
                                          </p:val>
                                        </p:tav>
                                        <p:tav tm="100000">
                                          <p:val>
                                            <p:strVal val="#ppt_x"/>
                                          </p:val>
                                        </p:tav>
                                      </p:tavLst>
                                    </p:anim>
                                    <p:anim calcmode="lin" valueType="num">
                                      <p:cBhvr>
                                        <p:cTn id="9" dur="400" fill="hold"/>
                                        <p:tgtEl>
                                          <p:spTgt spid="2"/>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2"/>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37" presetClass="entr" presetSubtype="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1000"/>
                                        <p:tgtEl>
                                          <p:spTgt spid="5"/>
                                        </p:tgtEl>
                                      </p:cBhvr>
                                    </p:animEffect>
                                    <p:anim calcmode="lin" valueType="num">
                                      <p:cBhvr>
                                        <p:cTn id="17" dur="1000" fill="hold"/>
                                        <p:tgtEl>
                                          <p:spTgt spid="5"/>
                                        </p:tgtEl>
                                        <p:attrNameLst>
                                          <p:attrName>ppt_x</p:attrName>
                                        </p:attrNameLst>
                                      </p:cBhvr>
                                      <p:tavLst>
                                        <p:tav tm="0">
                                          <p:val>
                                            <p:strVal val="#ppt_x"/>
                                          </p:val>
                                        </p:tav>
                                        <p:tav tm="100000">
                                          <p:val>
                                            <p:strVal val="#ppt_x"/>
                                          </p:val>
                                        </p:tav>
                                      </p:tavLst>
                                    </p:anim>
                                    <p:anim calcmode="lin" valueType="num">
                                      <p:cBhvr>
                                        <p:cTn id="18" dur="900" decel="100000" fill="hold"/>
                                        <p:tgtEl>
                                          <p:spTgt spid="5"/>
                                        </p:tgtEl>
                                        <p:attrNameLst>
                                          <p:attrName>ppt_y</p:attrName>
                                        </p:attrNameLst>
                                      </p:cBhvr>
                                      <p:tavLst>
                                        <p:tav tm="0">
                                          <p:val>
                                            <p:strVal val="#ppt_y+1"/>
                                          </p:val>
                                        </p:tav>
                                        <p:tav tm="100000">
                                          <p:val>
                                            <p:strVal val="#ppt_y-.03"/>
                                          </p:val>
                                        </p:tav>
                                      </p:tavLst>
                                    </p:anim>
                                    <p:anim calcmode="lin" valueType="num">
                                      <p:cBhvr>
                                        <p:cTn id="19"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1" presetClass="entr" presetSubtype="0" fill="hold" grpId="0" nodeType="clickEffect">
                                  <p:stCondLst>
                                    <p:cond delay="0"/>
                                  </p:stCondLst>
                                  <p:iterate type="lt">
                                    <p:tmPct val="10000"/>
                                  </p:iterate>
                                  <p:childTnLst>
                                    <p:set>
                                      <p:cBhvr>
                                        <p:cTn id="23" dur="1" fill="hold">
                                          <p:stCondLst>
                                            <p:cond delay="0"/>
                                          </p:stCondLst>
                                        </p:cTn>
                                        <p:tgtEl>
                                          <p:spTgt spid="8"/>
                                        </p:tgtEl>
                                        <p:attrNameLst>
                                          <p:attrName>style.visibility</p:attrName>
                                        </p:attrNameLst>
                                      </p:cBhvr>
                                      <p:to>
                                        <p:strVal val="visible"/>
                                      </p:to>
                                    </p:set>
                                    <p:anim calcmode="lin" valueType="num">
                                      <p:cBhvr>
                                        <p:cTn id="24" dur="2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25" dur="200" fill="hold"/>
                                        <p:tgtEl>
                                          <p:spTgt spid="8"/>
                                        </p:tgtEl>
                                        <p:attrNameLst>
                                          <p:attrName>ppt_y</p:attrName>
                                        </p:attrNameLst>
                                      </p:cBhvr>
                                      <p:tavLst>
                                        <p:tav tm="0">
                                          <p:val>
                                            <p:strVal val="#ppt_y"/>
                                          </p:val>
                                        </p:tav>
                                        <p:tav tm="100000">
                                          <p:val>
                                            <p:strVal val="#ppt_y"/>
                                          </p:val>
                                        </p:tav>
                                      </p:tavLst>
                                    </p:anim>
                                    <p:anim calcmode="lin" valueType="num">
                                      <p:cBhvr>
                                        <p:cTn id="26" dur="2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27" dur="2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28" dur="200" tmFilter="0,0; .5, 1; 1, 1"/>
                                        <p:tgtEl>
                                          <p:spTgt spid="8"/>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additive="base">
                                        <p:cTn id="33" dur="500" fill="hold"/>
                                        <p:tgtEl>
                                          <p:spTgt spid="9"/>
                                        </p:tgtEl>
                                        <p:attrNameLst>
                                          <p:attrName>ppt_x</p:attrName>
                                        </p:attrNameLst>
                                      </p:cBhvr>
                                      <p:tavLst>
                                        <p:tav tm="0">
                                          <p:val>
                                            <p:strVal val="#ppt_x"/>
                                          </p:val>
                                        </p:tav>
                                        <p:tav tm="100000">
                                          <p:val>
                                            <p:strVal val="#ppt_x"/>
                                          </p:val>
                                        </p:tav>
                                      </p:tavLst>
                                    </p:anim>
                                    <p:anim calcmode="lin" valueType="num">
                                      <p:cBhvr additive="base">
                                        <p:cTn id="3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8"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E2724E5-90B1-4490-B606-128CA5676525}"/>
              </a:ext>
            </a:extLst>
          </p:cNvPr>
          <p:cNvSpPr/>
          <p:nvPr/>
        </p:nvSpPr>
        <p:spPr>
          <a:xfrm>
            <a:off x="3383285" y="1040521"/>
            <a:ext cx="6237793" cy="1972702"/>
          </a:xfrm>
          <a:prstGeom prst="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ubtitle 4">
            <a:extLst>
              <a:ext uri="{FF2B5EF4-FFF2-40B4-BE49-F238E27FC236}">
                <a16:creationId xmlns:a16="http://schemas.microsoft.com/office/drawing/2014/main" id="{4F2B27ED-CE69-43C4-854C-35DA059B270B}"/>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124</a:t>
            </a:r>
          </a:p>
        </p:txBody>
      </p:sp>
      <p:sp>
        <p:nvSpPr>
          <p:cNvPr id="2" name="Rectangle 1">
            <a:extLst>
              <a:ext uri="{FF2B5EF4-FFF2-40B4-BE49-F238E27FC236}">
                <a16:creationId xmlns:a16="http://schemas.microsoft.com/office/drawing/2014/main" id="{32D52470-2D97-4EF7-9DCC-3AB6C75021CC}"/>
              </a:ext>
            </a:extLst>
          </p:cNvPr>
          <p:cNvSpPr/>
          <p:nvPr/>
        </p:nvSpPr>
        <p:spPr>
          <a:xfrm>
            <a:off x="4545494" y="1040521"/>
            <a:ext cx="5075583" cy="1923604"/>
          </a:xfrm>
          <a:prstGeom prst="rect">
            <a:avLst/>
          </a:prstGeom>
        </p:spPr>
        <p:txBody>
          <a:bodyPr wrap="square">
            <a:spAutoFit/>
          </a:bodyPr>
          <a:lstStyle/>
          <a:p>
            <a:pPr algn="just"/>
            <a:r>
              <a:rPr lang="en-US" sz="1700" dirty="0">
                <a:solidFill>
                  <a:schemeClr val="bg1"/>
                </a:solidFill>
              </a:rPr>
              <a:t>“What did Oliver Granger do that his name should be held in sacred remembrance? Nothing much, really. It was not so much what he did as what he was.… “The Lord did not expect Oliver to be perfect, perhaps not even to succeed.… “We cannot always expect to succeed, but we should try the best we can” (“The Least of These, ”Ensign or Liahona, Nov. 2004,86).</a:t>
            </a:r>
          </a:p>
        </p:txBody>
      </p:sp>
      <p:pic>
        <p:nvPicPr>
          <p:cNvPr id="5" name="Picture 4">
            <a:extLst>
              <a:ext uri="{FF2B5EF4-FFF2-40B4-BE49-F238E27FC236}">
                <a16:creationId xmlns:a16="http://schemas.microsoft.com/office/drawing/2014/main" id="{6A74858A-754B-40FD-83BA-8422782A214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77448" y="1152939"/>
            <a:ext cx="1068045" cy="1337064"/>
          </a:xfrm>
          <a:prstGeom prst="rect">
            <a:avLst/>
          </a:prstGeom>
        </p:spPr>
      </p:pic>
      <p:sp>
        <p:nvSpPr>
          <p:cNvPr id="6" name="TextBox 5">
            <a:extLst>
              <a:ext uri="{FF2B5EF4-FFF2-40B4-BE49-F238E27FC236}">
                <a16:creationId xmlns:a16="http://schemas.microsoft.com/office/drawing/2014/main" id="{D369DBF5-4811-4089-BE49-3E7D538421F0}"/>
              </a:ext>
            </a:extLst>
          </p:cNvPr>
          <p:cNvSpPr txBox="1"/>
          <p:nvPr/>
        </p:nvSpPr>
        <p:spPr>
          <a:xfrm>
            <a:off x="3383285" y="2490003"/>
            <a:ext cx="1256370" cy="523220"/>
          </a:xfrm>
          <a:prstGeom prst="rect">
            <a:avLst/>
          </a:prstGeom>
          <a:noFill/>
        </p:spPr>
        <p:txBody>
          <a:bodyPr wrap="none" rtlCol="0">
            <a:spAutoFit/>
          </a:bodyPr>
          <a:lstStyle/>
          <a:p>
            <a:pPr algn="ctr"/>
            <a:r>
              <a:rPr lang="en-US" sz="1400" dirty="0">
                <a:solidFill>
                  <a:schemeClr val="bg1"/>
                </a:solidFill>
                <a:effectLst>
                  <a:outerShdw blurRad="38100" dist="38100" dir="2700000" algn="tl">
                    <a:srgbClr val="000000">
                      <a:alpha val="43137"/>
                    </a:srgbClr>
                  </a:outerShdw>
                </a:effectLst>
              </a:rPr>
              <a:t>Elder </a:t>
            </a:r>
          </a:p>
          <a:p>
            <a:pPr algn="ctr"/>
            <a:r>
              <a:rPr lang="en-US" sz="1400" dirty="0">
                <a:solidFill>
                  <a:schemeClr val="bg1"/>
                </a:solidFill>
                <a:effectLst>
                  <a:outerShdw blurRad="38100" dist="38100" dir="2700000" algn="tl">
                    <a:srgbClr val="000000">
                      <a:alpha val="43137"/>
                    </a:srgbClr>
                  </a:outerShdw>
                </a:effectLst>
              </a:rPr>
              <a:t>Boyd K. Packer</a:t>
            </a:r>
          </a:p>
        </p:txBody>
      </p:sp>
      <p:sp>
        <p:nvSpPr>
          <p:cNvPr id="8" name="Rectangle 7">
            <a:extLst>
              <a:ext uri="{FF2B5EF4-FFF2-40B4-BE49-F238E27FC236}">
                <a16:creationId xmlns:a16="http://schemas.microsoft.com/office/drawing/2014/main" id="{7FF7EAB9-E319-44FC-90D9-C56D86A02674}"/>
              </a:ext>
            </a:extLst>
          </p:cNvPr>
          <p:cNvSpPr/>
          <p:nvPr/>
        </p:nvSpPr>
        <p:spPr>
          <a:xfrm>
            <a:off x="1775791" y="3044087"/>
            <a:ext cx="8653670" cy="646331"/>
          </a:xfrm>
          <a:prstGeom prst="rect">
            <a:avLst/>
          </a:prstGeom>
        </p:spPr>
        <p:txBody>
          <a:bodyPr wrap="square">
            <a:spAutoFit/>
          </a:bodyPr>
          <a:lstStyle/>
          <a:p>
            <a:pPr algn="just"/>
            <a:r>
              <a:rPr lang="en-US" b="1" dirty="0">
                <a:solidFill>
                  <a:schemeClr val="bg1"/>
                </a:solidFill>
              </a:rPr>
              <a:t>Why do you think our sacrifices are sacred to the Lord, even when we do not feel completely successful in our efforts?</a:t>
            </a:r>
          </a:p>
        </p:txBody>
      </p:sp>
    </p:spTree>
    <p:extLst>
      <p:ext uri="{BB962C8B-B14F-4D97-AF65-F5344CB8AC3E}">
        <p14:creationId xmlns:p14="http://schemas.microsoft.com/office/powerpoint/2010/main" val="2705770603"/>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heckerboard(across)">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TM04033919[[fn=Circuit]]</Template>
  <TotalTime>0</TotalTime>
  <Words>533</Words>
  <Application>Microsoft Office PowerPoint</Application>
  <PresentationFormat>Widescreen</PresentationFormat>
  <Paragraphs>64</Paragraphs>
  <Slides>11</Slides>
  <Notes>0</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11</vt:i4>
      </vt:variant>
    </vt:vector>
  </HeadingPairs>
  <TitlesOfParts>
    <vt:vector size="25" baseType="lpstr">
      <vt:lpstr>MS Mincho</vt:lpstr>
      <vt:lpstr>MS PMincho</vt:lpstr>
      <vt:lpstr>Arial</vt:lpstr>
      <vt:lpstr>Bahnschrift</vt:lpstr>
      <vt:lpstr>Calibri</vt:lpstr>
      <vt:lpstr>Georgia</vt:lpstr>
      <vt:lpstr>MV Boli</vt:lpstr>
      <vt:lpstr>Palatino</vt:lpstr>
      <vt:lpstr>Sitka Small</vt:lpstr>
      <vt:lpstr>Times New Roman</vt:lpstr>
      <vt:lpstr>Trebuchet MS</vt:lpstr>
      <vt:lpstr>Tw Cen MT</vt:lpstr>
      <vt:lpstr>Wingdings 3</vt:lpstr>
      <vt:lpstr>Circuit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plan of Salvation</dc:title>
  <dc:creator>Ronald Esquerra</dc:creator>
  <cp:lastModifiedBy>Ronald Esquerra</cp:lastModifiedBy>
  <cp:revision>2960</cp:revision>
  <dcterms:created xsi:type="dcterms:W3CDTF">2018-08-29T04:26:39Z</dcterms:created>
  <dcterms:modified xsi:type="dcterms:W3CDTF">2018-10-17T01:50:21Z</dcterms:modified>
</cp:coreProperties>
</file>