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93" r:id="rId1"/>
  </p:sldMasterIdLst>
  <p:notesMasterIdLst>
    <p:notesMasterId r:id="rId16"/>
  </p:notesMasterIdLst>
  <p:sldIdLst>
    <p:sldId id="296" r:id="rId2"/>
    <p:sldId id="305" r:id="rId3"/>
    <p:sldId id="306" r:id="rId4"/>
    <p:sldId id="316" r:id="rId5"/>
    <p:sldId id="317" r:id="rId6"/>
    <p:sldId id="318" r:id="rId7"/>
    <p:sldId id="319" r:id="rId8"/>
    <p:sldId id="320" r:id="rId9"/>
    <p:sldId id="321" r:id="rId10"/>
    <p:sldId id="322" r:id="rId11"/>
    <p:sldId id="323" r:id="rId12"/>
    <p:sldId id="324" r:id="rId13"/>
    <p:sldId id="325" r:id="rId14"/>
    <p:sldId id="32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E6E6E6"/>
    <a:srgbClr val="CC0000"/>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119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2045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7841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293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02616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3933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370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4668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3315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1788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1620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400824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37361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7225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476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653824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1084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pensierilenti.wordpress.com/tag/vit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5640873-EF0B-4AC7-AF11-57FEBA4985EA}" type="datetimeFigureOut">
              <a:rPr lang="en-US" smtClean="0"/>
              <a:t>10/16/2018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460726340"/>
      </p:ext>
    </p:extLst>
  </p:cSld>
  <p:clrMap bg1="dk1" tx1="lt1" bg2="dk2" tx2="lt2" accent1="accent1" accent2="accent2" accent3="accent3" accent4="accent4" accent5="accent5" accent6="accent6" hlink="hlink" folHlink="folHlink"/>
  <p:sldLayoutIdLst>
    <p:sldLayoutId id="2147485394"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 id="2147485405" r:id="rId12"/>
    <p:sldLayoutId id="2147485406" r:id="rId13"/>
    <p:sldLayoutId id="2147485407" r:id="rId14"/>
    <p:sldLayoutId id="2147485408" r:id="rId15"/>
    <p:sldLayoutId id="2147485409" r:id="rId16"/>
    <p:sldLayoutId id="2147485410"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ensierilenti.wordpress.com/tag/vit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192696" y="2921168"/>
            <a:ext cx="3721692"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S Mincho" panose="02020609040205080304" pitchFamily="49" charset="-128"/>
                <a:ea typeface="MS Mincho" panose="02020609040205080304" pitchFamily="49" charset="-128"/>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5C73257F-BD6B-4B8D-9D5A-F5B4650376ED}"/>
              </a:ext>
            </a:extLst>
          </p:cNvPr>
          <p:cNvSpPr/>
          <p:nvPr/>
        </p:nvSpPr>
        <p:spPr>
          <a:xfrm>
            <a:off x="2343150" y="2551837"/>
            <a:ext cx="7505700" cy="1754326"/>
          </a:xfrm>
          <a:prstGeom prst="rect">
            <a:avLst/>
          </a:prstGeom>
        </p:spPr>
        <p:txBody>
          <a:bodyPr wrap="square">
            <a:spAutoFit/>
          </a:bodyPr>
          <a:lstStyle/>
          <a:p>
            <a:pPr algn="ctr"/>
            <a:r>
              <a:rPr lang="en-US" sz="3600" dirty="0">
                <a:solidFill>
                  <a:schemeClr val="bg1"/>
                </a:solidFill>
                <a:latin typeface="Segoe UI Black" panose="020B0A02040204020203" pitchFamily="34" charset="0"/>
                <a:ea typeface="Segoe UI Black" panose="020B0A02040204020203" pitchFamily="34" charset="0"/>
              </a:rPr>
              <a:t>“The Lord commands the Saints to establish the city of Far West and to build a temple”</a:t>
            </a:r>
          </a:p>
        </p:txBody>
      </p:sp>
      <p:sp>
        <p:nvSpPr>
          <p:cNvPr id="3" name="Rectangle 2">
            <a:extLst>
              <a:ext uri="{FF2B5EF4-FFF2-40B4-BE49-F238E27FC236}">
                <a16:creationId xmlns:a16="http://schemas.microsoft.com/office/drawing/2014/main" id="{DDC25FA1-43D5-46AE-9D03-53DE6858331F}"/>
              </a:ext>
            </a:extLst>
          </p:cNvPr>
          <p:cNvSpPr/>
          <p:nvPr/>
        </p:nvSpPr>
        <p:spPr>
          <a:xfrm>
            <a:off x="1305888" y="968273"/>
            <a:ext cx="3551550" cy="369332"/>
          </a:xfrm>
          <a:prstGeom prst="rect">
            <a:avLst/>
          </a:prstGeom>
        </p:spPr>
        <p:txBody>
          <a:bodyPr wrap="none">
            <a:spAutoFit/>
          </a:bodyPr>
          <a:lstStyle/>
          <a:p>
            <a:r>
              <a:rPr lang="en-US" b="1" dirty="0">
                <a:solidFill>
                  <a:schemeClr val="bg1"/>
                </a:solidFill>
              </a:rPr>
              <a:t>Doctrine and Covenants 115:7–19.</a:t>
            </a:r>
          </a:p>
        </p:txBody>
      </p:sp>
    </p:spTree>
    <p:extLst>
      <p:ext uri="{BB962C8B-B14F-4D97-AF65-F5344CB8AC3E}">
        <p14:creationId xmlns:p14="http://schemas.microsoft.com/office/powerpoint/2010/main" val="221918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3" name="Rectangle 2">
            <a:extLst>
              <a:ext uri="{FF2B5EF4-FFF2-40B4-BE49-F238E27FC236}">
                <a16:creationId xmlns:a16="http://schemas.microsoft.com/office/drawing/2014/main" id="{B73307B6-6925-4DCF-8B71-9E2511CD7BC8}"/>
              </a:ext>
            </a:extLst>
          </p:cNvPr>
          <p:cNvSpPr/>
          <p:nvPr/>
        </p:nvSpPr>
        <p:spPr>
          <a:xfrm>
            <a:off x="1679920" y="879541"/>
            <a:ext cx="3625608" cy="369332"/>
          </a:xfrm>
          <a:prstGeom prst="rect">
            <a:avLst/>
          </a:prstGeom>
        </p:spPr>
        <p:txBody>
          <a:bodyPr wrap="none">
            <a:spAutoFit/>
          </a:bodyPr>
          <a:lstStyle/>
          <a:p>
            <a:r>
              <a:rPr lang="en-US" b="1" dirty="0">
                <a:solidFill>
                  <a:schemeClr val="bg1"/>
                </a:solidFill>
              </a:rPr>
              <a:t>Doctrine and Covenants 115:17-19.</a:t>
            </a:r>
          </a:p>
        </p:txBody>
      </p:sp>
      <p:sp>
        <p:nvSpPr>
          <p:cNvPr id="2" name="Rectangle 1">
            <a:extLst>
              <a:ext uri="{FF2B5EF4-FFF2-40B4-BE49-F238E27FC236}">
                <a16:creationId xmlns:a16="http://schemas.microsoft.com/office/drawing/2014/main" id="{9DF62572-4A22-4D3C-BF92-31635182FF32}"/>
              </a:ext>
            </a:extLst>
          </p:cNvPr>
          <p:cNvSpPr/>
          <p:nvPr/>
        </p:nvSpPr>
        <p:spPr>
          <a:xfrm>
            <a:off x="1679920" y="2810381"/>
            <a:ext cx="5493427" cy="369332"/>
          </a:xfrm>
          <a:prstGeom prst="rect">
            <a:avLst/>
          </a:prstGeom>
        </p:spPr>
        <p:txBody>
          <a:bodyPr wrap="none">
            <a:spAutoFit/>
          </a:bodyPr>
          <a:lstStyle/>
          <a:p>
            <a:r>
              <a:rPr lang="en-US" b="1" dirty="0">
                <a:solidFill>
                  <a:schemeClr val="bg1"/>
                </a:solidFill>
              </a:rPr>
              <a:t>What did the Lord want the Saints to do in Far West? </a:t>
            </a:r>
          </a:p>
        </p:txBody>
      </p:sp>
      <p:sp>
        <p:nvSpPr>
          <p:cNvPr id="5" name="Rectangle 4">
            <a:extLst>
              <a:ext uri="{FF2B5EF4-FFF2-40B4-BE49-F238E27FC236}">
                <a16:creationId xmlns:a16="http://schemas.microsoft.com/office/drawing/2014/main" id="{350EAB7E-331A-4C35-8785-37DB423C627B}"/>
              </a:ext>
            </a:extLst>
          </p:cNvPr>
          <p:cNvSpPr/>
          <p:nvPr/>
        </p:nvSpPr>
        <p:spPr>
          <a:xfrm>
            <a:off x="1679920" y="3225879"/>
            <a:ext cx="9038880" cy="353943"/>
          </a:xfrm>
          <a:prstGeom prst="rect">
            <a:avLst/>
          </a:prstGeom>
        </p:spPr>
        <p:txBody>
          <a:bodyPr wrap="square">
            <a:spAutoFit/>
          </a:bodyPr>
          <a:lstStyle/>
          <a:p>
            <a:pPr algn="just"/>
            <a:r>
              <a:rPr lang="en-US" sz="1700" b="1" dirty="0">
                <a:solidFill>
                  <a:schemeClr val="bg1"/>
                </a:solidFill>
              </a:rPr>
              <a:t>What were they to do under Joseph Smith’s direction in the regions surrounding Far West?</a:t>
            </a:r>
          </a:p>
        </p:txBody>
      </p:sp>
      <p:sp>
        <p:nvSpPr>
          <p:cNvPr id="6" name="Rectangle 5">
            <a:extLst>
              <a:ext uri="{FF2B5EF4-FFF2-40B4-BE49-F238E27FC236}">
                <a16:creationId xmlns:a16="http://schemas.microsoft.com/office/drawing/2014/main" id="{C2A7EF92-CBEE-4C5D-8EFE-E89EA2F537C6}"/>
              </a:ext>
            </a:extLst>
          </p:cNvPr>
          <p:cNvSpPr/>
          <p:nvPr/>
        </p:nvSpPr>
        <p:spPr>
          <a:xfrm>
            <a:off x="1679920" y="3641377"/>
            <a:ext cx="8911880" cy="369332"/>
          </a:xfrm>
          <a:prstGeom prst="rect">
            <a:avLst/>
          </a:prstGeom>
        </p:spPr>
        <p:txBody>
          <a:bodyPr wrap="square">
            <a:spAutoFit/>
          </a:bodyPr>
          <a:lstStyle/>
          <a:p>
            <a:pPr algn="just"/>
            <a:r>
              <a:rPr lang="en-US" sz="1750" b="1" dirty="0">
                <a:solidFill>
                  <a:schemeClr val="bg1"/>
                </a:solidFill>
              </a:rPr>
              <a:t>What qualifies the President of the Church today to direct the Lord’s work on the earth?</a:t>
            </a:r>
          </a:p>
        </p:txBody>
      </p:sp>
      <p:sp>
        <p:nvSpPr>
          <p:cNvPr id="8" name="Rectangle 7">
            <a:extLst>
              <a:ext uri="{FF2B5EF4-FFF2-40B4-BE49-F238E27FC236}">
                <a16:creationId xmlns:a16="http://schemas.microsoft.com/office/drawing/2014/main" id="{07207E52-A2F4-456D-9145-C1580057D98F}"/>
              </a:ext>
            </a:extLst>
          </p:cNvPr>
          <p:cNvSpPr/>
          <p:nvPr/>
        </p:nvSpPr>
        <p:spPr>
          <a:xfrm>
            <a:off x="1679920" y="3950736"/>
            <a:ext cx="8137180"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President of the Church holds the keys to direct the Lord’s work upon the earth.</a:t>
            </a:r>
          </a:p>
        </p:txBody>
      </p:sp>
      <p:sp>
        <p:nvSpPr>
          <p:cNvPr id="9" name="Rectangle 8">
            <a:extLst>
              <a:ext uri="{FF2B5EF4-FFF2-40B4-BE49-F238E27FC236}">
                <a16:creationId xmlns:a16="http://schemas.microsoft.com/office/drawing/2014/main" id="{56CAF04B-C16F-4C43-B4E6-D20A463C47B3}"/>
              </a:ext>
            </a:extLst>
          </p:cNvPr>
          <p:cNvSpPr/>
          <p:nvPr/>
        </p:nvSpPr>
        <p:spPr>
          <a:xfrm>
            <a:off x="1683633" y="1152939"/>
            <a:ext cx="8613305" cy="1569660"/>
          </a:xfrm>
          <a:prstGeom prst="rect">
            <a:avLst/>
          </a:prstGeom>
        </p:spPr>
        <p:txBody>
          <a:bodyPr wrap="square">
            <a:spAutoFit/>
          </a:bodyPr>
          <a:lstStyle/>
          <a:p>
            <a:pPr algn="just" fontAlgn="base"/>
            <a:r>
              <a:rPr lang="en-US" sz="1600" b="1" dirty="0">
                <a:solidFill>
                  <a:schemeClr val="bg1"/>
                </a:solidFill>
                <a:latin typeface="Palatino"/>
              </a:rPr>
              <a:t>17 </a:t>
            </a:r>
            <a:r>
              <a:rPr lang="en-US" sz="1600" dirty="0">
                <a:solidFill>
                  <a:schemeClr val="bg1"/>
                </a:solidFill>
                <a:latin typeface="Palatino"/>
              </a:rPr>
              <a:t>And again, verily I say unto you, it is my will that the city of Far West should be built up speedily by the gathering of my saints;</a:t>
            </a:r>
          </a:p>
          <a:p>
            <a:pPr algn="just" fontAlgn="base"/>
            <a:r>
              <a:rPr lang="en-US" sz="1600" b="1" dirty="0">
                <a:solidFill>
                  <a:schemeClr val="bg1"/>
                </a:solidFill>
                <a:latin typeface="Palatino"/>
              </a:rPr>
              <a:t>18 </a:t>
            </a:r>
            <a:r>
              <a:rPr lang="en-US" sz="1600" dirty="0">
                <a:solidFill>
                  <a:schemeClr val="bg1"/>
                </a:solidFill>
                <a:latin typeface="Palatino"/>
              </a:rPr>
              <a:t>And also that other places should be appointed for stakes in the regions round about, as they shall be manifested unto my servant Joseph, from time to time.</a:t>
            </a:r>
          </a:p>
          <a:p>
            <a:pPr algn="just" fontAlgn="base"/>
            <a:r>
              <a:rPr lang="en-US" sz="1600" b="1" dirty="0">
                <a:solidFill>
                  <a:schemeClr val="bg1"/>
                </a:solidFill>
                <a:latin typeface="Palatino"/>
              </a:rPr>
              <a:t>19 </a:t>
            </a:r>
            <a:r>
              <a:rPr lang="en-US" sz="1600" dirty="0">
                <a:solidFill>
                  <a:schemeClr val="bg1"/>
                </a:solidFill>
                <a:latin typeface="Palatino"/>
              </a:rPr>
              <a:t>For behold, I will be with him, and I will sanctify him before the people; for unto him have I given the keys of this kingdom and ministry. Even so. Amen.</a:t>
            </a:r>
            <a:endParaRPr lang="en-US" sz="1600" b="0" i="0" dirty="0">
              <a:solidFill>
                <a:schemeClr val="bg1"/>
              </a:solidFill>
              <a:effectLst/>
              <a:latin typeface="Palatino"/>
            </a:endParaRPr>
          </a:p>
        </p:txBody>
      </p:sp>
    </p:spTree>
    <p:extLst>
      <p:ext uri="{BB962C8B-B14F-4D97-AF65-F5344CB8AC3E}">
        <p14:creationId xmlns:p14="http://schemas.microsoft.com/office/powerpoint/2010/main" val="328348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B78F0557-50F2-4AFD-8FF9-43DECDC06C95}"/>
              </a:ext>
            </a:extLst>
          </p:cNvPr>
          <p:cNvSpPr/>
          <p:nvPr/>
        </p:nvSpPr>
        <p:spPr>
          <a:xfrm>
            <a:off x="2692400" y="2274838"/>
            <a:ext cx="6807200" cy="2308324"/>
          </a:xfrm>
          <a:prstGeom prst="rect">
            <a:avLst/>
          </a:prstGeom>
        </p:spPr>
        <p:txBody>
          <a:bodyPr wrap="square">
            <a:spAutoFit/>
          </a:bodyPr>
          <a:lstStyle/>
          <a:p>
            <a:pPr algn="ctr"/>
            <a:r>
              <a:rPr lang="en-US" sz="3600" dirty="0">
                <a:solidFill>
                  <a:schemeClr val="bg1"/>
                </a:solidFill>
                <a:latin typeface="Segoe UI Black" panose="020B0A02040204020203" pitchFamily="34" charset="0"/>
                <a:ea typeface="Segoe UI Black" panose="020B0A02040204020203" pitchFamily="34" charset="0"/>
              </a:rPr>
              <a:t>“The Lord identifies Adam-</a:t>
            </a:r>
            <a:r>
              <a:rPr lang="en-US" sz="3600" dirty="0" err="1">
                <a:solidFill>
                  <a:schemeClr val="bg1"/>
                </a:solidFill>
                <a:latin typeface="Segoe UI Black" panose="020B0A02040204020203" pitchFamily="34" charset="0"/>
                <a:ea typeface="Segoe UI Black" panose="020B0A02040204020203" pitchFamily="34" charset="0"/>
              </a:rPr>
              <a:t>ondi</a:t>
            </a:r>
            <a:r>
              <a:rPr lang="en-US" sz="3600" dirty="0">
                <a:solidFill>
                  <a:schemeClr val="bg1"/>
                </a:solidFill>
                <a:latin typeface="Segoe UI Black" panose="020B0A02040204020203" pitchFamily="34" charset="0"/>
                <a:ea typeface="Segoe UI Black" panose="020B0A02040204020203" pitchFamily="34" charset="0"/>
              </a:rPr>
              <a:t>-Ahman as the location of a future meeting between the Lord and His people”</a:t>
            </a:r>
          </a:p>
        </p:txBody>
      </p:sp>
      <p:sp>
        <p:nvSpPr>
          <p:cNvPr id="3" name="Rectangle 2">
            <a:extLst>
              <a:ext uri="{FF2B5EF4-FFF2-40B4-BE49-F238E27FC236}">
                <a16:creationId xmlns:a16="http://schemas.microsoft.com/office/drawing/2014/main" id="{70675CDA-F2BA-4229-AACB-8E1EB6D83936}"/>
              </a:ext>
            </a:extLst>
          </p:cNvPr>
          <p:cNvSpPr/>
          <p:nvPr/>
        </p:nvSpPr>
        <p:spPr>
          <a:xfrm>
            <a:off x="1236176" y="968273"/>
            <a:ext cx="3214919" cy="369332"/>
          </a:xfrm>
          <a:prstGeom prst="rect">
            <a:avLst/>
          </a:prstGeom>
        </p:spPr>
        <p:txBody>
          <a:bodyPr wrap="none">
            <a:spAutoFit/>
          </a:bodyPr>
          <a:lstStyle/>
          <a:p>
            <a:r>
              <a:rPr lang="en-US" b="1" dirty="0">
                <a:solidFill>
                  <a:schemeClr val="bg1"/>
                </a:solidFill>
              </a:rPr>
              <a:t>Doctrine and Covenants 116:1.</a:t>
            </a:r>
          </a:p>
        </p:txBody>
      </p:sp>
    </p:spTree>
    <p:extLst>
      <p:ext uri="{BB962C8B-B14F-4D97-AF65-F5344CB8AC3E}">
        <p14:creationId xmlns:p14="http://schemas.microsoft.com/office/powerpoint/2010/main" val="356365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AD1F8EC4-D6FA-4D51-AE9E-9C12A356A431}"/>
              </a:ext>
            </a:extLst>
          </p:cNvPr>
          <p:cNvSpPr/>
          <p:nvPr/>
        </p:nvSpPr>
        <p:spPr>
          <a:xfrm>
            <a:off x="3757027" y="968273"/>
            <a:ext cx="4652812" cy="369332"/>
          </a:xfrm>
          <a:prstGeom prst="rect">
            <a:avLst/>
          </a:prstGeom>
        </p:spPr>
        <p:txBody>
          <a:bodyPr wrap="none">
            <a:spAutoFit/>
          </a:bodyPr>
          <a:lstStyle/>
          <a:p>
            <a:r>
              <a:rPr lang="en-US" b="1" dirty="0">
                <a:solidFill>
                  <a:schemeClr val="bg1"/>
                </a:solidFill>
              </a:rPr>
              <a:t>Introduction for Doctrine and Covenants 116.</a:t>
            </a:r>
          </a:p>
        </p:txBody>
      </p:sp>
      <p:sp>
        <p:nvSpPr>
          <p:cNvPr id="5" name="Rectangle 4">
            <a:extLst>
              <a:ext uri="{FF2B5EF4-FFF2-40B4-BE49-F238E27FC236}">
                <a16:creationId xmlns:a16="http://schemas.microsoft.com/office/drawing/2014/main" id="{17EAF20C-353F-40B1-B909-80AAD62E296A}"/>
              </a:ext>
            </a:extLst>
          </p:cNvPr>
          <p:cNvSpPr/>
          <p:nvPr/>
        </p:nvSpPr>
        <p:spPr>
          <a:xfrm>
            <a:off x="2213112" y="2459504"/>
            <a:ext cx="3214919" cy="369332"/>
          </a:xfrm>
          <a:prstGeom prst="rect">
            <a:avLst/>
          </a:prstGeom>
        </p:spPr>
        <p:txBody>
          <a:bodyPr wrap="none">
            <a:spAutoFit/>
          </a:bodyPr>
          <a:lstStyle/>
          <a:p>
            <a:r>
              <a:rPr lang="en-US" b="1" dirty="0">
                <a:solidFill>
                  <a:schemeClr val="bg1"/>
                </a:solidFill>
              </a:rPr>
              <a:t>Doctrine and Covenants 116:1.</a:t>
            </a:r>
          </a:p>
        </p:txBody>
      </p:sp>
      <p:sp>
        <p:nvSpPr>
          <p:cNvPr id="3" name="Rectangle 2">
            <a:extLst>
              <a:ext uri="{FF2B5EF4-FFF2-40B4-BE49-F238E27FC236}">
                <a16:creationId xmlns:a16="http://schemas.microsoft.com/office/drawing/2014/main" id="{823803EC-9972-4D96-8A65-F71A5376D907}"/>
              </a:ext>
            </a:extLst>
          </p:cNvPr>
          <p:cNvSpPr/>
          <p:nvPr/>
        </p:nvSpPr>
        <p:spPr>
          <a:xfrm>
            <a:off x="2213112" y="1337605"/>
            <a:ext cx="8123583" cy="646331"/>
          </a:xfrm>
          <a:prstGeom prst="rect">
            <a:avLst/>
          </a:prstGeom>
        </p:spPr>
        <p:txBody>
          <a:bodyPr wrap="square">
            <a:spAutoFit/>
          </a:bodyPr>
          <a:lstStyle/>
          <a:p>
            <a:pPr algn="just"/>
            <a:r>
              <a:rPr lang="en-US" dirty="0">
                <a:solidFill>
                  <a:schemeClr val="bg1"/>
                </a:solidFill>
                <a:latin typeface="Open Sans"/>
              </a:rPr>
              <a:t>Revelation given to Joseph Smith the Prophet, near Wight’s Ferry, at a place called Spring Hill, Daviess County, Missouri, May 19, 1838.</a:t>
            </a:r>
            <a:endParaRPr lang="en-US" dirty="0">
              <a:solidFill>
                <a:schemeClr val="bg1"/>
              </a:solidFill>
            </a:endParaRPr>
          </a:p>
        </p:txBody>
      </p:sp>
      <p:sp>
        <p:nvSpPr>
          <p:cNvPr id="8" name="Rectangle 7">
            <a:extLst>
              <a:ext uri="{FF2B5EF4-FFF2-40B4-BE49-F238E27FC236}">
                <a16:creationId xmlns:a16="http://schemas.microsoft.com/office/drawing/2014/main" id="{B9C05B05-FBB6-4F62-A580-A758929038DB}"/>
              </a:ext>
            </a:extLst>
          </p:cNvPr>
          <p:cNvSpPr/>
          <p:nvPr/>
        </p:nvSpPr>
        <p:spPr>
          <a:xfrm>
            <a:off x="2213112" y="2828836"/>
            <a:ext cx="8123582" cy="923330"/>
          </a:xfrm>
          <a:prstGeom prst="rect">
            <a:avLst/>
          </a:prstGeom>
        </p:spPr>
        <p:txBody>
          <a:bodyPr wrap="square">
            <a:spAutoFit/>
          </a:bodyPr>
          <a:lstStyle/>
          <a:p>
            <a:pPr algn="just"/>
            <a:r>
              <a:rPr lang="en-US" dirty="0">
                <a:solidFill>
                  <a:schemeClr val="bg1"/>
                </a:solidFill>
                <a:latin typeface="Palatino"/>
              </a:rPr>
              <a:t>Spring Hill is named by the Lord Adam-</a:t>
            </a:r>
            <a:r>
              <a:rPr lang="en-US" dirty="0" err="1">
                <a:solidFill>
                  <a:schemeClr val="bg1"/>
                </a:solidFill>
                <a:latin typeface="Palatino"/>
              </a:rPr>
              <a:t>ondi</a:t>
            </a:r>
            <a:r>
              <a:rPr lang="en-US" dirty="0">
                <a:solidFill>
                  <a:schemeClr val="bg1"/>
                </a:solidFill>
                <a:latin typeface="Palatino"/>
              </a:rPr>
              <a:t>-Ahman, because, said he, it is the place where Adam shall come to visit his people, or the Ancient of Days shall sit, as spoken of by Daniel the prophet.</a:t>
            </a:r>
            <a:endParaRPr lang="en-US" dirty="0">
              <a:solidFill>
                <a:schemeClr val="bg1"/>
              </a:solidFill>
            </a:endParaRPr>
          </a:p>
        </p:txBody>
      </p:sp>
    </p:spTree>
    <p:extLst>
      <p:ext uri="{BB962C8B-B14F-4D97-AF65-F5344CB8AC3E}">
        <p14:creationId xmlns:p14="http://schemas.microsoft.com/office/powerpoint/2010/main" val="3710743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pic>
        <p:nvPicPr>
          <p:cNvPr id="3" name="Picture 2">
            <a:extLst>
              <a:ext uri="{FF2B5EF4-FFF2-40B4-BE49-F238E27FC236}">
                <a16:creationId xmlns:a16="http://schemas.microsoft.com/office/drawing/2014/main" id="{0D06C5AD-677C-4178-92AC-591A9C14D692}"/>
              </a:ext>
            </a:extLst>
          </p:cNvPr>
          <p:cNvPicPr/>
          <p:nvPr/>
        </p:nvPicPr>
        <p:blipFill rotWithShape="1">
          <a:blip r:embed="rId2"/>
          <a:srcRect l="39719" t="28003" r="14849" b="14076"/>
          <a:stretch/>
        </p:blipFill>
        <p:spPr bwMode="auto">
          <a:xfrm>
            <a:off x="3086101" y="988377"/>
            <a:ext cx="5146992" cy="33296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5996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3" name="TextBox 2">
            <a:extLst>
              <a:ext uri="{FF2B5EF4-FFF2-40B4-BE49-F238E27FC236}">
                <a16:creationId xmlns:a16="http://schemas.microsoft.com/office/drawing/2014/main" id="{8BFE1FF4-E31C-43B0-9827-188F2B311A3A}"/>
              </a:ext>
            </a:extLst>
          </p:cNvPr>
          <p:cNvSpPr txBox="1"/>
          <p:nvPr/>
        </p:nvSpPr>
        <p:spPr>
          <a:xfrm>
            <a:off x="2757268" y="3123028"/>
            <a:ext cx="6837128" cy="584775"/>
          </a:xfrm>
          <a:prstGeom prst="rect">
            <a:avLst/>
          </a:prstGeom>
          <a:noFill/>
        </p:spPr>
        <p:txBody>
          <a:bodyPr wrap="none" rtlCol="0">
            <a:spAutoFit/>
          </a:bodyPr>
          <a:lstStyle/>
          <a:p>
            <a:r>
              <a:rPr lang="en-US" sz="3200" b="1" dirty="0">
                <a:solidFill>
                  <a:schemeClr val="bg1"/>
                </a:solidFill>
                <a:latin typeface="Georgia" panose="02040502050405020303" pitchFamily="18" charset="0"/>
              </a:rPr>
              <a:t>Doctrine and Covenants 115-116</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4" name="Rectangle 3">
            <a:extLst>
              <a:ext uri="{FF2B5EF4-FFF2-40B4-BE49-F238E27FC236}">
                <a16:creationId xmlns:a16="http://schemas.microsoft.com/office/drawing/2014/main" id="{16545724-960D-49E6-A1F8-8D431FFF9F60}"/>
              </a:ext>
            </a:extLst>
          </p:cNvPr>
          <p:cNvSpPr/>
          <p:nvPr/>
        </p:nvSpPr>
        <p:spPr>
          <a:xfrm>
            <a:off x="3048000" y="2551837"/>
            <a:ext cx="6096000" cy="1754326"/>
          </a:xfrm>
          <a:prstGeom prst="rect">
            <a:avLst/>
          </a:prstGeom>
        </p:spPr>
        <p:txBody>
          <a:bodyPr>
            <a:spAutoFit/>
          </a:bodyPr>
          <a:lstStyle/>
          <a:p>
            <a:pPr algn="ctr"/>
            <a:r>
              <a:rPr lang="en-US" sz="3600" dirty="0">
                <a:solidFill>
                  <a:schemeClr val="bg1"/>
                </a:solidFill>
                <a:latin typeface="Segoe UI Black" panose="020B0A02040204020203" pitchFamily="34" charset="0"/>
                <a:ea typeface="Segoe UI Black" panose="020B0A02040204020203" pitchFamily="34" charset="0"/>
              </a:rPr>
              <a:t>"The Lord commands the members of His Church to “arise and shine forth”</a:t>
            </a:r>
          </a:p>
        </p:txBody>
      </p:sp>
      <p:sp>
        <p:nvSpPr>
          <p:cNvPr id="6" name="Rectangle 5">
            <a:extLst>
              <a:ext uri="{FF2B5EF4-FFF2-40B4-BE49-F238E27FC236}">
                <a16:creationId xmlns:a16="http://schemas.microsoft.com/office/drawing/2014/main" id="{DF531E0F-2553-41EC-AE60-E989744C76FE}"/>
              </a:ext>
            </a:extLst>
          </p:cNvPr>
          <p:cNvSpPr/>
          <p:nvPr/>
        </p:nvSpPr>
        <p:spPr>
          <a:xfrm>
            <a:off x="1175567" y="968273"/>
            <a:ext cx="3439339" cy="369332"/>
          </a:xfrm>
          <a:prstGeom prst="rect">
            <a:avLst/>
          </a:prstGeom>
        </p:spPr>
        <p:txBody>
          <a:bodyPr wrap="none">
            <a:spAutoFit/>
          </a:bodyPr>
          <a:lstStyle/>
          <a:p>
            <a:r>
              <a:rPr lang="en-US" b="1" dirty="0">
                <a:solidFill>
                  <a:schemeClr val="bg1"/>
                </a:solidFill>
              </a:rPr>
              <a:t>Doctrine and Covenants 115:1–6.</a:t>
            </a:r>
          </a:p>
        </p:txBody>
      </p:sp>
    </p:spTree>
    <p:extLst>
      <p:ext uri="{BB962C8B-B14F-4D97-AF65-F5344CB8AC3E}">
        <p14:creationId xmlns:p14="http://schemas.microsoft.com/office/powerpoint/2010/main" val="26953843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C9300500-4464-4E04-B873-417187EFDFEE}"/>
              </a:ext>
            </a:extLst>
          </p:cNvPr>
          <p:cNvSpPr/>
          <p:nvPr/>
        </p:nvSpPr>
        <p:spPr>
          <a:xfrm>
            <a:off x="1338470" y="3299867"/>
            <a:ext cx="6096000" cy="369332"/>
          </a:xfrm>
          <a:prstGeom prst="rect">
            <a:avLst/>
          </a:prstGeom>
        </p:spPr>
        <p:txBody>
          <a:bodyPr>
            <a:spAutoFit/>
          </a:bodyPr>
          <a:lstStyle/>
          <a:p>
            <a:r>
              <a:rPr lang="en-US" b="1" dirty="0">
                <a:solidFill>
                  <a:schemeClr val="bg1"/>
                </a:solidFill>
              </a:rPr>
              <a:t>1. What does the name of the organization communicate? </a:t>
            </a:r>
          </a:p>
        </p:txBody>
      </p:sp>
      <p:sp>
        <p:nvSpPr>
          <p:cNvPr id="3" name="Rectangle 2">
            <a:extLst>
              <a:ext uri="{FF2B5EF4-FFF2-40B4-BE49-F238E27FC236}">
                <a16:creationId xmlns:a16="http://schemas.microsoft.com/office/drawing/2014/main" id="{4FAA3A7B-CCD6-4E72-80D3-C6B489FD4088}"/>
              </a:ext>
            </a:extLst>
          </p:cNvPr>
          <p:cNvSpPr/>
          <p:nvPr/>
        </p:nvSpPr>
        <p:spPr>
          <a:xfrm>
            <a:off x="1338470" y="4307679"/>
            <a:ext cx="3577069" cy="369332"/>
          </a:xfrm>
          <a:prstGeom prst="rect">
            <a:avLst/>
          </a:prstGeom>
        </p:spPr>
        <p:txBody>
          <a:bodyPr wrap="none">
            <a:spAutoFit/>
          </a:bodyPr>
          <a:lstStyle/>
          <a:p>
            <a:r>
              <a:rPr lang="en-US" b="1" dirty="0">
                <a:solidFill>
                  <a:schemeClr val="bg1"/>
                </a:solidFill>
              </a:rPr>
              <a:t>3. What does the organization do?</a:t>
            </a:r>
            <a:endParaRPr lang="en-US" dirty="0"/>
          </a:p>
        </p:txBody>
      </p:sp>
      <p:sp>
        <p:nvSpPr>
          <p:cNvPr id="4" name="Rectangle 3">
            <a:extLst>
              <a:ext uri="{FF2B5EF4-FFF2-40B4-BE49-F238E27FC236}">
                <a16:creationId xmlns:a16="http://schemas.microsoft.com/office/drawing/2014/main" id="{5337FFB2-09B1-4788-B27F-1A47DEFB8C53}"/>
              </a:ext>
            </a:extLst>
          </p:cNvPr>
          <p:cNvSpPr/>
          <p:nvPr/>
        </p:nvSpPr>
        <p:spPr>
          <a:xfrm>
            <a:off x="1338470" y="3803773"/>
            <a:ext cx="3293337" cy="369332"/>
          </a:xfrm>
          <a:prstGeom prst="rect">
            <a:avLst/>
          </a:prstGeom>
        </p:spPr>
        <p:txBody>
          <a:bodyPr wrap="none">
            <a:spAutoFit/>
          </a:bodyPr>
          <a:lstStyle/>
          <a:p>
            <a:r>
              <a:rPr lang="en-US" b="1" dirty="0">
                <a:solidFill>
                  <a:schemeClr val="bg1"/>
                </a:solidFill>
              </a:rPr>
              <a:t>2. Who leads the organization? </a:t>
            </a:r>
            <a:endParaRPr lang="en-US" dirty="0"/>
          </a:p>
        </p:txBody>
      </p:sp>
      <p:pic>
        <p:nvPicPr>
          <p:cNvPr id="1028" name="Picture 4" descr="Resultado de imagen para mc donalds">
            <a:extLst>
              <a:ext uri="{FF2B5EF4-FFF2-40B4-BE49-F238E27FC236}">
                <a16:creationId xmlns:a16="http://schemas.microsoft.com/office/drawing/2014/main" id="{237567A1-494D-48CA-97E2-859F35F5B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095" y="936052"/>
            <a:ext cx="2869813" cy="16142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hevrolet logo">
            <a:extLst>
              <a:ext uri="{FF2B5EF4-FFF2-40B4-BE49-F238E27FC236}">
                <a16:creationId xmlns:a16="http://schemas.microsoft.com/office/drawing/2014/main" id="{A40270DB-E63B-4064-AA35-1D09BBB3C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737" y="846600"/>
            <a:ext cx="3140765" cy="1766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mlb imagen">
            <a:extLst>
              <a:ext uri="{FF2B5EF4-FFF2-40B4-BE49-F238E27FC236}">
                <a16:creationId xmlns:a16="http://schemas.microsoft.com/office/drawing/2014/main" id="{744112F3-0FD9-4D39-942A-1A66B7993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470" y="916341"/>
            <a:ext cx="2892796" cy="162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362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AA4467-83CA-4D6F-9AEB-483856A4333D}"/>
              </a:ext>
            </a:extLst>
          </p:cNvPr>
          <p:cNvSpPr/>
          <p:nvPr/>
        </p:nvSpPr>
        <p:spPr>
          <a:xfrm>
            <a:off x="3763616" y="928035"/>
            <a:ext cx="4214192" cy="1709632"/>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39B7527A-EB24-4E6C-9509-510AAFD2E546}"/>
              </a:ext>
            </a:extLst>
          </p:cNvPr>
          <p:cNvSpPr/>
          <p:nvPr/>
        </p:nvSpPr>
        <p:spPr>
          <a:xfrm>
            <a:off x="1254468" y="2950093"/>
            <a:ext cx="3636523" cy="369332"/>
          </a:xfrm>
          <a:prstGeom prst="rect">
            <a:avLst/>
          </a:prstGeom>
        </p:spPr>
        <p:txBody>
          <a:bodyPr wrap="square">
            <a:spAutoFit/>
          </a:bodyPr>
          <a:lstStyle/>
          <a:p>
            <a:r>
              <a:rPr lang="en-US" b="1" dirty="0">
                <a:solidFill>
                  <a:schemeClr val="bg1"/>
                </a:solidFill>
              </a:rPr>
              <a:t>Doctrine and Covenants 115:4.</a:t>
            </a:r>
          </a:p>
        </p:txBody>
      </p:sp>
      <p:sp>
        <p:nvSpPr>
          <p:cNvPr id="4" name="Rectangle 3">
            <a:extLst>
              <a:ext uri="{FF2B5EF4-FFF2-40B4-BE49-F238E27FC236}">
                <a16:creationId xmlns:a16="http://schemas.microsoft.com/office/drawing/2014/main" id="{CA9D6FC5-D0F1-4890-89A4-B05296D56BFD}"/>
              </a:ext>
            </a:extLst>
          </p:cNvPr>
          <p:cNvSpPr/>
          <p:nvPr/>
        </p:nvSpPr>
        <p:spPr>
          <a:xfrm>
            <a:off x="1254468" y="3305309"/>
            <a:ext cx="9683063" cy="338554"/>
          </a:xfrm>
          <a:prstGeom prst="rect">
            <a:avLst/>
          </a:prstGeom>
        </p:spPr>
        <p:txBody>
          <a:bodyPr wrap="square">
            <a:spAutoFit/>
          </a:bodyPr>
          <a:lstStyle/>
          <a:p>
            <a:pPr algn="just"/>
            <a:r>
              <a:rPr lang="en-US" sz="1600" dirty="0">
                <a:solidFill>
                  <a:schemeClr val="bg1"/>
                </a:solidFill>
                <a:latin typeface="Palatino"/>
              </a:rPr>
              <a:t>For thus shall my church be called in the last days, even The Church of Jesus Christ of Latter-day Saints.</a:t>
            </a:r>
            <a:endParaRPr lang="en-US" sz="1600" dirty="0">
              <a:solidFill>
                <a:schemeClr val="bg1"/>
              </a:solidFill>
            </a:endParaRPr>
          </a:p>
        </p:txBody>
      </p:sp>
      <p:pic>
        <p:nvPicPr>
          <p:cNvPr id="2050" name="Picture 2" descr="Resultado de imagen para lds logo">
            <a:extLst>
              <a:ext uri="{FF2B5EF4-FFF2-40B4-BE49-F238E27FC236}">
                <a16:creationId xmlns:a16="http://schemas.microsoft.com/office/drawing/2014/main" id="{16C00953-EA17-4CFD-B7AF-F7C1A189D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23" y="836719"/>
            <a:ext cx="4311979" cy="170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747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1250"/>
                                        <p:tgtEl>
                                          <p:spTgt spid="6"/>
                                        </p:tgtEl>
                                      </p:cBhvr>
                                    </p:animEffect>
                                  </p:childTnLst>
                                </p:cTn>
                              </p:par>
                              <p:par>
                                <p:cTn id="8" presetID="14" presetClass="entr" presetSubtype="5"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vertical)">
                                      <p:cBhvr>
                                        <p:cTn id="10" dur="125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10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31319D-EFDA-479E-896E-D0E2062268C2}"/>
              </a:ext>
            </a:extLst>
          </p:cNvPr>
          <p:cNvSpPr/>
          <p:nvPr/>
        </p:nvSpPr>
        <p:spPr>
          <a:xfrm>
            <a:off x="3922643" y="860867"/>
            <a:ext cx="5327374"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B77026AA-E3F7-4DBE-B1AD-CBECE3927299}"/>
              </a:ext>
            </a:extLst>
          </p:cNvPr>
          <p:cNvSpPr/>
          <p:nvPr/>
        </p:nvSpPr>
        <p:spPr>
          <a:xfrm>
            <a:off x="5141843" y="860867"/>
            <a:ext cx="4108174" cy="2246769"/>
          </a:xfrm>
          <a:prstGeom prst="rect">
            <a:avLst/>
          </a:prstGeom>
        </p:spPr>
        <p:txBody>
          <a:bodyPr wrap="square">
            <a:spAutoFit/>
          </a:bodyPr>
          <a:lstStyle/>
          <a:p>
            <a:pPr algn="just"/>
            <a:r>
              <a:rPr lang="en-US" sz="1400" dirty="0">
                <a:solidFill>
                  <a:schemeClr val="bg1"/>
                </a:solidFill>
              </a:rPr>
              <a:t>“The word The indicates the unique position of the restored Church among the religions of the world. “The words Church of Jesus Christ declare that it is His Church.… “Of Latter-day explains that it is the same Church as the Church that Jesus Christ established during His mortal ministry but restored in these latter days.… “Saints… simply refers to those who seek to make their lives holy by covenanting to follow Christ” (“The Importance of a Name, ”Ensign or Liahona, Nov. 2011,80).</a:t>
            </a:r>
          </a:p>
        </p:txBody>
      </p:sp>
      <p:pic>
        <p:nvPicPr>
          <p:cNvPr id="5" name="Picture 4">
            <a:extLst>
              <a:ext uri="{FF2B5EF4-FFF2-40B4-BE49-F238E27FC236}">
                <a16:creationId xmlns:a16="http://schemas.microsoft.com/office/drawing/2014/main" id="{CCE48545-726F-463D-8BA7-B30CECE0A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554" y="942052"/>
            <a:ext cx="1116289" cy="1548946"/>
          </a:xfrm>
          <a:prstGeom prst="rect">
            <a:avLst/>
          </a:prstGeom>
        </p:spPr>
      </p:pic>
      <p:sp>
        <p:nvSpPr>
          <p:cNvPr id="6" name="TextBox 5">
            <a:extLst>
              <a:ext uri="{FF2B5EF4-FFF2-40B4-BE49-F238E27FC236}">
                <a16:creationId xmlns:a16="http://schemas.microsoft.com/office/drawing/2014/main" id="{C711C89E-74B3-442C-9C3D-DBC7D835E642}"/>
              </a:ext>
            </a:extLst>
          </p:cNvPr>
          <p:cNvSpPr txBox="1"/>
          <p:nvPr/>
        </p:nvSpPr>
        <p:spPr>
          <a:xfrm>
            <a:off x="3811759" y="2490998"/>
            <a:ext cx="1543878" cy="461665"/>
          </a:xfrm>
          <a:prstGeom prst="rect">
            <a:avLst/>
          </a:prstGeom>
          <a:noFill/>
        </p:spPr>
        <p:txBody>
          <a:bodyPr wrap="square" rtlCol="0">
            <a:spAutoFit/>
          </a:bodyPr>
          <a:lstStyle/>
          <a:p>
            <a:pPr algn="ctr"/>
            <a:r>
              <a:rPr lang="en-US" sz="1200" dirty="0">
                <a:solidFill>
                  <a:schemeClr val="bg1"/>
                </a:solidFill>
                <a:effectLst>
                  <a:outerShdw blurRad="38100" dist="38100" dir="2700000" algn="tl">
                    <a:srgbClr val="000000">
                      <a:alpha val="43137"/>
                    </a:srgbClr>
                  </a:outerShdw>
                </a:effectLst>
              </a:rPr>
              <a:t>Elder</a:t>
            </a:r>
          </a:p>
          <a:p>
            <a:pPr algn="ctr"/>
            <a:r>
              <a:rPr lang="en-US" sz="1200" dirty="0">
                <a:solidFill>
                  <a:schemeClr val="bg1"/>
                </a:solidFill>
                <a:effectLst>
                  <a:outerShdw blurRad="38100" dist="38100" dir="2700000" algn="tl">
                    <a:srgbClr val="000000">
                      <a:alpha val="43137"/>
                    </a:srgbClr>
                  </a:outerShdw>
                </a:effectLst>
              </a:rPr>
              <a:t>M. Russell Ballard</a:t>
            </a:r>
          </a:p>
        </p:txBody>
      </p:sp>
      <p:sp>
        <p:nvSpPr>
          <p:cNvPr id="8" name="Rectangle 7">
            <a:extLst>
              <a:ext uri="{FF2B5EF4-FFF2-40B4-BE49-F238E27FC236}">
                <a16:creationId xmlns:a16="http://schemas.microsoft.com/office/drawing/2014/main" id="{807E5C33-5E04-4422-9111-D1EBDC93F9DC}"/>
              </a:ext>
            </a:extLst>
          </p:cNvPr>
          <p:cNvSpPr/>
          <p:nvPr/>
        </p:nvSpPr>
        <p:spPr>
          <a:xfrm>
            <a:off x="1375120" y="3244334"/>
            <a:ext cx="8020672" cy="369332"/>
          </a:xfrm>
          <a:prstGeom prst="rect">
            <a:avLst/>
          </a:prstGeom>
        </p:spPr>
        <p:txBody>
          <a:bodyPr wrap="square">
            <a:spAutoFit/>
          </a:bodyPr>
          <a:lstStyle/>
          <a:p>
            <a:pPr algn="just"/>
            <a:r>
              <a:rPr lang="en-US" b="1" dirty="0">
                <a:solidFill>
                  <a:schemeClr val="bg1"/>
                </a:solidFill>
              </a:rPr>
              <a:t>What are some important truths communicated by the name of the Church?</a:t>
            </a:r>
          </a:p>
        </p:txBody>
      </p:sp>
      <p:sp>
        <p:nvSpPr>
          <p:cNvPr id="9" name="Rectangle 8">
            <a:extLst>
              <a:ext uri="{FF2B5EF4-FFF2-40B4-BE49-F238E27FC236}">
                <a16:creationId xmlns:a16="http://schemas.microsoft.com/office/drawing/2014/main" id="{B6C5C83D-3DD9-4E2B-961B-CB060FD1F1C5}"/>
              </a:ext>
            </a:extLst>
          </p:cNvPr>
          <p:cNvSpPr/>
          <p:nvPr/>
        </p:nvSpPr>
        <p:spPr>
          <a:xfrm>
            <a:off x="1375120" y="3608385"/>
            <a:ext cx="3208507" cy="369332"/>
          </a:xfrm>
          <a:prstGeom prst="rect">
            <a:avLst/>
          </a:prstGeom>
        </p:spPr>
        <p:txBody>
          <a:bodyPr wrap="none">
            <a:spAutoFit/>
          </a:bodyPr>
          <a:lstStyle/>
          <a:p>
            <a:r>
              <a:rPr lang="en-US" b="1" dirty="0">
                <a:solidFill>
                  <a:schemeClr val="bg1"/>
                </a:solidFill>
              </a:rPr>
              <a:t>Doctrine and Covenants 115:5.</a:t>
            </a:r>
          </a:p>
        </p:txBody>
      </p:sp>
      <p:sp>
        <p:nvSpPr>
          <p:cNvPr id="11" name="Rectangle 10">
            <a:extLst>
              <a:ext uri="{FF2B5EF4-FFF2-40B4-BE49-F238E27FC236}">
                <a16:creationId xmlns:a16="http://schemas.microsoft.com/office/drawing/2014/main" id="{7CDDC94D-30A9-477C-8F68-36F07703DC28}"/>
              </a:ext>
            </a:extLst>
          </p:cNvPr>
          <p:cNvSpPr/>
          <p:nvPr/>
        </p:nvSpPr>
        <p:spPr>
          <a:xfrm>
            <a:off x="1358760" y="4737767"/>
            <a:ext cx="6061275" cy="369332"/>
          </a:xfrm>
          <a:prstGeom prst="rect">
            <a:avLst/>
          </a:prstGeom>
        </p:spPr>
        <p:txBody>
          <a:bodyPr wrap="none">
            <a:spAutoFit/>
          </a:bodyPr>
          <a:lstStyle/>
          <a:p>
            <a:r>
              <a:rPr lang="en-US" b="1" dirty="0">
                <a:solidFill>
                  <a:schemeClr val="bg1"/>
                </a:solidFill>
              </a:rPr>
              <a:t>What does the Lord expect of us as members of His Church?</a:t>
            </a:r>
          </a:p>
        </p:txBody>
      </p:sp>
      <p:sp>
        <p:nvSpPr>
          <p:cNvPr id="12" name="Rectangle 11">
            <a:extLst>
              <a:ext uri="{FF2B5EF4-FFF2-40B4-BE49-F238E27FC236}">
                <a16:creationId xmlns:a16="http://schemas.microsoft.com/office/drawing/2014/main" id="{8DC49D5A-01CB-4864-8D93-04ABC342301E}"/>
              </a:ext>
            </a:extLst>
          </p:cNvPr>
          <p:cNvSpPr/>
          <p:nvPr/>
        </p:nvSpPr>
        <p:spPr>
          <a:xfrm>
            <a:off x="1372013" y="5315321"/>
            <a:ext cx="9181831" cy="646331"/>
          </a:xfrm>
          <a:prstGeom prst="rect">
            <a:avLst/>
          </a:prstGeom>
        </p:spPr>
        <p:txBody>
          <a:bodyPr wrap="square">
            <a:spAutoFit/>
          </a:bodyPr>
          <a:lstStyle/>
          <a:p>
            <a:pPr algn="just"/>
            <a:r>
              <a:rPr lang="en-US" b="1" dirty="0">
                <a:solidFill>
                  <a:schemeClr val="bg1"/>
                </a:solidFill>
              </a:rPr>
              <a:t>What do you think it means to “arise and shine forth” as members of The Church of Jesus Christ of Latter-day Saints?</a:t>
            </a:r>
          </a:p>
        </p:txBody>
      </p:sp>
      <p:sp>
        <p:nvSpPr>
          <p:cNvPr id="4" name="Rectangle 3">
            <a:extLst>
              <a:ext uri="{FF2B5EF4-FFF2-40B4-BE49-F238E27FC236}">
                <a16:creationId xmlns:a16="http://schemas.microsoft.com/office/drawing/2014/main" id="{EB4877B2-AF92-4E4A-8B6A-FFB3BD0DBE62}"/>
              </a:ext>
            </a:extLst>
          </p:cNvPr>
          <p:cNvSpPr/>
          <p:nvPr/>
        </p:nvSpPr>
        <p:spPr>
          <a:xfrm>
            <a:off x="1372013" y="3905337"/>
            <a:ext cx="8938178" cy="646331"/>
          </a:xfrm>
          <a:prstGeom prst="rect">
            <a:avLst/>
          </a:prstGeom>
        </p:spPr>
        <p:txBody>
          <a:bodyPr wrap="square">
            <a:spAutoFit/>
          </a:bodyPr>
          <a:lstStyle/>
          <a:p>
            <a:pPr algn="just"/>
            <a:r>
              <a:rPr lang="en-US" dirty="0">
                <a:solidFill>
                  <a:schemeClr val="bg1"/>
                </a:solidFill>
                <a:latin typeface="Palatino"/>
              </a:rPr>
              <a:t>Verily I say unto you all: Arise and shine forth, that thy </a:t>
            </a:r>
            <a:r>
              <a:rPr lang="en-US" dirty="0" err="1">
                <a:solidFill>
                  <a:schemeClr val="bg1"/>
                </a:solidFill>
                <a:latin typeface="Palatino"/>
              </a:rPr>
              <a:t>lightmay</a:t>
            </a:r>
            <a:r>
              <a:rPr lang="en-US" dirty="0">
                <a:solidFill>
                  <a:schemeClr val="bg1"/>
                </a:solidFill>
                <a:latin typeface="Palatino"/>
              </a:rPr>
              <a:t> be a standard for the nations;</a:t>
            </a:r>
            <a:endParaRPr lang="en-US" dirty="0">
              <a:solidFill>
                <a:schemeClr val="bg1"/>
              </a:solidFill>
            </a:endParaRPr>
          </a:p>
        </p:txBody>
      </p:sp>
    </p:spTree>
    <p:extLst>
      <p:ext uri="{BB962C8B-B14F-4D97-AF65-F5344CB8AC3E}">
        <p14:creationId xmlns:p14="http://schemas.microsoft.com/office/powerpoint/2010/main" val="2236600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A5371A93-ADA0-4D7E-B2B7-461801DEE792}"/>
              </a:ext>
            </a:extLst>
          </p:cNvPr>
          <p:cNvSpPr/>
          <p:nvPr/>
        </p:nvSpPr>
        <p:spPr>
          <a:xfrm>
            <a:off x="1391478" y="1277035"/>
            <a:ext cx="8998226" cy="646331"/>
          </a:xfrm>
          <a:prstGeom prst="rect">
            <a:avLst/>
          </a:prstGeom>
        </p:spPr>
        <p:txBody>
          <a:bodyPr wrap="square">
            <a:spAutoFit/>
          </a:bodyPr>
          <a:lstStyle/>
          <a:p>
            <a:pPr algn="just"/>
            <a:r>
              <a:rPr lang="en-US" b="1" dirty="0">
                <a:solidFill>
                  <a:schemeClr val="bg1"/>
                </a:solidFill>
              </a:rPr>
              <a:t>What blessing will come as members of the Church follow the Lord’s counsel to arise and shine forth?</a:t>
            </a:r>
          </a:p>
        </p:txBody>
      </p:sp>
      <p:sp>
        <p:nvSpPr>
          <p:cNvPr id="3" name="Rectangle 2">
            <a:extLst>
              <a:ext uri="{FF2B5EF4-FFF2-40B4-BE49-F238E27FC236}">
                <a16:creationId xmlns:a16="http://schemas.microsoft.com/office/drawing/2014/main" id="{641B1E73-7336-4D3A-8D68-DF2E4CD9408D}"/>
              </a:ext>
            </a:extLst>
          </p:cNvPr>
          <p:cNvSpPr/>
          <p:nvPr/>
        </p:nvSpPr>
        <p:spPr>
          <a:xfrm>
            <a:off x="1391477" y="1923366"/>
            <a:ext cx="6745357"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If we arise and shine forth, our light will be a standard for the nations.</a:t>
            </a:r>
          </a:p>
        </p:txBody>
      </p:sp>
      <p:sp>
        <p:nvSpPr>
          <p:cNvPr id="4" name="Rectangle 3">
            <a:extLst>
              <a:ext uri="{FF2B5EF4-FFF2-40B4-BE49-F238E27FC236}">
                <a16:creationId xmlns:a16="http://schemas.microsoft.com/office/drawing/2014/main" id="{E77A0FF7-F6D7-40F8-A860-7DA00B9538C9}"/>
              </a:ext>
            </a:extLst>
          </p:cNvPr>
          <p:cNvSpPr/>
          <p:nvPr/>
        </p:nvSpPr>
        <p:spPr>
          <a:xfrm>
            <a:off x="1391475" y="2292698"/>
            <a:ext cx="9409047" cy="369332"/>
          </a:xfrm>
          <a:prstGeom prst="rect">
            <a:avLst/>
          </a:prstGeom>
        </p:spPr>
        <p:txBody>
          <a:bodyPr wrap="square">
            <a:spAutoFit/>
          </a:bodyPr>
          <a:lstStyle/>
          <a:p>
            <a:pPr algn="just"/>
            <a:r>
              <a:rPr lang="en-US" b="1" dirty="0">
                <a:solidFill>
                  <a:schemeClr val="bg1"/>
                </a:solidFill>
              </a:rPr>
              <a:t>What do you think it means that our light, or example, can be a “standard for the nations”? </a:t>
            </a:r>
          </a:p>
        </p:txBody>
      </p:sp>
      <p:sp>
        <p:nvSpPr>
          <p:cNvPr id="5" name="Rectangle 4">
            <a:extLst>
              <a:ext uri="{FF2B5EF4-FFF2-40B4-BE49-F238E27FC236}">
                <a16:creationId xmlns:a16="http://schemas.microsoft.com/office/drawing/2014/main" id="{9BB25EFA-210E-4468-AF06-D7A2AA3FA3DE}"/>
              </a:ext>
            </a:extLst>
          </p:cNvPr>
          <p:cNvSpPr/>
          <p:nvPr/>
        </p:nvSpPr>
        <p:spPr>
          <a:xfrm>
            <a:off x="1391479" y="2711726"/>
            <a:ext cx="8998225" cy="646331"/>
          </a:xfrm>
          <a:prstGeom prst="rect">
            <a:avLst/>
          </a:prstGeom>
        </p:spPr>
        <p:txBody>
          <a:bodyPr wrap="square">
            <a:spAutoFit/>
          </a:bodyPr>
          <a:lstStyle/>
          <a:p>
            <a:pPr algn="just"/>
            <a:r>
              <a:rPr lang="en-US" b="1" dirty="0">
                <a:solidFill>
                  <a:schemeClr val="bg1"/>
                </a:solidFill>
              </a:rPr>
              <a:t>How can following the Savior’s commandment to arise and shine forth attract others to The Church of Jesus Christ of Latter-day Saints?</a:t>
            </a:r>
          </a:p>
        </p:txBody>
      </p:sp>
    </p:spTree>
    <p:extLst>
      <p:ext uri="{BB962C8B-B14F-4D97-AF65-F5344CB8AC3E}">
        <p14:creationId xmlns:p14="http://schemas.microsoft.com/office/powerpoint/2010/main" val="205044342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00" fill="hold"/>
                                        <p:tgtEl>
                                          <p:spTgt spid="3"/>
                                        </p:tgtEl>
                                        <p:attrNameLst>
                                          <p:attrName>ppt_y</p:attrName>
                                        </p:attrNameLst>
                                      </p:cBhvr>
                                      <p:tavLst>
                                        <p:tav tm="0">
                                          <p:val>
                                            <p:strVal val="#ppt_y"/>
                                          </p:val>
                                        </p:tav>
                                        <p:tav tm="100000">
                                          <p:val>
                                            <p:strVal val="#ppt_y"/>
                                          </p:val>
                                        </p:tav>
                                      </p:tavLst>
                                    </p:anim>
                                    <p:anim calcmode="lin" valueType="num">
                                      <p:cBhvr>
                                        <p:cTn id="16" dur="2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2" name="Rectangle 1">
            <a:extLst>
              <a:ext uri="{FF2B5EF4-FFF2-40B4-BE49-F238E27FC236}">
                <a16:creationId xmlns:a16="http://schemas.microsoft.com/office/drawing/2014/main" id="{475E6853-922D-4C3C-B6B6-A4E5FC3E4752}"/>
              </a:ext>
            </a:extLst>
          </p:cNvPr>
          <p:cNvSpPr/>
          <p:nvPr/>
        </p:nvSpPr>
        <p:spPr>
          <a:xfrm>
            <a:off x="1887331" y="776358"/>
            <a:ext cx="8425069" cy="41865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0062D4B-9F80-49F5-BAAC-BFACFF274858}"/>
              </a:ext>
            </a:extLst>
          </p:cNvPr>
          <p:cNvSpPr/>
          <p:nvPr/>
        </p:nvSpPr>
        <p:spPr>
          <a:xfrm>
            <a:off x="3299791" y="807663"/>
            <a:ext cx="7004877" cy="2246769"/>
          </a:xfrm>
          <a:prstGeom prst="rect">
            <a:avLst/>
          </a:prstGeom>
        </p:spPr>
        <p:txBody>
          <a:bodyPr wrap="square">
            <a:spAutoFit/>
          </a:bodyPr>
          <a:lstStyle/>
          <a:p>
            <a:pPr algn="just"/>
            <a:r>
              <a:rPr lang="en-US" sz="1400" dirty="0">
                <a:solidFill>
                  <a:schemeClr val="bg1"/>
                </a:solidFill>
              </a:rPr>
              <a:t>“Some years ago, Constance, a student nurse, was assigned to try and help a woman who had injured her leg in an accident. The woman refused medical help because she had had a negative experience with someone at the hospital. She was afraid and had become something of a recluse. The first time Constance dropped by, the injured woman ordered her out. On the second try, she did let Constance in. By now the woman’s leg was covered with large ulcers, and some of the flesh was rotting. But still she didn’t want to be treated. </a:t>
            </a:r>
          </a:p>
          <a:p>
            <a:pPr algn="just"/>
            <a:r>
              <a:rPr lang="en-US" sz="1400" dirty="0">
                <a:solidFill>
                  <a:schemeClr val="bg1"/>
                </a:solidFill>
              </a:rPr>
              <a:t>“Constance made it a matter of prayer, and in a day or two the answer came. She took some foaming hydrogen peroxide with her for the next visit. As this was painless, the old woman let her use it on her leg. Then they talked about more serious treatment at the hospital. Constance assured her the hospital would make her stay as pleasant as possible. In a day or</a:t>
            </a:r>
          </a:p>
        </p:txBody>
      </p:sp>
      <p:pic>
        <p:nvPicPr>
          <p:cNvPr id="5" name="Picture 4">
            <a:extLst>
              <a:ext uri="{FF2B5EF4-FFF2-40B4-BE49-F238E27FC236}">
                <a16:creationId xmlns:a16="http://schemas.microsoft.com/office/drawing/2014/main" id="{D33093A3-7C40-43E2-A15C-69313EBA1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360" y="906683"/>
            <a:ext cx="1240143" cy="1564488"/>
          </a:xfrm>
          <a:prstGeom prst="rect">
            <a:avLst/>
          </a:prstGeom>
        </p:spPr>
      </p:pic>
      <p:sp>
        <p:nvSpPr>
          <p:cNvPr id="6" name="TextBox 5">
            <a:extLst>
              <a:ext uri="{FF2B5EF4-FFF2-40B4-BE49-F238E27FC236}">
                <a16:creationId xmlns:a16="http://schemas.microsoft.com/office/drawing/2014/main" id="{18CAA2B3-CC56-4D44-9127-E1A8B898774C}"/>
              </a:ext>
            </a:extLst>
          </p:cNvPr>
          <p:cNvSpPr txBox="1"/>
          <p:nvPr/>
        </p:nvSpPr>
        <p:spPr>
          <a:xfrm>
            <a:off x="2119402" y="2483267"/>
            <a:ext cx="1164101" cy="461665"/>
          </a:xfrm>
          <a:prstGeom prst="rect">
            <a:avLst/>
          </a:prstGeom>
          <a:noFill/>
        </p:spPr>
        <p:txBody>
          <a:bodyPr wrap="none" rtlCol="0">
            <a:spAutoFit/>
          </a:bodyPr>
          <a:lstStyle/>
          <a:p>
            <a:pPr algn="ctr"/>
            <a:r>
              <a:rPr lang="en-US" sz="1200" b="1" dirty="0">
                <a:solidFill>
                  <a:schemeClr val="bg1"/>
                </a:solidFill>
              </a:rPr>
              <a:t>President</a:t>
            </a:r>
          </a:p>
          <a:p>
            <a:pPr algn="ctr"/>
            <a:r>
              <a:rPr lang="en-US" sz="1200" b="1" dirty="0">
                <a:solidFill>
                  <a:schemeClr val="bg1"/>
                </a:solidFill>
              </a:rPr>
              <a:t>James E. Faust</a:t>
            </a:r>
          </a:p>
        </p:txBody>
      </p:sp>
      <p:sp>
        <p:nvSpPr>
          <p:cNvPr id="8" name="Rectangle 7">
            <a:extLst>
              <a:ext uri="{FF2B5EF4-FFF2-40B4-BE49-F238E27FC236}">
                <a16:creationId xmlns:a16="http://schemas.microsoft.com/office/drawing/2014/main" id="{72AA44A3-BBF0-4590-899D-70E7A19B6656}"/>
              </a:ext>
            </a:extLst>
          </p:cNvPr>
          <p:cNvSpPr/>
          <p:nvPr/>
        </p:nvSpPr>
        <p:spPr>
          <a:xfrm>
            <a:off x="1887330" y="2931628"/>
            <a:ext cx="8417337" cy="2031325"/>
          </a:xfrm>
          <a:prstGeom prst="rect">
            <a:avLst/>
          </a:prstGeom>
        </p:spPr>
        <p:txBody>
          <a:bodyPr wrap="square">
            <a:spAutoFit/>
          </a:bodyPr>
          <a:lstStyle/>
          <a:p>
            <a:pPr algn="just"/>
            <a:r>
              <a:rPr lang="en-US" sz="1400" dirty="0">
                <a:solidFill>
                  <a:schemeClr val="bg1"/>
                </a:solidFill>
              </a:rPr>
              <a:t>two the woman did get the courage to enter the hospital. When Constance visited her, the woman smiled as she said, ‘You convinced me.’ Then, quite unexpectedly, she asked Constance, ‘What church do you belong to?’ Constance told her she was a member of The Church of Jesus Christ of Latter-day Saints. The woman said: ‘I knew it. I knew you were sent to me from the first day that I saw you. There was a light in your face that I had noticed in others of your faith. I had to put my trust in you.’ </a:t>
            </a:r>
          </a:p>
          <a:p>
            <a:pPr algn="just"/>
            <a:r>
              <a:rPr lang="en-US" sz="1400" dirty="0">
                <a:solidFill>
                  <a:schemeClr val="bg1"/>
                </a:solidFill>
              </a:rPr>
              <a:t>“In three months’ time that festering leg was completely healed. Members of the ward where the old woman lived remodeled her house and fixed up her yard. The missionaries met with her, and she was baptized soon after [see Constance Polve, “A Battle Won, ”New Era, Apr. 1980, 44–45]. All of this because she noticed the light in that young student nurse’s face” (“The Light in Their Eyes,” Ensign or Liahona, Nov. 2005,22).	</a:t>
            </a:r>
          </a:p>
        </p:txBody>
      </p:sp>
      <p:sp>
        <p:nvSpPr>
          <p:cNvPr id="9" name="Rectangle 8">
            <a:extLst>
              <a:ext uri="{FF2B5EF4-FFF2-40B4-BE49-F238E27FC236}">
                <a16:creationId xmlns:a16="http://schemas.microsoft.com/office/drawing/2014/main" id="{D4380BED-E9AE-471A-AE56-B9B111572A55}"/>
              </a:ext>
            </a:extLst>
          </p:cNvPr>
          <p:cNvSpPr/>
          <p:nvPr/>
        </p:nvSpPr>
        <p:spPr>
          <a:xfrm>
            <a:off x="1798430" y="5148218"/>
            <a:ext cx="5087226" cy="369332"/>
          </a:xfrm>
          <a:prstGeom prst="rect">
            <a:avLst/>
          </a:prstGeom>
        </p:spPr>
        <p:txBody>
          <a:bodyPr wrap="none">
            <a:spAutoFit/>
          </a:bodyPr>
          <a:lstStyle/>
          <a:p>
            <a:r>
              <a:rPr lang="en-US" b="1" dirty="0">
                <a:solidFill>
                  <a:schemeClr val="bg1"/>
                </a:solidFill>
              </a:rPr>
              <a:t>What did Constance do to “arise and shine forth”?</a:t>
            </a:r>
          </a:p>
        </p:txBody>
      </p:sp>
      <p:sp>
        <p:nvSpPr>
          <p:cNvPr id="10" name="Rectangle 9">
            <a:extLst>
              <a:ext uri="{FF2B5EF4-FFF2-40B4-BE49-F238E27FC236}">
                <a16:creationId xmlns:a16="http://schemas.microsoft.com/office/drawing/2014/main" id="{229D0CFB-BB6F-41D7-A9B2-0354C12FB703}"/>
              </a:ext>
            </a:extLst>
          </p:cNvPr>
          <p:cNvSpPr/>
          <p:nvPr/>
        </p:nvSpPr>
        <p:spPr>
          <a:xfrm>
            <a:off x="1798430" y="5498627"/>
            <a:ext cx="7396370" cy="369332"/>
          </a:xfrm>
          <a:prstGeom prst="rect">
            <a:avLst/>
          </a:prstGeom>
        </p:spPr>
        <p:txBody>
          <a:bodyPr wrap="square">
            <a:spAutoFit/>
          </a:bodyPr>
          <a:lstStyle/>
          <a:p>
            <a:pPr algn="just"/>
            <a:r>
              <a:rPr lang="en-US" b="1" dirty="0">
                <a:solidFill>
                  <a:schemeClr val="bg1"/>
                </a:solidFill>
              </a:rPr>
              <a:t>How was the light in Constance’s face a standard for the injured woman?</a:t>
            </a:r>
          </a:p>
        </p:txBody>
      </p:sp>
    </p:spTree>
    <p:extLst>
      <p:ext uri="{BB962C8B-B14F-4D97-AF65-F5344CB8AC3E}">
        <p14:creationId xmlns:p14="http://schemas.microsoft.com/office/powerpoint/2010/main" val="17175669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123</a:t>
            </a:r>
          </a:p>
        </p:txBody>
      </p:sp>
      <p:sp>
        <p:nvSpPr>
          <p:cNvPr id="3" name="Rectangle 2">
            <a:extLst>
              <a:ext uri="{FF2B5EF4-FFF2-40B4-BE49-F238E27FC236}">
                <a16:creationId xmlns:a16="http://schemas.microsoft.com/office/drawing/2014/main" id="{D68A6551-E3D8-4777-8DD9-DEA00A4E7790}"/>
              </a:ext>
            </a:extLst>
          </p:cNvPr>
          <p:cNvSpPr/>
          <p:nvPr/>
        </p:nvSpPr>
        <p:spPr>
          <a:xfrm>
            <a:off x="1679920" y="879541"/>
            <a:ext cx="3208507" cy="369332"/>
          </a:xfrm>
          <a:prstGeom prst="rect">
            <a:avLst/>
          </a:prstGeom>
        </p:spPr>
        <p:txBody>
          <a:bodyPr wrap="none">
            <a:spAutoFit/>
          </a:bodyPr>
          <a:lstStyle/>
          <a:p>
            <a:r>
              <a:rPr lang="en-US" b="1" dirty="0">
                <a:solidFill>
                  <a:schemeClr val="bg1"/>
                </a:solidFill>
              </a:rPr>
              <a:t>Doctrine and Covenants 115:6.</a:t>
            </a:r>
          </a:p>
        </p:txBody>
      </p:sp>
      <p:sp>
        <p:nvSpPr>
          <p:cNvPr id="2" name="Rectangle 1">
            <a:extLst>
              <a:ext uri="{FF2B5EF4-FFF2-40B4-BE49-F238E27FC236}">
                <a16:creationId xmlns:a16="http://schemas.microsoft.com/office/drawing/2014/main" id="{91262255-B41F-4DA2-BA58-9D391B7AC2A0}"/>
              </a:ext>
            </a:extLst>
          </p:cNvPr>
          <p:cNvSpPr/>
          <p:nvPr/>
        </p:nvSpPr>
        <p:spPr>
          <a:xfrm>
            <a:off x="1679920" y="2141529"/>
            <a:ext cx="7413280" cy="369332"/>
          </a:xfrm>
          <a:prstGeom prst="rect">
            <a:avLst/>
          </a:prstGeom>
        </p:spPr>
        <p:txBody>
          <a:bodyPr wrap="square">
            <a:spAutoFit/>
          </a:bodyPr>
          <a:lstStyle/>
          <a:p>
            <a:pPr algn="just"/>
            <a:r>
              <a:rPr lang="en-US" b="1" dirty="0">
                <a:solidFill>
                  <a:schemeClr val="bg1"/>
                </a:solidFill>
              </a:rPr>
              <a:t>What blessings are promised to those who gather to the stakes of Zion? </a:t>
            </a:r>
          </a:p>
        </p:txBody>
      </p:sp>
      <p:sp>
        <p:nvSpPr>
          <p:cNvPr id="5" name="Rectangle 4">
            <a:extLst>
              <a:ext uri="{FF2B5EF4-FFF2-40B4-BE49-F238E27FC236}">
                <a16:creationId xmlns:a16="http://schemas.microsoft.com/office/drawing/2014/main" id="{69521507-4122-44BD-B522-C4C202828CD5}"/>
              </a:ext>
            </a:extLst>
          </p:cNvPr>
          <p:cNvSpPr/>
          <p:nvPr/>
        </p:nvSpPr>
        <p:spPr>
          <a:xfrm>
            <a:off x="1679920" y="2510861"/>
            <a:ext cx="5526128"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We gather to the stakes of Zion for defense and for refuge.</a:t>
            </a:r>
          </a:p>
        </p:txBody>
      </p:sp>
      <p:sp>
        <p:nvSpPr>
          <p:cNvPr id="6" name="Rectangle 5">
            <a:extLst>
              <a:ext uri="{FF2B5EF4-FFF2-40B4-BE49-F238E27FC236}">
                <a16:creationId xmlns:a16="http://schemas.microsoft.com/office/drawing/2014/main" id="{60D72181-03A3-495A-AAAC-D71DE007E9E8}"/>
              </a:ext>
            </a:extLst>
          </p:cNvPr>
          <p:cNvSpPr/>
          <p:nvPr/>
        </p:nvSpPr>
        <p:spPr>
          <a:xfrm>
            <a:off x="1679920" y="2870476"/>
            <a:ext cx="4801314" cy="369332"/>
          </a:xfrm>
          <a:prstGeom prst="rect">
            <a:avLst/>
          </a:prstGeom>
        </p:spPr>
        <p:txBody>
          <a:bodyPr wrap="none">
            <a:spAutoFit/>
          </a:bodyPr>
          <a:lstStyle/>
          <a:p>
            <a:r>
              <a:rPr lang="en-US" b="1" dirty="0">
                <a:solidFill>
                  <a:schemeClr val="bg1"/>
                </a:solidFill>
              </a:rPr>
              <a:t>What do we need to defend ourselves against?</a:t>
            </a:r>
          </a:p>
        </p:txBody>
      </p:sp>
      <p:sp>
        <p:nvSpPr>
          <p:cNvPr id="8" name="Rectangle 7">
            <a:extLst>
              <a:ext uri="{FF2B5EF4-FFF2-40B4-BE49-F238E27FC236}">
                <a16:creationId xmlns:a16="http://schemas.microsoft.com/office/drawing/2014/main" id="{770BC7FC-91AD-4AF7-BDBA-A20841416FFE}"/>
              </a:ext>
            </a:extLst>
          </p:cNvPr>
          <p:cNvSpPr/>
          <p:nvPr/>
        </p:nvSpPr>
        <p:spPr>
          <a:xfrm>
            <a:off x="1679921" y="3239808"/>
            <a:ext cx="3243196" cy="369332"/>
          </a:xfrm>
          <a:prstGeom prst="rect">
            <a:avLst/>
          </a:prstGeom>
        </p:spPr>
        <p:txBody>
          <a:bodyPr wrap="none">
            <a:spAutoFit/>
          </a:bodyPr>
          <a:lstStyle/>
          <a:p>
            <a:r>
              <a:rPr lang="en-US" b="1" dirty="0">
                <a:solidFill>
                  <a:schemeClr val="bg1"/>
                </a:solidFill>
              </a:rPr>
              <a:t>What do we need refuge from?</a:t>
            </a:r>
          </a:p>
        </p:txBody>
      </p:sp>
      <p:sp>
        <p:nvSpPr>
          <p:cNvPr id="9" name="Rectangle 8">
            <a:extLst>
              <a:ext uri="{FF2B5EF4-FFF2-40B4-BE49-F238E27FC236}">
                <a16:creationId xmlns:a16="http://schemas.microsoft.com/office/drawing/2014/main" id="{6DC65674-4C72-4AF9-A3D1-E5F802A2D4A6}"/>
              </a:ext>
            </a:extLst>
          </p:cNvPr>
          <p:cNvSpPr/>
          <p:nvPr/>
        </p:nvSpPr>
        <p:spPr>
          <a:xfrm>
            <a:off x="1679920" y="3616268"/>
            <a:ext cx="8768769" cy="646331"/>
          </a:xfrm>
          <a:prstGeom prst="rect">
            <a:avLst/>
          </a:prstGeom>
        </p:spPr>
        <p:txBody>
          <a:bodyPr wrap="square">
            <a:spAutoFit/>
          </a:bodyPr>
          <a:lstStyle/>
          <a:p>
            <a:pPr algn="just"/>
            <a:r>
              <a:rPr lang="en-US" b="1" dirty="0">
                <a:solidFill>
                  <a:schemeClr val="bg1"/>
                </a:solidFill>
              </a:rPr>
              <a:t>In what ways have you seen that gathering together as Saints helps us defend ourselves and find refuge?</a:t>
            </a:r>
          </a:p>
        </p:txBody>
      </p:sp>
      <p:sp>
        <p:nvSpPr>
          <p:cNvPr id="10" name="Rectangle 9">
            <a:extLst>
              <a:ext uri="{FF2B5EF4-FFF2-40B4-BE49-F238E27FC236}">
                <a16:creationId xmlns:a16="http://schemas.microsoft.com/office/drawing/2014/main" id="{E7A88498-3FF4-4FA4-A0B1-17C61C09C429}"/>
              </a:ext>
            </a:extLst>
          </p:cNvPr>
          <p:cNvSpPr/>
          <p:nvPr/>
        </p:nvSpPr>
        <p:spPr>
          <a:xfrm>
            <a:off x="1679920" y="1141203"/>
            <a:ext cx="8832160" cy="923330"/>
          </a:xfrm>
          <a:prstGeom prst="rect">
            <a:avLst/>
          </a:prstGeom>
        </p:spPr>
        <p:txBody>
          <a:bodyPr wrap="square">
            <a:spAutoFit/>
          </a:bodyPr>
          <a:lstStyle/>
          <a:p>
            <a:pPr algn="just"/>
            <a:r>
              <a:rPr lang="en-US" dirty="0">
                <a:solidFill>
                  <a:schemeClr val="bg1"/>
                </a:solidFill>
                <a:latin typeface="Palatino"/>
              </a:rPr>
              <a:t>And that the gathering together upon the land of Zion, and upon her stakes, may be for a defense, and for a refuge from the storm, and from wrath when it shall be poured out without mixture upon the whole earth.</a:t>
            </a:r>
            <a:endParaRPr lang="en-US" dirty="0">
              <a:solidFill>
                <a:schemeClr val="bg1"/>
              </a:solidFill>
            </a:endParaRPr>
          </a:p>
        </p:txBody>
      </p:sp>
    </p:spTree>
    <p:extLst>
      <p:ext uri="{BB962C8B-B14F-4D97-AF65-F5344CB8AC3E}">
        <p14:creationId xmlns:p14="http://schemas.microsoft.com/office/powerpoint/2010/main" val="40259146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1+#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0-#ppt_w/2"/>
                                          </p:val>
                                        </p:tav>
                                        <p:tav tm="100000">
                                          <p:val>
                                            <p:strVal val="#ppt_x"/>
                                          </p:val>
                                        </p:tav>
                                      </p:tavLst>
                                    </p:anim>
                                    <p:anim calcmode="lin" valueType="num">
                                      <p:cBhvr additive="base">
                                        <p:cTn id="37"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0-#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0</TotalTime>
  <Words>999</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MS Mincho</vt:lpstr>
      <vt:lpstr>MS PMincho</vt:lpstr>
      <vt:lpstr>Arial</vt:lpstr>
      <vt:lpstr>Calibri</vt:lpstr>
      <vt:lpstr>Corbel</vt:lpstr>
      <vt:lpstr>Georgia</vt:lpstr>
      <vt:lpstr>MV Boli</vt:lpstr>
      <vt:lpstr>Open Sans</vt:lpstr>
      <vt:lpstr>Palatino</vt:lpstr>
      <vt:lpstr>Segoe UI Black</vt:lpstr>
      <vt:lpstr>Sitka Small</vt:lpstr>
      <vt:lpstr>Times New Roman</vt:lpstr>
      <vt:lpstr>Wingdings 3</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2953</cp:revision>
  <dcterms:created xsi:type="dcterms:W3CDTF">2018-08-29T04:26:39Z</dcterms:created>
  <dcterms:modified xsi:type="dcterms:W3CDTF">2018-10-17T01:40:52Z</dcterms:modified>
</cp:coreProperties>
</file>