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357" r:id="rId1"/>
  </p:sldMasterIdLst>
  <p:notesMasterIdLst>
    <p:notesMasterId r:id="rId14"/>
  </p:notesMasterIdLst>
  <p:sldIdLst>
    <p:sldId id="296" r:id="rId2"/>
    <p:sldId id="305" r:id="rId3"/>
    <p:sldId id="306" r:id="rId4"/>
    <p:sldId id="307" r:id="rId5"/>
    <p:sldId id="308" r:id="rId6"/>
    <p:sldId id="309" r:id="rId7"/>
    <p:sldId id="310" r:id="rId8"/>
    <p:sldId id="311" r:id="rId9"/>
    <p:sldId id="312" r:id="rId10"/>
    <p:sldId id="313" r:id="rId11"/>
    <p:sldId id="314" r:id="rId12"/>
    <p:sldId id="31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D757"/>
    <a:srgbClr val="E6E6E6"/>
    <a:srgbClr val="CC0000"/>
    <a:srgbClr val="D88028"/>
    <a:srgbClr val="D6E513"/>
    <a:srgbClr val="13BD23"/>
    <a:srgbClr val="B9B93A"/>
    <a:srgbClr val="FF6600"/>
    <a:srgbClr val="A7897B"/>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snapToGrid="0">
      <p:cViewPr>
        <p:scale>
          <a:sx n="75" d="100"/>
          <a:sy n="75" d="100"/>
        </p:scale>
        <p:origin x="54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10/13/2018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0">
                      <a:schemeClr val="tx1"/>
                    </a:gs>
                    <a:gs pos="68000">
                      <a:srgbClr val="F1F1F1"/>
                    </a:gs>
                    <a:gs pos="100000">
                      <a:schemeClr val="bg1">
                        <a:lumMod val="11000"/>
                        <a:lumOff val="89000"/>
                      </a:schemeClr>
                    </a:gs>
                  </a:gsLst>
                  <a:lin ang="5400000" scaled="1"/>
                  <a:tileRect/>
                </a:gradFill>
                <a:effectLst>
                  <a:outerShdw blurRad="469900" dist="342900" dir="5400000" sy="-20000" rotWithShape="0">
                    <a:prstClr val="black">
                      <a:alpha val="66000"/>
                    </a:prstClr>
                  </a:outerShdw>
                </a:effectLst>
              </a:defRPr>
            </a:lvl1pPr>
          </a:lstStyle>
          <a:p>
            <a:pPr lvl="0" algn="r"/>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vert="horz" lIns="91440" tIns="45720" rIns="91440" bIns="45720" rtlCol="0"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stStyle>
          <a:p>
            <a:pPr marL="0" lvl="0" indent="0" algn="r">
              <a:buNone/>
            </a:pPr>
            <a:r>
              <a:rPr lang="en-US"/>
              <a:t>Click to edit Master subtitle style</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10/13/2018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41248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19801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3623039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6519937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8422325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75640873-EF0B-4AC7-AF11-57FEBA4985EA}" type="datetimeFigureOut">
              <a:rPr lang="en-US" smtClean="0"/>
              <a:t>10/13/2018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83495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75640873-EF0B-4AC7-AF11-57FEBA4985EA}" type="datetimeFigureOut">
              <a:rPr lang="en-US" smtClean="0"/>
              <a:t>10/13/2018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20541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8682765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337436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641582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32000"/>
                        <a:lumOff val="68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113995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10/13/2018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5553842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10/13/2018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28836860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40873-EF0B-4AC7-AF11-57FEBA4985EA}" type="datetimeFigureOut">
              <a:rPr lang="en-US" smtClean="0"/>
              <a:t>10/13/2018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789690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40873-EF0B-4AC7-AF11-57FEBA4985EA}" type="datetimeFigureOut">
              <a:rPr lang="en-US" smtClean="0"/>
              <a:t>10/13/2018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287333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66959099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385569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alphaModFix amt="82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75640873-EF0B-4AC7-AF11-57FEBA4985EA}" type="datetimeFigureOut">
              <a:rPr lang="en-US" smtClean="0"/>
              <a:t>10/13/2018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289928925"/>
      </p:ext>
    </p:extLst>
  </p:cSld>
  <p:clrMap bg1="dk1" tx1="lt1" bg2="dk2" tx2="lt2" accent1="accent1" accent2="accent2" accent3="accent3" accent4="accent4" accent5="accent5" accent6="accent6" hlink="hlink" folHlink="folHlink"/>
  <p:sldLayoutIdLst>
    <p:sldLayoutId id="2147485358" r:id="rId1"/>
    <p:sldLayoutId id="2147485359" r:id="rId2"/>
    <p:sldLayoutId id="2147485360" r:id="rId3"/>
    <p:sldLayoutId id="2147485361" r:id="rId4"/>
    <p:sldLayoutId id="2147485362" r:id="rId5"/>
    <p:sldLayoutId id="2147485363" r:id="rId6"/>
    <p:sldLayoutId id="2147485364" r:id="rId7"/>
    <p:sldLayoutId id="2147485365" r:id="rId8"/>
    <p:sldLayoutId id="2147485366" r:id="rId9"/>
    <p:sldLayoutId id="2147485367" r:id="rId10"/>
    <p:sldLayoutId id="2147485368" r:id="rId11"/>
    <p:sldLayoutId id="2147485369" r:id="rId12"/>
    <p:sldLayoutId id="2147485370" r:id="rId13"/>
    <p:sldLayoutId id="2147485371" r:id="rId14"/>
    <p:sldLayoutId id="2147485372" r:id="rId15"/>
    <p:sldLayoutId id="2147485373" r:id="rId16"/>
    <p:sldLayoutId id="2147485374"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13000"/>
                  <a:lumOff val="87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8" y="420495"/>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80" y="5247864"/>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solidFill>
                  <a:schemeClr val="bg1"/>
                </a:solidFill>
                <a:effectLst>
                  <a:outerShdw blurRad="38100" dist="38100" dir="2700000" algn="tl">
                    <a:srgbClr val="000000">
                      <a:alpha val="43137"/>
                    </a:srgbClr>
                  </a:outerShdw>
                </a:effectLst>
                <a:latin typeface="MV Boli" panose="02000500030200090000" pitchFamily="2" charset="0"/>
                <a:ea typeface="PMingLiU-ExtB" panose="02020500000000000000" pitchFamily="18" charset="-120"/>
                <a:cs typeface="MV Boli" panose="02000500030200090000" pitchFamily="2"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120</a:t>
            </a:r>
          </a:p>
        </p:txBody>
      </p:sp>
      <p:sp>
        <p:nvSpPr>
          <p:cNvPr id="2" name="Rectangle 1">
            <a:extLst>
              <a:ext uri="{FF2B5EF4-FFF2-40B4-BE49-F238E27FC236}">
                <a16:creationId xmlns:a16="http://schemas.microsoft.com/office/drawing/2014/main" id="{4CB857F9-5432-4D0C-84D3-750D789CE85A}"/>
              </a:ext>
            </a:extLst>
          </p:cNvPr>
          <p:cNvSpPr/>
          <p:nvPr/>
        </p:nvSpPr>
        <p:spPr>
          <a:xfrm>
            <a:off x="1338470" y="968273"/>
            <a:ext cx="8693426" cy="369332"/>
          </a:xfrm>
          <a:prstGeom prst="rect">
            <a:avLst/>
          </a:prstGeom>
        </p:spPr>
        <p:txBody>
          <a:bodyPr wrap="square">
            <a:spAutoFit/>
          </a:bodyPr>
          <a:lstStyle/>
          <a:p>
            <a:pPr algn="just"/>
            <a:r>
              <a:rPr lang="en-US" b="1" dirty="0">
                <a:solidFill>
                  <a:schemeClr val="bg1"/>
                </a:solidFill>
              </a:rPr>
              <a:t> What phrases did you find that reminded Thomas B. Marsh of the need to be humble? </a:t>
            </a:r>
          </a:p>
        </p:txBody>
      </p:sp>
      <p:sp>
        <p:nvSpPr>
          <p:cNvPr id="3" name="Rectangle 2">
            <a:extLst>
              <a:ext uri="{FF2B5EF4-FFF2-40B4-BE49-F238E27FC236}">
                <a16:creationId xmlns:a16="http://schemas.microsoft.com/office/drawing/2014/main" id="{CAD62637-881B-4795-895B-853B3FC01D93}"/>
              </a:ext>
            </a:extLst>
          </p:cNvPr>
          <p:cNvSpPr/>
          <p:nvPr/>
        </p:nvSpPr>
        <p:spPr>
          <a:xfrm>
            <a:off x="1338469" y="1437358"/>
            <a:ext cx="8693425" cy="923330"/>
          </a:xfrm>
          <a:prstGeom prst="rect">
            <a:avLst/>
          </a:prstGeom>
        </p:spPr>
        <p:txBody>
          <a:bodyPr wrap="square">
            <a:spAutoFit/>
          </a:bodyPr>
          <a:lstStyle/>
          <a:p>
            <a:pPr algn="just"/>
            <a:r>
              <a:rPr lang="en-US" b="1" dirty="0">
                <a:solidFill>
                  <a:schemeClr val="bg1"/>
                </a:solidFill>
              </a:rPr>
              <a:t>What do the Lord’s words in verses 15 and 30 teach about the relationship between Thomas B. Marsh’s responsibilities as President of the Quorum of the Twelve and Joseph Smith’s responsibilities as President of the Church?</a:t>
            </a:r>
          </a:p>
        </p:txBody>
      </p:sp>
      <p:sp>
        <p:nvSpPr>
          <p:cNvPr id="4" name="Rectangle 3">
            <a:extLst>
              <a:ext uri="{FF2B5EF4-FFF2-40B4-BE49-F238E27FC236}">
                <a16:creationId xmlns:a16="http://schemas.microsoft.com/office/drawing/2014/main" id="{94725723-DF44-4DB6-8251-2AB300F69F92}"/>
              </a:ext>
            </a:extLst>
          </p:cNvPr>
          <p:cNvSpPr/>
          <p:nvPr/>
        </p:nvSpPr>
        <p:spPr>
          <a:xfrm>
            <a:off x="2080591" y="2600739"/>
            <a:ext cx="7315201" cy="165652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a:solidFill>
                  <a:schemeClr val="bg1"/>
                </a:solidFill>
                <a:effectLst>
                  <a:outerShdw blurRad="38100" dist="38100" dir="2700000" algn="tl">
                    <a:srgbClr val="000000">
                      <a:alpha val="43137"/>
                    </a:srgbClr>
                  </a:outerShdw>
                </a:effectLst>
              </a:rPr>
              <a:t>Not long after the revelation in Doctrine and Covenants 112was given, Thomas B. Marsh told Vilate Kimball that her husband, Elder Heber C. Kimball, would not be effective on his mission in England. President Marsh apparently felt that because proclaiming the gospel abroad was his responsibility, the door to missionary work in England could not be opened until he either sent someone or went himself.</a:t>
            </a:r>
          </a:p>
        </p:txBody>
      </p:sp>
      <p:sp>
        <p:nvSpPr>
          <p:cNvPr id="5" name="Rectangle 4">
            <a:extLst>
              <a:ext uri="{FF2B5EF4-FFF2-40B4-BE49-F238E27FC236}">
                <a16:creationId xmlns:a16="http://schemas.microsoft.com/office/drawing/2014/main" id="{9F5A2187-B74A-413B-8C03-6FEA856C5E0A}"/>
              </a:ext>
            </a:extLst>
          </p:cNvPr>
          <p:cNvSpPr/>
          <p:nvPr/>
        </p:nvSpPr>
        <p:spPr>
          <a:xfrm>
            <a:off x="1338468" y="4497312"/>
            <a:ext cx="9475305" cy="353943"/>
          </a:xfrm>
          <a:prstGeom prst="rect">
            <a:avLst/>
          </a:prstGeom>
        </p:spPr>
        <p:txBody>
          <a:bodyPr wrap="square">
            <a:spAutoFit/>
          </a:bodyPr>
          <a:lstStyle/>
          <a:p>
            <a:pPr algn="just"/>
            <a:r>
              <a:rPr lang="en-US" sz="1700" b="1" dirty="0">
                <a:solidFill>
                  <a:schemeClr val="bg1"/>
                </a:solidFill>
              </a:rPr>
              <a:t>How does this incident illustrate that President Marsh may have struggled to remain humble?</a:t>
            </a:r>
          </a:p>
        </p:txBody>
      </p:sp>
    </p:spTree>
    <p:extLst>
      <p:ext uri="{BB962C8B-B14F-4D97-AF65-F5344CB8AC3E}">
        <p14:creationId xmlns:p14="http://schemas.microsoft.com/office/powerpoint/2010/main" val="3245630351"/>
      </p:ext>
    </p:extLst>
  </p:cSld>
  <p:clrMapOvr>
    <a:masterClrMapping/>
  </p:clrMapOvr>
  <mc:AlternateContent xmlns:mc="http://schemas.openxmlformats.org/markup-compatibility/2006">
    <mc:Choice xmlns:p14="http://schemas.microsoft.com/office/powerpoint/2010/main" Requires="p14">
      <p:transition spd="slow" p14:dur="900">
        <p14:flythrough hasBounce="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vertical)">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067C684-94B6-4831-9387-36AADD52FF78}"/>
              </a:ext>
            </a:extLst>
          </p:cNvPr>
          <p:cNvSpPr/>
          <p:nvPr/>
        </p:nvSpPr>
        <p:spPr>
          <a:xfrm>
            <a:off x="3399840" y="779683"/>
            <a:ext cx="5585134" cy="2308324"/>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120</a:t>
            </a:r>
          </a:p>
        </p:txBody>
      </p:sp>
      <p:sp>
        <p:nvSpPr>
          <p:cNvPr id="2" name="Rectangle 1">
            <a:extLst>
              <a:ext uri="{FF2B5EF4-FFF2-40B4-BE49-F238E27FC236}">
                <a16:creationId xmlns:a16="http://schemas.microsoft.com/office/drawing/2014/main" id="{DBBF68B1-BB2B-4E92-981C-3DDDCDFAD961}"/>
              </a:ext>
            </a:extLst>
          </p:cNvPr>
          <p:cNvSpPr/>
          <p:nvPr/>
        </p:nvSpPr>
        <p:spPr>
          <a:xfrm>
            <a:off x="4757530" y="779683"/>
            <a:ext cx="4227444" cy="2308324"/>
          </a:xfrm>
          <a:prstGeom prst="rect">
            <a:avLst/>
          </a:prstGeom>
        </p:spPr>
        <p:txBody>
          <a:bodyPr wrap="square">
            <a:spAutoFit/>
          </a:bodyPr>
          <a:lstStyle/>
          <a:p>
            <a:pPr algn="just"/>
            <a:r>
              <a:rPr lang="en-US" sz="1600" dirty="0">
                <a:solidFill>
                  <a:schemeClr val="bg1"/>
                </a:solidFill>
              </a:rPr>
              <a:t>“We don’t discover humility by thinking less of ourselves; we discover humility by thinking less about ourselves. It comes as we go about our work with an attitude of serving God and our fellowman. “…The moment we stop obsessing with ourselves and lose ourselves in service, our pride diminishes and begins to die” (“Pride and the Priesthood, ”Ensignor Liahona, Nov. 2010,58).</a:t>
            </a:r>
          </a:p>
        </p:txBody>
      </p:sp>
      <p:pic>
        <p:nvPicPr>
          <p:cNvPr id="5" name="Picture 4">
            <a:extLst>
              <a:ext uri="{FF2B5EF4-FFF2-40B4-BE49-F238E27FC236}">
                <a16:creationId xmlns:a16="http://schemas.microsoft.com/office/drawing/2014/main" id="{F478D93E-4D47-4965-BDDD-508A2EE733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4154" y="875201"/>
            <a:ext cx="1253376" cy="1563199"/>
          </a:xfrm>
          <a:prstGeom prst="rect">
            <a:avLst/>
          </a:prstGeom>
        </p:spPr>
      </p:pic>
      <p:sp>
        <p:nvSpPr>
          <p:cNvPr id="6" name="TextBox 5">
            <a:extLst>
              <a:ext uri="{FF2B5EF4-FFF2-40B4-BE49-F238E27FC236}">
                <a16:creationId xmlns:a16="http://schemas.microsoft.com/office/drawing/2014/main" id="{C8EF331E-76BD-4E5B-8F21-29475BCF3E35}"/>
              </a:ext>
            </a:extLst>
          </p:cNvPr>
          <p:cNvSpPr txBox="1"/>
          <p:nvPr/>
        </p:nvSpPr>
        <p:spPr>
          <a:xfrm>
            <a:off x="3399840" y="2438400"/>
            <a:ext cx="1462002" cy="492443"/>
          </a:xfrm>
          <a:prstGeom prst="rect">
            <a:avLst/>
          </a:prstGeom>
          <a:noFill/>
        </p:spPr>
        <p:txBody>
          <a:bodyPr wrap="none" rtlCol="0">
            <a:spAutoFit/>
          </a:bodyPr>
          <a:lstStyle/>
          <a:p>
            <a:pPr algn="ctr"/>
            <a:r>
              <a:rPr lang="en-US" sz="1300" b="1" dirty="0">
                <a:solidFill>
                  <a:schemeClr val="bg1"/>
                </a:solidFill>
              </a:rPr>
              <a:t>Elder </a:t>
            </a:r>
          </a:p>
          <a:p>
            <a:pPr algn="ctr"/>
            <a:r>
              <a:rPr lang="en-US" sz="1300" b="1" dirty="0">
                <a:solidFill>
                  <a:schemeClr val="bg1"/>
                </a:solidFill>
              </a:rPr>
              <a:t>Dieter F. Uchtdorf</a:t>
            </a:r>
          </a:p>
        </p:txBody>
      </p:sp>
      <p:sp>
        <p:nvSpPr>
          <p:cNvPr id="8" name="Rectangle 7">
            <a:extLst>
              <a:ext uri="{FF2B5EF4-FFF2-40B4-BE49-F238E27FC236}">
                <a16:creationId xmlns:a16="http://schemas.microsoft.com/office/drawing/2014/main" id="{D34F3FA7-A116-4280-8CB5-119E7843A74F}"/>
              </a:ext>
            </a:extLst>
          </p:cNvPr>
          <p:cNvSpPr/>
          <p:nvPr/>
        </p:nvSpPr>
        <p:spPr>
          <a:xfrm>
            <a:off x="1419169" y="3369884"/>
            <a:ext cx="3607078" cy="400110"/>
          </a:xfrm>
          <a:prstGeom prst="rect">
            <a:avLst/>
          </a:prstGeom>
        </p:spPr>
        <p:txBody>
          <a:bodyPr wrap="none">
            <a:spAutoFit/>
          </a:bodyPr>
          <a:lstStyle/>
          <a:p>
            <a:r>
              <a:rPr lang="en-US" sz="2000" b="1" dirty="0">
                <a:solidFill>
                  <a:schemeClr val="bg1"/>
                </a:solidFill>
                <a:latin typeface="Bahnschrift" panose="020B0502040204020203" pitchFamily="34" charset="0"/>
              </a:rPr>
              <a:t>Doctrine and Covenants 112:34.</a:t>
            </a:r>
          </a:p>
        </p:txBody>
      </p:sp>
      <p:sp>
        <p:nvSpPr>
          <p:cNvPr id="9" name="Rectangle 8">
            <a:extLst>
              <a:ext uri="{FF2B5EF4-FFF2-40B4-BE49-F238E27FC236}">
                <a16:creationId xmlns:a16="http://schemas.microsoft.com/office/drawing/2014/main" id="{A3B4A9B4-2474-4C6C-A48A-6C6D72140C62}"/>
              </a:ext>
            </a:extLst>
          </p:cNvPr>
          <p:cNvSpPr/>
          <p:nvPr/>
        </p:nvSpPr>
        <p:spPr>
          <a:xfrm>
            <a:off x="1419168" y="3719692"/>
            <a:ext cx="8851266" cy="584775"/>
          </a:xfrm>
          <a:prstGeom prst="rect">
            <a:avLst/>
          </a:prstGeom>
        </p:spPr>
        <p:txBody>
          <a:bodyPr wrap="square">
            <a:spAutoFit/>
          </a:bodyPr>
          <a:lstStyle/>
          <a:p>
            <a:pPr algn="just"/>
            <a:r>
              <a:rPr lang="en-US" sz="1600" b="1" dirty="0">
                <a:solidFill>
                  <a:schemeClr val="bg1"/>
                </a:solidFill>
                <a:latin typeface="Palatino"/>
              </a:rPr>
              <a:t>34 </a:t>
            </a:r>
            <a:r>
              <a:rPr lang="en-US" sz="1600" dirty="0">
                <a:solidFill>
                  <a:schemeClr val="bg1"/>
                </a:solidFill>
                <a:latin typeface="Palatino"/>
              </a:rPr>
              <a:t>Be faithful until I come, for I come quickly; and my reward is with me to recompense every man according as his work shall be. I am Alpha and Omega. Amen.</a:t>
            </a:r>
            <a:endParaRPr lang="en-US" sz="1600" dirty="0">
              <a:solidFill>
                <a:schemeClr val="bg1"/>
              </a:solidFill>
            </a:endParaRPr>
          </a:p>
        </p:txBody>
      </p:sp>
      <p:sp>
        <p:nvSpPr>
          <p:cNvPr id="10" name="Rectangle 9">
            <a:extLst>
              <a:ext uri="{FF2B5EF4-FFF2-40B4-BE49-F238E27FC236}">
                <a16:creationId xmlns:a16="http://schemas.microsoft.com/office/drawing/2014/main" id="{43D8F4A5-35CF-4544-9EAD-59956CA6B504}"/>
              </a:ext>
            </a:extLst>
          </p:cNvPr>
          <p:cNvSpPr/>
          <p:nvPr/>
        </p:nvSpPr>
        <p:spPr>
          <a:xfrm>
            <a:off x="1419168" y="4296662"/>
            <a:ext cx="6823683" cy="369332"/>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We must be faithful in order to receive the Lord’s promised blessings. </a:t>
            </a:r>
          </a:p>
        </p:txBody>
      </p:sp>
    </p:spTree>
    <p:extLst>
      <p:ext uri="{BB962C8B-B14F-4D97-AF65-F5344CB8AC3E}">
        <p14:creationId xmlns:p14="http://schemas.microsoft.com/office/powerpoint/2010/main" val="183392028"/>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1000" fill="hold"/>
                                        <p:tgtEl>
                                          <p:spTgt spid="10"/>
                                        </p:tgtEl>
                                        <p:attrNameLst>
                                          <p:attrName>ppt_w</p:attrName>
                                        </p:attrNameLst>
                                      </p:cBhvr>
                                      <p:tavLst>
                                        <p:tav tm="0">
                                          <p:val>
                                            <p:strVal val="#ppt_w*0.70"/>
                                          </p:val>
                                        </p:tav>
                                        <p:tav tm="100000">
                                          <p:val>
                                            <p:strVal val="#ppt_w"/>
                                          </p:val>
                                        </p:tav>
                                      </p:tavLst>
                                    </p:anim>
                                    <p:anim calcmode="lin" valueType="num">
                                      <p:cBhvr>
                                        <p:cTn id="20" dur="1000" fill="hold"/>
                                        <p:tgtEl>
                                          <p:spTgt spid="10"/>
                                        </p:tgtEl>
                                        <p:attrNameLst>
                                          <p:attrName>ppt_h</p:attrName>
                                        </p:attrNameLst>
                                      </p:cBhvr>
                                      <p:tavLst>
                                        <p:tav tm="0">
                                          <p:val>
                                            <p:strVal val="#ppt_h"/>
                                          </p:val>
                                        </p:tav>
                                        <p:tav tm="100000">
                                          <p:val>
                                            <p:strVal val="#ppt_h"/>
                                          </p:val>
                                        </p:tav>
                                      </p:tavLst>
                                    </p:anim>
                                    <p:animEffect transition="in" filter="fade">
                                      <p:cBhvr>
                                        <p:cTn id="21"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120</a:t>
            </a:r>
          </a:p>
        </p:txBody>
      </p:sp>
      <p:sp>
        <p:nvSpPr>
          <p:cNvPr id="2" name="Rectangle 1">
            <a:extLst>
              <a:ext uri="{FF2B5EF4-FFF2-40B4-BE49-F238E27FC236}">
                <a16:creationId xmlns:a16="http://schemas.microsoft.com/office/drawing/2014/main" id="{5701553C-DD1E-49AC-BB4C-6A025F633D73}"/>
              </a:ext>
            </a:extLst>
          </p:cNvPr>
          <p:cNvSpPr/>
          <p:nvPr/>
        </p:nvSpPr>
        <p:spPr>
          <a:xfrm>
            <a:off x="1285461" y="1323374"/>
            <a:ext cx="9475304" cy="4401205"/>
          </a:xfrm>
          <a:prstGeom prst="rect">
            <a:avLst/>
          </a:prstGeom>
        </p:spPr>
        <p:txBody>
          <a:bodyPr wrap="square">
            <a:spAutoFit/>
          </a:bodyPr>
          <a:lstStyle/>
          <a:p>
            <a:pPr algn="just"/>
            <a:r>
              <a:rPr lang="en-US" sz="1400" dirty="0">
                <a:solidFill>
                  <a:schemeClr val="bg1"/>
                </a:solidFill>
                <a:effectLst>
                  <a:outerShdw blurRad="38100" dist="38100" dir="2700000" algn="tl">
                    <a:srgbClr val="000000">
                      <a:alpha val="43137"/>
                    </a:srgbClr>
                  </a:outerShdw>
                </a:effectLst>
              </a:rPr>
              <a:t>For a time, President Marsh followed the counsel he had received. He worked to strengthen the Church and sustain Joseph Smith. However, he soon returned to his contentious feelings about the way the Church was led. These feelings combined with concerns about conflicts between disobedient and aggressive Church members and their neighbors in Missouri. In September 1838, while he was beset by this spirit of apostasy, his wife, Elizabeth, became involved in a dispute. She and another woman, both members of the Church, had agreed to regularly exchange milk to have enough to make cheese, but Sister Marsh was accused of violating her agreement by keeping the part of the milk that was richest in cream. The matter was brought before Church leaders more than once. It was even brought before the First Presidency. Each time, it was decided that Sister Marsh was at fault. President Marsh was angry and unsatisfied with these decisions (see George A. Smith, “Discourse,” Deseret News, Apr. 16, 1856, 44). While this situation did not lead him to leave the Church, it compounded with his other frustrations. He became increasingly critical of other Church leaders, and he eventually turned against the Saints. He later recalled, “I became jealous of the Prophet … and overlooked everything that was right, and spent all my time in looking for the evil” (“Remarks, ”Deseret News, Sept. 16, 1857,220).</a:t>
            </a:r>
          </a:p>
          <a:p>
            <a:pPr algn="just"/>
            <a:r>
              <a:rPr lang="en-US" sz="1400" dirty="0">
                <a:solidFill>
                  <a:schemeClr val="bg1"/>
                </a:solidFill>
                <a:effectLst>
                  <a:outerShdw blurRad="38100" dist="38100" dir="2700000" algn="tl">
                    <a:srgbClr val="000000">
                      <a:alpha val="43137"/>
                    </a:srgbClr>
                  </a:outerShdw>
                </a:effectLst>
              </a:rPr>
              <a:t>In October 1838, Thomas B. Marsh swore before a magistrate that Joseph Smith and the Latter-day Saints were hostile toward the state of Missouri. This affidavit contributed to the government issuing an extermination order that resulted in the expulsion of more than 15,000 Saints from their homes in Missouri. </a:t>
            </a:r>
          </a:p>
          <a:p>
            <a:pPr algn="just"/>
            <a:r>
              <a:rPr lang="en-US" sz="1400" dirty="0">
                <a:solidFill>
                  <a:schemeClr val="bg1"/>
                </a:solidFill>
                <a:effectLst>
                  <a:outerShdw blurRad="38100" dist="38100" dir="2700000" algn="tl">
                    <a:srgbClr val="000000">
                      <a:alpha val="43137"/>
                    </a:srgbClr>
                  </a:outerShdw>
                </a:effectLst>
              </a:rPr>
              <a:t>Eighteen years after Thomas B. Marsh left the Church, he humbly wrote a letter to President Heber C. Kimball of the First Presidency, asking for forgiveness and permission to rejoin the Church. He explained what he had learned through his mistakes: “The Lord could get along very well without me and He has lost nothing by my falling out of the ranks; But O what have I lost?!” (Thomas B. Marsh letter to Heber C. Kimball, May 5, 1857, Brigham Young Collection, Church History Library, as quoted in Kay Darowski, “The Faith and Fall of Thomas Marsh,” Revelations in Context,history.lds.org).</a:t>
            </a:r>
          </a:p>
        </p:txBody>
      </p:sp>
    </p:spTree>
    <p:extLst>
      <p:ext uri="{BB962C8B-B14F-4D97-AF65-F5344CB8AC3E}">
        <p14:creationId xmlns:p14="http://schemas.microsoft.com/office/powerpoint/2010/main" val="1467554087"/>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120</a:t>
            </a:r>
          </a:p>
        </p:txBody>
      </p:sp>
      <p:sp>
        <p:nvSpPr>
          <p:cNvPr id="3" name="Rectangle 2">
            <a:extLst>
              <a:ext uri="{FF2B5EF4-FFF2-40B4-BE49-F238E27FC236}">
                <a16:creationId xmlns:a16="http://schemas.microsoft.com/office/drawing/2014/main" id="{49D67C57-3C0E-4B3A-A297-8F5D1C1AF4ED}"/>
              </a:ext>
            </a:extLst>
          </p:cNvPr>
          <p:cNvSpPr/>
          <p:nvPr/>
        </p:nvSpPr>
        <p:spPr>
          <a:xfrm>
            <a:off x="3284364" y="3105834"/>
            <a:ext cx="5623271" cy="646331"/>
          </a:xfrm>
          <a:prstGeom prst="rect">
            <a:avLst/>
          </a:prstGeom>
        </p:spPr>
        <p:txBody>
          <a:bodyPr wrap="none">
            <a:spAutoFit/>
          </a:bodyPr>
          <a:lstStyle/>
          <a:p>
            <a:r>
              <a:rPr lang="en-US" sz="3600" b="1" dirty="0">
                <a:solidFill>
                  <a:schemeClr val="bg1"/>
                </a:solidFill>
                <a:latin typeface="Bahnschrift" panose="020B0502040204020203" pitchFamily="34" charset="0"/>
              </a:rPr>
              <a:t>Doctrine and Covenants 112</a:t>
            </a:r>
          </a:p>
        </p:txBody>
      </p:sp>
    </p:spTree>
    <p:extLst>
      <p:ext uri="{BB962C8B-B14F-4D97-AF65-F5344CB8AC3E}">
        <p14:creationId xmlns:p14="http://schemas.microsoft.com/office/powerpoint/2010/main" val="1032045015"/>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120</a:t>
            </a:r>
          </a:p>
        </p:txBody>
      </p:sp>
      <p:sp>
        <p:nvSpPr>
          <p:cNvPr id="3" name="Rectangle 2">
            <a:extLst>
              <a:ext uri="{FF2B5EF4-FFF2-40B4-BE49-F238E27FC236}">
                <a16:creationId xmlns:a16="http://schemas.microsoft.com/office/drawing/2014/main" id="{58CE33F6-9158-4DBD-AF34-E92DA6BFE377}"/>
              </a:ext>
            </a:extLst>
          </p:cNvPr>
          <p:cNvSpPr/>
          <p:nvPr/>
        </p:nvSpPr>
        <p:spPr>
          <a:xfrm>
            <a:off x="1309790" y="952884"/>
            <a:ext cx="3754554" cy="400110"/>
          </a:xfrm>
          <a:prstGeom prst="rect">
            <a:avLst/>
          </a:prstGeom>
        </p:spPr>
        <p:txBody>
          <a:bodyPr wrap="none">
            <a:spAutoFit/>
          </a:bodyPr>
          <a:lstStyle/>
          <a:p>
            <a:r>
              <a:rPr lang="en-US" sz="2000" b="1" dirty="0">
                <a:solidFill>
                  <a:schemeClr val="bg1"/>
                </a:solidFill>
                <a:latin typeface="Bahnschrift" panose="020B0502040204020203" pitchFamily="34" charset="0"/>
              </a:rPr>
              <a:t>Doctrine and Covenants 112:1-13.</a:t>
            </a:r>
          </a:p>
        </p:txBody>
      </p:sp>
      <p:sp>
        <p:nvSpPr>
          <p:cNvPr id="2" name="Rectangle 1">
            <a:extLst>
              <a:ext uri="{FF2B5EF4-FFF2-40B4-BE49-F238E27FC236}">
                <a16:creationId xmlns:a16="http://schemas.microsoft.com/office/drawing/2014/main" id="{F74E43A7-3433-486A-B1CB-A6B79C5D66C5}"/>
              </a:ext>
            </a:extLst>
          </p:cNvPr>
          <p:cNvSpPr/>
          <p:nvPr/>
        </p:nvSpPr>
        <p:spPr>
          <a:xfrm>
            <a:off x="3048000" y="3105835"/>
            <a:ext cx="6096000" cy="1846659"/>
          </a:xfrm>
          <a:prstGeom prst="rect">
            <a:avLst/>
          </a:prstGeom>
        </p:spPr>
        <p:txBody>
          <a:bodyPr>
            <a:spAutoFit/>
          </a:bodyPr>
          <a:lstStyle/>
          <a:p>
            <a:pPr algn="ctr"/>
            <a:r>
              <a:rPr lang="en-US" sz="3800" dirty="0">
                <a:solidFill>
                  <a:schemeClr val="bg1"/>
                </a:solidFill>
                <a:latin typeface="MV Boli" panose="02000500030200090000" pitchFamily="2" charset="0"/>
                <a:cs typeface="MV Boli" panose="02000500030200090000" pitchFamily="2" charset="0"/>
              </a:rPr>
              <a:t>“The Lord gives counsel and promises blessings to Thomas B. Marsh”</a:t>
            </a:r>
          </a:p>
        </p:txBody>
      </p:sp>
    </p:spTree>
    <p:extLst>
      <p:ext uri="{BB962C8B-B14F-4D97-AF65-F5344CB8AC3E}">
        <p14:creationId xmlns:p14="http://schemas.microsoft.com/office/powerpoint/2010/main" val="235918865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120</a:t>
            </a:r>
          </a:p>
        </p:txBody>
      </p:sp>
      <p:sp>
        <p:nvSpPr>
          <p:cNvPr id="2" name="Rectangle 1">
            <a:extLst>
              <a:ext uri="{FF2B5EF4-FFF2-40B4-BE49-F238E27FC236}">
                <a16:creationId xmlns:a16="http://schemas.microsoft.com/office/drawing/2014/main" id="{64BC1122-AB58-4FE0-9B15-D1A62CF1EE7B}"/>
              </a:ext>
            </a:extLst>
          </p:cNvPr>
          <p:cNvSpPr/>
          <p:nvPr/>
        </p:nvSpPr>
        <p:spPr>
          <a:xfrm>
            <a:off x="4324457" y="783607"/>
            <a:ext cx="3523400" cy="369332"/>
          </a:xfrm>
          <a:prstGeom prst="rect">
            <a:avLst/>
          </a:prstGeom>
        </p:spPr>
        <p:txBody>
          <a:bodyPr wrap="none">
            <a:spAutoFit/>
          </a:bodyPr>
          <a:lstStyle/>
          <a:p>
            <a:r>
              <a:rPr lang="en-US" i="1" dirty="0">
                <a:solidFill>
                  <a:schemeClr val="bg1"/>
                </a:solidFill>
                <a:effectLst>
                  <a:outerShdw blurRad="38100" dist="38100" dir="2700000" algn="tl">
                    <a:srgbClr val="000000">
                      <a:alpha val="43137"/>
                    </a:srgbClr>
                  </a:outerShdw>
                </a:effectLst>
              </a:rPr>
              <a:t>Angry, frustrated, offended</a:t>
            </a:r>
            <a:r>
              <a:rPr lang="en-US" i="1">
                <a:solidFill>
                  <a:schemeClr val="bg1"/>
                </a:solidFill>
                <a:effectLst>
                  <a:outerShdw blurRad="38100" dist="38100" dir="2700000" algn="tl">
                    <a:srgbClr val="000000">
                      <a:alpha val="43137"/>
                    </a:srgbClr>
                  </a:outerShdw>
                </a:effectLst>
              </a:rPr>
              <a:t>, jealous.</a:t>
            </a:r>
            <a:endParaRPr lang="en-US" i="1" dirty="0">
              <a:solidFill>
                <a:schemeClr val="bg1"/>
              </a:solidFill>
              <a:effectLst>
                <a:outerShdw blurRad="38100" dist="38100" dir="2700000" algn="tl">
                  <a:srgbClr val="000000">
                    <a:alpha val="43137"/>
                  </a:srgbClr>
                </a:outerShdw>
              </a:effectLst>
            </a:endParaRPr>
          </a:p>
        </p:txBody>
      </p:sp>
      <p:sp>
        <p:nvSpPr>
          <p:cNvPr id="4" name="Rectangle 3">
            <a:extLst>
              <a:ext uri="{FF2B5EF4-FFF2-40B4-BE49-F238E27FC236}">
                <a16:creationId xmlns:a16="http://schemas.microsoft.com/office/drawing/2014/main" id="{3FF8E641-3079-4099-A7C3-668DE53AF22B}"/>
              </a:ext>
            </a:extLst>
          </p:cNvPr>
          <p:cNvSpPr/>
          <p:nvPr/>
        </p:nvSpPr>
        <p:spPr>
          <a:xfrm>
            <a:off x="1431236" y="1338469"/>
            <a:ext cx="9024730" cy="2756453"/>
          </a:xfrm>
          <a:prstGeom prst="rect">
            <a:avLst/>
          </a:prstGeom>
          <a:solidFill>
            <a:schemeClr val="accent1">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a:solidFill>
                  <a:schemeClr val="bg1"/>
                </a:solidFill>
              </a:rPr>
              <a:t>Soon after Thomas B. Marsh was called to be an Apostle in 1835, he was appointed President of the Quorum of the Twelve Apostles. In the spring of 1837, President Marsh learned that one of the Twelve Apostles, Elder Parley P. Pratt, was planning a mission to England without President Marsh’s direction. President Marsh, who was in Missouri, wrote to Elder Pratt and the other members of the Twelve and invited them to meet him in Kirtland, Ohio, on July 24, 1837, so they could be unified in their plans for missions. However, a month before that meeting took place, two other members of the Twelve, Elders Heber C. Kimball and Orson Hyde, departed for England after receiving mission calls from the Prophet Joseph Smith. President Marsh was apparently upset that members of the Twelve were proceeding to preach the gospel in England without his involvement.</a:t>
            </a:r>
          </a:p>
        </p:txBody>
      </p:sp>
      <p:sp>
        <p:nvSpPr>
          <p:cNvPr id="6" name="Rectangle 5">
            <a:extLst>
              <a:ext uri="{FF2B5EF4-FFF2-40B4-BE49-F238E27FC236}">
                <a16:creationId xmlns:a16="http://schemas.microsoft.com/office/drawing/2014/main" id="{5EB184BC-E2C2-4F1A-83BC-A5EC58AC6E31}"/>
              </a:ext>
            </a:extLst>
          </p:cNvPr>
          <p:cNvSpPr/>
          <p:nvPr/>
        </p:nvSpPr>
        <p:spPr>
          <a:xfrm>
            <a:off x="1431236" y="4280452"/>
            <a:ext cx="9024730" cy="369332"/>
          </a:xfrm>
          <a:prstGeom prst="rect">
            <a:avLst/>
          </a:prstGeom>
        </p:spPr>
        <p:txBody>
          <a:bodyPr wrap="square">
            <a:spAutoFit/>
          </a:bodyPr>
          <a:lstStyle/>
          <a:p>
            <a:pPr algn="just"/>
            <a:r>
              <a:rPr lang="en-US" b="1" dirty="0">
                <a:solidFill>
                  <a:schemeClr val="bg1"/>
                </a:solidFill>
              </a:rPr>
              <a:t>In this situation, what could President Marsh do to avoid the feelings listed on the board?</a:t>
            </a:r>
          </a:p>
        </p:txBody>
      </p:sp>
      <p:sp>
        <p:nvSpPr>
          <p:cNvPr id="8" name="Rectangle 7">
            <a:extLst>
              <a:ext uri="{FF2B5EF4-FFF2-40B4-BE49-F238E27FC236}">
                <a16:creationId xmlns:a16="http://schemas.microsoft.com/office/drawing/2014/main" id="{392F1261-B24E-46F6-B1D3-410B14CE9E84}"/>
              </a:ext>
            </a:extLst>
          </p:cNvPr>
          <p:cNvSpPr/>
          <p:nvPr/>
        </p:nvSpPr>
        <p:spPr>
          <a:xfrm>
            <a:off x="1431235" y="4649784"/>
            <a:ext cx="8706677" cy="369332"/>
          </a:xfrm>
          <a:prstGeom prst="rect">
            <a:avLst/>
          </a:prstGeom>
        </p:spPr>
        <p:txBody>
          <a:bodyPr wrap="square">
            <a:spAutoFit/>
          </a:bodyPr>
          <a:lstStyle/>
          <a:p>
            <a:r>
              <a:rPr lang="en-US" b="1" dirty="0">
                <a:solidFill>
                  <a:schemeClr val="bg1"/>
                </a:solidFill>
              </a:rPr>
              <a:t>What are some dangers of allowing such feelings to govern our thoughts and actions?</a:t>
            </a:r>
          </a:p>
        </p:txBody>
      </p:sp>
    </p:spTree>
    <p:extLst>
      <p:ext uri="{BB962C8B-B14F-4D97-AF65-F5344CB8AC3E}">
        <p14:creationId xmlns:p14="http://schemas.microsoft.com/office/powerpoint/2010/main" val="2111204332"/>
      </p:ext>
    </p:extLst>
  </p:cSld>
  <p:clrMapOvr>
    <a:masterClrMapping/>
  </p:clrMapOvr>
  <mc:AlternateContent xmlns:mc="http://schemas.openxmlformats.org/markup-compatibility/2006">
    <mc:Choice xmlns:p14="http://schemas.microsoft.com/office/powerpoint/2010/main" Requires="p14">
      <p:transition spd="slow" p14:dur="1600">
        <p14:prism dir="d"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1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outVertical)">
                                      <p:cBhvr>
                                        <p:cTn id="1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120</a:t>
            </a:r>
          </a:p>
        </p:txBody>
      </p:sp>
      <p:sp>
        <p:nvSpPr>
          <p:cNvPr id="3" name="Rectangle 2">
            <a:extLst>
              <a:ext uri="{FF2B5EF4-FFF2-40B4-BE49-F238E27FC236}">
                <a16:creationId xmlns:a16="http://schemas.microsoft.com/office/drawing/2014/main" id="{17A69CAD-6F7F-4BC6-BEE7-6F1C4B0BD4DE}"/>
              </a:ext>
            </a:extLst>
          </p:cNvPr>
          <p:cNvSpPr/>
          <p:nvPr/>
        </p:nvSpPr>
        <p:spPr>
          <a:xfrm>
            <a:off x="1309790" y="952884"/>
            <a:ext cx="3669594" cy="400110"/>
          </a:xfrm>
          <a:prstGeom prst="rect">
            <a:avLst/>
          </a:prstGeom>
        </p:spPr>
        <p:txBody>
          <a:bodyPr wrap="none">
            <a:spAutoFit/>
          </a:bodyPr>
          <a:lstStyle/>
          <a:p>
            <a:r>
              <a:rPr lang="en-US" sz="2000" b="1" dirty="0">
                <a:solidFill>
                  <a:schemeClr val="bg1"/>
                </a:solidFill>
                <a:latin typeface="Bahnschrift" panose="020B0502040204020203" pitchFamily="34" charset="0"/>
              </a:rPr>
              <a:t>Doctrine and Covenants 112:1-3.</a:t>
            </a:r>
          </a:p>
        </p:txBody>
      </p:sp>
      <p:sp>
        <p:nvSpPr>
          <p:cNvPr id="2" name="Rectangle 1">
            <a:extLst>
              <a:ext uri="{FF2B5EF4-FFF2-40B4-BE49-F238E27FC236}">
                <a16:creationId xmlns:a16="http://schemas.microsoft.com/office/drawing/2014/main" id="{1A20361A-5B7A-40CB-89D0-57E22FD4E92A}"/>
              </a:ext>
            </a:extLst>
          </p:cNvPr>
          <p:cNvSpPr/>
          <p:nvPr/>
        </p:nvSpPr>
        <p:spPr>
          <a:xfrm>
            <a:off x="1309790" y="1299986"/>
            <a:ext cx="8934140" cy="2062103"/>
          </a:xfrm>
          <a:prstGeom prst="rect">
            <a:avLst/>
          </a:prstGeom>
        </p:spPr>
        <p:txBody>
          <a:bodyPr wrap="square">
            <a:spAutoFit/>
          </a:bodyPr>
          <a:lstStyle/>
          <a:p>
            <a:pPr algn="just" fontAlgn="base"/>
            <a:r>
              <a:rPr lang="en-US" sz="1600" b="1" dirty="0">
                <a:solidFill>
                  <a:schemeClr val="bg1"/>
                </a:solidFill>
                <a:latin typeface="Palatino"/>
              </a:rPr>
              <a:t>1 </a:t>
            </a:r>
            <a:r>
              <a:rPr lang="en-US" sz="1600" dirty="0">
                <a:solidFill>
                  <a:schemeClr val="bg1"/>
                </a:solidFill>
                <a:latin typeface="Palatino"/>
              </a:rPr>
              <a:t>Verily thus saith the Lord unto you my servant Thomas: I have heard thy prayers; and thine alms have come up as a memorial before me, in behalf of those, thy brethren, who were chosen to bear testimony of my name and to send it abroad among all nations, kindreds, tongues, and people, and ordained through the instrumentality of my servants.</a:t>
            </a:r>
          </a:p>
          <a:p>
            <a:pPr algn="just" fontAlgn="base"/>
            <a:r>
              <a:rPr lang="en-US" sz="1600" b="1" dirty="0">
                <a:solidFill>
                  <a:schemeClr val="bg1"/>
                </a:solidFill>
                <a:latin typeface="Palatino"/>
              </a:rPr>
              <a:t>2 </a:t>
            </a:r>
            <a:r>
              <a:rPr lang="en-US" sz="1600" dirty="0">
                <a:solidFill>
                  <a:schemeClr val="bg1"/>
                </a:solidFill>
                <a:latin typeface="Palatino"/>
              </a:rPr>
              <a:t>Verily I say unto you, there have been some few things in thine heart and with thee with which I, the Lord, was not well pleased.</a:t>
            </a:r>
          </a:p>
          <a:p>
            <a:pPr algn="just" fontAlgn="base"/>
            <a:r>
              <a:rPr lang="en-US" sz="1600" b="1" dirty="0">
                <a:solidFill>
                  <a:schemeClr val="bg1"/>
                </a:solidFill>
                <a:latin typeface="Palatino"/>
              </a:rPr>
              <a:t>3 </a:t>
            </a:r>
            <a:r>
              <a:rPr lang="en-US" sz="1600" dirty="0">
                <a:solidFill>
                  <a:schemeClr val="bg1"/>
                </a:solidFill>
                <a:latin typeface="Palatino"/>
              </a:rPr>
              <a:t>Nevertheless, inasmuch as thou hast abased thyself thou shalt be exalted; therefore, all thy sins are forgiven thee.</a:t>
            </a:r>
            <a:endParaRPr lang="en-US" sz="1600" b="0" i="0" dirty="0">
              <a:solidFill>
                <a:schemeClr val="bg1"/>
              </a:solidFill>
              <a:effectLst/>
              <a:latin typeface="Palatino"/>
            </a:endParaRPr>
          </a:p>
        </p:txBody>
      </p:sp>
      <p:sp>
        <p:nvSpPr>
          <p:cNvPr id="4" name="Rectangle 3">
            <a:extLst>
              <a:ext uri="{FF2B5EF4-FFF2-40B4-BE49-F238E27FC236}">
                <a16:creationId xmlns:a16="http://schemas.microsoft.com/office/drawing/2014/main" id="{17B145AB-0DE1-4583-8378-72EC17F3167B}"/>
              </a:ext>
            </a:extLst>
          </p:cNvPr>
          <p:cNvSpPr/>
          <p:nvPr/>
        </p:nvSpPr>
        <p:spPr>
          <a:xfrm>
            <a:off x="1309790" y="3389340"/>
            <a:ext cx="5538952" cy="369332"/>
          </a:xfrm>
          <a:prstGeom prst="rect">
            <a:avLst/>
          </a:prstGeom>
        </p:spPr>
        <p:txBody>
          <a:bodyPr wrap="none">
            <a:spAutoFit/>
          </a:bodyPr>
          <a:lstStyle/>
          <a:p>
            <a:r>
              <a:rPr lang="en-US" b="1" dirty="0">
                <a:solidFill>
                  <a:schemeClr val="bg1"/>
                </a:solidFill>
              </a:rPr>
              <a:t>What warnings did the Lord give to Thomas B. Marsh?</a:t>
            </a:r>
          </a:p>
        </p:txBody>
      </p:sp>
      <p:sp>
        <p:nvSpPr>
          <p:cNvPr id="5" name="Rectangle 4">
            <a:extLst>
              <a:ext uri="{FF2B5EF4-FFF2-40B4-BE49-F238E27FC236}">
                <a16:creationId xmlns:a16="http://schemas.microsoft.com/office/drawing/2014/main" id="{465C47DE-D0DF-4C30-8C1A-DC232BB8688A}"/>
              </a:ext>
            </a:extLst>
          </p:cNvPr>
          <p:cNvSpPr/>
          <p:nvPr/>
        </p:nvSpPr>
        <p:spPr>
          <a:xfrm>
            <a:off x="1309790" y="3785923"/>
            <a:ext cx="6306535" cy="369332"/>
          </a:xfrm>
          <a:prstGeom prst="rect">
            <a:avLst/>
          </a:prstGeom>
        </p:spPr>
        <p:txBody>
          <a:bodyPr wrap="none">
            <a:spAutoFit/>
          </a:bodyPr>
          <a:lstStyle/>
          <a:p>
            <a:r>
              <a:rPr lang="en-US" b="1" dirty="0">
                <a:solidFill>
                  <a:schemeClr val="bg1"/>
                </a:solidFill>
              </a:rPr>
              <a:t>What good things did the Lord say President Marsh had done?</a:t>
            </a:r>
          </a:p>
        </p:txBody>
      </p:sp>
    </p:spTree>
    <p:extLst>
      <p:ext uri="{BB962C8B-B14F-4D97-AF65-F5344CB8AC3E}">
        <p14:creationId xmlns:p14="http://schemas.microsoft.com/office/powerpoint/2010/main" val="315244752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120</a:t>
            </a:r>
          </a:p>
        </p:txBody>
      </p:sp>
      <p:sp>
        <p:nvSpPr>
          <p:cNvPr id="3" name="Rectangle 2">
            <a:extLst>
              <a:ext uri="{FF2B5EF4-FFF2-40B4-BE49-F238E27FC236}">
                <a16:creationId xmlns:a16="http://schemas.microsoft.com/office/drawing/2014/main" id="{17141B8B-72CB-4739-9324-5ADB3D5348C2}"/>
              </a:ext>
            </a:extLst>
          </p:cNvPr>
          <p:cNvSpPr/>
          <p:nvPr/>
        </p:nvSpPr>
        <p:spPr>
          <a:xfrm>
            <a:off x="1309790" y="952884"/>
            <a:ext cx="3956532" cy="400110"/>
          </a:xfrm>
          <a:prstGeom prst="rect">
            <a:avLst/>
          </a:prstGeom>
        </p:spPr>
        <p:txBody>
          <a:bodyPr wrap="none">
            <a:spAutoFit/>
          </a:bodyPr>
          <a:lstStyle/>
          <a:p>
            <a:r>
              <a:rPr lang="en-US" sz="2000" b="1" dirty="0">
                <a:solidFill>
                  <a:schemeClr val="bg1"/>
                </a:solidFill>
                <a:latin typeface="Bahnschrift" panose="020B0502040204020203" pitchFamily="34" charset="0"/>
              </a:rPr>
              <a:t>Doctrine and Covenants 112:4-10.</a:t>
            </a:r>
          </a:p>
        </p:txBody>
      </p:sp>
      <p:sp>
        <p:nvSpPr>
          <p:cNvPr id="2" name="Rectangle 1">
            <a:extLst>
              <a:ext uri="{FF2B5EF4-FFF2-40B4-BE49-F238E27FC236}">
                <a16:creationId xmlns:a16="http://schemas.microsoft.com/office/drawing/2014/main" id="{1DC6AB87-125A-495C-A9F9-AEECC8939998}"/>
              </a:ext>
            </a:extLst>
          </p:cNvPr>
          <p:cNvSpPr/>
          <p:nvPr/>
        </p:nvSpPr>
        <p:spPr>
          <a:xfrm>
            <a:off x="1309789" y="1245874"/>
            <a:ext cx="8841375" cy="4031873"/>
          </a:xfrm>
          <a:prstGeom prst="rect">
            <a:avLst/>
          </a:prstGeom>
        </p:spPr>
        <p:txBody>
          <a:bodyPr wrap="square">
            <a:spAutoFit/>
          </a:bodyPr>
          <a:lstStyle/>
          <a:p>
            <a:pPr algn="just" fontAlgn="base"/>
            <a:r>
              <a:rPr lang="en-US" sz="1600" b="1" dirty="0">
                <a:solidFill>
                  <a:schemeClr val="bg1"/>
                </a:solidFill>
                <a:latin typeface="Palatino"/>
              </a:rPr>
              <a:t>4 </a:t>
            </a:r>
            <a:r>
              <a:rPr lang="en-US" sz="1600" dirty="0">
                <a:solidFill>
                  <a:schemeClr val="bg1"/>
                </a:solidFill>
                <a:latin typeface="Palatino"/>
              </a:rPr>
              <a:t>Let thy heart be of good cheer before my face; and thou shalt bear record of my name, not only unto the Gentiles, but also unto the Jews; and thou shalt send forth my word unto the ends of the earth.</a:t>
            </a:r>
          </a:p>
          <a:p>
            <a:pPr algn="just" fontAlgn="base"/>
            <a:r>
              <a:rPr lang="en-US" sz="1600" b="1" dirty="0">
                <a:solidFill>
                  <a:schemeClr val="bg1"/>
                </a:solidFill>
                <a:latin typeface="Palatino"/>
              </a:rPr>
              <a:t>5 </a:t>
            </a:r>
            <a:r>
              <a:rPr lang="en-US" sz="1600" dirty="0">
                <a:solidFill>
                  <a:schemeClr val="bg1"/>
                </a:solidFill>
                <a:latin typeface="Palatino"/>
              </a:rPr>
              <a:t>Contend thou, therefore, morning by morning; and day after day let thy warning voice go forth; and when the night cometh let not the inhabitants of the earth slumber, because of thy speech.</a:t>
            </a:r>
          </a:p>
          <a:p>
            <a:pPr algn="just" fontAlgn="base"/>
            <a:r>
              <a:rPr lang="en-US" sz="1600" b="1" dirty="0">
                <a:solidFill>
                  <a:schemeClr val="bg1"/>
                </a:solidFill>
                <a:latin typeface="Palatino"/>
              </a:rPr>
              <a:t>6 </a:t>
            </a:r>
            <a:r>
              <a:rPr lang="en-US" sz="1600" dirty="0">
                <a:solidFill>
                  <a:schemeClr val="bg1"/>
                </a:solidFill>
                <a:latin typeface="Palatino"/>
              </a:rPr>
              <a:t>Let thy habitation be known in Zion, and remove not thy house; for I, the Lord, have a great work for thee to do, in publishing my name among the children of men.</a:t>
            </a:r>
          </a:p>
          <a:p>
            <a:pPr algn="just" fontAlgn="base"/>
            <a:r>
              <a:rPr lang="en-US" sz="1600" b="1" dirty="0">
                <a:solidFill>
                  <a:schemeClr val="bg1"/>
                </a:solidFill>
                <a:latin typeface="Palatino"/>
              </a:rPr>
              <a:t>7 </a:t>
            </a:r>
            <a:r>
              <a:rPr lang="en-US" sz="1600" dirty="0">
                <a:solidFill>
                  <a:schemeClr val="bg1"/>
                </a:solidFill>
                <a:latin typeface="Palatino"/>
              </a:rPr>
              <a:t>Therefore, gird up thy loins for the work. Let thy feet be shod also, for thou art chosen, and thy path lieth among the mountains, and among many nations.</a:t>
            </a:r>
          </a:p>
          <a:p>
            <a:pPr algn="just" fontAlgn="base"/>
            <a:r>
              <a:rPr lang="en-US" sz="1600" b="1" dirty="0">
                <a:solidFill>
                  <a:schemeClr val="bg1"/>
                </a:solidFill>
                <a:latin typeface="Palatino"/>
              </a:rPr>
              <a:t>8 </a:t>
            </a:r>
            <a:r>
              <a:rPr lang="en-US" sz="1600" dirty="0">
                <a:solidFill>
                  <a:schemeClr val="bg1"/>
                </a:solidFill>
                <a:latin typeface="Palatino"/>
              </a:rPr>
              <a:t>And by thy word many high ones shall be brought low, and by thy word many low ones shall be exalted.</a:t>
            </a:r>
          </a:p>
          <a:p>
            <a:pPr algn="just" fontAlgn="base"/>
            <a:r>
              <a:rPr lang="en-US" sz="1600" b="1" dirty="0">
                <a:solidFill>
                  <a:schemeClr val="bg1"/>
                </a:solidFill>
                <a:latin typeface="Palatino"/>
              </a:rPr>
              <a:t>9 </a:t>
            </a:r>
            <a:r>
              <a:rPr lang="en-US" sz="1600" dirty="0">
                <a:solidFill>
                  <a:schemeClr val="bg1"/>
                </a:solidFill>
                <a:latin typeface="Palatino"/>
              </a:rPr>
              <a:t>Thy voice shall be a rebuke unto the transgressor; and at thy rebuke let the tongue of the slanderer cease its perverseness.</a:t>
            </a:r>
          </a:p>
          <a:p>
            <a:pPr algn="just" fontAlgn="base"/>
            <a:r>
              <a:rPr lang="en-US" sz="1600" b="1" dirty="0">
                <a:solidFill>
                  <a:schemeClr val="bg1"/>
                </a:solidFill>
                <a:latin typeface="Palatino"/>
              </a:rPr>
              <a:t>10 </a:t>
            </a:r>
            <a:r>
              <a:rPr lang="en-US" sz="1600" dirty="0">
                <a:solidFill>
                  <a:schemeClr val="bg1"/>
                </a:solidFill>
                <a:latin typeface="Palatino"/>
              </a:rPr>
              <a:t>Be thou humble; and the Lord thy God shall lead thee by the hand, and give thee answer to thy prayers.</a:t>
            </a:r>
            <a:endParaRPr lang="en-US" sz="1600" b="0" i="0" dirty="0">
              <a:solidFill>
                <a:schemeClr val="bg1"/>
              </a:solidFill>
              <a:effectLst/>
              <a:latin typeface="Palatino"/>
            </a:endParaRPr>
          </a:p>
        </p:txBody>
      </p:sp>
    </p:spTree>
    <p:extLst>
      <p:ext uri="{BB962C8B-B14F-4D97-AF65-F5344CB8AC3E}">
        <p14:creationId xmlns:p14="http://schemas.microsoft.com/office/powerpoint/2010/main" val="2090674851"/>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120</a:t>
            </a:r>
          </a:p>
        </p:txBody>
      </p:sp>
      <p:sp>
        <p:nvSpPr>
          <p:cNvPr id="2" name="Rectangle 1">
            <a:extLst>
              <a:ext uri="{FF2B5EF4-FFF2-40B4-BE49-F238E27FC236}">
                <a16:creationId xmlns:a16="http://schemas.microsoft.com/office/drawing/2014/main" id="{80789B9E-4136-4E86-826E-1DE03F6DAA4E}"/>
              </a:ext>
            </a:extLst>
          </p:cNvPr>
          <p:cNvSpPr/>
          <p:nvPr/>
        </p:nvSpPr>
        <p:spPr>
          <a:xfrm>
            <a:off x="1577008" y="998740"/>
            <a:ext cx="7712766" cy="369332"/>
          </a:xfrm>
          <a:prstGeom prst="rect">
            <a:avLst/>
          </a:prstGeom>
        </p:spPr>
        <p:txBody>
          <a:bodyPr wrap="square">
            <a:spAutoFit/>
          </a:bodyPr>
          <a:lstStyle/>
          <a:p>
            <a:r>
              <a:rPr lang="en-US" b="1" dirty="0">
                <a:solidFill>
                  <a:schemeClr val="bg1"/>
                </a:solidFill>
              </a:rPr>
              <a:t>How would you restate the Lord’s teaching in verse 10 in your own words?</a:t>
            </a:r>
          </a:p>
        </p:txBody>
      </p:sp>
      <p:sp>
        <p:nvSpPr>
          <p:cNvPr id="3" name="Rectangle 2">
            <a:extLst>
              <a:ext uri="{FF2B5EF4-FFF2-40B4-BE49-F238E27FC236}">
                <a16:creationId xmlns:a16="http://schemas.microsoft.com/office/drawing/2014/main" id="{4B802969-C80B-42F0-8FEE-4C3610E93B85}"/>
              </a:ext>
            </a:extLst>
          </p:cNvPr>
          <p:cNvSpPr/>
          <p:nvPr/>
        </p:nvSpPr>
        <p:spPr>
          <a:xfrm>
            <a:off x="1577008" y="1368072"/>
            <a:ext cx="6983896" cy="369332"/>
          </a:xfrm>
          <a:prstGeom prst="rect">
            <a:avLst/>
          </a:prstGeom>
        </p:spPr>
        <p:txBody>
          <a:bodyPr wrap="square">
            <a:spAutoFit/>
          </a:bodyPr>
          <a:lstStyle/>
          <a:p>
            <a:r>
              <a:rPr lang="en-US" i="1" dirty="0">
                <a:solidFill>
                  <a:schemeClr val="bg1"/>
                </a:solidFill>
                <a:effectLst>
                  <a:outerShdw blurRad="38100" dist="38100" dir="2700000" algn="tl">
                    <a:srgbClr val="000000">
                      <a:alpha val="43137"/>
                    </a:srgbClr>
                  </a:outerShdw>
                </a:effectLst>
              </a:rPr>
              <a:t>If we are humble, the Lord will lead us and give us answers to our prayers.</a:t>
            </a:r>
          </a:p>
        </p:txBody>
      </p:sp>
      <p:sp>
        <p:nvSpPr>
          <p:cNvPr id="4" name="Rectangle 3">
            <a:extLst>
              <a:ext uri="{FF2B5EF4-FFF2-40B4-BE49-F238E27FC236}">
                <a16:creationId xmlns:a16="http://schemas.microsoft.com/office/drawing/2014/main" id="{2FD4CD90-2E0F-4AD7-AC70-02B08F99AEF6}"/>
              </a:ext>
            </a:extLst>
          </p:cNvPr>
          <p:cNvSpPr/>
          <p:nvPr/>
        </p:nvSpPr>
        <p:spPr>
          <a:xfrm>
            <a:off x="1577008" y="1737404"/>
            <a:ext cx="6983896" cy="369332"/>
          </a:xfrm>
          <a:prstGeom prst="rect">
            <a:avLst/>
          </a:prstGeom>
        </p:spPr>
        <p:txBody>
          <a:bodyPr wrap="square">
            <a:spAutoFit/>
          </a:bodyPr>
          <a:lstStyle/>
          <a:p>
            <a:pPr algn="just"/>
            <a:r>
              <a:rPr lang="en-US" b="1" dirty="0">
                <a:solidFill>
                  <a:schemeClr val="bg1"/>
                </a:solidFill>
              </a:rPr>
              <a:t>Why do you think humility helps us receive the Lord’s direction?</a:t>
            </a:r>
          </a:p>
        </p:txBody>
      </p:sp>
      <p:sp>
        <p:nvSpPr>
          <p:cNvPr id="5" name="Rectangle 4">
            <a:extLst>
              <a:ext uri="{FF2B5EF4-FFF2-40B4-BE49-F238E27FC236}">
                <a16:creationId xmlns:a16="http://schemas.microsoft.com/office/drawing/2014/main" id="{ED1F91BD-7E8E-469E-AAFB-65EBA9D8B6D7}"/>
              </a:ext>
            </a:extLst>
          </p:cNvPr>
          <p:cNvSpPr/>
          <p:nvPr/>
        </p:nvSpPr>
        <p:spPr>
          <a:xfrm>
            <a:off x="1577008" y="2204470"/>
            <a:ext cx="6838122" cy="369332"/>
          </a:xfrm>
          <a:prstGeom prst="rect">
            <a:avLst/>
          </a:prstGeom>
        </p:spPr>
        <p:txBody>
          <a:bodyPr wrap="square">
            <a:spAutoFit/>
          </a:bodyPr>
          <a:lstStyle/>
          <a:p>
            <a:pPr algn="just"/>
            <a:r>
              <a:rPr lang="en-US" b="1" dirty="0">
                <a:solidFill>
                  <a:schemeClr val="bg1"/>
                </a:solidFill>
              </a:rPr>
              <a:t>When have you felt guided by the Lord after humbling yourself?</a:t>
            </a:r>
          </a:p>
        </p:txBody>
      </p:sp>
      <p:sp>
        <p:nvSpPr>
          <p:cNvPr id="8" name="Rectangle 7">
            <a:extLst>
              <a:ext uri="{FF2B5EF4-FFF2-40B4-BE49-F238E27FC236}">
                <a16:creationId xmlns:a16="http://schemas.microsoft.com/office/drawing/2014/main" id="{5EF64B4E-C3F6-4963-97E8-AD4B5586065E}"/>
              </a:ext>
            </a:extLst>
          </p:cNvPr>
          <p:cNvSpPr/>
          <p:nvPr/>
        </p:nvSpPr>
        <p:spPr>
          <a:xfrm>
            <a:off x="1577008" y="2660734"/>
            <a:ext cx="3839513" cy="400110"/>
          </a:xfrm>
          <a:prstGeom prst="rect">
            <a:avLst/>
          </a:prstGeom>
        </p:spPr>
        <p:txBody>
          <a:bodyPr wrap="none">
            <a:spAutoFit/>
          </a:bodyPr>
          <a:lstStyle/>
          <a:p>
            <a:r>
              <a:rPr lang="en-US" sz="2000" b="1" dirty="0">
                <a:solidFill>
                  <a:schemeClr val="bg1"/>
                </a:solidFill>
                <a:latin typeface="Bahnschrift" panose="020B0502040204020203" pitchFamily="34" charset="0"/>
              </a:rPr>
              <a:t>Doctrine and Covenants 112:11-13.</a:t>
            </a:r>
          </a:p>
        </p:txBody>
      </p:sp>
      <p:sp>
        <p:nvSpPr>
          <p:cNvPr id="6" name="Rectangle 5">
            <a:extLst>
              <a:ext uri="{FF2B5EF4-FFF2-40B4-BE49-F238E27FC236}">
                <a16:creationId xmlns:a16="http://schemas.microsoft.com/office/drawing/2014/main" id="{D173E1F4-4A6D-41B8-B423-981FDF04F213}"/>
              </a:ext>
            </a:extLst>
          </p:cNvPr>
          <p:cNvSpPr/>
          <p:nvPr/>
        </p:nvSpPr>
        <p:spPr>
          <a:xfrm>
            <a:off x="1577008" y="3030066"/>
            <a:ext cx="8640418" cy="2062103"/>
          </a:xfrm>
          <a:prstGeom prst="rect">
            <a:avLst/>
          </a:prstGeom>
        </p:spPr>
        <p:txBody>
          <a:bodyPr wrap="square">
            <a:spAutoFit/>
          </a:bodyPr>
          <a:lstStyle/>
          <a:p>
            <a:pPr algn="just" fontAlgn="base"/>
            <a:r>
              <a:rPr lang="en-US" sz="1600" b="1" dirty="0">
                <a:solidFill>
                  <a:schemeClr val="bg1"/>
                </a:solidFill>
                <a:latin typeface="Palatino"/>
              </a:rPr>
              <a:t>11 </a:t>
            </a:r>
            <a:r>
              <a:rPr lang="en-US" sz="1600" dirty="0">
                <a:solidFill>
                  <a:schemeClr val="bg1"/>
                </a:solidFill>
                <a:latin typeface="Palatino"/>
              </a:rPr>
              <a:t>I know thy heart, and have heard thy prayers concerning thy brethren. Be not partial towards them in love above many others, but let thy love be for them as for thyself; and let thy love abound unto all men, and unto all who love my name.</a:t>
            </a:r>
          </a:p>
          <a:p>
            <a:pPr algn="just" fontAlgn="base"/>
            <a:r>
              <a:rPr lang="en-US" sz="1600" b="1" dirty="0">
                <a:solidFill>
                  <a:schemeClr val="bg1"/>
                </a:solidFill>
                <a:latin typeface="Palatino"/>
              </a:rPr>
              <a:t>12 </a:t>
            </a:r>
            <a:r>
              <a:rPr lang="en-US" sz="1600" dirty="0">
                <a:solidFill>
                  <a:schemeClr val="bg1"/>
                </a:solidFill>
                <a:latin typeface="Palatino"/>
              </a:rPr>
              <a:t>And pray for thy brethren of the Twelve. Admonish them sharply for my name’s sake, and let them be admonished for all their sins, and be ye faithful before me unto my name.</a:t>
            </a:r>
          </a:p>
          <a:p>
            <a:pPr algn="just" fontAlgn="base"/>
            <a:r>
              <a:rPr lang="en-US" sz="1600" b="1" dirty="0">
                <a:solidFill>
                  <a:schemeClr val="bg1"/>
                </a:solidFill>
                <a:latin typeface="Palatino"/>
              </a:rPr>
              <a:t>13 </a:t>
            </a:r>
            <a:r>
              <a:rPr lang="en-US" sz="1600" dirty="0">
                <a:solidFill>
                  <a:schemeClr val="bg1"/>
                </a:solidFill>
                <a:latin typeface="Palatino"/>
              </a:rPr>
              <a:t>And after their temptations, and much tribulation, behold, I, the Lord, will feel after them, and if they harden not their hearts, and stiffen not their necks against me, they shall be converted, and I will heal them.</a:t>
            </a:r>
            <a:endParaRPr lang="en-US" sz="1600" b="0" i="0" dirty="0">
              <a:solidFill>
                <a:schemeClr val="bg1"/>
              </a:solidFill>
              <a:effectLst/>
              <a:latin typeface="Palatino"/>
            </a:endParaRPr>
          </a:p>
        </p:txBody>
      </p:sp>
    </p:spTree>
    <p:extLst>
      <p:ext uri="{BB962C8B-B14F-4D97-AF65-F5344CB8AC3E}">
        <p14:creationId xmlns:p14="http://schemas.microsoft.com/office/powerpoint/2010/main" val="250709377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Single" invX="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2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200" fill="hold"/>
                                        <p:tgtEl>
                                          <p:spTgt spid="3"/>
                                        </p:tgtEl>
                                        <p:attrNameLst>
                                          <p:attrName>ppt_y</p:attrName>
                                        </p:attrNameLst>
                                      </p:cBhvr>
                                      <p:tavLst>
                                        <p:tav tm="0">
                                          <p:val>
                                            <p:strVal val="#ppt_y"/>
                                          </p:val>
                                        </p:tav>
                                        <p:tav tm="100000">
                                          <p:val>
                                            <p:strVal val="#ppt_y"/>
                                          </p:val>
                                        </p:tav>
                                      </p:tavLst>
                                    </p:anim>
                                    <p:anim calcmode="lin" valueType="num">
                                      <p:cBhvr>
                                        <p:cTn id="9" dur="2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2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00" tmFilter="0,0; .5, 1; 1, 1"/>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circle(in)">
                                      <p:cBhvr>
                                        <p:cTn id="16" dur="1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right)">
                                      <p:cBhvr>
                                        <p:cTn id="21" dur="10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23" presetClass="entr" presetSubtype="16"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p:cTn id="26" dur="1000" fill="hold"/>
                                        <p:tgtEl>
                                          <p:spTgt spid="6"/>
                                        </p:tgtEl>
                                        <p:attrNameLst>
                                          <p:attrName>ppt_w</p:attrName>
                                        </p:attrNameLst>
                                      </p:cBhvr>
                                      <p:tavLst>
                                        <p:tav tm="0">
                                          <p:val>
                                            <p:fltVal val="0"/>
                                          </p:val>
                                        </p:tav>
                                        <p:tav tm="100000">
                                          <p:val>
                                            <p:strVal val="#ppt_w"/>
                                          </p:val>
                                        </p:tav>
                                      </p:tavLst>
                                    </p:anim>
                                    <p:anim calcmode="lin" valueType="num">
                                      <p:cBhvr>
                                        <p:cTn id="27" dur="1000" fill="hold"/>
                                        <p:tgtEl>
                                          <p:spTgt spid="6"/>
                                        </p:tgtEl>
                                        <p:attrNameLst>
                                          <p:attrName>ppt_h</p:attrName>
                                        </p:attrNameLst>
                                      </p:cBhvr>
                                      <p:tavLst>
                                        <p:tav tm="0">
                                          <p:val>
                                            <p:fltVal val="0"/>
                                          </p:val>
                                        </p:tav>
                                        <p:tav tm="100000">
                                          <p:val>
                                            <p:strVal val="#ppt_h"/>
                                          </p:val>
                                        </p:tav>
                                      </p:tavLst>
                                    </p:anim>
                                  </p:childTnLst>
                                </p:cTn>
                              </p:par>
                              <p:par>
                                <p:cTn id="28" presetID="23" presetClass="entr" presetSubtype="16"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1000" fill="hold"/>
                                        <p:tgtEl>
                                          <p:spTgt spid="8"/>
                                        </p:tgtEl>
                                        <p:attrNameLst>
                                          <p:attrName>ppt_w</p:attrName>
                                        </p:attrNameLst>
                                      </p:cBhvr>
                                      <p:tavLst>
                                        <p:tav tm="0">
                                          <p:val>
                                            <p:fltVal val="0"/>
                                          </p:val>
                                        </p:tav>
                                        <p:tav tm="100000">
                                          <p:val>
                                            <p:strVal val="#ppt_w"/>
                                          </p:val>
                                        </p:tav>
                                      </p:tavLst>
                                    </p:anim>
                                    <p:anim calcmode="lin" valueType="num">
                                      <p:cBhvr>
                                        <p:cTn id="31" dur="10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8"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120</a:t>
            </a:r>
          </a:p>
        </p:txBody>
      </p:sp>
      <p:sp>
        <p:nvSpPr>
          <p:cNvPr id="2" name="Rectangle 1">
            <a:extLst>
              <a:ext uri="{FF2B5EF4-FFF2-40B4-BE49-F238E27FC236}">
                <a16:creationId xmlns:a16="http://schemas.microsoft.com/office/drawing/2014/main" id="{4D0DFBB9-91B0-4C13-AA01-208A4BFA28E8}"/>
              </a:ext>
            </a:extLst>
          </p:cNvPr>
          <p:cNvSpPr/>
          <p:nvPr/>
        </p:nvSpPr>
        <p:spPr>
          <a:xfrm>
            <a:off x="2663688" y="2151727"/>
            <a:ext cx="6732104" cy="2554545"/>
          </a:xfrm>
          <a:prstGeom prst="rect">
            <a:avLst/>
          </a:prstGeom>
        </p:spPr>
        <p:txBody>
          <a:bodyPr wrap="square">
            <a:spAutoFit/>
          </a:bodyPr>
          <a:lstStyle/>
          <a:p>
            <a:pPr algn="ctr"/>
            <a:r>
              <a:rPr lang="en-US" sz="4000" dirty="0">
                <a:solidFill>
                  <a:schemeClr val="bg1"/>
                </a:solidFill>
                <a:latin typeface="MV Boli" panose="02000500030200090000" pitchFamily="2" charset="0"/>
                <a:cs typeface="MV Boli" panose="02000500030200090000" pitchFamily="2" charset="0"/>
              </a:rPr>
              <a:t>“The Lord teaches Thomas B. Marsh concerning the duties of the Twelve Apostles”</a:t>
            </a:r>
          </a:p>
        </p:txBody>
      </p:sp>
      <p:sp>
        <p:nvSpPr>
          <p:cNvPr id="4" name="Rectangle 3">
            <a:extLst>
              <a:ext uri="{FF2B5EF4-FFF2-40B4-BE49-F238E27FC236}">
                <a16:creationId xmlns:a16="http://schemas.microsoft.com/office/drawing/2014/main" id="{5A4AF5B6-E000-4285-9F29-3C5960EEB222}"/>
              </a:ext>
            </a:extLst>
          </p:cNvPr>
          <p:cNvSpPr/>
          <p:nvPr/>
        </p:nvSpPr>
        <p:spPr>
          <a:xfrm>
            <a:off x="1470991" y="1152939"/>
            <a:ext cx="3961341" cy="400110"/>
          </a:xfrm>
          <a:prstGeom prst="rect">
            <a:avLst/>
          </a:prstGeom>
        </p:spPr>
        <p:txBody>
          <a:bodyPr wrap="none">
            <a:spAutoFit/>
          </a:bodyPr>
          <a:lstStyle/>
          <a:p>
            <a:r>
              <a:rPr lang="en-US" sz="2000" b="1" dirty="0">
                <a:solidFill>
                  <a:schemeClr val="bg1"/>
                </a:solidFill>
                <a:latin typeface="Bahnschrift" panose="020B0502040204020203" pitchFamily="34" charset="0"/>
              </a:rPr>
              <a:t>Doctrine and Covenants 112:14-34.</a:t>
            </a:r>
          </a:p>
        </p:txBody>
      </p:sp>
    </p:spTree>
    <p:extLst>
      <p:ext uri="{BB962C8B-B14F-4D97-AF65-F5344CB8AC3E}">
        <p14:creationId xmlns:p14="http://schemas.microsoft.com/office/powerpoint/2010/main" val="861320593"/>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120</a:t>
            </a:r>
          </a:p>
        </p:txBody>
      </p:sp>
      <p:sp>
        <p:nvSpPr>
          <p:cNvPr id="2" name="Rectangle 1">
            <a:extLst>
              <a:ext uri="{FF2B5EF4-FFF2-40B4-BE49-F238E27FC236}">
                <a16:creationId xmlns:a16="http://schemas.microsoft.com/office/drawing/2014/main" id="{12764B95-BD19-40D1-B17B-8FC325BF7C46}"/>
              </a:ext>
            </a:extLst>
          </p:cNvPr>
          <p:cNvSpPr/>
          <p:nvPr/>
        </p:nvSpPr>
        <p:spPr>
          <a:xfrm>
            <a:off x="1781908" y="939411"/>
            <a:ext cx="8628184" cy="369332"/>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What can help you to be humble when you receive important responsibilities or recognition?</a:t>
            </a:r>
          </a:p>
        </p:txBody>
      </p:sp>
      <p:graphicFrame>
        <p:nvGraphicFramePr>
          <p:cNvPr id="3" name="Table 2">
            <a:extLst>
              <a:ext uri="{FF2B5EF4-FFF2-40B4-BE49-F238E27FC236}">
                <a16:creationId xmlns:a16="http://schemas.microsoft.com/office/drawing/2014/main" id="{F396DB9D-AE13-4B6E-BCF9-9581B1051C7E}"/>
              </a:ext>
            </a:extLst>
          </p:cNvPr>
          <p:cNvGraphicFramePr>
            <a:graphicFrameLocks noGrp="1"/>
          </p:cNvGraphicFramePr>
          <p:nvPr>
            <p:extLst>
              <p:ext uri="{D42A27DB-BD31-4B8C-83A1-F6EECF244321}">
                <p14:modId xmlns:p14="http://schemas.microsoft.com/office/powerpoint/2010/main" val="4264123936"/>
              </p:ext>
            </p:extLst>
          </p:nvPr>
        </p:nvGraphicFramePr>
        <p:xfrm>
          <a:off x="2032000" y="1554553"/>
          <a:ext cx="8128000" cy="1925320"/>
        </p:xfrm>
        <a:graphic>
          <a:graphicData uri="http://schemas.openxmlformats.org/drawingml/2006/table">
            <a:tbl>
              <a:tblPr firstRow="1" bandRow="1">
                <a:tableStyleId>{F5AB1C69-6EDB-4FF4-983F-18BD219EF322}</a:tableStyleId>
              </a:tblPr>
              <a:tblGrid>
                <a:gridCol w="5283200">
                  <a:extLst>
                    <a:ext uri="{9D8B030D-6E8A-4147-A177-3AD203B41FA5}">
                      <a16:colId xmlns:a16="http://schemas.microsoft.com/office/drawing/2014/main" val="472076852"/>
                    </a:ext>
                  </a:extLst>
                </a:gridCol>
                <a:gridCol w="2844800">
                  <a:extLst>
                    <a:ext uri="{9D8B030D-6E8A-4147-A177-3AD203B41FA5}">
                      <a16:colId xmlns:a16="http://schemas.microsoft.com/office/drawing/2014/main" val="2485008191"/>
                    </a:ext>
                  </a:extLst>
                </a:gridCol>
              </a:tblGrid>
              <a:tr h="370840">
                <a:tc>
                  <a:txBody>
                    <a:bodyPr/>
                    <a:lstStyle/>
                    <a:p>
                      <a:endParaRPr lang="en-US" dirty="0"/>
                    </a:p>
                  </a:txBody>
                  <a:tcPr/>
                </a:tc>
                <a:tc>
                  <a:txBody>
                    <a:bodyPr/>
                    <a:lstStyle/>
                    <a:p>
                      <a:r>
                        <a:rPr lang="en-US" b="1" dirty="0">
                          <a:solidFill>
                            <a:schemeClr val="bg1"/>
                          </a:solidFill>
                        </a:rPr>
                        <a:t>D&amp;C 112:14–22, 28–33</a:t>
                      </a:r>
                    </a:p>
                  </a:txBody>
                  <a:tcPr/>
                </a:tc>
                <a:extLst>
                  <a:ext uri="{0D108BD9-81ED-4DB2-BD59-A6C34878D82A}">
                    <a16:rowId xmlns:a16="http://schemas.microsoft.com/office/drawing/2014/main" val="892784214"/>
                  </a:ext>
                </a:extLst>
              </a:tr>
              <a:tr h="370840">
                <a:tc>
                  <a:txBody>
                    <a:bodyPr/>
                    <a:lstStyle/>
                    <a:p>
                      <a:pPr algn="just"/>
                      <a:r>
                        <a:rPr lang="en-US" dirty="0"/>
                        <a:t>Phrases emphasizing the importance of the responsibilities of President Marsh and the Quorum of the Twelve Apostles</a:t>
                      </a:r>
                    </a:p>
                  </a:txBody>
                  <a:tcPr/>
                </a:tc>
                <a:tc>
                  <a:txBody>
                    <a:bodyPr/>
                    <a:lstStyle/>
                    <a:p>
                      <a:endParaRPr lang="en-US"/>
                    </a:p>
                  </a:txBody>
                  <a:tcPr/>
                </a:tc>
                <a:extLst>
                  <a:ext uri="{0D108BD9-81ED-4DB2-BD59-A6C34878D82A}">
                    <a16:rowId xmlns:a16="http://schemas.microsoft.com/office/drawing/2014/main" val="566066598"/>
                  </a:ext>
                </a:extLst>
              </a:tr>
              <a:tr h="370840">
                <a:tc>
                  <a:txBody>
                    <a:bodyPr/>
                    <a:lstStyle/>
                    <a:p>
                      <a:r>
                        <a:rPr lang="en-US" dirty="0"/>
                        <a:t>Phrases reminding President Marsh and the Quorum of the Twelve Apostles of the need to be humble.</a:t>
                      </a:r>
                    </a:p>
                  </a:txBody>
                  <a:tcPr/>
                </a:tc>
                <a:tc>
                  <a:txBody>
                    <a:bodyPr/>
                    <a:lstStyle/>
                    <a:p>
                      <a:endParaRPr lang="en-US" dirty="0"/>
                    </a:p>
                  </a:txBody>
                  <a:tcPr/>
                </a:tc>
                <a:extLst>
                  <a:ext uri="{0D108BD9-81ED-4DB2-BD59-A6C34878D82A}">
                    <a16:rowId xmlns:a16="http://schemas.microsoft.com/office/drawing/2014/main" val="3633768300"/>
                  </a:ext>
                </a:extLst>
              </a:tr>
            </a:tbl>
          </a:graphicData>
        </a:graphic>
      </p:graphicFrame>
      <p:sp>
        <p:nvSpPr>
          <p:cNvPr id="4" name="Rectangle 3">
            <a:extLst>
              <a:ext uri="{FF2B5EF4-FFF2-40B4-BE49-F238E27FC236}">
                <a16:creationId xmlns:a16="http://schemas.microsoft.com/office/drawing/2014/main" id="{87B4AD22-869A-4949-AFC8-673DCB52EF90}"/>
              </a:ext>
            </a:extLst>
          </p:cNvPr>
          <p:cNvSpPr/>
          <p:nvPr/>
        </p:nvSpPr>
        <p:spPr>
          <a:xfrm>
            <a:off x="1781907" y="3686373"/>
            <a:ext cx="8628184" cy="646331"/>
          </a:xfrm>
          <a:prstGeom prst="rect">
            <a:avLst/>
          </a:prstGeom>
        </p:spPr>
        <p:txBody>
          <a:bodyPr wrap="square">
            <a:spAutoFit/>
          </a:bodyPr>
          <a:lstStyle/>
          <a:p>
            <a:pPr algn="just"/>
            <a:r>
              <a:rPr lang="en-US" b="1" dirty="0">
                <a:solidFill>
                  <a:schemeClr val="bg1"/>
                </a:solidFill>
              </a:rPr>
              <a:t>What phrases did you find that emphasize the importance of President Marsh’s responsibilities?</a:t>
            </a:r>
          </a:p>
        </p:txBody>
      </p:sp>
      <p:sp>
        <p:nvSpPr>
          <p:cNvPr id="5" name="Rectangle 4">
            <a:extLst>
              <a:ext uri="{FF2B5EF4-FFF2-40B4-BE49-F238E27FC236}">
                <a16:creationId xmlns:a16="http://schemas.microsoft.com/office/drawing/2014/main" id="{9EB7ECA3-AAC7-4002-ACCB-E958DFB43B42}"/>
              </a:ext>
            </a:extLst>
          </p:cNvPr>
          <p:cNvSpPr/>
          <p:nvPr/>
        </p:nvSpPr>
        <p:spPr>
          <a:xfrm>
            <a:off x="1781907" y="4354538"/>
            <a:ext cx="7706649" cy="369332"/>
          </a:xfrm>
          <a:prstGeom prst="rect">
            <a:avLst/>
          </a:prstGeom>
        </p:spPr>
        <p:txBody>
          <a:bodyPr wrap="square">
            <a:spAutoFit/>
          </a:bodyPr>
          <a:lstStyle/>
          <a:p>
            <a:pPr algn="just"/>
            <a:r>
              <a:rPr lang="en-US" b="1" dirty="0">
                <a:solidFill>
                  <a:schemeClr val="bg1"/>
                </a:solidFill>
              </a:rPr>
              <a:t>What keys are held by the President of the Quorum of the Twelve Apostles? </a:t>
            </a:r>
          </a:p>
        </p:txBody>
      </p:sp>
      <p:sp>
        <p:nvSpPr>
          <p:cNvPr id="6" name="Rectangle 5">
            <a:extLst>
              <a:ext uri="{FF2B5EF4-FFF2-40B4-BE49-F238E27FC236}">
                <a16:creationId xmlns:a16="http://schemas.microsoft.com/office/drawing/2014/main" id="{480585A2-DE8A-43AC-BA26-5C88D356373D}"/>
              </a:ext>
            </a:extLst>
          </p:cNvPr>
          <p:cNvSpPr/>
          <p:nvPr/>
        </p:nvSpPr>
        <p:spPr>
          <a:xfrm>
            <a:off x="1781906" y="4697981"/>
            <a:ext cx="8515032" cy="646331"/>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The President of the Quorum of the Twelve Apostles holds the keys to direct the work of the Twelve in proclaiming the gospel in all nations.</a:t>
            </a:r>
          </a:p>
        </p:txBody>
      </p:sp>
      <p:sp>
        <p:nvSpPr>
          <p:cNvPr id="8" name="Rectangle 7">
            <a:extLst>
              <a:ext uri="{FF2B5EF4-FFF2-40B4-BE49-F238E27FC236}">
                <a16:creationId xmlns:a16="http://schemas.microsoft.com/office/drawing/2014/main" id="{73C8D1AD-1DA7-4912-9F4A-BC9D604BAF15}"/>
              </a:ext>
            </a:extLst>
          </p:cNvPr>
          <p:cNvSpPr/>
          <p:nvPr/>
        </p:nvSpPr>
        <p:spPr>
          <a:xfrm>
            <a:off x="1781905" y="5318423"/>
            <a:ext cx="7998197" cy="369332"/>
          </a:xfrm>
          <a:prstGeom prst="rect">
            <a:avLst/>
          </a:prstGeom>
        </p:spPr>
        <p:txBody>
          <a:bodyPr wrap="square">
            <a:spAutoFit/>
          </a:bodyPr>
          <a:lstStyle/>
          <a:p>
            <a:pPr algn="just"/>
            <a:r>
              <a:rPr lang="en-US" b="1" dirty="0">
                <a:solidFill>
                  <a:schemeClr val="bg1"/>
                </a:solidFill>
              </a:rPr>
              <a:t>What did the Lord teach Thomas B. Marsh about the priesthood keys he held?</a:t>
            </a:r>
          </a:p>
        </p:txBody>
      </p:sp>
      <p:sp>
        <p:nvSpPr>
          <p:cNvPr id="9" name="Rectangle 8">
            <a:extLst>
              <a:ext uri="{FF2B5EF4-FFF2-40B4-BE49-F238E27FC236}">
                <a16:creationId xmlns:a16="http://schemas.microsoft.com/office/drawing/2014/main" id="{E0198C6B-8592-49F9-A844-4AC079A4D782}"/>
              </a:ext>
            </a:extLst>
          </p:cNvPr>
          <p:cNvSpPr/>
          <p:nvPr/>
        </p:nvSpPr>
        <p:spPr>
          <a:xfrm>
            <a:off x="1781904" y="5687755"/>
            <a:ext cx="8515032" cy="646331"/>
          </a:xfrm>
          <a:prstGeom prst="rect">
            <a:avLst/>
          </a:prstGeom>
        </p:spPr>
        <p:txBody>
          <a:bodyPr wrap="square">
            <a:spAutoFit/>
          </a:bodyPr>
          <a:lstStyle/>
          <a:p>
            <a:r>
              <a:rPr lang="en-US" i="1" dirty="0">
                <a:solidFill>
                  <a:schemeClr val="bg1"/>
                </a:solidFill>
                <a:effectLst>
                  <a:outerShdw blurRad="38100" dist="38100" dir="2700000" algn="tl">
                    <a:srgbClr val="000000">
                      <a:alpha val="43137"/>
                    </a:srgbClr>
                  </a:outerShdw>
                </a:effectLst>
              </a:rPr>
              <a:t>The keys of the priesthood have been restored for the last time in the dispensation of the fulness of times.</a:t>
            </a:r>
          </a:p>
        </p:txBody>
      </p:sp>
    </p:spTree>
    <p:extLst>
      <p:ext uri="{BB962C8B-B14F-4D97-AF65-F5344CB8AC3E}">
        <p14:creationId xmlns:p14="http://schemas.microsoft.com/office/powerpoint/2010/main" val="3564560590"/>
      </p:ext>
    </p:extLst>
  </p:cSld>
  <p:clrMapOvr>
    <a:masterClrMapping/>
  </p:clrMapOvr>
  <mc:AlternateContent xmlns:mc="http://schemas.openxmlformats.org/markup-compatibility/2006">
    <mc:Choice xmlns:p14="http://schemas.microsoft.com/office/powerpoint/2010/main" Requires="p14">
      <p:transition spd="slow" p14:dur="1300">
        <p14:pa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250" fill="hold"/>
                                        <p:tgtEl>
                                          <p:spTgt spid="4"/>
                                        </p:tgtEl>
                                        <p:attrNameLst>
                                          <p:attrName>ppt_w</p:attrName>
                                        </p:attrNameLst>
                                      </p:cBhvr>
                                      <p:tavLst>
                                        <p:tav tm="0">
                                          <p:val>
                                            <p:fltVal val="0"/>
                                          </p:val>
                                        </p:tav>
                                        <p:tav tm="100000">
                                          <p:val>
                                            <p:strVal val="#ppt_w"/>
                                          </p:val>
                                        </p:tav>
                                      </p:tavLst>
                                    </p:anim>
                                    <p:anim calcmode="lin" valueType="num">
                                      <p:cBhvr>
                                        <p:cTn id="13" dur="1250" fill="hold"/>
                                        <p:tgtEl>
                                          <p:spTgt spid="4"/>
                                        </p:tgtEl>
                                        <p:attrNameLst>
                                          <p:attrName>ppt_h</p:attrName>
                                        </p:attrNameLst>
                                      </p:cBhvr>
                                      <p:tavLst>
                                        <p:tav tm="0">
                                          <p:val>
                                            <p:fltVal val="0"/>
                                          </p:val>
                                        </p:tav>
                                        <p:tav tm="100000">
                                          <p:val>
                                            <p:strVal val="#ppt_h"/>
                                          </p:val>
                                        </p:tav>
                                      </p:tavLst>
                                    </p:anim>
                                    <p:animEffect transition="in" filter="fade">
                                      <p:cBhvr>
                                        <p:cTn id="14" dur="125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heel(1)">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1000" fill="hold"/>
                                        <p:tgtEl>
                                          <p:spTgt spid="6"/>
                                        </p:tgtEl>
                                        <p:attrNameLst>
                                          <p:attrName>ppt_w</p:attrName>
                                        </p:attrNameLst>
                                      </p:cBhvr>
                                      <p:tavLst>
                                        <p:tav tm="0">
                                          <p:val>
                                            <p:strVal val="#ppt_w*0.70"/>
                                          </p:val>
                                        </p:tav>
                                        <p:tav tm="100000">
                                          <p:val>
                                            <p:strVal val="#ppt_w"/>
                                          </p:val>
                                        </p:tav>
                                      </p:tavLst>
                                    </p:anim>
                                    <p:anim calcmode="lin" valueType="num">
                                      <p:cBhvr>
                                        <p:cTn id="25" dur="1000" fill="hold"/>
                                        <p:tgtEl>
                                          <p:spTgt spid="6"/>
                                        </p:tgtEl>
                                        <p:attrNameLst>
                                          <p:attrName>ppt_h</p:attrName>
                                        </p:attrNameLst>
                                      </p:cBhvr>
                                      <p:tavLst>
                                        <p:tav tm="0">
                                          <p:val>
                                            <p:strVal val="#ppt_h"/>
                                          </p:val>
                                        </p:tav>
                                        <p:tav tm="100000">
                                          <p:val>
                                            <p:strVal val="#ppt_h"/>
                                          </p:val>
                                        </p:tav>
                                      </p:tavLst>
                                    </p:anim>
                                    <p:animEffect transition="in" filter="fade">
                                      <p:cBhvr>
                                        <p:cTn id="26" dur="10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1" presetClass="entr" presetSubtype="8"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heel(8)">
                                      <p:cBhvr>
                                        <p:cTn id="37" dur="12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P spid="9" grpId="0"/>
    </p:bld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E3B30"/>
      </a:dk2>
      <a:lt2>
        <a:srgbClr val="FFDB82"/>
      </a:lt2>
      <a:accent1>
        <a:srgbClr val="F0A22E"/>
      </a:accent1>
      <a:accent2>
        <a:srgbClr val="E4D9B2"/>
      </a:accent2>
      <a:accent3>
        <a:srgbClr val="AA986C"/>
      </a:accent3>
      <a:accent4>
        <a:srgbClr val="8FB977"/>
      </a:accent4>
      <a:accent5>
        <a:srgbClr val="778F9F"/>
      </a:accent5>
      <a:accent6>
        <a:srgbClr val="8A6087"/>
      </a:accent6>
      <a:hlink>
        <a:srgbClr val="AD1F1F"/>
      </a:hlink>
      <a:folHlink>
        <a:srgbClr val="FFC42F"/>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C473073F-34A4-486A-BBA1-2A70AE921E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TM04033923[[fn=Depth]]</Template>
  <TotalTime>0</TotalTime>
  <Words>1228</Words>
  <Application>Microsoft Office PowerPoint</Application>
  <PresentationFormat>Widescreen</PresentationFormat>
  <Paragraphs>68</Paragraphs>
  <Slides>12</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12</vt:i4>
      </vt:variant>
    </vt:vector>
  </HeadingPairs>
  <TitlesOfParts>
    <vt:vector size="24" baseType="lpstr">
      <vt:lpstr>MS PMincho</vt:lpstr>
      <vt:lpstr>PMingLiU-ExtB</vt:lpstr>
      <vt:lpstr>Arial</vt:lpstr>
      <vt:lpstr>Bahnschrift</vt:lpstr>
      <vt:lpstr>Calibri</vt:lpstr>
      <vt:lpstr>Corbel</vt:lpstr>
      <vt:lpstr>MV Boli</vt:lpstr>
      <vt:lpstr>Palatino</vt:lpstr>
      <vt:lpstr>Sitka Small</vt:lpstr>
      <vt:lpstr>Times New Roman</vt:lpstr>
      <vt:lpstr>Wingdings 3</vt:lpstr>
      <vt:lpstr>Depth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2913</cp:revision>
  <dcterms:created xsi:type="dcterms:W3CDTF">2018-08-29T04:26:39Z</dcterms:created>
  <dcterms:modified xsi:type="dcterms:W3CDTF">2018-10-13T22:03:58Z</dcterms:modified>
</cp:coreProperties>
</file>