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03" r:id="rId1"/>
  </p:sldMasterIdLst>
  <p:notesMasterIdLst>
    <p:notesMasterId r:id="rId9"/>
  </p:notesMasterIdLst>
  <p:sldIdLst>
    <p:sldId id="296" r:id="rId2"/>
    <p:sldId id="305" r:id="rId3"/>
    <p:sldId id="308" r:id="rId4"/>
    <p:sldId id="309" r:id="rId5"/>
    <p:sldId id="310" r:id="rId6"/>
    <p:sldId id="311" r:id="rId7"/>
    <p:sldId id="31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0000"/>
    <a:srgbClr val="D88028"/>
    <a:srgbClr val="D6E513"/>
    <a:srgbClr val="FFD757"/>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443731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6297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7232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9618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7818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5494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787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63991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4440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5975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0072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491553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779609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1577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5932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042463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1636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10/13/2018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663024"/>
      </p:ext>
    </p:extLst>
  </p:cSld>
  <p:clrMap bg1="dk1" tx1="lt1" bg2="dk2" tx2="lt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 id="2147485315" r:id="rId12"/>
    <p:sldLayoutId id="2147485316" r:id="rId13"/>
    <p:sldLayoutId id="2147485317" r:id="rId14"/>
    <p:sldLayoutId id="2147485318" r:id="rId15"/>
    <p:sldLayoutId id="2147485319" r:id="rId16"/>
    <p:sldLayoutId id="214748532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35BB5EBD-7F0B-4906-B2E9-EBE3399B68A2}"/>
              </a:ext>
            </a:extLst>
          </p:cNvPr>
          <p:cNvSpPr/>
          <p:nvPr/>
        </p:nvSpPr>
        <p:spPr>
          <a:xfrm>
            <a:off x="3857085" y="3005795"/>
            <a:ext cx="5084277" cy="584775"/>
          </a:xfrm>
          <a:prstGeom prst="rect">
            <a:avLst/>
          </a:prstGeom>
        </p:spPr>
        <p:txBody>
          <a:bodyPr wrap="none">
            <a:spAutoFit/>
          </a:bodyPr>
          <a:lstStyle/>
          <a:p>
            <a:r>
              <a:rPr lang="en-US" sz="3200" b="1" dirty="0">
                <a:solidFill>
                  <a:schemeClr val="bg1"/>
                </a:solidFill>
              </a:rPr>
              <a:t>Doctrine and Covenants 111.</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9BFF66B0-F3D1-4EBC-995A-8ED603519B22}"/>
              </a:ext>
            </a:extLst>
          </p:cNvPr>
          <p:cNvSpPr/>
          <p:nvPr/>
        </p:nvSpPr>
        <p:spPr>
          <a:xfrm>
            <a:off x="3048000" y="2367171"/>
            <a:ext cx="6096000" cy="2123658"/>
          </a:xfrm>
          <a:prstGeom prst="rect">
            <a:avLst/>
          </a:prstGeom>
        </p:spPr>
        <p:txBody>
          <a:bodyPr>
            <a:spAutoFit/>
          </a:bodyPr>
          <a:lstStyle/>
          <a:p>
            <a:pPr algn="ctr"/>
            <a:r>
              <a:rPr lang="en-US" sz="4400" dirty="0">
                <a:solidFill>
                  <a:schemeClr val="bg1"/>
                </a:solidFill>
                <a:latin typeface="Tw Cen MT Condensed" panose="020B0606020104020203" pitchFamily="34" charset="0"/>
              </a:rPr>
              <a:t>“The Lord provides reassurance and instruction for Joseph Smith and other Church leaders”</a:t>
            </a:r>
          </a:p>
        </p:txBody>
      </p:sp>
      <p:sp>
        <p:nvSpPr>
          <p:cNvPr id="4" name="Rectangle 3">
            <a:extLst>
              <a:ext uri="{FF2B5EF4-FFF2-40B4-BE49-F238E27FC236}">
                <a16:creationId xmlns:a16="http://schemas.microsoft.com/office/drawing/2014/main" id="{2629DA70-1229-42B1-8ABD-536C83C6F14C}"/>
              </a:ext>
            </a:extLst>
          </p:cNvPr>
          <p:cNvSpPr/>
          <p:nvPr/>
        </p:nvSpPr>
        <p:spPr>
          <a:xfrm>
            <a:off x="1423548" y="787793"/>
            <a:ext cx="3248903" cy="400110"/>
          </a:xfrm>
          <a:prstGeom prst="rect">
            <a:avLst/>
          </a:prstGeom>
        </p:spPr>
        <p:txBody>
          <a:bodyPr wrap="none">
            <a:spAutoFit/>
          </a:bodyPr>
          <a:lstStyle/>
          <a:p>
            <a:r>
              <a:rPr lang="en-US" sz="2000" b="1" dirty="0">
                <a:solidFill>
                  <a:schemeClr val="tx1">
                    <a:lumMod val="85000"/>
                  </a:schemeClr>
                </a:solidFill>
              </a:rPr>
              <a:t>Doctrine and Covenants 111.</a:t>
            </a:r>
          </a:p>
        </p:txBody>
      </p:sp>
    </p:spTree>
    <p:extLst>
      <p:ext uri="{BB962C8B-B14F-4D97-AF65-F5344CB8AC3E}">
        <p14:creationId xmlns:p14="http://schemas.microsoft.com/office/powerpoint/2010/main" val="445363045"/>
      </p:ext>
    </p:extLst>
  </p:cSld>
  <p:clrMapOvr>
    <a:masterClrMapping/>
  </p:clrMapOvr>
  <mc:AlternateContent xmlns:mc="http://schemas.openxmlformats.org/markup-compatibility/2006">
    <mc:Choice xmlns:p14="http://schemas.microsoft.com/office/powerpoint/2010/main" Requires="p14">
      <p:transition spd="slow" p14:dur="1250">
        <p:wedge/>
      </p:transition>
    </mc:Choice>
    <mc:Fallback>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EA4DD2AD-6AF3-4E4B-AA82-EFEF8CF60D0D}"/>
              </a:ext>
            </a:extLst>
          </p:cNvPr>
          <p:cNvSpPr/>
          <p:nvPr/>
        </p:nvSpPr>
        <p:spPr>
          <a:xfrm>
            <a:off x="1356325" y="1097482"/>
            <a:ext cx="6207853" cy="369332"/>
          </a:xfrm>
          <a:prstGeom prst="rect">
            <a:avLst/>
          </a:prstGeom>
        </p:spPr>
        <p:txBody>
          <a:bodyPr wrap="none">
            <a:spAutoFit/>
          </a:bodyPr>
          <a:lstStyle/>
          <a:p>
            <a:r>
              <a:rPr lang="en-US" b="1" dirty="0">
                <a:solidFill>
                  <a:schemeClr val="tx1">
                    <a:lumMod val="85000"/>
                  </a:schemeClr>
                </a:solidFill>
              </a:rPr>
              <a:t>What are some things that bring stress or anxiety into your life?</a:t>
            </a:r>
          </a:p>
        </p:txBody>
      </p:sp>
      <p:sp>
        <p:nvSpPr>
          <p:cNvPr id="4" name="Rectangle 3">
            <a:extLst>
              <a:ext uri="{FF2B5EF4-FFF2-40B4-BE49-F238E27FC236}">
                <a16:creationId xmlns:a16="http://schemas.microsoft.com/office/drawing/2014/main" id="{90BFB635-6C05-4774-BA4E-17C2FE895640}"/>
              </a:ext>
            </a:extLst>
          </p:cNvPr>
          <p:cNvSpPr/>
          <p:nvPr/>
        </p:nvSpPr>
        <p:spPr>
          <a:xfrm>
            <a:off x="1356325" y="1939964"/>
            <a:ext cx="8940614" cy="830997"/>
          </a:xfrm>
          <a:prstGeom prst="rect">
            <a:avLst/>
          </a:prstGeom>
        </p:spPr>
        <p:txBody>
          <a:bodyPr wrap="square">
            <a:spAutoFit/>
          </a:bodyPr>
          <a:lstStyle/>
          <a:p>
            <a:pPr algn="just"/>
            <a:r>
              <a:rPr lang="en-US" sz="1600" dirty="0">
                <a:solidFill>
                  <a:schemeClr val="tx1">
                    <a:lumMod val="85000"/>
                  </a:schemeClr>
                </a:solidFill>
                <a:latin typeface="Palatino"/>
              </a:rPr>
              <a:t>And inasmuch as you are diligent and humble, and exercise the prayer of faith, behold, I will soften the hearts of those to whom you are in debt, until I shall send means unto you for your deliverance.</a:t>
            </a:r>
            <a:endParaRPr lang="en-US" sz="1600" dirty="0">
              <a:solidFill>
                <a:schemeClr val="tx1">
                  <a:lumMod val="85000"/>
                </a:schemeClr>
              </a:solidFill>
            </a:endParaRPr>
          </a:p>
        </p:txBody>
      </p:sp>
      <p:sp>
        <p:nvSpPr>
          <p:cNvPr id="6" name="Rectangle 5">
            <a:extLst>
              <a:ext uri="{FF2B5EF4-FFF2-40B4-BE49-F238E27FC236}">
                <a16:creationId xmlns:a16="http://schemas.microsoft.com/office/drawing/2014/main" id="{7E937463-584E-4912-B01A-BF456B2B39A9}"/>
              </a:ext>
            </a:extLst>
          </p:cNvPr>
          <p:cNvSpPr/>
          <p:nvPr/>
        </p:nvSpPr>
        <p:spPr>
          <a:xfrm>
            <a:off x="1356325" y="1609428"/>
            <a:ext cx="3579121" cy="400110"/>
          </a:xfrm>
          <a:prstGeom prst="rect">
            <a:avLst/>
          </a:prstGeom>
        </p:spPr>
        <p:txBody>
          <a:bodyPr wrap="none">
            <a:spAutoFit/>
          </a:bodyPr>
          <a:lstStyle/>
          <a:p>
            <a:r>
              <a:rPr lang="en-US" sz="2000" b="1" dirty="0">
                <a:solidFill>
                  <a:schemeClr val="tx1">
                    <a:lumMod val="85000"/>
                  </a:schemeClr>
                </a:solidFill>
              </a:rPr>
              <a:t>Doctrine and Covenants 104:80.</a:t>
            </a:r>
          </a:p>
        </p:txBody>
      </p:sp>
      <p:pic>
        <p:nvPicPr>
          <p:cNvPr id="8" name="Picture 7">
            <a:extLst>
              <a:ext uri="{FF2B5EF4-FFF2-40B4-BE49-F238E27FC236}">
                <a16:creationId xmlns:a16="http://schemas.microsoft.com/office/drawing/2014/main" id="{29D62AD9-090A-431B-BFA9-1B308FEA2024}"/>
              </a:ext>
            </a:extLst>
          </p:cNvPr>
          <p:cNvPicPr/>
          <p:nvPr/>
        </p:nvPicPr>
        <p:blipFill rotWithShape="1">
          <a:blip r:embed="rId2"/>
          <a:srcRect l="7016" t="26052" r="29723" b="18332"/>
          <a:stretch/>
        </p:blipFill>
        <p:spPr bwMode="auto">
          <a:xfrm>
            <a:off x="2849217" y="2888109"/>
            <a:ext cx="5930441" cy="3300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5445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345C046A-9A3E-4711-8443-E71781FEEA8B}"/>
              </a:ext>
            </a:extLst>
          </p:cNvPr>
          <p:cNvSpPr/>
          <p:nvPr/>
        </p:nvSpPr>
        <p:spPr>
          <a:xfrm>
            <a:off x="1484242" y="1032518"/>
            <a:ext cx="8865705" cy="646331"/>
          </a:xfrm>
          <a:prstGeom prst="rect">
            <a:avLst/>
          </a:prstGeom>
        </p:spPr>
        <p:txBody>
          <a:bodyPr wrap="square">
            <a:spAutoFit/>
          </a:bodyPr>
          <a:lstStyle/>
          <a:p>
            <a:pPr algn="just"/>
            <a:r>
              <a:rPr lang="en-US" b="1" dirty="0"/>
              <a:t>How do you think you would have felt after traveling to Salem in hopes of finding the means to help pay the Church’s debt and not finding what you expected?</a:t>
            </a:r>
          </a:p>
        </p:txBody>
      </p:sp>
      <p:sp>
        <p:nvSpPr>
          <p:cNvPr id="3" name="Rectangle 2">
            <a:extLst>
              <a:ext uri="{FF2B5EF4-FFF2-40B4-BE49-F238E27FC236}">
                <a16:creationId xmlns:a16="http://schemas.microsoft.com/office/drawing/2014/main" id="{9ED10F55-C712-42A9-9FED-5217C9BF5C8B}"/>
              </a:ext>
            </a:extLst>
          </p:cNvPr>
          <p:cNvSpPr/>
          <p:nvPr/>
        </p:nvSpPr>
        <p:spPr>
          <a:xfrm>
            <a:off x="1484242" y="1738908"/>
            <a:ext cx="2920287" cy="369332"/>
          </a:xfrm>
          <a:prstGeom prst="rect">
            <a:avLst/>
          </a:prstGeom>
        </p:spPr>
        <p:txBody>
          <a:bodyPr wrap="none">
            <a:spAutoFit/>
          </a:bodyPr>
          <a:lstStyle/>
          <a:p>
            <a:r>
              <a:rPr lang="en-US" b="1" dirty="0"/>
              <a:t>What would you have done?</a:t>
            </a:r>
          </a:p>
        </p:txBody>
      </p:sp>
      <p:sp>
        <p:nvSpPr>
          <p:cNvPr id="5" name="Rectangle 4">
            <a:extLst>
              <a:ext uri="{FF2B5EF4-FFF2-40B4-BE49-F238E27FC236}">
                <a16:creationId xmlns:a16="http://schemas.microsoft.com/office/drawing/2014/main" id="{0F12DD32-B139-4154-A614-7D71C76F55D9}"/>
              </a:ext>
            </a:extLst>
          </p:cNvPr>
          <p:cNvSpPr/>
          <p:nvPr/>
        </p:nvSpPr>
        <p:spPr>
          <a:xfrm>
            <a:off x="1484242" y="2168299"/>
            <a:ext cx="3449278" cy="400110"/>
          </a:xfrm>
          <a:prstGeom prst="rect">
            <a:avLst/>
          </a:prstGeom>
        </p:spPr>
        <p:txBody>
          <a:bodyPr wrap="none">
            <a:spAutoFit/>
          </a:bodyPr>
          <a:lstStyle/>
          <a:p>
            <a:r>
              <a:rPr lang="en-US" sz="2000" b="1" dirty="0"/>
              <a:t>Doctrine and Covenants 111:1.</a:t>
            </a:r>
          </a:p>
        </p:txBody>
      </p:sp>
      <p:sp>
        <p:nvSpPr>
          <p:cNvPr id="6" name="Rectangle 5">
            <a:extLst>
              <a:ext uri="{FF2B5EF4-FFF2-40B4-BE49-F238E27FC236}">
                <a16:creationId xmlns:a16="http://schemas.microsoft.com/office/drawing/2014/main" id="{E71DDEBA-5AE5-4C32-9554-DDE697416465}"/>
              </a:ext>
            </a:extLst>
          </p:cNvPr>
          <p:cNvSpPr/>
          <p:nvPr/>
        </p:nvSpPr>
        <p:spPr>
          <a:xfrm>
            <a:off x="1484242" y="2488897"/>
            <a:ext cx="8865704" cy="323165"/>
          </a:xfrm>
          <a:prstGeom prst="rect">
            <a:avLst/>
          </a:prstGeom>
        </p:spPr>
        <p:txBody>
          <a:bodyPr wrap="square">
            <a:spAutoFit/>
          </a:bodyPr>
          <a:lstStyle/>
          <a:p>
            <a:pPr algn="just"/>
            <a:r>
              <a:rPr lang="en-US" sz="1500" dirty="0">
                <a:solidFill>
                  <a:schemeClr val="tx1">
                    <a:lumMod val="85000"/>
                  </a:schemeClr>
                </a:solidFill>
                <a:latin typeface="Palatino"/>
              </a:rPr>
              <a:t>I, the Lord your God, am not displeased with your coming this journey, notwithstanding your follies.</a:t>
            </a:r>
            <a:endParaRPr lang="en-US" sz="1500" dirty="0">
              <a:solidFill>
                <a:schemeClr val="tx1">
                  <a:lumMod val="85000"/>
                </a:schemeClr>
              </a:solidFill>
            </a:endParaRPr>
          </a:p>
        </p:txBody>
      </p:sp>
      <p:sp>
        <p:nvSpPr>
          <p:cNvPr id="8" name="Rectangle 7">
            <a:extLst>
              <a:ext uri="{FF2B5EF4-FFF2-40B4-BE49-F238E27FC236}">
                <a16:creationId xmlns:a16="http://schemas.microsoft.com/office/drawing/2014/main" id="{51786EEF-91D8-49FB-B4DD-F6CE59312334}"/>
              </a:ext>
            </a:extLst>
          </p:cNvPr>
          <p:cNvSpPr/>
          <p:nvPr/>
        </p:nvSpPr>
        <p:spPr>
          <a:xfrm>
            <a:off x="1484241" y="2975779"/>
            <a:ext cx="6692349" cy="369332"/>
          </a:xfrm>
          <a:prstGeom prst="rect">
            <a:avLst/>
          </a:prstGeom>
        </p:spPr>
        <p:txBody>
          <a:bodyPr wrap="square">
            <a:spAutoFit/>
          </a:bodyPr>
          <a:lstStyle/>
          <a:p>
            <a:pPr algn="just"/>
            <a:r>
              <a:rPr lang="en-US" b="1" dirty="0"/>
              <a:t>What about the trip to Salem might have been considered a folly?</a:t>
            </a:r>
          </a:p>
        </p:txBody>
      </p:sp>
      <p:sp>
        <p:nvSpPr>
          <p:cNvPr id="9" name="Rectangle 8">
            <a:extLst>
              <a:ext uri="{FF2B5EF4-FFF2-40B4-BE49-F238E27FC236}">
                <a16:creationId xmlns:a16="http://schemas.microsoft.com/office/drawing/2014/main" id="{71947DF3-F204-445A-91E3-46DB9AADA87B}"/>
              </a:ext>
            </a:extLst>
          </p:cNvPr>
          <p:cNvSpPr/>
          <p:nvPr/>
        </p:nvSpPr>
        <p:spPr>
          <a:xfrm>
            <a:off x="1484241" y="3478577"/>
            <a:ext cx="3449278" cy="400110"/>
          </a:xfrm>
          <a:prstGeom prst="rect">
            <a:avLst/>
          </a:prstGeom>
        </p:spPr>
        <p:txBody>
          <a:bodyPr wrap="none">
            <a:spAutoFit/>
          </a:bodyPr>
          <a:lstStyle/>
          <a:p>
            <a:r>
              <a:rPr lang="en-US" sz="2000" b="1" dirty="0"/>
              <a:t>Doctrine and Covenants 111:2.</a:t>
            </a:r>
          </a:p>
        </p:txBody>
      </p:sp>
      <p:sp>
        <p:nvSpPr>
          <p:cNvPr id="10" name="Rectangle 9">
            <a:extLst>
              <a:ext uri="{FF2B5EF4-FFF2-40B4-BE49-F238E27FC236}">
                <a16:creationId xmlns:a16="http://schemas.microsoft.com/office/drawing/2014/main" id="{F7D896D0-EFBC-44D0-B2C0-64A9B5D91C27}"/>
              </a:ext>
            </a:extLst>
          </p:cNvPr>
          <p:cNvSpPr/>
          <p:nvPr/>
        </p:nvSpPr>
        <p:spPr>
          <a:xfrm>
            <a:off x="1484240" y="3779067"/>
            <a:ext cx="8865703" cy="584775"/>
          </a:xfrm>
          <a:prstGeom prst="rect">
            <a:avLst/>
          </a:prstGeom>
        </p:spPr>
        <p:txBody>
          <a:bodyPr wrap="square">
            <a:spAutoFit/>
          </a:bodyPr>
          <a:lstStyle/>
          <a:p>
            <a:pPr algn="just"/>
            <a:r>
              <a:rPr lang="en-US" sz="1600" dirty="0">
                <a:solidFill>
                  <a:schemeClr val="tx1">
                    <a:lumMod val="85000"/>
                  </a:schemeClr>
                </a:solidFill>
                <a:latin typeface="Palatino"/>
              </a:rPr>
              <a:t>I have much treasure in this city for you, for the benefit of Zion, and many people in this city, whom I will gather out in due time for the benefit of Zion, through your instrumentality.</a:t>
            </a:r>
            <a:endParaRPr lang="en-US" sz="1600" dirty="0">
              <a:solidFill>
                <a:schemeClr val="tx1">
                  <a:lumMod val="85000"/>
                </a:schemeClr>
              </a:solidFill>
            </a:endParaRPr>
          </a:p>
        </p:txBody>
      </p:sp>
      <p:sp>
        <p:nvSpPr>
          <p:cNvPr id="11" name="Rectangle 10">
            <a:extLst>
              <a:ext uri="{FF2B5EF4-FFF2-40B4-BE49-F238E27FC236}">
                <a16:creationId xmlns:a16="http://schemas.microsoft.com/office/drawing/2014/main" id="{B2E1F444-04DB-4256-90D4-1F4E5E0B9212}"/>
              </a:ext>
            </a:extLst>
          </p:cNvPr>
          <p:cNvSpPr/>
          <p:nvPr/>
        </p:nvSpPr>
        <p:spPr>
          <a:xfrm>
            <a:off x="1484239" y="4363842"/>
            <a:ext cx="4032386" cy="369332"/>
          </a:xfrm>
          <a:prstGeom prst="rect">
            <a:avLst/>
          </a:prstGeom>
        </p:spPr>
        <p:txBody>
          <a:bodyPr wrap="none">
            <a:spAutoFit/>
          </a:bodyPr>
          <a:lstStyle/>
          <a:p>
            <a:r>
              <a:rPr lang="en-US" b="1" dirty="0"/>
              <a:t>What did the Lord say He had in Salem? </a:t>
            </a:r>
          </a:p>
        </p:txBody>
      </p:sp>
      <p:sp>
        <p:nvSpPr>
          <p:cNvPr id="12" name="Rectangle 11">
            <a:extLst>
              <a:ext uri="{FF2B5EF4-FFF2-40B4-BE49-F238E27FC236}">
                <a16:creationId xmlns:a16="http://schemas.microsoft.com/office/drawing/2014/main" id="{956AFE01-2BD9-439C-9304-5DDAA02142E4}"/>
              </a:ext>
            </a:extLst>
          </p:cNvPr>
          <p:cNvSpPr/>
          <p:nvPr/>
        </p:nvSpPr>
        <p:spPr>
          <a:xfrm>
            <a:off x="1484238" y="4661026"/>
            <a:ext cx="3296993" cy="369332"/>
          </a:xfrm>
          <a:prstGeom prst="rect">
            <a:avLst/>
          </a:prstGeom>
        </p:spPr>
        <p:txBody>
          <a:bodyPr wrap="none">
            <a:spAutoFit/>
          </a:bodyPr>
          <a:lstStyle/>
          <a:p>
            <a:r>
              <a:rPr lang="en-US" i="1" dirty="0">
                <a:effectLst>
                  <a:outerShdw blurRad="38100" dist="38100" dir="2700000" algn="tl">
                    <a:srgbClr val="000000">
                      <a:alpha val="43137"/>
                    </a:srgbClr>
                  </a:outerShdw>
                </a:effectLst>
              </a:rPr>
              <a:t>Much treasure and many people.</a:t>
            </a:r>
          </a:p>
        </p:txBody>
      </p:sp>
      <p:sp>
        <p:nvSpPr>
          <p:cNvPr id="13" name="Rectangle 12">
            <a:extLst>
              <a:ext uri="{FF2B5EF4-FFF2-40B4-BE49-F238E27FC236}">
                <a16:creationId xmlns:a16="http://schemas.microsoft.com/office/drawing/2014/main" id="{C060B7D7-7DF1-4A1C-8B47-458E4549B2BB}"/>
              </a:ext>
            </a:extLst>
          </p:cNvPr>
          <p:cNvSpPr/>
          <p:nvPr/>
        </p:nvSpPr>
        <p:spPr>
          <a:xfrm>
            <a:off x="1484237" y="5015030"/>
            <a:ext cx="7156179" cy="369332"/>
          </a:xfrm>
          <a:prstGeom prst="rect">
            <a:avLst/>
          </a:prstGeom>
        </p:spPr>
        <p:txBody>
          <a:bodyPr wrap="square">
            <a:spAutoFit/>
          </a:bodyPr>
          <a:lstStyle/>
          <a:p>
            <a:pPr algn="just"/>
            <a:r>
              <a:rPr lang="en-US" b="1" dirty="0"/>
              <a:t>When did the Lord say He would gather out the people He had in Salem?</a:t>
            </a:r>
          </a:p>
        </p:txBody>
      </p:sp>
      <p:sp>
        <p:nvSpPr>
          <p:cNvPr id="14" name="Rectangle 13">
            <a:extLst>
              <a:ext uri="{FF2B5EF4-FFF2-40B4-BE49-F238E27FC236}">
                <a16:creationId xmlns:a16="http://schemas.microsoft.com/office/drawing/2014/main" id="{AA3A66C3-75BE-415F-BDB7-57D06408B357}"/>
              </a:ext>
            </a:extLst>
          </p:cNvPr>
          <p:cNvSpPr/>
          <p:nvPr/>
        </p:nvSpPr>
        <p:spPr>
          <a:xfrm>
            <a:off x="1484237" y="5378196"/>
            <a:ext cx="1348446" cy="369332"/>
          </a:xfrm>
          <a:prstGeom prst="rect">
            <a:avLst/>
          </a:prstGeom>
        </p:spPr>
        <p:txBody>
          <a:bodyPr wrap="none">
            <a:spAutoFit/>
          </a:bodyPr>
          <a:lstStyle/>
          <a:p>
            <a:r>
              <a:rPr lang="en-US" i="1" dirty="0">
                <a:solidFill>
                  <a:schemeClr val="tx1">
                    <a:lumMod val="85000"/>
                  </a:schemeClr>
                </a:solidFill>
                <a:effectLst>
                  <a:outerShdw blurRad="38100" dist="38100" dir="2700000" algn="tl">
                    <a:srgbClr val="000000">
                      <a:alpha val="43137"/>
                    </a:srgbClr>
                  </a:outerShdw>
                </a:effectLst>
              </a:rPr>
              <a:t>In due time. </a:t>
            </a:r>
          </a:p>
        </p:txBody>
      </p:sp>
    </p:spTree>
    <p:extLst>
      <p:ext uri="{BB962C8B-B14F-4D97-AF65-F5344CB8AC3E}">
        <p14:creationId xmlns:p14="http://schemas.microsoft.com/office/powerpoint/2010/main" val="3366318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upRight)">
                                      <p:cBhvr>
                                        <p:cTn id="14" dur="1000"/>
                                        <p:tgtEl>
                                          <p:spTgt spid="6"/>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0-#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12"/>
                                        </p:tgtEl>
                                        <p:attrNameLst>
                                          <p:attrName>ppt_y</p:attrName>
                                        </p:attrNameLst>
                                      </p:cBhvr>
                                      <p:tavLst>
                                        <p:tav tm="0">
                                          <p:val>
                                            <p:strVal val="#ppt_y"/>
                                          </p:val>
                                        </p:tav>
                                        <p:tav tm="100000">
                                          <p:val>
                                            <p:strVal val="#ppt_y"/>
                                          </p:val>
                                        </p:tav>
                                      </p:tavLst>
                                    </p:anim>
                                    <p:anim calcmode="lin" valueType="num">
                                      <p:cBhvr>
                                        <p:cTn id="5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calcmode="lin" valueType="num">
                                      <p:cBhvr>
                                        <p:cTn id="7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4" dur="250" fill="hold"/>
                                        <p:tgtEl>
                                          <p:spTgt spid="14"/>
                                        </p:tgtEl>
                                        <p:attrNameLst>
                                          <p:attrName>ppt_y</p:attrName>
                                        </p:attrNameLst>
                                      </p:cBhvr>
                                      <p:tavLst>
                                        <p:tav tm="0">
                                          <p:val>
                                            <p:strVal val="#ppt_y"/>
                                          </p:val>
                                        </p:tav>
                                        <p:tav tm="100000">
                                          <p:val>
                                            <p:strVal val="#ppt_y"/>
                                          </p:val>
                                        </p:tav>
                                      </p:tavLst>
                                    </p:anim>
                                    <p:anim calcmode="lin" valueType="num">
                                      <p:cBhvr>
                                        <p:cTn id="7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88938CE0-2F51-4C6D-B590-BB4456720E50}"/>
              </a:ext>
            </a:extLst>
          </p:cNvPr>
          <p:cNvSpPr/>
          <p:nvPr/>
        </p:nvSpPr>
        <p:spPr>
          <a:xfrm>
            <a:off x="1404729" y="693942"/>
            <a:ext cx="9329531" cy="646331"/>
          </a:xfrm>
          <a:prstGeom prst="rect">
            <a:avLst/>
          </a:prstGeom>
        </p:spPr>
        <p:txBody>
          <a:bodyPr wrap="square">
            <a:spAutoFit/>
          </a:bodyPr>
          <a:lstStyle/>
          <a:p>
            <a:pPr algn="just"/>
            <a:r>
              <a:rPr lang="en-US" b="1" dirty="0"/>
              <a:t>What can we learn from Joseph Smith’s experience in Salem and the Lord’s teachings in Doctrine and Covenants 111:1–2? </a:t>
            </a:r>
          </a:p>
        </p:txBody>
      </p:sp>
      <p:sp>
        <p:nvSpPr>
          <p:cNvPr id="3" name="Rectangle 2">
            <a:extLst>
              <a:ext uri="{FF2B5EF4-FFF2-40B4-BE49-F238E27FC236}">
                <a16:creationId xmlns:a16="http://schemas.microsoft.com/office/drawing/2014/main" id="{E1421B9D-5F37-42ED-8F8A-DA6E94DBE3FF}"/>
              </a:ext>
            </a:extLst>
          </p:cNvPr>
          <p:cNvSpPr/>
          <p:nvPr/>
        </p:nvSpPr>
        <p:spPr>
          <a:xfrm>
            <a:off x="1404729" y="1274013"/>
            <a:ext cx="5245154" cy="369332"/>
          </a:xfrm>
          <a:prstGeom prst="rect">
            <a:avLst/>
          </a:prstGeom>
        </p:spPr>
        <p:txBody>
          <a:bodyPr wrap="none">
            <a:spAutoFit/>
          </a:bodyPr>
          <a:lstStyle/>
          <a:p>
            <a:r>
              <a:rPr lang="en-US" i="1" dirty="0">
                <a:solidFill>
                  <a:schemeClr val="tx1">
                    <a:lumMod val="85000"/>
                  </a:schemeClr>
                </a:solidFill>
                <a:effectLst>
                  <a:outerShdw blurRad="38100" dist="38100" dir="2700000" algn="tl">
                    <a:srgbClr val="000000">
                      <a:alpha val="43137"/>
                    </a:srgbClr>
                  </a:outerShdw>
                </a:effectLst>
              </a:rPr>
              <a:t>The Lord can bring forth good from our sincere efforts.</a:t>
            </a:r>
          </a:p>
        </p:txBody>
      </p:sp>
      <p:sp>
        <p:nvSpPr>
          <p:cNvPr id="4" name="Rectangle 3">
            <a:extLst>
              <a:ext uri="{FF2B5EF4-FFF2-40B4-BE49-F238E27FC236}">
                <a16:creationId xmlns:a16="http://schemas.microsoft.com/office/drawing/2014/main" id="{731E364C-9F9F-4FF8-B884-613AE01674AC}"/>
              </a:ext>
            </a:extLst>
          </p:cNvPr>
          <p:cNvSpPr/>
          <p:nvPr/>
        </p:nvSpPr>
        <p:spPr>
          <a:xfrm>
            <a:off x="1404729" y="1616841"/>
            <a:ext cx="9582140" cy="363176"/>
          </a:xfrm>
          <a:prstGeom prst="rect">
            <a:avLst/>
          </a:prstGeom>
        </p:spPr>
        <p:txBody>
          <a:bodyPr wrap="square">
            <a:spAutoFit/>
          </a:bodyPr>
          <a:lstStyle/>
          <a:p>
            <a:pPr algn="just"/>
            <a:r>
              <a:rPr lang="en-US" sz="1760" b="1" dirty="0"/>
              <a:t>In what ways can the Lord bring forth good from our efforts, even if they are originally misguided? </a:t>
            </a:r>
          </a:p>
        </p:txBody>
      </p:sp>
      <p:sp>
        <p:nvSpPr>
          <p:cNvPr id="5" name="Rectangle 4">
            <a:extLst>
              <a:ext uri="{FF2B5EF4-FFF2-40B4-BE49-F238E27FC236}">
                <a16:creationId xmlns:a16="http://schemas.microsoft.com/office/drawing/2014/main" id="{E86F4BB2-5987-4239-AC64-5E2A432B8BAA}"/>
              </a:ext>
            </a:extLst>
          </p:cNvPr>
          <p:cNvSpPr/>
          <p:nvPr/>
        </p:nvSpPr>
        <p:spPr>
          <a:xfrm>
            <a:off x="1404728" y="1913502"/>
            <a:ext cx="9329531" cy="369332"/>
          </a:xfrm>
          <a:prstGeom prst="rect">
            <a:avLst/>
          </a:prstGeom>
        </p:spPr>
        <p:txBody>
          <a:bodyPr wrap="square">
            <a:spAutoFit/>
          </a:bodyPr>
          <a:lstStyle/>
          <a:p>
            <a:pPr algn="just"/>
            <a:r>
              <a:rPr lang="en-US" b="1" dirty="0"/>
              <a:t>How does it influence you to know that the Lord can bring forth good from your sincere efforts?</a:t>
            </a:r>
          </a:p>
        </p:txBody>
      </p:sp>
      <p:sp>
        <p:nvSpPr>
          <p:cNvPr id="6" name="Rectangle 5">
            <a:extLst>
              <a:ext uri="{FF2B5EF4-FFF2-40B4-BE49-F238E27FC236}">
                <a16:creationId xmlns:a16="http://schemas.microsoft.com/office/drawing/2014/main" id="{B4996C78-3C53-442F-8C65-991343A3A519}"/>
              </a:ext>
            </a:extLst>
          </p:cNvPr>
          <p:cNvSpPr/>
          <p:nvPr/>
        </p:nvSpPr>
        <p:spPr>
          <a:xfrm>
            <a:off x="1404728" y="2315317"/>
            <a:ext cx="3707362" cy="400110"/>
          </a:xfrm>
          <a:prstGeom prst="rect">
            <a:avLst/>
          </a:prstGeom>
        </p:spPr>
        <p:txBody>
          <a:bodyPr wrap="none">
            <a:spAutoFit/>
          </a:bodyPr>
          <a:lstStyle/>
          <a:p>
            <a:r>
              <a:rPr lang="en-US" sz="2000" b="1" dirty="0"/>
              <a:t>Doctrine and Covenants 111:5–8.</a:t>
            </a:r>
          </a:p>
        </p:txBody>
      </p:sp>
      <p:sp>
        <p:nvSpPr>
          <p:cNvPr id="8" name="Rectangle 7">
            <a:extLst>
              <a:ext uri="{FF2B5EF4-FFF2-40B4-BE49-F238E27FC236}">
                <a16:creationId xmlns:a16="http://schemas.microsoft.com/office/drawing/2014/main" id="{1F9397CD-2272-4E2A-BCCE-077B27F108C3}"/>
              </a:ext>
            </a:extLst>
          </p:cNvPr>
          <p:cNvSpPr/>
          <p:nvPr/>
        </p:nvSpPr>
        <p:spPr>
          <a:xfrm>
            <a:off x="1404727" y="2621336"/>
            <a:ext cx="9223515" cy="1323439"/>
          </a:xfrm>
          <a:prstGeom prst="rect">
            <a:avLst/>
          </a:prstGeom>
        </p:spPr>
        <p:txBody>
          <a:bodyPr wrap="square">
            <a:spAutoFit/>
          </a:bodyPr>
          <a:lstStyle/>
          <a:p>
            <a:pPr algn="just" fontAlgn="base"/>
            <a:r>
              <a:rPr lang="en-US" sz="1600">
                <a:solidFill>
                  <a:schemeClr val="tx1">
                    <a:lumMod val="85000"/>
                  </a:schemeClr>
                </a:solidFill>
                <a:latin typeface="Palatino"/>
              </a:rPr>
              <a:t>5 Concern not yourselves about your debts, for I will give you power to pay them.</a:t>
            </a:r>
          </a:p>
          <a:p>
            <a:pPr algn="just" fontAlgn="base"/>
            <a:r>
              <a:rPr lang="en-US" sz="1600">
                <a:solidFill>
                  <a:schemeClr val="tx1">
                    <a:lumMod val="85000"/>
                  </a:schemeClr>
                </a:solidFill>
                <a:latin typeface="Palatino"/>
              </a:rPr>
              <a:t>6 Concern not yourselves about Zion, for I will deal mercifully with her.</a:t>
            </a:r>
          </a:p>
          <a:p>
            <a:pPr algn="just" fontAlgn="base"/>
            <a:r>
              <a:rPr lang="en-US" sz="1600">
                <a:solidFill>
                  <a:schemeClr val="tx1">
                    <a:lumMod val="85000"/>
                  </a:schemeClr>
                </a:solidFill>
                <a:latin typeface="Palatino"/>
              </a:rPr>
              <a:t>7 Tarry in this place, and in the regions round about;</a:t>
            </a:r>
          </a:p>
          <a:p>
            <a:pPr algn="just" fontAlgn="base"/>
            <a:r>
              <a:rPr lang="en-US" sz="1600">
                <a:solidFill>
                  <a:schemeClr val="tx1">
                    <a:lumMod val="85000"/>
                  </a:schemeClr>
                </a:solidFill>
                <a:latin typeface="Palatino"/>
              </a:rPr>
              <a:t>8 And the place where it is my will that you should tarry, for the main, shall be signalized unto you by the peace and power of my Spirit, that shall flow unto you.</a:t>
            </a:r>
            <a:endParaRPr lang="en-US" sz="1600" i="0" dirty="0">
              <a:solidFill>
                <a:schemeClr val="tx1">
                  <a:lumMod val="85000"/>
                </a:schemeClr>
              </a:solidFill>
              <a:effectLst/>
              <a:latin typeface="Palatino"/>
            </a:endParaRPr>
          </a:p>
        </p:txBody>
      </p:sp>
      <p:sp>
        <p:nvSpPr>
          <p:cNvPr id="10" name="Rectangle 9">
            <a:extLst>
              <a:ext uri="{FF2B5EF4-FFF2-40B4-BE49-F238E27FC236}">
                <a16:creationId xmlns:a16="http://schemas.microsoft.com/office/drawing/2014/main" id="{9C05A880-53C0-4291-85BA-CACB3ABA1296}"/>
              </a:ext>
            </a:extLst>
          </p:cNvPr>
          <p:cNvSpPr/>
          <p:nvPr/>
        </p:nvSpPr>
        <p:spPr>
          <a:xfrm>
            <a:off x="1404725" y="3927624"/>
            <a:ext cx="9223515" cy="646331"/>
          </a:xfrm>
          <a:prstGeom prst="rect">
            <a:avLst/>
          </a:prstGeom>
        </p:spPr>
        <p:txBody>
          <a:bodyPr wrap="square">
            <a:spAutoFit/>
          </a:bodyPr>
          <a:lstStyle/>
          <a:p>
            <a:pPr algn="just"/>
            <a:r>
              <a:rPr lang="en-US" b="1" dirty="0"/>
              <a:t>How did the Lord comfort Joseph Smith and his companions with regard to the Church’s debts and the status of Zion?</a:t>
            </a:r>
          </a:p>
        </p:txBody>
      </p:sp>
      <p:sp>
        <p:nvSpPr>
          <p:cNvPr id="11" name="Rectangle 10">
            <a:extLst>
              <a:ext uri="{FF2B5EF4-FFF2-40B4-BE49-F238E27FC236}">
                <a16:creationId xmlns:a16="http://schemas.microsoft.com/office/drawing/2014/main" id="{5AA460FF-D2D1-4B47-B4D6-02B843386B78}"/>
              </a:ext>
            </a:extLst>
          </p:cNvPr>
          <p:cNvSpPr/>
          <p:nvPr/>
        </p:nvSpPr>
        <p:spPr>
          <a:xfrm>
            <a:off x="1404723" y="4470885"/>
            <a:ext cx="9223514" cy="646331"/>
          </a:xfrm>
          <a:prstGeom prst="rect">
            <a:avLst/>
          </a:prstGeom>
        </p:spPr>
        <p:txBody>
          <a:bodyPr wrap="square">
            <a:spAutoFit/>
          </a:bodyPr>
          <a:lstStyle/>
          <a:p>
            <a:pPr algn="just"/>
            <a:r>
              <a:rPr lang="en-US" b="1" dirty="0"/>
              <a:t>How would Joseph Smith and the other Church leaders know where to stay during the rest of their visit in Salem?</a:t>
            </a:r>
          </a:p>
        </p:txBody>
      </p:sp>
      <p:sp>
        <p:nvSpPr>
          <p:cNvPr id="12" name="Rectangle 11">
            <a:extLst>
              <a:ext uri="{FF2B5EF4-FFF2-40B4-BE49-F238E27FC236}">
                <a16:creationId xmlns:a16="http://schemas.microsoft.com/office/drawing/2014/main" id="{2693331E-F57C-4797-83A3-6B97774D859F}"/>
              </a:ext>
            </a:extLst>
          </p:cNvPr>
          <p:cNvSpPr/>
          <p:nvPr/>
        </p:nvSpPr>
        <p:spPr>
          <a:xfrm>
            <a:off x="1404720" y="5073775"/>
            <a:ext cx="6177397" cy="369332"/>
          </a:xfrm>
          <a:prstGeom prst="rect">
            <a:avLst/>
          </a:prstGeom>
        </p:spPr>
        <p:txBody>
          <a:bodyPr wrap="none">
            <a:spAutoFit/>
          </a:bodyPr>
          <a:lstStyle/>
          <a:p>
            <a:r>
              <a:rPr lang="en-US" b="1" dirty="0"/>
              <a:t>What truth can we learn from the Lord’s instruction in verse 8?</a:t>
            </a:r>
          </a:p>
        </p:txBody>
      </p:sp>
      <p:sp>
        <p:nvSpPr>
          <p:cNvPr id="13" name="Rectangle 12">
            <a:extLst>
              <a:ext uri="{FF2B5EF4-FFF2-40B4-BE49-F238E27FC236}">
                <a16:creationId xmlns:a16="http://schemas.microsoft.com/office/drawing/2014/main" id="{D405C8C1-B1FA-4301-A5AA-F67539918D7E}"/>
              </a:ext>
            </a:extLst>
          </p:cNvPr>
          <p:cNvSpPr/>
          <p:nvPr/>
        </p:nvSpPr>
        <p:spPr>
          <a:xfrm>
            <a:off x="1404720" y="5343833"/>
            <a:ext cx="7500742"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We can receive the Lord’s direction through the peace and power of His Spirit. </a:t>
            </a:r>
          </a:p>
        </p:txBody>
      </p:sp>
      <p:sp>
        <p:nvSpPr>
          <p:cNvPr id="14" name="Rectangle 13">
            <a:extLst>
              <a:ext uri="{FF2B5EF4-FFF2-40B4-BE49-F238E27FC236}">
                <a16:creationId xmlns:a16="http://schemas.microsoft.com/office/drawing/2014/main" id="{0482B5E1-51A6-4F0D-9DCE-D6C57075BB17}"/>
              </a:ext>
            </a:extLst>
          </p:cNvPr>
          <p:cNvSpPr/>
          <p:nvPr/>
        </p:nvSpPr>
        <p:spPr>
          <a:xfrm>
            <a:off x="1404720" y="5749236"/>
            <a:ext cx="6099298" cy="369332"/>
          </a:xfrm>
          <a:prstGeom prst="rect">
            <a:avLst/>
          </a:prstGeom>
        </p:spPr>
        <p:txBody>
          <a:bodyPr wrap="none">
            <a:spAutoFit/>
          </a:bodyPr>
          <a:lstStyle/>
          <a:p>
            <a:r>
              <a:rPr lang="en-US" b="1" dirty="0"/>
              <a:t>How can this principle help you face concerns and challenges?</a:t>
            </a:r>
          </a:p>
        </p:txBody>
      </p:sp>
    </p:spTree>
    <p:extLst>
      <p:ext uri="{BB962C8B-B14F-4D97-AF65-F5344CB8AC3E}">
        <p14:creationId xmlns:p14="http://schemas.microsoft.com/office/powerpoint/2010/main" val="29714480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0-#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vertical)">
                                      <p:cBhvr>
                                        <p:cTn id="26" dur="1250"/>
                                        <p:tgtEl>
                                          <p:spTgt spid="6"/>
                                        </p:tgtEl>
                                      </p:cBhvr>
                                    </p:animEffect>
                                  </p:childTnLst>
                                </p:cTn>
                              </p:par>
                              <p:par>
                                <p:cTn id="27" presetID="14" presetClass="entr" presetSubtype="5"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vertical)">
                                      <p:cBhvr>
                                        <p:cTn id="29" dur="12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Horizontal)">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2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200" tmFilter="0,0; .5, 1; 1, 1"/>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119</a:t>
            </a:r>
          </a:p>
        </p:txBody>
      </p:sp>
      <p:sp>
        <p:nvSpPr>
          <p:cNvPr id="2" name="Rectangle 1">
            <a:extLst>
              <a:ext uri="{FF2B5EF4-FFF2-40B4-BE49-F238E27FC236}">
                <a16:creationId xmlns:a16="http://schemas.microsoft.com/office/drawing/2014/main" id="{F45323CB-9757-4E4F-B625-B0193CCC63F3}"/>
              </a:ext>
            </a:extLst>
          </p:cNvPr>
          <p:cNvSpPr/>
          <p:nvPr/>
        </p:nvSpPr>
        <p:spPr>
          <a:xfrm>
            <a:off x="1695477" y="951707"/>
            <a:ext cx="3711410" cy="400110"/>
          </a:xfrm>
          <a:prstGeom prst="rect">
            <a:avLst/>
          </a:prstGeom>
        </p:spPr>
        <p:txBody>
          <a:bodyPr wrap="square">
            <a:spAutoFit/>
          </a:bodyPr>
          <a:lstStyle/>
          <a:p>
            <a:r>
              <a:rPr lang="en-US" sz="2000" b="1" dirty="0"/>
              <a:t>Doctrine and Covenants 111:9-10</a:t>
            </a:r>
          </a:p>
        </p:txBody>
      </p:sp>
      <p:sp>
        <p:nvSpPr>
          <p:cNvPr id="3" name="Rectangle 2">
            <a:extLst>
              <a:ext uri="{FF2B5EF4-FFF2-40B4-BE49-F238E27FC236}">
                <a16:creationId xmlns:a16="http://schemas.microsoft.com/office/drawing/2014/main" id="{E7D61AF2-F852-4636-B46B-6D2BB5D5E466}"/>
              </a:ext>
            </a:extLst>
          </p:cNvPr>
          <p:cNvSpPr/>
          <p:nvPr/>
        </p:nvSpPr>
        <p:spPr>
          <a:xfrm>
            <a:off x="1695477" y="1325313"/>
            <a:ext cx="8801046" cy="830997"/>
          </a:xfrm>
          <a:prstGeom prst="rect">
            <a:avLst/>
          </a:prstGeom>
        </p:spPr>
        <p:txBody>
          <a:bodyPr wrap="square">
            <a:spAutoFit/>
          </a:bodyPr>
          <a:lstStyle/>
          <a:p>
            <a:pPr algn="just" fontAlgn="base"/>
            <a:r>
              <a:rPr lang="en-US" sz="1600" dirty="0">
                <a:solidFill>
                  <a:schemeClr val="tx1">
                    <a:lumMod val="85000"/>
                  </a:schemeClr>
                </a:solidFill>
                <a:latin typeface="Palatino"/>
              </a:rPr>
              <a:t>9 This place you may obtain by hire. And inquire diligently concerning the more ancient inhabitants and founders of this city;</a:t>
            </a:r>
          </a:p>
          <a:p>
            <a:pPr algn="just" fontAlgn="base"/>
            <a:r>
              <a:rPr lang="en-US" sz="1600" dirty="0">
                <a:solidFill>
                  <a:schemeClr val="tx1">
                    <a:lumMod val="85000"/>
                  </a:schemeClr>
                </a:solidFill>
                <a:latin typeface="Palatino"/>
              </a:rPr>
              <a:t>10 For there are more treasures than one for you in this city.</a:t>
            </a:r>
            <a:endParaRPr lang="en-US" sz="1600" i="0" dirty="0">
              <a:solidFill>
                <a:schemeClr val="tx1">
                  <a:lumMod val="85000"/>
                </a:schemeClr>
              </a:solidFill>
              <a:effectLst/>
              <a:latin typeface="Palatino"/>
            </a:endParaRPr>
          </a:p>
        </p:txBody>
      </p:sp>
      <p:sp>
        <p:nvSpPr>
          <p:cNvPr id="5" name="Rectangle 4">
            <a:extLst>
              <a:ext uri="{FF2B5EF4-FFF2-40B4-BE49-F238E27FC236}">
                <a16:creationId xmlns:a16="http://schemas.microsoft.com/office/drawing/2014/main" id="{1D44C26C-789C-417B-ABED-2D44F7DA8311}"/>
              </a:ext>
            </a:extLst>
          </p:cNvPr>
          <p:cNvSpPr/>
          <p:nvPr/>
        </p:nvSpPr>
        <p:spPr>
          <a:xfrm>
            <a:off x="5205896" y="951707"/>
            <a:ext cx="591829" cy="400110"/>
          </a:xfrm>
          <a:prstGeom prst="rect">
            <a:avLst/>
          </a:prstGeom>
        </p:spPr>
        <p:txBody>
          <a:bodyPr wrap="none">
            <a:spAutoFit/>
          </a:bodyPr>
          <a:lstStyle/>
          <a:p>
            <a:r>
              <a:rPr lang="en-US" sz="2000" b="1" dirty="0"/>
              <a:t>-11.</a:t>
            </a:r>
          </a:p>
        </p:txBody>
      </p:sp>
      <p:sp>
        <p:nvSpPr>
          <p:cNvPr id="4" name="Rectangle 3">
            <a:extLst>
              <a:ext uri="{FF2B5EF4-FFF2-40B4-BE49-F238E27FC236}">
                <a16:creationId xmlns:a16="http://schemas.microsoft.com/office/drawing/2014/main" id="{E416CDCE-E7F8-4A5E-AFBF-D0B517837F9F}"/>
              </a:ext>
            </a:extLst>
          </p:cNvPr>
          <p:cNvSpPr/>
          <p:nvPr/>
        </p:nvSpPr>
        <p:spPr>
          <a:xfrm>
            <a:off x="1695476" y="2074661"/>
            <a:ext cx="8801045" cy="584775"/>
          </a:xfrm>
          <a:prstGeom prst="rect">
            <a:avLst/>
          </a:prstGeom>
        </p:spPr>
        <p:txBody>
          <a:bodyPr wrap="square">
            <a:spAutoFit/>
          </a:bodyPr>
          <a:lstStyle/>
          <a:p>
            <a:pPr algn="just"/>
            <a:r>
              <a:rPr lang="en-US" sz="1600" b="1" dirty="0">
                <a:solidFill>
                  <a:schemeClr val="tx1">
                    <a:lumMod val="85000"/>
                  </a:schemeClr>
                </a:solidFill>
                <a:latin typeface="Palatino"/>
              </a:rPr>
              <a:t>11 </a:t>
            </a:r>
            <a:r>
              <a:rPr lang="en-US" sz="1600" dirty="0">
                <a:solidFill>
                  <a:schemeClr val="tx1">
                    <a:lumMod val="85000"/>
                  </a:schemeClr>
                </a:solidFill>
                <a:latin typeface="Palatino"/>
              </a:rPr>
              <a:t>Therefore, be ye as wise as serpents and yet without sin; and I will order all things for your good, as fast as ye are able to receive them. Amen.</a:t>
            </a:r>
            <a:endParaRPr lang="en-US" sz="1600" dirty="0">
              <a:solidFill>
                <a:schemeClr val="tx1">
                  <a:lumMod val="85000"/>
                </a:schemeClr>
              </a:solidFill>
            </a:endParaRPr>
          </a:p>
        </p:txBody>
      </p:sp>
      <p:sp>
        <p:nvSpPr>
          <p:cNvPr id="6" name="Rectangle 5">
            <a:extLst>
              <a:ext uri="{FF2B5EF4-FFF2-40B4-BE49-F238E27FC236}">
                <a16:creationId xmlns:a16="http://schemas.microsoft.com/office/drawing/2014/main" id="{EB545A4A-F909-47A8-8C37-1927F91B7006}"/>
              </a:ext>
            </a:extLst>
          </p:cNvPr>
          <p:cNvSpPr/>
          <p:nvPr/>
        </p:nvSpPr>
        <p:spPr>
          <a:xfrm>
            <a:off x="1695476" y="2720992"/>
            <a:ext cx="5405519" cy="369332"/>
          </a:xfrm>
          <a:prstGeom prst="rect">
            <a:avLst/>
          </a:prstGeom>
        </p:spPr>
        <p:txBody>
          <a:bodyPr wrap="none">
            <a:spAutoFit/>
          </a:bodyPr>
          <a:lstStyle/>
          <a:p>
            <a:r>
              <a:rPr lang="en-US" b="1" dirty="0"/>
              <a:t>How would you restate the Lord’s counsel in verse 11? </a:t>
            </a:r>
          </a:p>
        </p:txBody>
      </p:sp>
      <p:sp>
        <p:nvSpPr>
          <p:cNvPr id="8" name="Rectangle 7">
            <a:extLst>
              <a:ext uri="{FF2B5EF4-FFF2-40B4-BE49-F238E27FC236}">
                <a16:creationId xmlns:a16="http://schemas.microsoft.com/office/drawing/2014/main" id="{1F6AC46A-8D1B-4F25-9DBE-96B064F5D6FB}"/>
              </a:ext>
            </a:extLst>
          </p:cNvPr>
          <p:cNvSpPr/>
          <p:nvPr/>
        </p:nvSpPr>
        <p:spPr>
          <a:xfrm>
            <a:off x="1695476" y="3045862"/>
            <a:ext cx="7594298"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If we are wise and avoid sin, then the Lord will arrange all things for our good.</a:t>
            </a:r>
          </a:p>
        </p:txBody>
      </p:sp>
      <p:sp>
        <p:nvSpPr>
          <p:cNvPr id="9" name="Rectangle 8">
            <a:extLst>
              <a:ext uri="{FF2B5EF4-FFF2-40B4-BE49-F238E27FC236}">
                <a16:creationId xmlns:a16="http://schemas.microsoft.com/office/drawing/2014/main" id="{7515C4F6-20E6-4612-9EAD-9249CFD1D606}"/>
              </a:ext>
            </a:extLst>
          </p:cNvPr>
          <p:cNvSpPr/>
          <p:nvPr/>
        </p:nvSpPr>
        <p:spPr>
          <a:xfrm>
            <a:off x="1695476" y="3450246"/>
            <a:ext cx="4288675" cy="369332"/>
          </a:xfrm>
          <a:prstGeom prst="rect">
            <a:avLst/>
          </a:prstGeom>
        </p:spPr>
        <p:txBody>
          <a:bodyPr wrap="none">
            <a:spAutoFit/>
          </a:bodyPr>
          <a:lstStyle/>
          <a:p>
            <a:r>
              <a:rPr lang="en-US" b="1" dirty="0"/>
              <a:t>What are some wise choices we can make?</a:t>
            </a:r>
          </a:p>
        </p:txBody>
      </p:sp>
      <p:sp>
        <p:nvSpPr>
          <p:cNvPr id="10" name="Rectangle 9">
            <a:extLst>
              <a:ext uri="{FF2B5EF4-FFF2-40B4-BE49-F238E27FC236}">
                <a16:creationId xmlns:a16="http://schemas.microsoft.com/office/drawing/2014/main" id="{F69311C1-85A2-456C-9807-2CC182BC1C2E}"/>
              </a:ext>
            </a:extLst>
          </p:cNvPr>
          <p:cNvSpPr/>
          <p:nvPr/>
        </p:nvSpPr>
        <p:spPr>
          <a:xfrm>
            <a:off x="1695475" y="3801620"/>
            <a:ext cx="7793081" cy="369332"/>
          </a:xfrm>
          <a:prstGeom prst="rect">
            <a:avLst/>
          </a:prstGeom>
        </p:spPr>
        <p:txBody>
          <a:bodyPr wrap="square">
            <a:spAutoFit/>
          </a:bodyPr>
          <a:lstStyle/>
          <a:p>
            <a:pPr algn="just"/>
            <a:r>
              <a:rPr lang="en-US" b="1" dirty="0"/>
              <a:t>What do you think it means that the Lord “will order all things for [our]good”?</a:t>
            </a:r>
          </a:p>
        </p:txBody>
      </p:sp>
      <p:sp>
        <p:nvSpPr>
          <p:cNvPr id="11" name="Rectangle 10">
            <a:extLst>
              <a:ext uri="{FF2B5EF4-FFF2-40B4-BE49-F238E27FC236}">
                <a16:creationId xmlns:a16="http://schemas.microsoft.com/office/drawing/2014/main" id="{4A54260F-7368-4482-AC44-4B893298FED4}"/>
              </a:ext>
            </a:extLst>
          </p:cNvPr>
          <p:cNvSpPr/>
          <p:nvPr/>
        </p:nvSpPr>
        <p:spPr>
          <a:xfrm>
            <a:off x="1695475" y="4170952"/>
            <a:ext cx="4970591" cy="369332"/>
          </a:xfrm>
          <a:prstGeom prst="rect">
            <a:avLst/>
          </a:prstGeom>
        </p:spPr>
        <p:txBody>
          <a:bodyPr wrap="none">
            <a:spAutoFit/>
          </a:bodyPr>
          <a:lstStyle/>
          <a:p>
            <a:r>
              <a:rPr lang="en-US" b="1" dirty="0"/>
              <a:t>When have you seen an example of this principle?</a:t>
            </a:r>
          </a:p>
        </p:txBody>
      </p:sp>
    </p:spTree>
    <p:extLst>
      <p:ext uri="{BB962C8B-B14F-4D97-AF65-F5344CB8AC3E}">
        <p14:creationId xmlns:p14="http://schemas.microsoft.com/office/powerpoint/2010/main" val="27500974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upRigh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3"/>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125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0</TotalTime>
  <Words>420</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MS PMincho</vt:lpstr>
      <vt:lpstr>PMingLiU-ExtB</vt:lpstr>
      <vt:lpstr>Arial</vt:lpstr>
      <vt:lpstr>Calibri</vt:lpstr>
      <vt:lpstr>Calibri Light</vt:lpstr>
      <vt:lpstr>Mongolian Baiti</vt:lpstr>
      <vt:lpstr>Palatino</vt:lpstr>
      <vt:lpstr>Times New Roman</vt:lpstr>
      <vt:lpstr>Trebuchet MS</vt:lpstr>
      <vt:lpstr>Tw Cen MT Condensed</vt:lpstr>
      <vt:lpstr>Wingdings 3</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2900</cp:revision>
  <dcterms:created xsi:type="dcterms:W3CDTF">2018-08-29T04:26:39Z</dcterms:created>
  <dcterms:modified xsi:type="dcterms:W3CDTF">2018-10-13T20:33:33Z</dcterms:modified>
</cp:coreProperties>
</file>