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85" r:id="rId1"/>
  </p:sldMasterIdLst>
  <p:notesMasterIdLst>
    <p:notesMasterId r:id="rId18"/>
  </p:notesMasterIdLst>
  <p:sldIdLst>
    <p:sldId id="296" r:id="rId2"/>
    <p:sldId id="305" r:id="rId3"/>
    <p:sldId id="306" r:id="rId4"/>
    <p:sldId id="307" r:id="rId5"/>
    <p:sldId id="308" r:id="rId6"/>
    <p:sldId id="309" r:id="rId7"/>
    <p:sldId id="310" r:id="rId8"/>
    <p:sldId id="311" r:id="rId9"/>
    <p:sldId id="314" r:id="rId10"/>
    <p:sldId id="313" r:id="rId11"/>
    <p:sldId id="312" r:id="rId12"/>
    <p:sldId id="316" r:id="rId13"/>
    <p:sldId id="317" r:id="rId14"/>
    <p:sldId id="318" r:id="rId15"/>
    <p:sldId id="319" r:id="rId16"/>
    <p:sldId id="32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CC0000"/>
    <a:srgbClr val="D88028"/>
    <a:srgbClr val="D6E513"/>
    <a:srgbClr val="FFD757"/>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842134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35679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8190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64234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18695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13432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79113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56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411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0006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85471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062951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246986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241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89466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329041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07032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640873-EF0B-4AC7-AF11-57FEBA4985EA}" type="datetimeFigureOut">
              <a:rPr lang="en-US" smtClean="0"/>
              <a:t>10/13/2018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808498491"/>
      </p:ext>
    </p:extLst>
  </p:cSld>
  <p:clrMap bg1="dk1" tx1="lt1" bg2="dk2" tx2="lt2" accent1="accent1" accent2="accent2" accent3="accent3" accent4="accent4" accent5="accent5" accent6="accent6" hlink="hlink" folHlink="folHlink"/>
  <p:sldLayoutIdLst>
    <p:sldLayoutId id="2147485286" r:id="rId1"/>
    <p:sldLayoutId id="2147485287" r:id="rId2"/>
    <p:sldLayoutId id="2147485288" r:id="rId3"/>
    <p:sldLayoutId id="2147485289" r:id="rId4"/>
    <p:sldLayoutId id="2147485290" r:id="rId5"/>
    <p:sldLayoutId id="2147485291" r:id="rId6"/>
    <p:sldLayoutId id="2147485292" r:id="rId7"/>
    <p:sldLayoutId id="2147485293" r:id="rId8"/>
    <p:sldLayoutId id="2147485294" r:id="rId9"/>
    <p:sldLayoutId id="2147485295" r:id="rId10"/>
    <p:sldLayoutId id="2147485296" r:id="rId11"/>
    <p:sldLayoutId id="2147485297" r:id="rId12"/>
    <p:sldLayoutId id="2147485298" r:id="rId13"/>
    <p:sldLayoutId id="2147485299" r:id="rId14"/>
    <p:sldLayoutId id="2147485300" r:id="rId15"/>
    <p:sldLayoutId id="2147485301" r:id="rId16"/>
    <p:sldLayoutId id="214748530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Resultado de imagen para moises lds">
            <a:extLst>
              <a:ext uri="{FF2B5EF4-FFF2-40B4-BE49-F238E27FC236}">
                <a16:creationId xmlns:a16="http://schemas.microsoft.com/office/drawing/2014/main" id="{3200393D-1FC3-4FA1-BDB9-650065FD4266}"/>
              </a:ext>
            </a:extLst>
          </p:cNvPr>
          <p:cNvSpPr>
            <a:spLocks noChangeAspect="1" noChangeArrowheads="1"/>
          </p:cNvSpPr>
          <p:nvPr/>
        </p:nvSpPr>
        <p:spPr bwMode="auto">
          <a:xfrm>
            <a:off x="3087757" y="3276599"/>
            <a:ext cx="3160643" cy="31606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pic>
        <p:nvPicPr>
          <p:cNvPr id="4" name="Picture 3">
            <a:extLst>
              <a:ext uri="{FF2B5EF4-FFF2-40B4-BE49-F238E27FC236}">
                <a16:creationId xmlns:a16="http://schemas.microsoft.com/office/drawing/2014/main" id="{64CF1DF7-9FF6-483D-B518-52652EBE6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78" y="1716164"/>
            <a:ext cx="4260574" cy="3120869"/>
          </a:xfrm>
          <a:prstGeom prst="rect">
            <a:avLst/>
          </a:prstGeom>
        </p:spPr>
      </p:pic>
      <p:pic>
        <p:nvPicPr>
          <p:cNvPr id="1028" name="Picture 4" descr="Resultado de imagen para elias lds">
            <a:extLst>
              <a:ext uri="{FF2B5EF4-FFF2-40B4-BE49-F238E27FC236}">
                <a16:creationId xmlns:a16="http://schemas.microsoft.com/office/drawing/2014/main" id="{9212C454-9569-4F59-BD10-F3EBF2281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36050"/>
            <a:ext cx="4260574" cy="312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81763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graphicFrame>
        <p:nvGraphicFramePr>
          <p:cNvPr id="2" name="Table 1">
            <a:extLst>
              <a:ext uri="{FF2B5EF4-FFF2-40B4-BE49-F238E27FC236}">
                <a16:creationId xmlns:a16="http://schemas.microsoft.com/office/drawing/2014/main" id="{90D66571-EE39-4770-A760-499A27B6E76F}"/>
              </a:ext>
            </a:extLst>
          </p:cNvPr>
          <p:cNvGraphicFramePr>
            <a:graphicFrameLocks noGrp="1"/>
          </p:cNvGraphicFramePr>
          <p:nvPr>
            <p:extLst>
              <p:ext uri="{D42A27DB-BD31-4B8C-83A1-F6EECF244321}">
                <p14:modId xmlns:p14="http://schemas.microsoft.com/office/powerpoint/2010/main" val="3100445523"/>
              </p:ext>
            </p:extLst>
          </p:nvPr>
        </p:nvGraphicFramePr>
        <p:xfrm>
          <a:off x="1673597" y="924991"/>
          <a:ext cx="8447242" cy="1754326"/>
        </p:xfrm>
        <a:graphic>
          <a:graphicData uri="http://schemas.openxmlformats.org/drawingml/2006/table">
            <a:tbl>
              <a:tblPr firstRow="1" bandRow="1">
                <a:tableStyleId>{35758FB7-9AC5-4552-8A53-C91805E547FA}</a:tableStyleId>
              </a:tblPr>
              <a:tblGrid>
                <a:gridCol w="1694070">
                  <a:extLst>
                    <a:ext uri="{9D8B030D-6E8A-4147-A177-3AD203B41FA5}">
                      <a16:colId xmlns:a16="http://schemas.microsoft.com/office/drawing/2014/main" val="723214534"/>
                    </a:ext>
                  </a:extLst>
                </a:gridCol>
                <a:gridCol w="2025968">
                  <a:extLst>
                    <a:ext uri="{9D8B030D-6E8A-4147-A177-3AD203B41FA5}">
                      <a16:colId xmlns:a16="http://schemas.microsoft.com/office/drawing/2014/main" val="1571971703"/>
                    </a:ext>
                  </a:extLst>
                </a:gridCol>
                <a:gridCol w="2133600">
                  <a:extLst>
                    <a:ext uri="{9D8B030D-6E8A-4147-A177-3AD203B41FA5}">
                      <a16:colId xmlns:a16="http://schemas.microsoft.com/office/drawing/2014/main" val="587083134"/>
                    </a:ext>
                  </a:extLst>
                </a:gridCol>
                <a:gridCol w="2593604">
                  <a:extLst>
                    <a:ext uri="{9D8B030D-6E8A-4147-A177-3AD203B41FA5}">
                      <a16:colId xmlns:a16="http://schemas.microsoft.com/office/drawing/2014/main" val="1427209560"/>
                    </a:ext>
                  </a:extLst>
                </a:gridCol>
              </a:tblGrid>
              <a:tr h="370847">
                <a:tc>
                  <a:txBody>
                    <a:bodyPr/>
                    <a:lstStyle/>
                    <a:p>
                      <a:pPr algn="ctr"/>
                      <a:endParaRPr lang="en-US" dirty="0">
                        <a:solidFill>
                          <a:schemeClr val="bg1">
                            <a:lumMod val="95000"/>
                            <a:lumOff val="5000"/>
                          </a:schemeClr>
                        </a:solidFill>
                      </a:endParaRPr>
                    </a:p>
                  </a:txBody>
                  <a:tcPr/>
                </a:tc>
                <a:tc>
                  <a:txBody>
                    <a:bodyPr/>
                    <a:lstStyle/>
                    <a:p>
                      <a:pPr algn="ctr"/>
                      <a:r>
                        <a:rPr lang="en-US" dirty="0">
                          <a:solidFill>
                            <a:schemeClr val="bg1">
                              <a:lumMod val="95000"/>
                              <a:lumOff val="5000"/>
                            </a:schemeClr>
                          </a:solidFill>
                        </a:rPr>
                        <a:t>Moses D&amp;C 110:11</a:t>
                      </a:r>
                    </a:p>
                  </a:txBody>
                  <a:tcPr/>
                </a:tc>
                <a:tc>
                  <a:txBody>
                    <a:bodyPr/>
                    <a:lstStyle/>
                    <a:p>
                      <a:pPr algn="ctr"/>
                      <a:r>
                        <a:rPr lang="en-US" dirty="0">
                          <a:solidFill>
                            <a:schemeClr val="bg1">
                              <a:lumMod val="95000"/>
                              <a:lumOff val="5000"/>
                            </a:schemeClr>
                          </a:solidFill>
                        </a:rPr>
                        <a:t>Elias D&amp;C 110:12</a:t>
                      </a:r>
                    </a:p>
                  </a:txBody>
                  <a:tcPr/>
                </a:tc>
                <a:tc>
                  <a:txBody>
                    <a:bodyPr/>
                    <a:lstStyle/>
                    <a:p>
                      <a:pPr algn="ctr"/>
                      <a:r>
                        <a:rPr lang="en-US" dirty="0">
                          <a:solidFill>
                            <a:schemeClr val="bg1">
                              <a:lumMod val="95000"/>
                              <a:lumOff val="5000"/>
                            </a:schemeClr>
                          </a:solidFill>
                        </a:rPr>
                        <a:t>Elijah D&amp;C 110:13–16</a:t>
                      </a:r>
                    </a:p>
                  </a:txBody>
                  <a:tcPr/>
                </a:tc>
                <a:extLst>
                  <a:ext uri="{0D108BD9-81ED-4DB2-BD59-A6C34878D82A}">
                    <a16:rowId xmlns:a16="http://schemas.microsoft.com/office/drawing/2014/main" val="735442317"/>
                  </a:ext>
                </a:extLst>
              </a:tr>
              <a:tr h="640091">
                <a:tc>
                  <a:txBody>
                    <a:bodyPr/>
                    <a:lstStyle/>
                    <a:p>
                      <a:r>
                        <a:rPr lang="en-US" dirty="0"/>
                        <a:t>Priesthood keys restored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25641856"/>
                  </a:ext>
                </a:extLst>
              </a:tr>
              <a:tr h="743388">
                <a:tc>
                  <a:txBody>
                    <a:bodyPr/>
                    <a:lstStyle/>
                    <a:p>
                      <a:r>
                        <a:rPr lang="en-US" dirty="0"/>
                        <a:t>What these keys direct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66235612"/>
                  </a:ext>
                </a:extLst>
              </a:tr>
            </a:tbl>
          </a:graphicData>
        </a:graphic>
      </p:graphicFrame>
      <p:sp>
        <p:nvSpPr>
          <p:cNvPr id="4" name="Rectangle 3">
            <a:extLst>
              <a:ext uri="{FF2B5EF4-FFF2-40B4-BE49-F238E27FC236}">
                <a16:creationId xmlns:a16="http://schemas.microsoft.com/office/drawing/2014/main" id="{622E22C6-7BD1-41AB-AB0D-394A93B3FAEE}"/>
              </a:ext>
            </a:extLst>
          </p:cNvPr>
          <p:cNvSpPr/>
          <p:nvPr/>
        </p:nvSpPr>
        <p:spPr>
          <a:xfrm>
            <a:off x="3341161" y="1371861"/>
            <a:ext cx="2213114" cy="584775"/>
          </a:xfrm>
          <a:prstGeom prst="rect">
            <a:avLst/>
          </a:prstGeom>
        </p:spPr>
        <p:txBody>
          <a:bodyPr wrap="square">
            <a:spAutoFit/>
          </a:bodyPr>
          <a:lstStyle/>
          <a:p>
            <a:pPr algn="ctr"/>
            <a:r>
              <a:rPr lang="en-US" sz="1600" dirty="0">
                <a:solidFill>
                  <a:schemeClr val="bg1">
                    <a:lumMod val="95000"/>
                    <a:lumOff val="5000"/>
                  </a:schemeClr>
                </a:solidFill>
              </a:rPr>
              <a:t>The keys of the gathering of Israel.</a:t>
            </a:r>
          </a:p>
        </p:txBody>
      </p:sp>
      <p:sp>
        <p:nvSpPr>
          <p:cNvPr id="8" name="Rectangle 7">
            <a:extLst>
              <a:ext uri="{FF2B5EF4-FFF2-40B4-BE49-F238E27FC236}">
                <a16:creationId xmlns:a16="http://schemas.microsoft.com/office/drawing/2014/main" id="{7C5F00D7-6DA0-4C8E-951D-7C3BE7E15BFA}"/>
              </a:ext>
            </a:extLst>
          </p:cNvPr>
          <p:cNvSpPr/>
          <p:nvPr/>
        </p:nvSpPr>
        <p:spPr>
          <a:xfrm>
            <a:off x="5449237" y="1402637"/>
            <a:ext cx="2001079" cy="553998"/>
          </a:xfrm>
          <a:prstGeom prst="rect">
            <a:avLst/>
          </a:prstGeom>
        </p:spPr>
        <p:txBody>
          <a:bodyPr wrap="square">
            <a:spAutoFit/>
          </a:bodyPr>
          <a:lstStyle/>
          <a:p>
            <a:pPr algn="ctr"/>
            <a:r>
              <a:rPr lang="en-US" sz="1500" dirty="0">
                <a:solidFill>
                  <a:schemeClr val="bg1">
                    <a:lumMod val="95000"/>
                    <a:lumOff val="5000"/>
                  </a:schemeClr>
                </a:solidFill>
              </a:rPr>
              <a:t>The dispensation of the gospel of Abraham.</a:t>
            </a:r>
          </a:p>
        </p:txBody>
      </p:sp>
      <p:sp>
        <p:nvSpPr>
          <p:cNvPr id="6" name="Rectangle 5">
            <a:extLst>
              <a:ext uri="{FF2B5EF4-FFF2-40B4-BE49-F238E27FC236}">
                <a16:creationId xmlns:a16="http://schemas.microsoft.com/office/drawing/2014/main" id="{5C61B89E-FC8C-4D4E-8584-25766D8C8D24}"/>
              </a:ext>
            </a:extLst>
          </p:cNvPr>
          <p:cNvSpPr/>
          <p:nvPr/>
        </p:nvSpPr>
        <p:spPr>
          <a:xfrm>
            <a:off x="7543081" y="1559154"/>
            <a:ext cx="2697662" cy="338554"/>
          </a:xfrm>
          <a:prstGeom prst="rect">
            <a:avLst/>
          </a:prstGeom>
        </p:spPr>
        <p:txBody>
          <a:bodyPr wrap="none">
            <a:spAutoFit/>
          </a:bodyPr>
          <a:lstStyle/>
          <a:p>
            <a:r>
              <a:rPr lang="en-US" sz="1600" dirty="0">
                <a:solidFill>
                  <a:schemeClr val="bg1">
                    <a:lumMod val="95000"/>
                    <a:lumOff val="5000"/>
                  </a:schemeClr>
                </a:solidFill>
              </a:rPr>
              <a:t>The keys of this dispensation.</a:t>
            </a:r>
          </a:p>
        </p:txBody>
      </p:sp>
      <p:sp>
        <p:nvSpPr>
          <p:cNvPr id="13" name="Rectangle 12">
            <a:extLst>
              <a:ext uri="{FF2B5EF4-FFF2-40B4-BE49-F238E27FC236}">
                <a16:creationId xmlns:a16="http://schemas.microsoft.com/office/drawing/2014/main" id="{737B29D2-AF0C-484B-BF0D-EBCBB0E10221}"/>
              </a:ext>
            </a:extLst>
          </p:cNvPr>
          <p:cNvSpPr/>
          <p:nvPr/>
        </p:nvSpPr>
        <p:spPr>
          <a:xfrm>
            <a:off x="1607948" y="2871338"/>
            <a:ext cx="6891130" cy="369332"/>
          </a:xfrm>
          <a:prstGeom prst="rect">
            <a:avLst/>
          </a:prstGeom>
        </p:spPr>
        <p:txBody>
          <a:bodyPr wrap="square">
            <a:spAutoFit/>
          </a:bodyPr>
          <a:lstStyle/>
          <a:p>
            <a:pPr algn="just"/>
            <a:r>
              <a:rPr lang="en-US" b="1" dirty="0">
                <a:solidFill>
                  <a:schemeClr val="bg1">
                    <a:lumMod val="95000"/>
                    <a:lumOff val="5000"/>
                  </a:schemeClr>
                </a:solidFill>
              </a:rPr>
              <a:t>In our day, how does the Lord gather His children into His kingdom?</a:t>
            </a:r>
          </a:p>
        </p:txBody>
      </p:sp>
      <p:sp>
        <p:nvSpPr>
          <p:cNvPr id="14" name="Rectangle 13">
            <a:extLst>
              <a:ext uri="{FF2B5EF4-FFF2-40B4-BE49-F238E27FC236}">
                <a16:creationId xmlns:a16="http://schemas.microsoft.com/office/drawing/2014/main" id="{15428C54-0434-4CCB-B348-06EEC1B9386C}"/>
              </a:ext>
            </a:extLst>
          </p:cNvPr>
          <p:cNvSpPr/>
          <p:nvPr/>
        </p:nvSpPr>
        <p:spPr>
          <a:xfrm>
            <a:off x="3227000" y="3349981"/>
            <a:ext cx="5590414" cy="1974825"/>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5F70490-2642-48B4-A761-8565163AA772}"/>
              </a:ext>
            </a:extLst>
          </p:cNvPr>
          <p:cNvSpPr/>
          <p:nvPr/>
        </p:nvSpPr>
        <p:spPr>
          <a:xfrm>
            <a:off x="4735746" y="3349982"/>
            <a:ext cx="4081668" cy="1754326"/>
          </a:xfrm>
          <a:prstGeom prst="rect">
            <a:avLst/>
          </a:prstGeom>
        </p:spPr>
        <p:txBody>
          <a:bodyPr wrap="square">
            <a:spAutoFit/>
          </a:bodyPr>
          <a:lstStyle/>
          <a:p>
            <a:pPr algn="just"/>
            <a:r>
              <a:rPr lang="en-US" dirty="0">
                <a:solidFill>
                  <a:schemeClr val="bg1">
                    <a:lumMod val="95000"/>
                    <a:lumOff val="5000"/>
                  </a:schemeClr>
                </a:solidFill>
              </a:rPr>
              <a:t>“Missionary work is crucial to the gathering of Israel. … In many nations our missionaries have searched for those of scattered Israel” (“The Gathering of Scattered Israel, ”EnsignorLiahona,Nov. 2006,81).</a:t>
            </a:r>
          </a:p>
        </p:txBody>
      </p:sp>
      <p:pic>
        <p:nvPicPr>
          <p:cNvPr id="16" name="Picture 15">
            <a:extLst>
              <a:ext uri="{FF2B5EF4-FFF2-40B4-BE49-F238E27FC236}">
                <a16:creationId xmlns:a16="http://schemas.microsoft.com/office/drawing/2014/main" id="{15C2FF0B-8CA3-46BE-90E4-A293E461E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161" y="3450678"/>
            <a:ext cx="1275313" cy="1385238"/>
          </a:xfrm>
          <a:prstGeom prst="rect">
            <a:avLst/>
          </a:prstGeom>
        </p:spPr>
      </p:pic>
      <p:sp>
        <p:nvSpPr>
          <p:cNvPr id="17" name="TextBox 16">
            <a:extLst>
              <a:ext uri="{FF2B5EF4-FFF2-40B4-BE49-F238E27FC236}">
                <a16:creationId xmlns:a16="http://schemas.microsoft.com/office/drawing/2014/main" id="{D72816EE-A1A9-4D8E-90F3-8D73641FEC69}"/>
              </a:ext>
            </a:extLst>
          </p:cNvPr>
          <p:cNvSpPr txBox="1"/>
          <p:nvPr/>
        </p:nvSpPr>
        <p:spPr>
          <a:xfrm>
            <a:off x="3227000" y="4783149"/>
            <a:ext cx="1508746" cy="523220"/>
          </a:xfrm>
          <a:prstGeom prst="rect">
            <a:avLst/>
          </a:prstGeom>
          <a:noFill/>
        </p:spPr>
        <p:txBody>
          <a:bodyPr wrap="none" rtlCol="0">
            <a:spAutoFit/>
          </a:bodyPr>
          <a:lstStyle/>
          <a:p>
            <a:pPr algn="ctr"/>
            <a:r>
              <a:rPr lang="en-US" sz="1400" b="1" dirty="0">
                <a:solidFill>
                  <a:schemeClr val="bg1">
                    <a:lumMod val="95000"/>
                    <a:lumOff val="5000"/>
                  </a:schemeClr>
                </a:solidFill>
              </a:rPr>
              <a:t>President</a:t>
            </a:r>
          </a:p>
          <a:p>
            <a:pPr algn="ctr"/>
            <a:r>
              <a:rPr lang="en-US" sz="1400" b="1" dirty="0">
                <a:solidFill>
                  <a:schemeClr val="bg1">
                    <a:lumMod val="95000"/>
                    <a:lumOff val="5000"/>
                  </a:schemeClr>
                </a:solidFill>
              </a:rPr>
              <a:t>Russell M. Nelson</a:t>
            </a:r>
          </a:p>
        </p:txBody>
      </p:sp>
      <p:sp>
        <p:nvSpPr>
          <p:cNvPr id="18" name="Rectangle 17">
            <a:extLst>
              <a:ext uri="{FF2B5EF4-FFF2-40B4-BE49-F238E27FC236}">
                <a16:creationId xmlns:a16="http://schemas.microsoft.com/office/drawing/2014/main" id="{262DF2AC-EBF7-4012-AA25-24D718FFC4B3}"/>
              </a:ext>
            </a:extLst>
          </p:cNvPr>
          <p:cNvSpPr/>
          <p:nvPr/>
        </p:nvSpPr>
        <p:spPr>
          <a:xfrm>
            <a:off x="1607948" y="5493338"/>
            <a:ext cx="9024730" cy="369332"/>
          </a:xfrm>
          <a:prstGeom prst="rect">
            <a:avLst/>
          </a:prstGeom>
        </p:spPr>
        <p:txBody>
          <a:bodyPr wrap="square">
            <a:spAutoFit/>
          </a:bodyPr>
          <a:lstStyle/>
          <a:p>
            <a:pPr algn="just"/>
            <a:r>
              <a:rPr lang="en-US" b="1" dirty="0">
                <a:solidFill>
                  <a:schemeClr val="bg1">
                    <a:lumMod val="95000"/>
                    <a:lumOff val="5000"/>
                  </a:schemeClr>
                </a:solidFill>
              </a:rPr>
              <a:t>How has your life been influenced by Moses restoring the keys governing missionary work?</a:t>
            </a:r>
          </a:p>
        </p:txBody>
      </p:sp>
      <p:sp>
        <p:nvSpPr>
          <p:cNvPr id="19" name="Rectangle 18">
            <a:extLst>
              <a:ext uri="{FF2B5EF4-FFF2-40B4-BE49-F238E27FC236}">
                <a16:creationId xmlns:a16="http://schemas.microsoft.com/office/drawing/2014/main" id="{CA8EFA34-077B-41BF-9E65-65BADA784D3A}"/>
              </a:ext>
            </a:extLst>
          </p:cNvPr>
          <p:cNvSpPr/>
          <p:nvPr/>
        </p:nvSpPr>
        <p:spPr>
          <a:xfrm>
            <a:off x="3554364" y="2122825"/>
            <a:ext cx="1786708" cy="369332"/>
          </a:xfrm>
          <a:prstGeom prst="rect">
            <a:avLst/>
          </a:prstGeom>
        </p:spPr>
        <p:txBody>
          <a:bodyPr wrap="none">
            <a:spAutoFit/>
          </a:bodyPr>
          <a:lstStyle/>
          <a:p>
            <a:r>
              <a:rPr lang="en-US" dirty="0">
                <a:solidFill>
                  <a:schemeClr val="bg1">
                    <a:lumMod val="95000"/>
                    <a:lumOff val="5000"/>
                  </a:schemeClr>
                </a:solidFill>
              </a:rPr>
              <a:t>Missionary work.</a:t>
            </a:r>
          </a:p>
        </p:txBody>
      </p:sp>
    </p:spTree>
    <p:extLst>
      <p:ext uri="{BB962C8B-B14F-4D97-AF65-F5344CB8AC3E}">
        <p14:creationId xmlns:p14="http://schemas.microsoft.com/office/powerpoint/2010/main" val="81847602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1000"/>
                                        <p:tgtEl>
                                          <p:spTgt spid="1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10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10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P spid="13" grpId="0"/>
      <p:bldP spid="14" grpId="0" animBg="1"/>
      <p:bldP spid="15"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2" name="Rectangle 1">
            <a:extLst>
              <a:ext uri="{FF2B5EF4-FFF2-40B4-BE49-F238E27FC236}">
                <a16:creationId xmlns:a16="http://schemas.microsoft.com/office/drawing/2014/main" id="{AE07AFC8-2000-483C-9E0C-961C4735D55A}"/>
              </a:ext>
            </a:extLst>
          </p:cNvPr>
          <p:cNvSpPr/>
          <p:nvPr/>
        </p:nvSpPr>
        <p:spPr>
          <a:xfrm>
            <a:off x="2395990" y="887895"/>
            <a:ext cx="7755787" cy="209773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020202B4-1556-49B5-BF79-B6FD5554DB6A}"/>
              </a:ext>
            </a:extLst>
          </p:cNvPr>
          <p:cNvSpPr/>
          <p:nvPr/>
        </p:nvSpPr>
        <p:spPr>
          <a:xfrm>
            <a:off x="3677070" y="887895"/>
            <a:ext cx="6474708" cy="2062103"/>
          </a:xfrm>
          <a:prstGeom prst="rect">
            <a:avLst/>
          </a:prstGeom>
        </p:spPr>
        <p:txBody>
          <a:bodyPr wrap="square">
            <a:spAutoFit/>
          </a:bodyPr>
          <a:lstStyle/>
          <a:p>
            <a:pPr algn="just"/>
            <a:r>
              <a:rPr lang="en-US" sz="1600" dirty="0">
                <a:solidFill>
                  <a:schemeClr val="bg1">
                    <a:lumMod val="95000"/>
                    <a:lumOff val="5000"/>
                  </a:schemeClr>
                </a:solidFill>
              </a:rPr>
              <a:t>“Elias brings back ‘the gospel of Abraham,’ the great Abrahamic covenant whereby the faithful receive promises of eternal increase, promises that through celestial marriage their eternal posterity shall be as numerous as the sands upon the seashore or as the stars in heaven for multitude. Elias gives the promise—received of old by Abraham, Isaac, and Jacob—that in modern men and in their seed all generations shall be blessed. And we are now offering the blessings of Abraham, Isaac, and Jacob to all who will receive them” (“The Keys of the Kingdom,” Ensign, May 1983,22).</a:t>
            </a:r>
          </a:p>
        </p:txBody>
      </p:sp>
      <p:pic>
        <p:nvPicPr>
          <p:cNvPr id="5" name="Picture 4">
            <a:extLst>
              <a:ext uri="{FF2B5EF4-FFF2-40B4-BE49-F238E27FC236}">
                <a16:creationId xmlns:a16="http://schemas.microsoft.com/office/drawing/2014/main" id="{516F11F1-088B-45CA-B6DB-C9FB4B50C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0997" y="993911"/>
            <a:ext cx="1176073" cy="1576180"/>
          </a:xfrm>
          <a:prstGeom prst="rect">
            <a:avLst/>
          </a:prstGeom>
        </p:spPr>
      </p:pic>
      <p:sp>
        <p:nvSpPr>
          <p:cNvPr id="6" name="TextBox 5">
            <a:extLst>
              <a:ext uri="{FF2B5EF4-FFF2-40B4-BE49-F238E27FC236}">
                <a16:creationId xmlns:a16="http://schemas.microsoft.com/office/drawing/2014/main" id="{7CC3A436-9F89-4F09-A951-EFB2999AD013}"/>
              </a:ext>
            </a:extLst>
          </p:cNvPr>
          <p:cNvSpPr txBox="1"/>
          <p:nvPr/>
        </p:nvSpPr>
        <p:spPr>
          <a:xfrm>
            <a:off x="2395991" y="2523968"/>
            <a:ext cx="1386085" cy="461665"/>
          </a:xfrm>
          <a:prstGeom prst="rect">
            <a:avLst/>
          </a:prstGeom>
          <a:noFill/>
        </p:spPr>
        <p:txBody>
          <a:bodyPr wrap="none" rtlCol="0">
            <a:spAutoFit/>
          </a:bodyPr>
          <a:lstStyle/>
          <a:p>
            <a:pPr algn="ctr"/>
            <a:r>
              <a:rPr lang="en-US" sz="1200" b="1" dirty="0">
                <a:solidFill>
                  <a:schemeClr val="bg1">
                    <a:lumMod val="95000"/>
                    <a:lumOff val="5000"/>
                  </a:schemeClr>
                </a:solidFill>
              </a:rPr>
              <a:t>Elder</a:t>
            </a:r>
          </a:p>
          <a:p>
            <a:pPr algn="ctr"/>
            <a:r>
              <a:rPr lang="en-US" sz="1200" b="1" dirty="0">
                <a:solidFill>
                  <a:schemeClr val="bg1">
                    <a:lumMod val="95000"/>
                    <a:lumOff val="5000"/>
                  </a:schemeClr>
                </a:solidFill>
              </a:rPr>
              <a:t>Bruce R. McConkie</a:t>
            </a:r>
          </a:p>
        </p:txBody>
      </p:sp>
      <p:sp>
        <p:nvSpPr>
          <p:cNvPr id="8" name="Rectangle 7">
            <a:extLst>
              <a:ext uri="{FF2B5EF4-FFF2-40B4-BE49-F238E27FC236}">
                <a16:creationId xmlns:a16="http://schemas.microsoft.com/office/drawing/2014/main" id="{13B6A50D-9C6C-4CE5-A392-6206DFF49EF0}"/>
              </a:ext>
            </a:extLst>
          </p:cNvPr>
          <p:cNvSpPr/>
          <p:nvPr/>
        </p:nvSpPr>
        <p:spPr>
          <a:xfrm>
            <a:off x="2395990" y="3045638"/>
            <a:ext cx="4072462" cy="369332"/>
          </a:xfrm>
          <a:prstGeom prst="rect">
            <a:avLst/>
          </a:prstGeom>
        </p:spPr>
        <p:txBody>
          <a:bodyPr wrap="none">
            <a:spAutoFit/>
          </a:bodyPr>
          <a:lstStyle/>
          <a:p>
            <a:r>
              <a:rPr lang="en-US" b="1" dirty="0">
                <a:solidFill>
                  <a:schemeClr val="bg1">
                    <a:lumMod val="95000"/>
                    <a:lumOff val="5000"/>
                  </a:schemeClr>
                </a:solidFill>
              </a:rPr>
              <a:t>What promises were given to Abraham? </a:t>
            </a:r>
          </a:p>
        </p:txBody>
      </p:sp>
      <p:sp>
        <p:nvSpPr>
          <p:cNvPr id="10" name="Rectangle 9">
            <a:extLst>
              <a:ext uri="{FF2B5EF4-FFF2-40B4-BE49-F238E27FC236}">
                <a16:creationId xmlns:a16="http://schemas.microsoft.com/office/drawing/2014/main" id="{63C1DF79-362C-4EA6-8D6B-81A02ACE5CB8}"/>
              </a:ext>
            </a:extLst>
          </p:cNvPr>
          <p:cNvSpPr/>
          <p:nvPr/>
        </p:nvSpPr>
        <p:spPr>
          <a:xfrm>
            <a:off x="2395990" y="5377555"/>
            <a:ext cx="7650780" cy="369332"/>
          </a:xfrm>
          <a:prstGeom prst="rect">
            <a:avLst/>
          </a:prstGeom>
        </p:spPr>
        <p:txBody>
          <a:bodyPr wrap="square">
            <a:spAutoFit/>
          </a:bodyPr>
          <a:lstStyle/>
          <a:p>
            <a:pPr algn="just"/>
            <a:r>
              <a:rPr lang="en-US" b="1" dirty="0">
                <a:solidFill>
                  <a:schemeClr val="bg1">
                    <a:lumMod val="95000"/>
                    <a:lumOff val="5000"/>
                  </a:schemeClr>
                </a:solidFill>
              </a:rPr>
              <a:t>What do the blessings of celestial marriage and eternal posterity mean to you?</a:t>
            </a:r>
          </a:p>
        </p:txBody>
      </p:sp>
      <p:sp>
        <p:nvSpPr>
          <p:cNvPr id="11" name="Rectangle 10">
            <a:extLst>
              <a:ext uri="{FF2B5EF4-FFF2-40B4-BE49-F238E27FC236}">
                <a16:creationId xmlns:a16="http://schemas.microsoft.com/office/drawing/2014/main" id="{20562F64-06A0-4E59-A125-C4901B3B12E7}"/>
              </a:ext>
            </a:extLst>
          </p:cNvPr>
          <p:cNvSpPr/>
          <p:nvPr/>
        </p:nvSpPr>
        <p:spPr>
          <a:xfrm>
            <a:off x="2395990" y="5754278"/>
            <a:ext cx="3249287" cy="369332"/>
          </a:xfrm>
          <a:prstGeom prst="rect">
            <a:avLst/>
          </a:prstGeom>
        </p:spPr>
        <p:txBody>
          <a:bodyPr wrap="none">
            <a:spAutoFit/>
          </a:bodyPr>
          <a:lstStyle/>
          <a:p>
            <a:r>
              <a:rPr lang="en-US" b="1" dirty="0">
                <a:solidFill>
                  <a:schemeClr val="bg1">
                    <a:lumMod val="95000"/>
                    <a:lumOff val="5000"/>
                  </a:schemeClr>
                </a:solidFill>
              </a:rPr>
              <a:t>Why are they important to you?</a:t>
            </a:r>
          </a:p>
        </p:txBody>
      </p:sp>
      <p:graphicFrame>
        <p:nvGraphicFramePr>
          <p:cNvPr id="12" name="Table 11">
            <a:extLst>
              <a:ext uri="{FF2B5EF4-FFF2-40B4-BE49-F238E27FC236}">
                <a16:creationId xmlns:a16="http://schemas.microsoft.com/office/drawing/2014/main" id="{DEA0817C-79D8-4AB2-A0AE-8931DED06F59}"/>
              </a:ext>
            </a:extLst>
          </p:cNvPr>
          <p:cNvGraphicFramePr>
            <a:graphicFrameLocks noGrp="1"/>
          </p:cNvGraphicFramePr>
          <p:nvPr>
            <p:extLst>
              <p:ext uri="{D42A27DB-BD31-4B8C-83A1-F6EECF244321}">
                <p14:modId xmlns:p14="http://schemas.microsoft.com/office/powerpoint/2010/main" val="248539400"/>
              </p:ext>
            </p:extLst>
          </p:nvPr>
        </p:nvGraphicFramePr>
        <p:xfrm>
          <a:off x="1997759" y="3474975"/>
          <a:ext cx="8447242" cy="1754326"/>
        </p:xfrm>
        <a:graphic>
          <a:graphicData uri="http://schemas.openxmlformats.org/drawingml/2006/table">
            <a:tbl>
              <a:tblPr firstRow="1" bandRow="1">
                <a:tableStyleId>{35758FB7-9AC5-4552-8A53-C91805E547FA}</a:tableStyleId>
              </a:tblPr>
              <a:tblGrid>
                <a:gridCol w="1694070">
                  <a:extLst>
                    <a:ext uri="{9D8B030D-6E8A-4147-A177-3AD203B41FA5}">
                      <a16:colId xmlns:a16="http://schemas.microsoft.com/office/drawing/2014/main" val="723214534"/>
                    </a:ext>
                  </a:extLst>
                </a:gridCol>
                <a:gridCol w="2025968">
                  <a:extLst>
                    <a:ext uri="{9D8B030D-6E8A-4147-A177-3AD203B41FA5}">
                      <a16:colId xmlns:a16="http://schemas.microsoft.com/office/drawing/2014/main" val="1571971703"/>
                    </a:ext>
                  </a:extLst>
                </a:gridCol>
                <a:gridCol w="2133600">
                  <a:extLst>
                    <a:ext uri="{9D8B030D-6E8A-4147-A177-3AD203B41FA5}">
                      <a16:colId xmlns:a16="http://schemas.microsoft.com/office/drawing/2014/main" val="587083134"/>
                    </a:ext>
                  </a:extLst>
                </a:gridCol>
                <a:gridCol w="2593604">
                  <a:extLst>
                    <a:ext uri="{9D8B030D-6E8A-4147-A177-3AD203B41FA5}">
                      <a16:colId xmlns:a16="http://schemas.microsoft.com/office/drawing/2014/main" val="1427209560"/>
                    </a:ext>
                  </a:extLst>
                </a:gridCol>
              </a:tblGrid>
              <a:tr h="370847">
                <a:tc>
                  <a:txBody>
                    <a:bodyPr/>
                    <a:lstStyle/>
                    <a:p>
                      <a:pPr algn="ctr"/>
                      <a:endParaRPr lang="en-US" dirty="0">
                        <a:solidFill>
                          <a:schemeClr val="bg1">
                            <a:lumMod val="95000"/>
                            <a:lumOff val="5000"/>
                          </a:schemeClr>
                        </a:solidFill>
                      </a:endParaRPr>
                    </a:p>
                  </a:txBody>
                  <a:tcPr/>
                </a:tc>
                <a:tc>
                  <a:txBody>
                    <a:bodyPr/>
                    <a:lstStyle/>
                    <a:p>
                      <a:pPr algn="ctr"/>
                      <a:r>
                        <a:rPr lang="en-US" dirty="0">
                          <a:solidFill>
                            <a:schemeClr val="bg1">
                              <a:lumMod val="95000"/>
                              <a:lumOff val="5000"/>
                            </a:schemeClr>
                          </a:solidFill>
                        </a:rPr>
                        <a:t>Moses D&amp;C 110:11</a:t>
                      </a:r>
                    </a:p>
                  </a:txBody>
                  <a:tcPr/>
                </a:tc>
                <a:tc>
                  <a:txBody>
                    <a:bodyPr/>
                    <a:lstStyle/>
                    <a:p>
                      <a:pPr algn="ctr"/>
                      <a:r>
                        <a:rPr lang="en-US" dirty="0">
                          <a:solidFill>
                            <a:schemeClr val="bg1">
                              <a:lumMod val="95000"/>
                              <a:lumOff val="5000"/>
                            </a:schemeClr>
                          </a:solidFill>
                        </a:rPr>
                        <a:t>Elias D&amp;C 110:12</a:t>
                      </a:r>
                    </a:p>
                  </a:txBody>
                  <a:tcPr/>
                </a:tc>
                <a:tc>
                  <a:txBody>
                    <a:bodyPr/>
                    <a:lstStyle/>
                    <a:p>
                      <a:pPr algn="ctr"/>
                      <a:r>
                        <a:rPr lang="en-US" dirty="0">
                          <a:solidFill>
                            <a:schemeClr val="bg1">
                              <a:lumMod val="95000"/>
                              <a:lumOff val="5000"/>
                            </a:schemeClr>
                          </a:solidFill>
                        </a:rPr>
                        <a:t>Elijah D&amp;C 110:13–16</a:t>
                      </a:r>
                    </a:p>
                  </a:txBody>
                  <a:tcPr/>
                </a:tc>
                <a:extLst>
                  <a:ext uri="{0D108BD9-81ED-4DB2-BD59-A6C34878D82A}">
                    <a16:rowId xmlns:a16="http://schemas.microsoft.com/office/drawing/2014/main" val="735442317"/>
                  </a:ext>
                </a:extLst>
              </a:tr>
              <a:tr h="640091">
                <a:tc>
                  <a:txBody>
                    <a:bodyPr/>
                    <a:lstStyle/>
                    <a:p>
                      <a:r>
                        <a:rPr lang="en-US" dirty="0"/>
                        <a:t>Priesthood keys restored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25641856"/>
                  </a:ext>
                </a:extLst>
              </a:tr>
              <a:tr h="743388">
                <a:tc>
                  <a:txBody>
                    <a:bodyPr/>
                    <a:lstStyle/>
                    <a:p>
                      <a:r>
                        <a:rPr lang="en-US" dirty="0"/>
                        <a:t>What these keys direct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66235612"/>
                  </a:ext>
                </a:extLst>
              </a:tr>
            </a:tbl>
          </a:graphicData>
        </a:graphic>
      </p:graphicFrame>
      <p:sp>
        <p:nvSpPr>
          <p:cNvPr id="13" name="Rectangle 12">
            <a:extLst>
              <a:ext uri="{FF2B5EF4-FFF2-40B4-BE49-F238E27FC236}">
                <a16:creationId xmlns:a16="http://schemas.microsoft.com/office/drawing/2014/main" id="{D2751E9B-F271-4535-89E0-E6B9CE70ED9A}"/>
              </a:ext>
            </a:extLst>
          </p:cNvPr>
          <p:cNvSpPr/>
          <p:nvPr/>
        </p:nvSpPr>
        <p:spPr>
          <a:xfrm>
            <a:off x="3665323" y="3921845"/>
            <a:ext cx="2213114" cy="584775"/>
          </a:xfrm>
          <a:prstGeom prst="rect">
            <a:avLst/>
          </a:prstGeom>
        </p:spPr>
        <p:txBody>
          <a:bodyPr wrap="square">
            <a:spAutoFit/>
          </a:bodyPr>
          <a:lstStyle/>
          <a:p>
            <a:pPr algn="ctr"/>
            <a:r>
              <a:rPr lang="en-US" sz="1600" dirty="0">
                <a:solidFill>
                  <a:schemeClr val="bg1">
                    <a:lumMod val="95000"/>
                    <a:lumOff val="5000"/>
                  </a:schemeClr>
                </a:solidFill>
              </a:rPr>
              <a:t>The keys of the gathering of Israel.</a:t>
            </a:r>
          </a:p>
        </p:txBody>
      </p:sp>
      <p:sp>
        <p:nvSpPr>
          <p:cNvPr id="14" name="Rectangle 13">
            <a:extLst>
              <a:ext uri="{FF2B5EF4-FFF2-40B4-BE49-F238E27FC236}">
                <a16:creationId xmlns:a16="http://schemas.microsoft.com/office/drawing/2014/main" id="{AF292F4C-56DC-4244-ABA3-B8623F3C9A54}"/>
              </a:ext>
            </a:extLst>
          </p:cNvPr>
          <p:cNvSpPr/>
          <p:nvPr/>
        </p:nvSpPr>
        <p:spPr>
          <a:xfrm>
            <a:off x="5773399" y="3952621"/>
            <a:ext cx="2001079" cy="553998"/>
          </a:xfrm>
          <a:prstGeom prst="rect">
            <a:avLst/>
          </a:prstGeom>
        </p:spPr>
        <p:txBody>
          <a:bodyPr wrap="square">
            <a:spAutoFit/>
          </a:bodyPr>
          <a:lstStyle/>
          <a:p>
            <a:pPr algn="ctr"/>
            <a:r>
              <a:rPr lang="en-US" sz="1500" dirty="0">
                <a:solidFill>
                  <a:schemeClr val="bg1">
                    <a:lumMod val="95000"/>
                    <a:lumOff val="5000"/>
                  </a:schemeClr>
                </a:solidFill>
              </a:rPr>
              <a:t>The dispensation of the gospel of Abraham.</a:t>
            </a:r>
          </a:p>
        </p:txBody>
      </p:sp>
      <p:sp>
        <p:nvSpPr>
          <p:cNvPr id="15" name="Rectangle 14">
            <a:extLst>
              <a:ext uri="{FF2B5EF4-FFF2-40B4-BE49-F238E27FC236}">
                <a16:creationId xmlns:a16="http://schemas.microsoft.com/office/drawing/2014/main" id="{3914608C-51E6-4CC8-BBC1-B7C6E33B3E0B}"/>
              </a:ext>
            </a:extLst>
          </p:cNvPr>
          <p:cNvSpPr/>
          <p:nvPr/>
        </p:nvSpPr>
        <p:spPr>
          <a:xfrm>
            <a:off x="7867243" y="4109138"/>
            <a:ext cx="2697662" cy="338554"/>
          </a:xfrm>
          <a:prstGeom prst="rect">
            <a:avLst/>
          </a:prstGeom>
        </p:spPr>
        <p:txBody>
          <a:bodyPr wrap="none">
            <a:spAutoFit/>
          </a:bodyPr>
          <a:lstStyle/>
          <a:p>
            <a:r>
              <a:rPr lang="en-US" sz="1600" dirty="0">
                <a:solidFill>
                  <a:schemeClr val="bg1">
                    <a:lumMod val="95000"/>
                    <a:lumOff val="5000"/>
                  </a:schemeClr>
                </a:solidFill>
              </a:rPr>
              <a:t>The keys of this dispensation.</a:t>
            </a:r>
          </a:p>
        </p:txBody>
      </p:sp>
      <p:sp>
        <p:nvSpPr>
          <p:cNvPr id="16" name="Rectangle 15">
            <a:extLst>
              <a:ext uri="{FF2B5EF4-FFF2-40B4-BE49-F238E27FC236}">
                <a16:creationId xmlns:a16="http://schemas.microsoft.com/office/drawing/2014/main" id="{898FE5EB-4619-4237-9687-BC7B2E172EED}"/>
              </a:ext>
            </a:extLst>
          </p:cNvPr>
          <p:cNvSpPr/>
          <p:nvPr/>
        </p:nvSpPr>
        <p:spPr>
          <a:xfrm>
            <a:off x="3836848" y="4672809"/>
            <a:ext cx="1786708" cy="369332"/>
          </a:xfrm>
          <a:prstGeom prst="rect">
            <a:avLst/>
          </a:prstGeom>
        </p:spPr>
        <p:txBody>
          <a:bodyPr wrap="none">
            <a:spAutoFit/>
          </a:bodyPr>
          <a:lstStyle/>
          <a:p>
            <a:r>
              <a:rPr lang="en-US" dirty="0">
                <a:solidFill>
                  <a:schemeClr val="bg1">
                    <a:lumMod val="95000"/>
                    <a:lumOff val="5000"/>
                  </a:schemeClr>
                </a:solidFill>
              </a:rPr>
              <a:t>Missionary work.</a:t>
            </a:r>
          </a:p>
        </p:txBody>
      </p:sp>
      <p:sp>
        <p:nvSpPr>
          <p:cNvPr id="17" name="Rectangle 16">
            <a:extLst>
              <a:ext uri="{FF2B5EF4-FFF2-40B4-BE49-F238E27FC236}">
                <a16:creationId xmlns:a16="http://schemas.microsoft.com/office/drawing/2014/main" id="{0FAF69E1-0015-480A-88FE-87606B398A59}"/>
              </a:ext>
            </a:extLst>
          </p:cNvPr>
          <p:cNvSpPr/>
          <p:nvPr/>
        </p:nvSpPr>
        <p:spPr>
          <a:xfrm>
            <a:off x="5667381" y="4546109"/>
            <a:ext cx="2213114" cy="584775"/>
          </a:xfrm>
          <a:prstGeom prst="rect">
            <a:avLst/>
          </a:prstGeom>
        </p:spPr>
        <p:txBody>
          <a:bodyPr wrap="square">
            <a:spAutoFit/>
          </a:bodyPr>
          <a:lstStyle/>
          <a:p>
            <a:pPr algn="ctr"/>
            <a:r>
              <a:rPr lang="en-US" sz="1600" dirty="0">
                <a:solidFill>
                  <a:schemeClr val="bg1">
                    <a:lumMod val="95000"/>
                    <a:lumOff val="5000"/>
                  </a:schemeClr>
                </a:solidFill>
              </a:rPr>
              <a:t>Celestial marriage and eternal posterity.</a:t>
            </a:r>
          </a:p>
        </p:txBody>
      </p:sp>
    </p:spTree>
    <p:extLst>
      <p:ext uri="{BB962C8B-B14F-4D97-AF65-F5344CB8AC3E}">
        <p14:creationId xmlns:p14="http://schemas.microsoft.com/office/powerpoint/2010/main" val="37177968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strVal val="#ppt_w*0.7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Effect transition="in" filter="fade">
                                      <p:cBhvr>
                                        <p:cTn id="29" dur="1000"/>
                                        <p:tgtEl>
                                          <p:spTgt spid="1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strVal val="#ppt_w*0.70"/>
                                          </p:val>
                                        </p:tav>
                                        <p:tav tm="100000">
                                          <p:val>
                                            <p:strVal val="#ppt_w"/>
                                          </p:val>
                                        </p:tav>
                                      </p:tavLst>
                                    </p:anim>
                                    <p:anim calcmode="lin" valueType="num">
                                      <p:cBhvr>
                                        <p:cTn id="33" dur="1000" fill="hold"/>
                                        <p:tgtEl>
                                          <p:spTgt spid="16"/>
                                        </p:tgtEl>
                                        <p:attrNameLst>
                                          <p:attrName>ppt_h</p:attrName>
                                        </p:attrNameLst>
                                      </p:cBhvr>
                                      <p:tavLst>
                                        <p:tav tm="0">
                                          <p:val>
                                            <p:strVal val="#ppt_h"/>
                                          </p:val>
                                        </p:tav>
                                        <p:tav tm="100000">
                                          <p:val>
                                            <p:strVal val="#ppt_h"/>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9"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strips(upLeft)">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0.70"/>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11"/>
                                        </p:tgtEl>
                                        <p:attrNameLst>
                                          <p:attrName>style.visibility</p:attrName>
                                        </p:attrNameLst>
                                      </p:cBhvr>
                                      <p:to>
                                        <p:strVal val="visible"/>
                                      </p:to>
                                    </p:set>
                                    <p:anim calcmode="lin" valueType="num">
                                      <p:cBhvr>
                                        <p:cTn id="51"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2" dur="250" fill="hold"/>
                                        <p:tgtEl>
                                          <p:spTgt spid="11"/>
                                        </p:tgtEl>
                                        <p:attrNameLst>
                                          <p:attrName>ppt_y</p:attrName>
                                        </p:attrNameLst>
                                      </p:cBhvr>
                                      <p:tavLst>
                                        <p:tav tm="0">
                                          <p:val>
                                            <p:strVal val="#ppt_y"/>
                                          </p:val>
                                        </p:tav>
                                        <p:tav tm="100000">
                                          <p:val>
                                            <p:strVal val="#ppt_y"/>
                                          </p:val>
                                        </p:tav>
                                      </p:tavLst>
                                    </p:anim>
                                    <p:anim calcmode="lin" valueType="num">
                                      <p:cBhvr>
                                        <p:cTn id="53"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4"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5" dur="25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BAFCAF-AB85-47F6-A0EA-21979F53A444}"/>
              </a:ext>
            </a:extLst>
          </p:cNvPr>
          <p:cNvSpPr/>
          <p:nvPr/>
        </p:nvSpPr>
        <p:spPr>
          <a:xfrm>
            <a:off x="2940148" y="787793"/>
            <a:ext cx="6203852" cy="203981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4" name="Rectangle 3">
            <a:extLst>
              <a:ext uri="{FF2B5EF4-FFF2-40B4-BE49-F238E27FC236}">
                <a16:creationId xmlns:a16="http://schemas.microsoft.com/office/drawing/2014/main" id="{CB980E51-02D5-4946-883A-D43ED2D961D0}"/>
              </a:ext>
            </a:extLst>
          </p:cNvPr>
          <p:cNvSpPr/>
          <p:nvPr/>
        </p:nvSpPr>
        <p:spPr>
          <a:xfrm>
            <a:off x="4262510" y="796281"/>
            <a:ext cx="4881489" cy="2062103"/>
          </a:xfrm>
          <a:prstGeom prst="rect">
            <a:avLst/>
          </a:prstGeom>
        </p:spPr>
        <p:txBody>
          <a:bodyPr wrap="square">
            <a:spAutoFit/>
          </a:bodyPr>
          <a:lstStyle/>
          <a:p>
            <a:pPr algn="just"/>
            <a:r>
              <a:rPr lang="en-US" sz="1600" i="1" dirty="0">
                <a:solidFill>
                  <a:schemeClr val="bg1">
                    <a:lumMod val="95000"/>
                    <a:lumOff val="5000"/>
                  </a:schemeClr>
                </a:solidFill>
                <a:effectLst>
                  <a:outerShdw blurRad="38100" dist="38100" dir="2700000" algn="tl">
                    <a:srgbClr val="000000">
                      <a:alpha val="43137"/>
                    </a:srgbClr>
                  </a:outerShdw>
                </a:effectLst>
              </a:rPr>
              <a:t>President Joseph Fielding Smith taught: </a:t>
            </a:r>
            <a:r>
              <a:rPr lang="en-US" sz="1600" dirty="0">
                <a:solidFill>
                  <a:schemeClr val="bg1">
                    <a:lumMod val="95000"/>
                    <a:lumOff val="5000"/>
                  </a:schemeClr>
                </a:solidFill>
              </a:rPr>
              <a:t>“This sealing power bestowed upon Elijah, is the power which binds husbands and wives, and children to parents for time and eternity. It is the binding power existing in every Gospel ordinance. … It is by this power that all the ordinances pertaining to salvation are bound, or sealed, and it was the mission of Elijah to come, and restore it” (Elijah the Prophet and His Mission[1957],5).</a:t>
            </a:r>
          </a:p>
        </p:txBody>
      </p:sp>
      <p:pic>
        <p:nvPicPr>
          <p:cNvPr id="2050" name="Picture 2" descr="Resultado de imagen para joseph fielding smith">
            <a:extLst>
              <a:ext uri="{FF2B5EF4-FFF2-40B4-BE49-F238E27FC236}">
                <a16:creationId xmlns:a16="http://schemas.microsoft.com/office/drawing/2014/main" id="{E82CE53E-2CE5-4732-B2DC-6694E3086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689" y="908825"/>
            <a:ext cx="1209820" cy="18062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C94D112-FB4A-4305-B342-9A91E86C6E67}"/>
              </a:ext>
            </a:extLst>
          </p:cNvPr>
          <p:cNvSpPr/>
          <p:nvPr/>
        </p:nvSpPr>
        <p:spPr>
          <a:xfrm>
            <a:off x="2753072" y="3025041"/>
            <a:ext cx="6657717" cy="20398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DA16F42-049C-4434-8307-69F21CA96A20}"/>
              </a:ext>
            </a:extLst>
          </p:cNvPr>
          <p:cNvSpPr/>
          <p:nvPr/>
        </p:nvSpPr>
        <p:spPr>
          <a:xfrm>
            <a:off x="4430830" y="2979416"/>
            <a:ext cx="5008097" cy="2169825"/>
          </a:xfrm>
          <a:prstGeom prst="rect">
            <a:avLst/>
          </a:prstGeom>
        </p:spPr>
        <p:txBody>
          <a:bodyPr wrap="square">
            <a:spAutoFit/>
          </a:bodyPr>
          <a:lstStyle/>
          <a:p>
            <a:pPr algn="just"/>
            <a:r>
              <a:rPr lang="en-US" sz="1500" i="1" dirty="0">
                <a:solidFill>
                  <a:schemeClr val="bg1">
                    <a:lumMod val="95000"/>
                    <a:lumOff val="5000"/>
                  </a:schemeClr>
                </a:solidFill>
                <a:effectLst>
                  <a:outerShdw blurRad="38100" dist="38100" dir="2700000" algn="tl">
                    <a:srgbClr val="000000">
                      <a:alpha val="43137"/>
                    </a:srgbClr>
                  </a:outerShdw>
                </a:effectLst>
              </a:rPr>
              <a:t>Elder David A. Bednar of the Quorum of the Twelve Apostles explained: </a:t>
            </a:r>
            <a:r>
              <a:rPr lang="en-US" sz="1500" dirty="0">
                <a:solidFill>
                  <a:schemeClr val="bg1">
                    <a:lumMod val="95000"/>
                    <a:lumOff val="5000"/>
                  </a:schemeClr>
                </a:solidFill>
              </a:rPr>
              <a:t>“As members of Christ’s restored Church, we have the covenant responsibility to search out our ancestors and provide for them the saving ordinances of the gospel. … For these reasons we do family history research, build temples, and perform vicarious ordinances. For these reasons Elijah was sent to restore the sealing authority that binds on earth and in heaven” (“The Hearts of the Children Shall Turn, ”EnsignorLiahona,Nov. 2011,25–26).</a:t>
            </a:r>
          </a:p>
        </p:txBody>
      </p:sp>
      <p:pic>
        <p:nvPicPr>
          <p:cNvPr id="12" name="Picture 11">
            <a:extLst>
              <a:ext uri="{FF2B5EF4-FFF2-40B4-BE49-F238E27FC236}">
                <a16:creationId xmlns:a16="http://schemas.microsoft.com/office/drawing/2014/main" id="{8A378AB3-21F1-4D49-B66D-BF5F1E996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808" y="3110748"/>
            <a:ext cx="1504750" cy="1883766"/>
          </a:xfrm>
          <a:prstGeom prst="rect">
            <a:avLst/>
          </a:prstGeom>
        </p:spPr>
      </p:pic>
      <p:sp>
        <p:nvSpPr>
          <p:cNvPr id="13" name="Rectangle 12">
            <a:extLst>
              <a:ext uri="{FF2B5EF4-FFF2-40B4-BE49-F238E27FC236}">
                <a16:creationId xmlns:a16="http://schemas.microsoft.com/office/drawing/2014/main" id="{6AD76F45-8CDC-499D-8CBD-CA785626DA88}"/>
              </a:ext>
            </a:extLst>
          </p:cNvPr>
          <p:cNvSpPr/>
          <p:nvPr/>
        </p:nvSpPr>
        <p:spPr>
          <a:xfrm>
            <a:off x="2625557" y="5194866"/>
            <a:ext cx="4347793" cy="369332"/>
          </a:xfrm>
          <a:prstGeom prst="rect">
            <a:avLst/>
          </a:prstGeom>
        </p:spPr>
        <p:txBody>
          <a:bodyPr wrap="none">
            <a:spAutoFit/>
          </a:bodyPr>
          <a:lstStyle/>
          <a:p>
            <a:r>
              <a:rPr lang="en-US" b="1" dirty="0">
                <a:solidFill>
                  <a:schemeClr val="bg1">
                    <a:lumMod val="95000"/>
                    <a:lumOff val="5000"/>
                  </a:schemeClr>
                </a:solidFill>
              </a:rPr>
              <a:t>What power or authority did Elijah restore?</a:t>
            </a:r>
          </a:p>
        </p:txBody>
      </p:sp>
    </p:spTree>
    <p:extLst>
      <p:ext uri="{BB962C8B-B14F-4D97-AF65-F5344CB8AC3E}">
        <p14:creationId xmlns:p14="http://schemas.microsoft.com/office/powerpoint/2010/main" val="73652694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75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750"/>
                                        <p:tgtEl>
                                          <p:spTgt spid="1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7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Scale>
                                      <p:cBhvr>
                                        <p:cTn id="18" dur="125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250" decel="50000" fill="hold">
                                          <p:stCondLst>
                                            <p:cond delay="0"/>
                                          </p:stCondLst>
                                        </p:cTn>
                                        <p:tgtEl>
                                          <p:spTgt spid="13"/>
                                        </p:tgtEl>
                                        <p:attrNameLst>
                                          <p:attrName>ppt_x</p:attrName>
                                          <p:attrName>ppt_y</p:attrName>
                                        </p:attrNameLst>
                                      </p:cBhvr>
                                    </p:animMotion>
                                    <p:animEffect transition="in" filter="fade">
                                      <p:cBhvr>
                                        <p:cTn id="20"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graphicFrame>
        <p:nvGraphicFramePr>
          <p:cNvPr id="8" name="Table 7">
            <a:extLst>
              <a:ext uri="{FF2B5EF4-FFF2-40B4-BE49-F238E27FC236}">
                <a16:creationId xmlns:a16="http://schemas.microsoft.com/office/drawing/2014/main" id="{86207F50-5DF4-4385-A0C5-741D736FFB4F}"/>
              </a:ext>
            </a:extLst>
          </p:cNvPr>
          <p:cNvGraphicFramePr>
            <a:graphicFrameLocks noGrp="1"/>
          </p:cNvGraphicFramePr>
          <p:nvPr>
            <p:extLst>
              <p:ext uri="{D42A27DB-BD31-4B8C-83A1-F6EECF244321}">
                <p14:modId xmlns:p14="http://schemas.microsoft.com/office/powerpoint/2010/main" val="408277159"/>
              </p:ext>
            </p:extLst>
          </p:nvPr>
        </p:nvGraphicFramePr>
        <p:xfrm>
          <a:off x="1673597" y="924991"/>
          <a:ext cx="8447242" cy="1754326"/>
        </p:xfrm>
        <a:graphic>
          <a:graphicData uri="http://schemas.openxmlformats.org/drawingml/2006/table">
            <a:tbl>
              <a:tblPr firstRow="1" bandRow="1">
                <a:tableStyleId>{35758FB7-9AC5-4552-8A53-C91805E547FA}</a:tableStyleId>
              </a:tblPr>
              <a:tblGrid>
                <a:gridCol w="1694070">
                  <a:extLst>
                    <a:ext uri="{9D8B030D-6E8A-4147-A177-3AD203B41FA5}">
                      <a16:colId xmlns:a16="http://schemas.microsoft.com/office/drawing/2014/main" val="723214534"/>
                    </a:ext>
                  </a:extLst>
                </a:gridCol>
                <a:gridCol w="2025968">
                  <a:extLst>
                    <a:ext uri="{9D8B030D-6E8A-4147-A177-3AD203B41FA5}">
                      <a16:colId xmlns:a16="http://schemas.microsoft.com/office/drawing/2014/main" val="1571971703"/>
                    </a:ext>
                  </a:extLst>
                </a:gridCol>
                <a:gridCol w="2133600">
                  <a:extLst>
                    <a:ext uri="{9D8B030D-6E8A-4147-A177-3AD203B41FA5}">
                      <a16:colId xmlns:a16="http://schemas.microsoft.com/office/drawing/2014/main" val="587083134"/>
                    </a:ext>
                  </a:extLst>
                </a:gridCol>
                <a:gridCol w="2593604">
                  <a:extLst>
                    <a:ext uri="{9D8B030D-6E8A-4147-A177-3AD203B41FA5}">
                      <a16:colId xmlns:a16="http://schemas.microsoft.com/office/drawing/2014/main" val="1427209560"/>
                    </a:ext>
                  </a:extLst>
                </a:gridCol>
              </a:tblGrid>
              <a:tr h="370847">
                <a:tc>
                  <a:txBody>
                    <a:bodyPr/>
                    <a:lstStyle/>
                    <a:p>
                      <a:pPr algn="ctr"/>
                      <a:endParaRPr lang="en-US" dirty="0">
                        <a:solidFill>
                          <a:schemeClr val="bg1">
                            <a:lumMod val="95000"/>
                            <a:lumOff val="5000"/>
                          </a:schemeClr>
                        </a:solidFill>
                      </a:endParaRPr>
                    </a:p>
                  </a:txBody>
                  <a:tcPr/>
                </a:tc>
                <a:tc>
                  <a:txBody>
                    <a:bodyPr/>
                    <a:lstStyle/>
                    <a:p>
                      <a:pPr algn="ctr"/>
                      <a:r>
                        <a:rPr lang="en-US" dirty="0">
                          <a:solidFill>
                            <a:schemeClr val="bg1">
                              <a:lumMod val="95000"/>
                              <a:lumOff val="5000"/>
                            </a:schemeClr>
                          </a:solidFill>
                        </a:rPr>
                        <a:t>Moses D&amp;C 110:11</a:t>
                      </a:r>
                    </a:p>
                  </a:txBody>
                  <a:tcPr/>
                </a:tc>
                <a:tc>
                  <a:txBody>
                    <a:bodyPr/>
                    <a:lstStyle/>
                    <a:p>
                      <a:pPr algn="ctr"/>
                      <a:r>
                        <a:rPr lang="en-US" dirty="0">
                          <a:solidFill>
                            <a:schemeClr val="bg1">
                              <a:lumMod val="95000"/>
                              <a:lumOff val="5000"/>
                            </a:schemeClr>
                          </a:solidFill>
                        </a:rPr>
                        <a:t>Elias D&amp;C 110:12</a:t>
                      </a:r>
                    </a:p>
                  </a:txBody>
                  <a:tcPr/>
                </a:tc>
                <a:tc>
                  <a:txBody>
                    <a:bodyPr/>
                    <a:lstStyle/>
                    <a:p>
                      <a:pPr algn="ctr"/>
                      <a:r>
                        <a:rPr lang="en-US" dirty="0">
                          <a:solidFill>
                            <a:schemeClr val="bg1">
                              <a:lumMod val="95000"/>
                              <a:lumOff val="5000"/>
                            </a:schemeClr>
                          </a:solidFill>
                        </a:rPr>
                        <a:t>Elijah D&amp;C 110:13–16</a:t>
                      </a:r>
                    </a:p>
                  </a:txBody>
                  <a:tcPr/>
                </a:tc>
                <a:extLst>
                  <a:ext uri="{0D108BD9-81ED-4DB2-BD59-A6C34878D82A}">
                    <a16:rowId xmlns:a16="http://schemas.microsoft.com/office/drawing/2014/main" val="735442317"/>
                  </a:ext>
                </a:extLst>
              </a:tr>
              <a:tr h="640091">
                <a:tc>
                  <a:txBody>
                    <a:bodyPr/>
                    <a:lstStyle/>
                    <a:p>
                      <a:r>
                        <a:rPr lang="en-US" dirty="0"/>
                        <a:t>Priesthood keys restored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25641856"/>
                  </a:ext>
                </a:extLst>
              </a:tr>
              <a:tr h="743388">
                <a:tc>
                  <a:txBody>
                    <a:bodyPr/>
                    <a:lstStyle/>
                    <a:p>
                      <a:r>
                        <a:rPr lang="en-US" dirty="0"/>
                        <a:t>What these keys direct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66235612"/>
                  </a:ext>
                </a:extLst>
              </a:tr>
            </a:tbl>
          </a:graphicData>
        </a:graphic>
      </p:graphicFrame>
      <p:sp>
        <p:nvSpPr>
          <p:cNvPr id="9" name="Rectangle 8">
            <a:extLst>
              <a:ext uri="{FF2B5EF4-FFF2-40B4-BE49-F238E27FC236}">
                <a16:creationId xmlns:a16="http://schemas.microsoft.com/office/drawing/2014/main" id="{6FC7C0E4-315C-486F-B2AC-FECF1D66E37F}"/>
              </a:ext>
            </a:extLst>
          </p:cNvPr>
          <p:cNvSpPr/>
          <p:nvPr/>
        </p:nvSpPr>
        <p:spPr>
          <a:xfrm>
            <a:off x="3341161" y="1371861"/>
            <a:ext cx="2213114" cy="584775"/>
          </a:xfrm>
          <a:prstGeom prst="rect">
            <a:avLst/>
          </a:prstGeom>
        </p:spPr>
        <p:txBody>
          <a:bodyPr wrap="square">
            <a:spAutoFit/>
          </a:bodyPr>
          <a:lstStyle/>
          <a:p>
            <a:pPr algn="ctr"/>
            <a:r>
              <a:rPr lang="en-US" sz="1600" dirty="0">
                <a:solidFill>
                  <a:schemeClr val="bg1">
                    <a:lumMod val="95000"/>
                    <a:lumOff val="5000"/>
                  </a:schemeClr>
                </a:solidFill>
              </a:rPr>
              <a:t>The keys of the gathering of Israel.</a:t>
            </a:r>
          </a:p>
        </p:txBody>
      </p:sp>
      <p:sp>
        <p:nvSpPr>
          <p:cNvPr id="10" name="Rectangle 9">
            <a:extLst>
              <a:ext uri="{FF2B5EF4-FFF2-40B4-BE49-F238E27FC236}">
                <a16:creationId xmlns:a16="http://schemas.microsoft.com/office/drawing/2014/main" id="{E160F034-2B61-46BF-8F3B-CFB6DB4A605A}"/>
              </a:ext>
            </a:extLst>
          </p:cNvPr>
          <p:cNvSpPr/>
          <p:nvPr/>
        </p:nvSpPr>
        <p:spPr>
          <a:xfrm>
            <a:off x="5449237" y="1402637"/>
            <a:ext cx="2001079" cy="553998"/>
          </a:xfrm>
          <a:prstGeom prst="rect">
            <a:avLst/>
          </a:prstGeom>
        </p:spPr>
        <p:txBody>
          <a:bodyPr wrap="square">
            <a:spAutoFit/>
          </a:bodyPr>
          <a:lstStyle/>
          <a:p>
            <a:pPr algn="ctr"/>
            <a:r>
              <a:rPr lang="en-US" sz="1500" dirty="0">
                <a:solidFill>
                  <a:schemeClr val="bg1">
                    <a:lumMod val="95000"/>
                    <a:lumOff val="5000"/>
                  </a:schemeClr>
                </a:solidFill>
              </a:rPr>
              <a:t>The dispensation of the gospel of Abraham.</a:t>
            </a:r>
          </a:p>
        </p:txBody>
      </p:sp>
      <p:sp>
        <p:nvSpPr>
          <p:cNvPr id="11" name="Rectangle 10">
            <a:extLst>
              <a:ext uri="{FF2B5EF4-FFF2-40B4-BE49-F238E27FC236}">
                <a16:creationId xmlns:a16="http://schemas.microsoft.com/office/drawing/2014/main" id="{DEB1186A-58F1-4941-9E77-6DA3C76179B8}"/>
              </a:ext>
            </a:extLst>
          </p:cNvPr>
          <p:cNvSpPr/>
          <p:nvPr/>
        </p:nvSpPr>
        <p:spPr>
          <a:xfrm>
            <a:off x="7543081" y="1559154"/>
            <a:ext cx="2697662" cy="338554"/>
          </a:xfrm>
          <a:prstGeom prst="rect">
            <a:avLst/>
          </a:prstGeom>
        </p:spPr>
        <p:txBody>
          <a:bodyPr wrap="none">
            <a:spAutoFit/>
          </a:bodyPr>
          <a:lstStyle/>
          <a:p>
            <a:r>
              <a:rPr lang="en-US" sz="1600" dirty="0">
                <a:solidFill>
                  <a:schemeClr val="bg1">
                    <a:lumMod val="95000"/>
                    <a:lumOff val="5000"/>
                  </a:schemeClr>
                </a:solidFill>
              </a:rPr>
              <a:t>The keys of this dispensation.</a:t>
            </a:r>
          </a:p>
        </p:txBody>
      </p:sp>
      <p:sp>
        <p:nvSpPr>
          <p:cNvPr id="12" name="Rectangle 11">
            <a:extLst>
              <a:ext uri="{FF2B5EF4-FFF2-40B4-BE49-F238E27FC236}">
                <a16:creationId xmlns:a16="http://schemas.microsoft.com/office/drawing/2014/main" id="{209959C0-BEB3-423B-9DD6-7E88C2F3BD78}"/>
              </a:ext>
            </a:extLst>
          </p:cNvPr>
          <p:cNvSpPr/>
          <p:nvPr/>
        </p:nvSpPr>
        <p:spPr>
          <a:xfrm>
            <a:off x="3499434" y="2152288"/>
            <a:ext cx="1786708" cy="369332"/>
          </a:xfrm>
          <a:prstGeom prst="rect">
            <a:avLst/>
          </a:prstGeom>
        </p:spPr>
        <p:txBody>
          <a:bodyPr wrap="none">
            <a:spAutoFit/>
          </a:bodyPr>
          <a:lstStyle/>
          <a:p>
            <a:r>
              <a:rPr lang="en-US" dirty="0">
                <a:solidFill>
                  <a:schemeClr val="bg1">
                    <a:lumMod val="95000"/>
                    <a:lumOff val="5000"/>
                  </a:schemeClr>
                </a:solidFill>
              </a:rPr>
              <a:t>Missionary work.</a:t>
            </a:r>
          </a:p>
        </p:txBody>
      </p:sp>
      <p:sp>
        <p:nvSpPr>
          <p:cNvPr id="13" name="Rectangle 12">
            <a:extLst>
              <a:ext uri="{FF2B5EF4-FFF2-40B4-BE49-F238E27FC236}">
                <a16:creationId xmlns:a16="http://schemas.microsoft.com/office/drawing/2014/main" id="{19D1ABF3-5645-4B58-B553-E08F6E947618}"/>
              </a:ext>
            </a:extLst>
          </p:cNvPr>
          <p:cNvSpPr/>
          <p:nvPr/>
        </p:nvSpPr>
        <p:spPr>
          <a:xfrm>
            <a:off x="5329967" y="2025588"/>
            <a:ext cx="2213114" cy="584775"/>
          </a:xfrm>
          <a:prstGeom prst="rect">
            <a:avLst/>
          </a:prstGeom>
        </p:spPr>
        <p:txBody>
          <a:bodyPr wrap="square">
            <a:spAutoFit/>
          </a:bodyPr>
          <a:lstStyle/>
          <a:p>
            <a:pPr algn="ctr"/>
            <a:r>
              <a:rPr lang="en-US" sz="1600" dirty="0">
                <a:solidFill>
                  <a:schemeClr val="bg1">
                    <a:lumMod val="95000"/>
                    <a:lumOff val="5000"/>
                  </a:schemeClr>
                </a:solidFill>
              </a:rPr>
              <a:t>Celestial marriage and eternal posterity.</a:t>
            </a:r>
          </a:p>
        </p:txBody>
      </p:sp>
      <p:sp>
        <p:nvSpPr>
          <p:cNvPr id="14" name="Rectangle 13">
            <a:extLst>
              <a:ext uri="{FF2B5EF4-FFF2-40B4-BE49-F238E27FC236}">
                <a16:creationId xmlns:a16="http://schemas.microsoft.com/office/drawing/2014/main" id="{ED59D44F-C047-46A2-9247-FDCCEA927786}"/>
              </a:ext>
            </a:extLst>
          </p:cNvPr>
          <p:cNvSpPr/>
          <p:nvPr/>
        </p:nvSpPr>
        <p:spPr>
          <a:xfrm>
            <a:off x="7528051" y="1983827"/>
            <a:ext cx="2569984" cy="523220"/>
          </a:xfrm>
          <a:prstGeom prst="rect">
            <a:avLst/>
          </a:prstGeom>
        </p:spPr>
        <p:txBody>
          <a:bodyPr wrap="square">
            <a:spAutoFit/>
          </a:bodyPr>
          <a:lstStyle/>
          <a:p>
            <a:pPr algn="ctr"/>
            <a:r>
              <a:rPr lang="en-US" sz="1400" dirty="0">
                <a:solidFill>
                  <a:schemeClr val="bg1">
                    <a:lumMod val="95000"/>
                    <a:lumOff val="5000"/>
                  </a:schemeClr>
                </a:solidFill>
              </a:rPr>
              <a:t>Sealing power, including temple and family history work.</a:t>
            </a:r>
          </a:p>
        </p:txBody>
      </p:sp>
      <p:sp>
        <p:nvSpPr>
          <p:cNvPr id="4" name="Rectangle 3">
            <a:extLst>
              <a:ext uri="{FF2B5EF4-FFF2-40B4-BE49-F238E27FC236}">
                <a16:creationId xmlns:a16="http://schemas.microsoft.com/office/drawing/2014/main" id="{66111979-87FD-4C2D-A752-6DDF9D858D82}"/>
              </a:ext>
            </a:extLst>
          </p:cNvPr>
          <p:cNvSpPr/>
          <p:nvPr/>
        </p:nvSpPr>
        <p:spPr>
          <a:xfrm>
            <a:off x="1673597" y="2952573"/>
            <a:ext cx="6718300" cy="369332"/>
          </a:xfrm>
          <a:prstGeom prst="rect">
            <a:avLst/>
          </a:prstGeom>
        </p:spPr>
        <p:txBody>
          <a:bodyPr wrap="square">
            <a:spAutoFit/>
          </a:bodyPr>
          <a:lstStyle/>
          <a:p>
            <a:r>
              <a:rPr lang="en-US" b="1" dirty="0">
                <a:solidFill>
                  <a:schemeClr val="bg1">
                    <a:lumMod val="95000"/>
                    <a:lumOff val="5000"/>
                  </a:schemeClr>
                </a:solidFill>
              </a:rPr>
              <a:t>How have you been blessed by the restoration of the sealing power?</a:t>
            </a:r>
          </a:p>
        </p:txBody>
      </p:sp>
      <p:sp>
        <p:nvSpPr>
          <p:cNvPr id="15" name="Rectangle 14">
            <a:extLst>
              <a:ext uri="{FF2B5EF4-FFF2-40B4-BE49-F238E27FC236}">
                <a16:creationId xmlns:a16="http://schemas.microsoft.com/office/drawing/2014/main" id="{35E53909-6084-47C9-B113-323C539B39EB}"/>
              </a:ext>
            </a:extLst>
          </p:cNvPr>
          <p:cNvSpPr/>
          <p:nvPr/>
        </p:nvSpPr>
        <p:spPr>
          <a:xfrm>
            <a:off x="1673597" y="3595161"/>
            <a:ext cx="7192743" cy="369332"/>
          </a:xfrm>
          <a:prstGeom prst="rect">
            <a:avLst/>
          </a:prstGeom>
        </p:spPr>
        <p:txBody>
          <a:bodyPr wrap="square">
            <a:spAutoFit/>
          </a:bodyPr>
          <a:lstStyle/>
          <a:p>
            <a:pPr algn="just"/>
            <a:r>
              <a:rPr lang="en-US" i="1" dirty="0">
                <a:solidFill>
                  <a:schemeClr val="bg1">
                    <a:lumMod val="95000"/>
                    <a:lumOff val="5000"/>
                  </a:schemeClr>
                </a:solidFill>
                <a:effectLst>
                  <a:outerShdw blurRad="38100" dist="38100" dir="2700000" algn="tl">
                    <a:srgbClr val="000000">
                      <a:alpha val="43137"/>
                    </a:srgbClr>
                  </a:outerShdw>
                </a:effectLst>
              </a:rPr>
              <a:t>The keys of missionary work, eternal families, and temple work help us to… </a:t>
            </a:r>
          </a:p>
        </p:txBody>
      </p:sp>
    </p:spTree>
    <p:extLst>
      <p:ext uri="{BB962C8B-B14F-4D97-AF65-F5344CB8AC3E}">
        <p14:creationId xmlns:p14="http://schemas.microsoft.com/office/powerpoint/2010/main" val="23032558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80">
                                          <p:stCondLst>
                                            <p:cond delay="0"/>
                                          </p:stCondLst>
                                        </p:cTn>
                                        <p:tgtEl>
                                          <p:spTgt spid="15"/>
                                        </p:tgtEl>
                                      </p:cBhvr>
                                    </p:animEffect>
                                    <p:anim calcmode="lin" valueType="num">
                                      <p:cBhvr>
                                        <p:cTn id="2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5" dur="26">
                                          <p:stCondLst>
                                            <p:cond delay="650"/>
                                          </p:stCondLst>
                                        </p:cTn>
                                        <p:tgtEl>
                                          <p:spTgt spid="15"/>
                                        </p:tgtEl>
                                      </p:cBhvr>
                                      <p:to x="100000" y="60000"/>
                                    </p:animScale>
                                    <p:animScale>
                                      <p:cBhvr>
                                        <p:cTn id="26" dur="166" decel="50000">
                                          <p:stCondLst>
                                            <p:cond delay="676"/>
                                          </p:stCondLst>
                                        </p:cTn>
                                        <p:tgtEl>
                                          <p:spTgt spid="15"/>
                                        </p:tgtEl>
                                      </p:cBhvr>
                                      <p:to x="100000" y="100000"/>
                                    </p:animScale>
                                    <p:animScale>
                                      <p:cBhvr>
                                        <p:cTn id="27" dur="26">
                                          <p:stCondLst>
                                            <p:cond delay="1312"/>
                                          </p:stCondLst>
                                        </p:cTn>
                                        <p:tgtEl>
                                          <p:spTgt spid="15"/>
                                        </p:tgtEl>
                                      </p:cBhvr>
                                      <p:to x="100000" y="80000"/>
                                    </p:animScale>
                                    <p:animScale>
                                      <p:cBhvr>
                                        <p:cTn id="28" dur="166" decel="50000">
                                          <p:stCondLst>
                                            <p:cond delay="1338"/>
                                          </p:stCondLst>
                                        </p:cTn>
                                        <p:tgtEl>
                                          <p:spTgt spid="15"/>
                                        </p:tgtEl>
                                      </p:cBhvr>
                                      <p:to x="100000" y="100000"/>
                                    </p:animScale>
                                    <p:animScale>
                                      <p:cBhvr>
                                        <p:cTn id="29" dur="26">
                                          <p:stCondLst>
                                            <p:cond delay="1642"/>
                                          </p:stCondLst>
                                        </p:cTn>
                                        <p:tgtEl>
                                          <p:spTgt spid="15"/>
                                        </p:tgtEl>
                                      </p:cBhvr>
                                      <p:to x="100000" y="90000"/>
                                    </p:animScale>
                                    <p:animScale>
                                      <p:cBhvr>
                                        <p:cTn id="30" dur="166" decel="50000">
                                          <p:stCondLst>
                                            <p:cond delay="1668"/>
                                          </p:stCondLst>
                                        </p:cTn>
                                        <p:tgtEl>
                                          <p:spTgt spid="15"/>
                                        </p:tgtEl>
                                      </p:cBhvr>
                                      <p:to x="100000" y="100000"/>
                                    </p:animScale>
                                    <p:animScale>
                                      <p:cBhvr>
                                        <p:cTn id="31" dur="26">
                                          <p:stCondLst>
                                            <p:cond delay="1808"/>
                                          </p:stCondLst>
                                        </p:cTn>
                                        <p:tgtEl>
                                          <p:spTgt spid="15"/>
                                        </p:tgtEl>
                                      </p:cBhvr>
                                      <p:to x="100000" y="95000"/>
                                    </p:animScale>
                                    <p:animScale>
                                      <p:cBhvr>
                                        <p:cTn id="32"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3" name="Rectangle 2">
            <a:extLst>
              <a:ext uri="{FF2B5EF4-FFF2-40B4-BE49-F238E27FC236}">
                <a16:creationId xmlns:a16="http://schemas.microsoft.com/office/drawing/2014/main" id="{D9F9612E-C609-4D35-BCD9-E83859DB2220}"/>
              </a:ext>
            </a:extLst>
          </p:cNvPr>
          <p:cNvSpPr/>
          <p:nvPr/>
        </p:nvSpPr>
        <p:spPr>
          <a:xfrm>
            <a:off x="1550503" y="1263498"/>
            <a:ext cx="8706679" cy="3293209"/>
          </a:xfrm>
          <a:prstGeom prst="rect">
            <a:avLst/>
          </a:prstGeom>
        </p:spPr>
        <p:txBody>
          <a:bodyPr wrap="square">
            <a:spAutoFit/>
          </a:bodyPr>
          <a:lstStyle/>
          <a:p>
            <a:pPr algn="just" fontAlgn="base"/>
            <a:r>
              <a:rPr lang="en-US" sz="1600" b="1" dirty="0">
                <a:solidFill>
                  <a:schemeClr val="bg1"/>
                </a:solidFill>
                <a:latin typeface="Palatino"/>
              </a:rPr>
              <a:t>11 </a:t>
            </a:r>
            <a:r>
              <a:rPr lang="en-US" sz="1600" dirty="0">
                <a:solidFill>
                  <a:schemeClr val="bg1"/>
                </a:solidFill>
                <a:latin typeface="Palatino"/>
              </a:rPr>
              <a:t>After this vision closed, the heavens were again opened unto us; and Moses appeared before us, and committed unto us the keys of the gathering of Israel from the four parts of the earth, and the leading of the ten tribes from the land of the north.</a:t>
            </a:r>
          </a:p>
          <a:p>
            <a:pPr algn="just" fontAlgn="base"/>
            <a:r>
              <a:rPr lang="en-US" sz="1600" b="1" dirty="0">
                <a:solidFill>
                  <a:schemeClr val="bg1"/>
                </a:solidFill>
                <a:latin typeface="Palatino"/>
              </a:rPr>
              <a:t>12 </a:t>
            </a:r>
            <a:r>
              <a:rPr lang="en-US" sz="1600" dirty="0">
                <a:solidFill>
                  <a:schemeClr val="bg1"/>
                </a:solidFill>
                <a:latin typeface="Palatino"/>
              </a:rPr>
              <a:t>After this, Elias appeared, and committed the dispensation of the gospel of Abraham, saying that in us and our seed all generations after us should be blessed.</a:t>
            </a:r>
          </a:p>
          <a:p>
            <a:pPr algn="just" fontAlgn="base"/>
            <a:r>
              <a:rPr lang="en-US" sz="1600" b="1" dirty="0">
                <a:solidFill>
                  <a:schemeClr val="bg1"/>
                </a:solidFill>
                <a:latin typeface="Palatino"/>
              </a:rPr>
              <a:t>13 </a:t>
            </a:r>
            <a:r>
              <a:rPr lang="en-US" sz="1600" dirty="0">
                <a:solidFill>
                  <a:schemeClr val="bg1"/>
                </a:solidFill>
                <a:latin typeface="Palatino"/>
              </a:rPr>
              <a:t>After this vision had closed, another great and glorious vision burst upon us; for Elijah the prophet, who was taken to heaven without tasting death, stood before us, and said:</a:t>
            </a:r>
          </a:p>
          <a:p>
            <a:pPr algn="just" fontAlgn="base"/>
            <a:r>
              <a:rPr lang="en-US" sz="1600" b="1" dirty="0">
                <a:solidFill>
                  <a:schemeClr val="bg1"/>
                </a:solidFill>
                <a:latin typeface="Palatino"/>
              </a:rPr>
              <a:t>14 </a:t>
            </a:r>
            <a:r>
              <a:rPr lang="en-US" sz="1600" dirty="0">
                <a:solidFill>
                  <a:schemeClr val="bg1"/>
                </a:solidFill>
                <a:latin typeface="Palatino"/>
              </a:rPr>
              <a:t>Behold, the time has fully come, which was spoken of by the mouth of Malachi—testifying that he [Elijah] should be sent, before the great and dreadful day of the Lord come—</a:t>
            </a:r>
          </a:p>
          <a:p>
            <a:pPr algn="just" fontAlgn="base"/>
            <a:r>
              <a:rPr lang="en-US" sz="1600" b="1" dirty="0">
                <a:solidFill>
                  <a:schemeClr val="bg1"/>
                </a:solidFill>
                <a:latin typeface="Palatino"/>
              </a:rPr>
              <a:t>15 </a:t>
            </a:r>
            <a:r>
              <a:rPr lang="en-US" sz="1600" dirty="0">
                <a:solidFill>
                  <a:schemeClr val="bg1"/>
                </a:solidFill>
                <a:latin typeface="Palatino"/>
              </a:rPr>
              <a:t>To turn the hearts of the fathers to the children, and the children to the fathers, lest the whole earth be smitten with a curse—</a:t>
            </a:r>
          </a:p>
          <a:p>
            <a:pPr algn="just" fontAlgn="base"/>
            <a:r>
              <a:rPr lang="en-US" sz="1600" b="1" dirty="0">
                <a:solidFill>
                  <a:schemeClr val="bg1"/>
                </a:solidFill>
                <a:latin typeface="Palatino"/>
              </a:rPr>
              <a:t>16 </a:t>
            </a:r>
            <a:r>
              <a:rPr lang="en-US" sz="1600" dirty="0">
                <a:solidFill>
                  <a:schemeClr val="bg1"/>
                </a:solidFill>
                <a:latin typeface="Palatino"/>
              </a:rPr>
              <a:t>Therefore, the keys of this dispensation are committed into your hands; and by this ye may know that the great and dreadful day of the Lord is near, even at the doors.</a:t>
            </a:r>
            <a:endParaRPr lang="en-US" sz="1600" b="0" i="0" dirty="0">
              <a:solidFill>
                <a:schemeClr val="bg1"/>
              </a:solidFill>
              <a:effectLst/>
              <a:latin typeface="Palatino"/>
            </a:endParaRPr>
          </a:p>
        </p:txBody>
      </p:sp>
      <p:sp>
        <p:nvSpPr>
          <p:cNvPr id="2" name="Rectangle 1">
            <a:extLst>
              <a:ext uri="{FF2B5EF4-FFF2-40B4-BE49-F238E27FC236}">
                <a16:creationId xmlns:a16="http://schemas.microsoft.com/office/drawing/2014/main" id="{275AED46-5105-45A8-950F-B9CE8448022F}"/>
              </a:ext>
            </a:extLst>
          </p:cNvPr>
          <p:cNvSpPr/>
          <p:nvPr/>
        </p:nvSpPr>
        <p:spPr>
          <a:xfrm>
            <a:off x="1550504" y="947174"/>
            <a:ext cx="3582904" cy="369332"/>
          </a:xfrm>
          <a:prstGeom prst="rect">
            <a:avLst/>
          </a:prstGeom>
        </p:spPr>
        <p:txBody>
          <a:bodyPr wrap="none">
            <a:spAutoFit/>
          </a:bodyPr>
          <a:lstStyle/>
          <a:p>
            <a:r>
              <a:rPr lang="en-US" b="1" dirty="0">
                <a:solidFill>
                  <a:schemeClr val="bg1"/>
                </a:solidFill>
              </a:rPr>
              <a:t>Doctrine and Covenants 110:11–16.</a:t>
            </a:r>
          </a:p>
        </p:txBody>
      </p:sp>
      <p:sp>
        <p:nvSpPr>
          <p:cNvPr id="4" name="Rectangle 3">
            <a:extLst>
              <a:ext uri="{FF2B5EF4-FFF2-40B4-BE49-F238E27FC236}">
                <a16:creationId xmlns:a16="http://schemas.microsoft.com/office/drawing/2014/main" id="{8138B816-0B32-433C-BFBF-A6EE8A9E34C3}"/>
              </a:ext>
            </a:extLst>
          </p:cNvPr>
          <p:cNvSpPr/>
          <p:nvPr/>
        </p:nvSpPr>
        <p:spPr>
          <a:xfrm>
            <a:off x="1550501" y="4663080"/>
            <a:ext cx="7076661" cy="369332"/>
          </a:xfrm>
          <a:prstGeom prst="rect">
            <a:avLst/>
          </a:prstGeom>
        </p:spPr>
        <p:txBody>
          <a:bodyPr wrap="square">
            <a:spAutoFit/>
          </a:bodyPr>
          <a:lstStyle/>
          <a:p>
            <a:r>
              <a:rPr lang="en-US" b="1" dirty="0">
                <a:solidFill>
                  <a:schemeClr val="bg1"/>
                </a:solidFill>
              </a:rPr>
              <a:t>Why are missionary work, eternal families, and temple work necessary?</a:t>
            </a:r>
          </a:p>
        </p:txBody>
      </p:sp>
      <p:sp>
        <p:nvSpPr>
          <p:cNvPr id="5" name="Rectangle 4">
            <a:extLst>
              <a:ext uri="{FF2B5EF4-FFF2-40B4-BE49-F238E27FC236}">
                <a16:creationId xmlns:a16="http://schemas.microsoft.com/office/drawing/2014/main" id="{A28D6BEE-DC7B-4135-B372-C07C9DD7626C}"/>
              </a:ext>
            </a:extLst>
          </p:cNvPr>
          <p:cNvSpPr/>
          <p:nvPr/>
        </p:nvSpPr>
        <p:spPr>
          <a:xfrm>
            <a:off x="1550501" y="5138785"/>
            <a:ext cx="8534399"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The keys of missionary work, eternal families, and temple work help us to prepare for the Lord’s Second Coming.</a:t>
            </a:r>
          </a:p>
        </p:txBody>
      </p:sp>
    </p:spTree>
    <p:extLst>
      <p:ext uri="{BB962C8B-B14F-4D97-AF65-F5344CB8AC3E}">
        <p14:creationId xmlns:p14="http://schemas.microsoft.com/office/powerpoint/2010/main" val="328574705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2" name="Rectangle 1">
            <a:extLst>
              <a:ext uri="{FF2B5EF4-FFF2-40B4-BE49-F238E27FC236}">
                <a16:creationId xmlns:a16="http://schemas.microsoft.com/office/drawing/2014/main" id="{1CBC685E-489F-4869-9CFC-F6B851E114A8}"/>
              </a:ext>
            </a:extLst>
          </p:cNvPr>
          <p:cNvSpPr/>
          <p:nvPr/>
        </p:nvSpPr>
        <p:spPr>
          <a:xfrm>
            <a:off x="1086678" y="1895061"/>
            <a:ext cx="9356035" cy="8083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How have you been blessed because of the priesthood keys that have been restored? </a:t>
            </a:r>
          </a:p>
          <a:p>
            <a:pPr algn="ctr"/>
            <a:r>
              <a:rPr lang="en-US" sz="2000" b="1" dirty="0">
                <a:solidFill>
                  <a:schemeClr val="bg1"/>
                </a:solidFill>
              </a:rPr>
              <a:t>What can you do to help someone else be blessed through one of these restored keys?</a:t>
            </a:r>
          </a:p>
        </p:txBody>
      </p:sp>
    </p:spTree>
    <p:extLst>
      <p:ext uri="{BB962C8B-B14F-4D97-AF65-F5344CB8AC3E}">
        <p14:creationId xmlns:p14="http://schemas.microsoft.com/office/powerpoint/2010/main" val="26374204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3" name="Rectangle 2">
            <a:extLst>
              <a:ext uri="{FF2B5EF4-FFF2-40B4-BE49-F238E27FC236}">
                <a16:creationId xmlns:a16="http://schemas.microsoft.com/office/drawing/2014/main" id="{10D8DFEA-1B9B-4877-822D-2CE84695B4D3}"/>
              </a:ext>
            </a:extLst>
          </p:cNvPr>
          <p:cNvSpPr/>
          <p:nvPr/>
        </p:nvSpPr>
        <p:spPr>
          <a:xfrm>
            <a:off x="2796058" y="3075057"/>
            <a:ext cx="6744154" cy="707886"/>
          </a:xfrm>
          <a:prstGeom prst="rect">
            <a:avLst/>
          </a:prstGeom>
        </p:spPr>
        <p:txBody>
          <a:bodyPr wrap="none">
            <a:spAutoFit/>
          </a:bodyPr>
          <a:lstStyle/>
          <a:p>
            <a:r>
              <a:rPr lang="en-US" sz="4000" b="1" dirty="0">
                <a:solidFill>
                  <a:schemeClr val="bg1">
                    <a:lumMod val="95000"/>
                    <a:lumOff val="5000"/>
                  </a:schemeClr>
                </a:solidFill>
                <a:latin typeface="Yu Gothic Medium" panose="020B0500000000000000" pitchFamily="34" charset="-128"/>
                <a:ea typeface="Yu Gothic Medium" panose="020B0500000000000000" pitchFamily="34" charset="-128"/>
              </a:rPr>
              <a:t>Doctrine and Covenants 110</a:t>
            </a:r>
          </a:p>
        </p:txBody>
      </p:sp>
    </p:spTree>
    <p:extLst>
      <p:ext uri="{BB962C8B-B14F-4D97-AF65-F5344CB8AC3E}">
        <p14:creationId xmlns:p14="http://schemas.microsoft.com/office/powerpoint/2010/main" val="103204501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2" name="Rectangle 1">
            <a:extLst>
              <a:ext uri="{FF2B5EF4-FFF2-40B4-BE49-F238E27FC236}">
                <a16:creationId xmlns:a16="http://schemas.microsoft.com/office/drawing/2014/main" id="{564A5B93-5DB1-4456-98BA-DF48527A9E75}"/>
              </a:ext>
            </a:extLst>
          </p:cNvPr>
          <p:cNvSpPr/>
          <p:nvPr/>
        </p:nvSpPr>
        <p:spPr>
          <a:xfrm>
            <a:off x="2735144" y="2551837"/>
            <a:ext cx="6721712" cy="1754326"/>
          </a:xfrm>
          <a:prstGeom prst="rect">
            <a:avLst/>
          </a:prstGeom>
        </p:spPr>
        <p:txBody>
          <a:bodyPr wrap="none">
            <a:spAutoFit/>
          </a:bodyPr>
          <a:lstStyle/>
          <a:p>
            <a:pPr algn="ctr"/>
            <a:r>
              <a:rPr lang="en-US" sz="5400" b="1" dirty="0">
                <a:solidFill>
                  <a:schemeClr val="bg1">
                    <a:lumMod val="95000"/>
                    <a:lumOff val="5000"/>
                  </a:schemeClr>
                </a:solidFill>
                <a:latin typeface="Gabriola" panose="04040605051002020D02" pitchFamily="82" charset="0"/>
              </a:rPr>
              <a:t>“The Lord appears and accepts </a:t>
            </a:r>
          </a:p>
          <a:p>
            <a:pPr algn="ctr"/>
            <a:r>
              <a:rPr lang="en-US" sz="5400" b="1" dirty="0">
                <a:solidFill>
                  <a:schemeClr val="bg1">
                    <a:lumMod val="95000"/>
                    <a:lumOff val="5000"/>
                  </a:schemeClr>
                </a:solidFill>
                <a:latin typeface="Gabriola" panose="04040605051002020D02" pitchFamily="82" charset="0"/>
              </a:rPr>
              <a:t>the Kirtland Temple”</a:t>
            </a:r>
          </a:p>
        </p:txBody>
      </p:sp>
      <p:sp>
        <p:nvSpPr>
          <p:cNvPr id="3" name="Rectangle 2">
            <a:extLst>
              <a:ext uri="{FF2B5EF4-FFF2-40B4-BE49-F238E27FC236}">
                <a16:creationId xmlns:a16="http://schemas.microsoft.com/office/drawing/2014/main" id="{234157D0-CB4B-4B76-850D-C7DCA4486E6C}"/>
              </a:ext>
            </a:extLst>
          </p:cNvPr>
          <p:cNvSpPr/>
          <p:nvPr/>
        </p:nvSpPr>
        <p:spPr>
          <a:xfrm>
            <a:off x="1032658" y="937232"/>
            <a:ext cx="3837204" cy="400110"/>
          </a:xfrm>
          <a:prstGeom prst="rect">
            <a:avLst/>
          </a:prstGeom>
        </p:spPr>
        <p:txBody>
          <a:bodyPr wrap="none">
            <a:spAutoFit/>
          </a:bodyPr>
          <a:lstStyle/>
          <a:p>
            <a:r>
              <a:rPr lang="en-US" sz="2000" b="1" dirty="0">
                <a:solidFill>
                  <a:schemeClr val="bg1">
                    <a:lumMod val="95000"/>
                    <a:lumOff val="5000"/>
                  </a:schemeClr>
                </a:solidFill>
              </a:rPr>
              <a:t>Doctrine and Covenants 110:1–10.</a:t>
            </a:r>
          </a:p>
        </p:txBody>
      </p:sp>
    </p:spTree>
    <p:extLst>
      <p:ext uri="{BB962C8B-B14F-4D97-AF65-F5344CB8AC3E}">
        <p14:creationId xmlns:p14="http://schemas.microsoft.com/office/powerpoint/2010/main" val="16792804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2" name="Rectangle 1">
            <a:extLst>
              <a:ext uri="{FF2B5EF4-FFF2-40B4-BE49-F238E27FC236}">
                <a16:creationId xmlns:a16="http://schemas.microsoft.com/office/drawing/2014/main" id="{EE389E70-FF74-4BE0-A6C4-B62812F4E0BD}"/>
              </a:ext>
            </a:extLst>
          </p:cNvPr>
          <p:cNvSpPr/>
          <p:nvPr/>
        </p:nvSpPr>
        <p:spPr>
          <a:xfrm>
            <a:off x="1663148" y="965416"/>
            <a:ext cx="5916941" cy="369332"/>
          </a:xfrm>
          <a:prstGeom prst="rect">
            <a:avLst/>
          </a:prstGeom>
        </p:spPr>
        <p:txBody>
          <a:bodyPr wrap="none">
            <a:spAutoFit/>
          </a:bodyPr>
          <a:lstStyle/>
          <a:p>
            <a:r>
              <a:rPr lang="en-US" b="1" dirty="0">
                <a:solidFill>
                  <a:schemeClr val="bg1">
                    <a:lumMod val="95000"/>
                    <a:lumOff val="5000"/>
                  </a:schemeClr>
                </a:solidFill>
              </a:rPr>
              <a:t>What does the phrase “the House of the Lord” mean to you?</a:t>
            </a:r>
          </a:p>
        </p:txBody>
      </p:sp>
      <p:sp>
        <p:nvSpPr>
          <p:cNvPr id="3" name="Rectangle 2">
            <a:extLst>
              <a:ext uri="{FF2B5EF4-FFF2-40B4-BE49-F238E27FC236}">
                <a16:creationId xmlns:a16="http://schemas.microsoft.com/office/drawing/2014/main" id="{E0A63ECE-4199-4500-9253-A87DCD6E02FC}"/>
              </a:ext>
            </a:extLst>
          </p:cNvPr>
          <p:cNvSpPr/>
          <p:nvPr/>
        </p:nvSpPr>
        <p:spPr>
          <a:xfrm>
            <a:off x="3637987" y="1481795"/>
            <a:ext cx="4916026" cy="400110"/>
          </a:xfrm>
          <a:prstGeom prst="rect">
            <a:avLst/>
          </a:prstGeom>
        </p:spPr>
        <p:txBody>
          <a:bodyPr wrap="none">
            <a:spAutoFit/>
          </a:bodyPr>
          <a:lstStyle/>
          <a:p>
            <a:pPr algn="ctr"/>
            <a:r>
              <a:rPr lang="en-US" sz="2000" b="1" dirty="0">
                <a:solidFill>
                  <a:schemeClr val="bg1">
                    <a:lumMod val="95000"/>
                    <a:lumOff val="5000"/>
                  </a:schemeClr>
                </a:solidFill>
              </a:rPr>
              <a:t>Introduction to Doctrine and Covenants 110.</a:t>
            </a:r>
          </a:p>
        </p:txBody>
      </p:sp>
      <p:sp>
        <p:nvSpPr>
          <p:cNvPr id="4" name="Rectangle 3">
            <a:extLst>
              <a:ext uri="{FF2B5EF4-FFF2-40B4-BE49-F238E27FC236}">
                <a16:creationId xmlns:a16="http://schemas.microsoft.com/office/drawing/2014/main" id="{1151CDB7-D65D-4075-9BB5-92CF8ADCEAF5}"/>
              </a:ext>
            </a:extLst>
          </p:cNvPr>
          <p:cNvSpPr/>
          <p:nvPr/>
        </p:nvSpPr>
        <p:spPr>
          <a:xfrm>
            <a:off x="1663148" y="1775889"/>
            <a:ext cx="8865704" cy="2308324"/>
          </a:xfrm>
          <a:prstGeom prst="rect">
            <a:avLst/>
          </a:prstGeom>
        </p:spPr>
        <p:txBody>
          <a:bodyPr wrap="square">
            <a:spAutoFit/>
          </a:bodyPr>
          <a:lstStyle/>
          <a:p>
            <a:pPr algn="just"/>
            <a:r>
              <a:rPr lang="en-US" dirty="0">
                <a:solidFill>
                  <a:schemeClr val="bg1">
                    <a:lumMod val="95000"/>
                    <a:lumOff val="5000"/>
                  </a:schemeClr>
                </a:solidFill>
                <a:latin typeface="Open Sans"/>
              </a:rPr>
              <a:t>Visions manifested to Joseph Smith the Prophet and Oliver Cowdery in the temple at Kirtland, Ohio, April 3, 1836. The occasion was that of a Sabbath day meeting. Joseph Smith’s history states: “In the afternoon, I assisted the other Presidents in distributing the Lord’s Supper to the Church, receiving it from the Twelve, whose privilege it was to officiate at the sacred desk this day. After having performed this service to my brethren, I retired to the pulpit, the veils being dropped, and bowed myself, with Oliver Cowdery, in solemn and silent prayer. After rising from prayer, the following vision was opened to both of us.”</a:t>
            </a:r>
            <a:endParaRPr lang="en-US" dirty="0">
              <a:solidFill>
                <a:schemeClr val="bg1">
                  <a:lumMod val="95000"/>
                  <a:lumOff val="5000"/>
                </a:schemeClr>
              </a:solidFill>
            </a:endParaRPr>
          </a:p>
        </p:txBody>
      </p:sp>
      <p:sp>
        <p:nvSpPr>
          <p:cNvPr id="5" name="Rectangle 4">
            <a:extLst>
              <a:ext uri="{FF2B5EF4-FFF2-40B4-BE49-F238E27FC236}">
                <a16:creationId xmlns:a16="http://schemas.microsoft.com/office/drawing/2014/main" id="{5FCCD0B9-7A8F-4EF7-B1A9-1C22648793A2}"/>
              </a:ext>
            </a:extLst>
          </p:cNvPr>
          <p:cNvSpPr/>
          <p:nvPr/>
        </p:nvSpPr>
        <p:spPr>
          <a:xfrm>
            <a:off x="1663148" y="4008975"/>
            <a:ext cx="3694473" cy="369332"/>
          </a:xfrm>
          <a:prstGeom prst="rect">
            <a:avLst/>
          </a:prstGeom>
        </p:spPr>
        <p:txBody>
          <a:bodyPr wrap="none">
            <a:spAutoFit/>
          </a:bodyPr>
          <a:lstStyle/>
          <a:p>
            <a:r>
              <a:rPr lang="en-US" b="1" dirty="0">
                <a:solidFill>
                  <a:schemeClr val="bg1">
                    <a:lumMod val="95000"/>
                    <a:lumOff val="5000"/>
                  </a:schemeClr>
                </a:solidFill>
              </a:rPr>
              <a:t>Who was present during this vision? </a:t>
            </a:r>
          </a:p>
        </p:txBody>
      </p:sp>
      <p:sp>
        <p:nvSpPr>
          <p:cNvPr id="6" name="Rectangle 5">
            <a:extLst>
              <a:ext uri="{FF2B5EF4-FFF2-40B4-BE49-F238E27FC236}">
                <a16:creationId xmlns:a16="http://schemas.microsoft.com/office/drawing/2014/main" id="{DAA8FDE5-3CBA-4402-ABCC-F0A68D86BC3B}"/>
              </a:ext>
            </a:extLst>
          </p:cNvPr>
          <p:cNvSpPr/>
          <p:nvPr/>
        </p:nvSpPr>
        <p:spPr>
          <a:xfrm>
            <a:off x="5209187" y="4008975"/>
            <a:ext cx="5468100" cy="369332"/>
          </a:xfrm>
          <a:prstGeom prst="rect">
            <a:avLst/>
          </a:prstGeom>
        </p:spPr>
        <p:txBody>
          <a:bodyPr wrap="none">
            <a:spAutoFit/>
          </a:bodyPr>
          <a:lstStyle/>
          <a:p>
            <a:r>
              <a:rPr lang="en-US" b="1" dirty="0">
                <a:solidFill>
                  <a:schemeClr val="bg1">
                    <a:lumMod val="95000"/>
                    <a:lumOff val="5000"/>
                  </a:schemeClr>
                </a:solidFill>
              </a:rPr>
              <a:t>What had they been doing before this vision occurred? </a:t>
            </a:r>
          </a:p>
        </p:txBody>
      </p:sp>
    </p:spTree>
    <p:extLst>
      <p:ext uri="{BB962C8B-B14F-4D97-AF65-F5344CB8AC3E}">
        <p14:creationId xmlns:p14="http://schemas.microsoft.com/office/powerpoint/2010/main" val="11432002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2" name="Rectangle 1">
            <a:extLst>
              <a:ext uri="{FF2B5EF4-FFF2-40B4-BE49-F238E27FC236}">
                <a16:creationId xmlns:a16="http://schemas.microsoft.com/office/drawing/2014/main" id="{7D85A6A2-F433-428E-8A9E-BD7A1EC7D35C}"/>
              </a:ext>
            </a:extLst>
          </p:cNvPr>
          <p:cNvSpPr/>
          <p:nvPr/>
        </p:nvSpPr>
        <p:spPr>
          <a:xfrm>
            <a:off x="1700979" y="911952"/>
            <a:ext cx="3707362" cy="400110"/>
          </a:xfrm>
          <a:prstGeom prst="rect">
            <a:avLst/>
          </a:prstGeom>
        </p:spPr>
        <p:txBody>
          <a:bodyPr wrap="none">
            <a:spAutoFit/>
          </a:bodyPr>
          <a:lstStyle/>
          <a:p>
            <a:r>
              <a:rPr lang="en-US" sz="2000" b="1" dirty="0">
                <a:solidFill>
                  <a:schemeClr val="bg1">
                    <a:lumMod val="95000"/>
                    <a:lumOff val="5000"/>
                  </a:schemeClr>
                </a:solidFill>
              </a:rPr>
              <a:t>Doctrine and Covenants 110:1-3</a:t>
            </a:r>
          </a:p>
        </p:txBody>
      </p:sp>
      <p:sp>
        <p:nvSpPr>
          <p:cNvPr id="3" name="Rectangle 2">
            <a:extLst>
              <a:ext uri="{FF2B5EF4-FFF2-40B4-BE49-F238E27FC236}">
                <a16:creationId xmlns:a16="http://schemas.microsoft.com/office/drawing/2014/main" id="{43AC6D54-378F-4CCA-A74B-FD5FE0A94C3C}"/>
              </a:ext>
            </a:extLst>
          </p:cNvPr>
          <p:cNvSpPr/>
          <p:nvPr/>
        </p:nvSpPr>
        <p:spPr>
          <a:xfrm>
            <a:off x="1700978" y="1206046"/>
            <a:ext cx="8503195" cy="1569660"/>
          </a:xfrm>
          <a:prstGeom prst="rect">
            <a:avLst/>
          </a:prstGeom>
        </p:spPr>
        <p:txBody>
          <a:bodyPr wrap="square">
            <a:spAutoFit/>
          </a:bodyPr>
          <a:lstStyle/>
          <a:p>
            <a:pPr algn="just" fontAlgn="base"/>
            <a:r>
              <a:rPr lang="en-US" sz="1600" b="1" dirty="0">
                <a:solidFill>
                  <a:schemeClr val="bg1">
                    <a:lumMod val="95000"/>
                    <a:lumOff val="5000"/>
                  </a:schemeClr>
                </a:solidFill>
                <a:latin typeface="Palatino"/>
              </a:rPr>
              <a:t>1 </a:t>
            </a:r>
            <a:r>
              <a:rPr lang="en-US" sz="1600" dirty="0">
                <a:solidFill>
                  <a:schemeClr val="bg1">
                    <a:lumMod val="95000"/>
                    <a:lumOff val="5000"/>
                  </a:schemeClr>
                </a:solidFill>
                <a:latin typeface="Palatino"/>
              </a:rPr>
              <a:t>The veil was taken from our minds, and the eyes of our understanding were opened.</a:t>
            </a:r>
          </a:p>
          <a:p>
            <a:pPr algn="just" fontAlgn="base"/>
            <a:r>
              <a:rPr lang="en-US" sz="1600" b="1" dirty="0">
                <a:solidFill>
                  <a:schemeClr val="bg1">
                    <a:lumMod val="95000"/>
                    <a:lumOff val="5000"/>
                  </a:schemeClr>
                </a:solidFill>
                <a:latin typeface="Palatino"/>
              </a:rPr>
              <a:t>2 </a:t>
            </a:r>
            <a:r>
              <a:rPr lang="en-US" sz="1600" dirty="0">
                <a:solidFill>
                  <a:schemeClr val="bg1">
                    <a:lumMod val="95000"/>
                    <a:lumOff val="5000"/>
                  </a:schemeClr>
                </a:solidFill>
                <a:latin typeface="Palatino"/>
              </a:rPr>
              <a:t>We saw the Lord standing upon the breastwork of the pulpit, before us; and under his feet was a paved work of pure gold, in color like amber.</a:t>
            </a:r>
          </a:p>
          <a:p>
            <a:pPr algn="just" fontAlgn="base"/>
            <a:r>
              <a:rPr lang="en-US" sz="1600" b="1" dirty="0">
                <a:solidFill>
                  <a:schemeClr val="bg1">
                    <a:lumMod val="95000"/>
                    <a:lumOff val="5000"/>
                  </a:schemeClr>
                </a:solidFill>
                <a:latin typeface="Palatino"/>
              </a:rPr>
              <a:t>3 </a:t>
            </a:r>
            <a:r>
              <a:rPr lang="en-US" sz="1600" dirty="0">
                <a:solidFill>
                  <a:schemeClr val="bg1">
                    <a:lumMod val="95000"/>
                    <a:lumOff val="5000"/>
                  </a:schemeClr>
                </a:solidFill>
                <a:latin typeface="Palatino"/>
              </a:rPr>
              <a:t>His eyes were as a flame of fire; the hair of his head was white like the pure snow; his countenance shone above the brightness of the sun; and his voice was as the sound of the rushing of great waters, even the voice of Jehovah, saying:</a:t>
            </a:r>
            <a:endParaRPr lang="en-US" sz="1600" b="0" i="0" dirty="0">
              <a:solidFill>
                <a:schemeClr val="bg1">
                  <a:lumMod val="95000"/>
                  <a:lumOff val="5000"/>
                </a:schemeClr>
              </a:solidFill>
              <a:effectLst/>
              <a:latin typeface="Palatino"/>
            </a:endParaRPr>
          </a:p>
        </p:txBody>
      </p:sp>
      <p:sp>
        <p:nvSpPr>
          <p:cNvPr id="5" name="Rectangle 4">
            <a:extLst>
              <a:ext uri="{FF2B5EF4-FFF2-40B4-BE49-F238E27FC236}">
                <a16:creationId xmlns:a16="http://schemas.microsoft.com/office/drawing/2014/main" id="{5E486884-3372-42FA-82FE-A02A495F8A4A}"/>
              </a:ext>
            </a:extLst>
          </p:cNvPr>
          <p:cNvSpPr/>
          <p:nvPr/>
        </p:nvSpPr>
        <p:spPr>
          <a:xfrm>
            <a:off x="5058081" y="911952"/>
            <a:ext cx="461986" cy="400110"/>
          </a:xfrm>
          <a:prstGeom prst="rect">
            <a:avLst/>
          </a:prstGeom>
        </p:spPr>
        <p:txBody>
          <a:bodyPr wrap="none">
            <a:spAutoFit/>
          </a:bodyPr>
          <a:lstStyle/>
          <a:p>
            <a:r>
              <a:rPr lang="en-US" sz="2000" b="1" dirty="0">
                <a:solidFill>
                  <a:schemeClr val="bg1">
                    <a:lumMod val="95000"/>
                    <a:lumOff val="5000"/>
                  </a:schemeClr>
                </a:solidFill>
              </a:rPr>
              <a:t>-5.</a:t>
            </a:r>
          </a:p>
        </p:txBody>
      </p:sp>
      <p:sp>
        <p:nvSpPr>
          <p:cNvPr id="4" name="Rectangle 3">
            <a:extLst>
              <a:ext uri="{FF2B5EF4-FFF2-40B4-BE49-F238E27FC236}">
                <a16:creationId xmlns:a16="http://schemas.microsoft.com/office/drawing/2014/main" id="{DF79B21A-4180-4461-BCC1-664DC9E36E09}"/>
              </a:ext>
            </a:extLst>
          </p:cNvPr>
          <p:cNvSpPr/>
          <p:nvPr/>
        </p:nvSpPr>
        <p:spPr>
          <a:xfrm>
            <a:off x="1700976" y="2643186"/>
            <a:ext cx="8503195" cy="1077218"/>
          </a:xfrm>
          <a:prstGeom prst="rect">
            <a:avLst/>
          </a:prstGeom>
        </p:spPr>
        <p:txBody>
          <a:bodyPr wrap="square">
            <a:spAutoFit/>
          </a:bodyPr>
          <a:lstStyle/>
          <a:p>
            <a:pPr algn="just" fontAlgn="base"/>
            <a:r>
              <a:rPr lang="en-US" sz="1600" b="1" dirty="0">
                <a:solidFill>
                  <a:schemeClr val="bg1">
                    <a:lumMod val="95000"/>
                    <a:lumOff val="5000"/>
                  </a:schemeClr>
                </a:solidFill>
                <a:latin typeface="Palatino"/>
              </a:rPr>
              <a:t>4 </a:t>
            </a:r>
            <a:r>
              <a:rPr lang="en-US" sz="1600" dirty="0">
                <a:solidFill>
                  <a:schemeClr val="bg1">
                    <a:lumMod val="95000"/>
                    <a:lumOff val="5000"/>
                  </a:schemeClr>
                </a:solidFill>
                <a:latin typeface="Palatino"/>
              </a:rPr>
              <a:t>I am the first and the last; I am he who liveth, I am he who was slain; I am your advocate with the Father.</a:t>
            </a:r>
          </a:p>
          <a:p>
            <a:pPr algn="just" fontAlgn="base"/>
            <a:r>
              <a:rPr lang="en-US" sz="1600" b="1" dirty="0">
                <a:solidFill>
                  <a:schemeClr val="bg1">
                    <a:lumMod val="95000"/>
                    <a:lumOff val="5000"/>
                  </a:schemeClr>
                </a:solidFill>
                <a:latin typeface="Palatino"/>
              </a:rPr>
              <a:t>5 </a:t>
            </a:r>
            <a:r>
              <a:rPr lang="en-US" sz="1600" dirty="0">
                <a:solidFill>
                  <a:schemeClr val="bg1">
                    <a:lumMod val="95000"/>
                    <a:lumOff val="5000"/>
                  </a:schemeClr>
                </a:solidFill>
                <a:latin typeface="Palatino"/>
              </a:rPr>
              <a:t>Behold, your sins are forgiven you; you are clean before me; therefore, lift up your heads and rejoice.</a:t>
            </a:r>
            <a:endParaRPr lang="en-US" sz="1600" b="0" i="0" dirty="0">
              <a:solidFill>
                <a:schemeClr val="bg1">
                  <a:lumMod val="95000"/>
                  <a:lumOff val="5000"/>
                </a:schemeClr>
              </a:solidFill>
              <a:effectLst/>
              <a:latin typeface="Palatino"/>
            </a:endParaRPr>
          </a:p>
        </p:txBody>
      </p:sp>
      <p:sp>
        <p:nvSpPr>
          <p:cNvPr id="6" name="Rectangle 5">
            <a:extLst>
              <a:ext uri="{FF2B5EF4-FFF2-40B4-BE49-F238E27FC236}">
                <a16:creationId xmlns:a16="http://schemas.microsoft.com/office/drawing/2014/main" id="{3CF1074F-BDF9-40CF-A273-1A621D73CB77}"/>
              </a:ext>
            </a:extLst>
          </p:cNvPr>
          <p:cNvSpPr/>
          <p:nvPr/>
        </p:nvSpPr>
        <p:spPr>
          <a:xfrm>
            <a:off x="1700976" y="3737498"/>
            <a:ext cx="4875117" cy="369332"/>
          </a:xfrm>
          <a:prstGeom prst="rect">
            <a:avLst/>
          </a:prstGeom>
        </p:spPr>
        <p:txBody>
          <a:bodyPr wrap="none">
            <a:spAutoFit/>
          </a:bodyPr>
          <a:lstStyle/>
          <a:p>
            <a:r>
              <a:rPr lang="en-US" b="1" dirty="0">
                <a:solidFill>
                  <a:schemeClr val="bg1">
                    <a:lumMod val="95000"/>
                    <a:lumOff val="5000"/>
                  </a:schemeClr>
                </a:solidFill>
              </a:rPr>
              <a:t>What in these verses is meaningful to you? Why?</a:t>
            </a:r>
          </a:p>
        </p:txBody>
      </p:sp>
    </p:spTree>
    <p:extLst>
      <p:ext uri="{BB962C8B-B14F-4D97-AF65-F5344CB8AC3E}">
        <p14:creationId xmlns:p14="http://schemas.microsoft.com/office/powerpoint/2010/main" val="352368525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3" name="Rectangle 2">
            <a:extLst>
              <a:ext uri="{FF2B5EF4-FFF2-40B4-BE49-F238E27FC236}">
                <a16:creationId xmlns:a16="http://schemas.microsoft.com/office/drawing/2014/main" id="{CAE77A09-FD4E-45CC-9ABF-DD92037E2502}"/>
              </a:ext>
            </a:extLst>
          </p:cNvPr>
          <p:cNvSpPr/>
          <p:nvPr/>
        </p:nvSpPr>
        <p:spPr>
          <a:xfrm>
            <a:off x="1700979" y="911952"/>
            <a:ext cx="3848426" cy="400110"/>
          </a:xfrm>
          <a:prstGeom prst="rect">
            <a:avLst/>
          </a:prstGeom>
        </p:spPr>
        <p:txBody>
          <a:bodyPr wrap="none">
            <a:spAutoFit/>
          </a:bodyPr>
          <a:lstStyle/>
          <a:p>
            <a:r>
              <a:rPr lang="en-US" sz="2000" b="1" dirty="0">
                <a:solidFill>
                  <a:schemeClr val="bg1">
                    <a:lumMod val="95000"/>
                    <a:lumOff val="5000"/>
                  </a:schemeClr>
                </a:solidFill>
              </a:rPr>
              <a:t>Doctrine and Covenants 110:6-10.</a:t>
            </a:r>
          </a:p>
        </p:txBody>
      </p:sp>
      <p:sp>
        <p:nvSpPr>
          <p:cNvPr id="2" name="Rectangle 1">
            <a:extLst>
              <a:ext uri="{FF2B5EF4-FFF2-40B4-BE49-F238E27FC236}">
                <a16:creationId xmlns:a16="http://schemas.microsoft.com/office/drawing/2014/main" id="{1FD5E3EF-A1E5-480A-8B0D-CBE178DE1395}"/>
              </a:ext>
            </a:extLst>
          </p:cNvPr>
          <p:cNvSpPr/>
          <p:nvPr/>
        </p:nvSpPr>
        <p:spPr>
          <a:xfrm>
            <a:off x="1700978" y="1191519"/>
            <a:ext cx="8542951" cy="2800767"/>
          </a:xfrm>
          <a:prstGeom prst="rect">
            <a:avLst/>
          </a:prstGeom>
        </p:spPr>
        <p:txBody>
          <a:bodyPr wrap="square">
            <a:spAutoFit/>
          </a:bodyPr>
          <a:lstStyle/>
          <a:p>
            <a:pPr algn="just" fontAlgn="base"/>
            <a:r>
              <a:rPr lang="en-US" sz="1600" b="1" dirty="0">
                <a:solidFill>
                  <a:schemeClr val="bg1">
                    <a:lumMod val="95000"/>
                    <a:lumOff val="5000"/>
                  </a:schemeClr>
                </a:solidFill>
                <a:latin typeface="Palatino"/>
              </a:rPr>
              <a:t>6 </a:t>
            </a:r>
            <a:r>
              <a:rPr lang="en-US" sz="1600" dirty="0">
                <a:solidFill>
                  <a:schemeClr val="bg1">
                    <a:lumMod val="95000"/>
                    <a:lumOff val="5000"/>
                  </a:schemeClr>
                </a:solidFill>
                <a:latin typeface="Palatino"/>
              </a:rPr>
              <a:t>Let the hearts of your brethren rejoice, and let the hearts of all my people rejoice, who have, with their might, built this house to my name.</a:t>
            </a:r>
          </a:p>
          <a:p>
            <a:pPr algn="just" fontAlgn="base"/>
            <a:r>
              <a:rPr lang="en-US" sz="1600" b="1" dirty="0">
                <a:solidFill>
                  <a:schemeClr val="bg1">
                    <a:lumMod val="95000"/>
                    <a:lumOff val="5000"/>
                  </a:schemeClr>
                </a:solidFill>
                <a:latin typeface="Palatino"/>
              </a:rPr>
              <a:t>7 </a:t>
            </a:r>
            <a:r>
              <a:rPr lang="en-US" sz="1600" dirty="0">
                <a:solidFill>
                  <a:schemeClr val="bg1">
                    <a:lumMod val="95000"/>
                    <a:lumOff val="5000"/>
                  </a:schemeClr>
                </a:solidFill>
                <a:latin typeface="Palatino"/>
              </a:rPr>
              <a:t>For behold, I have accepted this house, and my name shall be here; and I will manifest myself to my people in mercy in this house.</a:t>
            </a:r>
          </a:p>
          <a:p>
            <a:pPr algn="just" fontAlgn="base"/>
            <a:r>
              <a:rPr lang="en-US" sz="1600" b="1" dirty="0">
                <a:solidFill>
                  <a:schemeClr val="bg1">
                    <a:lumMod val="95000"/>
                    <a:lumOff val="5000"/>
                  </a:schemeClr>
                </a:solidFill>
                <a:latin typeface="Palatino"/>
              </a:rPr>
              <a:t>8 </a:t>
            </a:r>
            <a:r>
              <a:rPr lang="en-US" sz="1600" dirty="0">
                <a:solidFill>
                  <a:schemeClr val="bg1">
                    <a:lumMod val="95000"/>
                    <a:lumOff val="5000"/>
                  </a:schemeClr>
                </a:solidFill>
                <a:latin typeface="Palatino"/>
              </a:rPr>
              <a:t>Yea, I will appear unto my servants, and speak unto them with mine own voice, if my people will keep my commandments, and do not pollute this holy house.</a:t>
            </a:r>
          </a:p>
          <a:p>
            <a:pPr algn="just" fontAlgn="base"/>
            <a:r>
              <a:rPr lang="en-US" sz="1600" b="1" dirty="0">
                <a:solidFill>
                  <a:schemeClr val="bg1">
                    <a:lumMod val="95000"/>
                    <a:lumOff val="5000"/>
                  </a:schemeClr>
                </a:solidFill>
                <a:latin typeface="Palatino"/>
              </a:rPr>
              <a:t>9 </a:t>
            </a:r>
            <a:r>
              <a:rPr lang="en-US" sz="1600" dirty="0">
                <a:solidFill>
                  <a:schemeClr val="bg1">
                    <a:lumMod val="95000"/>
                    <a:lumOff val="5000"/>
                  </a:schemeClr>
                </a:solidFill>
                <a:latin typeface="Palatino"/>
              </a:rPr>
              <a:t>Yea the hearts of thousands and tens of thousands shall greatly rejoice in consequence of the blessings which shall be poured out, and the endowment with which my servants have been endowed in this house.</a:t>
            </a:r>
          </a:p>
          <a:p>
            <a:pPr algn="just" fontAlgn="base"/>
            <a:r>
              <a:rPr lang="en-US" sz="1600" b="1" dirty="0">
                <a:solidFill>
                  <a:schemeClr val="bg1">
                    <a:lumMod val="95000"/>
                    <a:lumOff val="5000"/>
                  </a:schemeClr>
                </a:solidFill>
                <a:latin typeface="Palatino"/>
              </a:rPr>
              <a:t>10 </a:t>
            </a:r>
            <a:r>
              <a:rPr lang="en-US" sz="1600" dirty="0">
                <a:solidFill>
                  <a:schemeClr val="bg1">
                    <a:lumMod val="95000"/>
                    <a:lumOff val="5000"/>
                  </a:schemeClr>
                </a:solidFill>
                <a:latin typeface="Palatino"/>
              </a:rPr>
              <a:t>And the fame of this house shall spread to foreign lands; and this is the beginning of the blessing which shall be poured out upon the heads of my people. Even so. Amen.</a:t>
            </a:r>
            <a:endParaRPr lang="en-US" sz="1600" b="0" i="0" dirty="0">
              <a:solidFill>
                <a:schemeClr val="bg1">
                  <a:lumMod val="95000"/>
                  <a:lumOff val="5000"/>
                </a:schemeClr>
              </a:solidFill>
              <a:effectLst/>
              <a:latin typeface="Palatino"/>
            </a:endParaRPr>
          </a:p>
        </p:txBody>
      </p:sp>
      <p:sp>
        <p:nvSpPr>
          <p:cNvPr id="4" name="Rectangle 3">
            <a:extLst>
              <a:ext uri="{FF2B5EF4-FFF2-40B4-BE49-F238E27FC236}">
                <a16:creationId xmlns:a16="http://schemas.microsoft.com/office/drawing/2014/main" id="{9185A8F9-1B50-4F72-A63C-8E96DD01E59C}"/>
              </a:ext>
            </a:extLst>
          </p:cNvPr>
          <p:cNvSpPr/>
          <p:nvPr/>
        </p:nvSpPr>
        <p:spPr>
          <a:xfrm>
            <a:off x="1700977" y="3972312"/>
            <a:ext cx="4844916" cy="369332"/>
          </a:xfrm>
          <a:prstGeom prst="rect">
            <a:avLst/>
          </a:prstGeom>
        </p:spPr>
        <p:txBody>
          <a:bodyPr wrap="none">
            <a:spAutoFit/>
          </a:bodyPr>
          <a:lstStyle/>
          <a:p>
            <a:r>
              <a:rPr lang="en-US" b="1" dirty="0">
                <a:solidFill>
                  <a:schemeClr val="bg1">
                    <a:lumMod val="95000"/>
                    <a:lumOff val="5000"/>
                  </a:schemeClr>
                </a:solidFill>
              </a:rPr>
              <a:t>Why did the Saints have great reason to rejoice? </a:t>
            </a:r>
          </a:p>
        </p:txBody>
      </p:sp>
      <p:sp>
        <p:nvSpPr>
          <p:cNvPr id="5" name="Rectangle 4">
            <a:extLst>
              <a:ext uri="{FF2B5EF4-FFF2-40B4-BE49-F238E27FC236}">
                <a16:creationId xmlns:a16="http://schemas.microsoft.com/office/drawing/2014/main" id="{A1B91F56-4FF1-4A05-B791-42F94A155177}"/>
              </a:ext>
            </a:extLst>
          </p:cNvPr>
          <p:cNvSpPr/>
          <p:nvPr/>
        </p:nvSpPr>
        <p:spPr>
          <a:xfrm>
            <a:off x="1700976" y="4341644"/>
            <a:ext cx="7602050" cy="369332"/>
          </a:xfrm>
          <a:prstGeom prst="rect">
            <a:avLst/>
          </a:prstGeom>
        </p:spPr>
        <p:txBody>
          <a:bodyPr wrap="square">
            <a:spAutoFit/>
          </a:bodyPr>
          <a:lstStyle/>
          <a:p>
            <a:pPr algn="just"/>
            <a:r>
              <a:rPr lang="en-US" i="1" dirty="0">
                <a:solidFill>
                  <a:schemeClr val="bg1">
                    <a:lumMod val="95000"/>
                    <a:lumOff val="5000"/>
                  </a:schemeClr>
                </a:solidFill>
                <a:effectLst>
                  <a:outerShdw blurRad="38100" dist="38100" dir="2700000" algn="tl">
                    <a:srgbClr val="000000">
                      <a:alpha val="43137"/>
                    </a:srgbClr>
                  </a:outerShdw>
                </a:effectLst>
              </a:rPr>
              <a:t>The Lord accepted the temple and promised to manifest Himself to them in it.</a:t>
            </a:r>
          </a:p>
        </p:txBody>
      </p:sp>
      <p:sp>
        <p:nvSpPr>
          <p:cNvPr id="6" name="Rectangle 5">
            <a:extLst>
              <a:ext uri="{FF2B5EF4-FFF2-40B4-BE49-F238E27FC236}">
                <a16:creationId xmlns:a16="http://schemas.microsoft.com/office/drawing/2014/main" id="{6E293431-3765-44C4-80C0-96EE23277671}"/>
              </a:ext>
            </a:extLst>
          </p:cNvPr>
          <p:cNvSpPr/>
          <p:nvPr/>
        </p:nvSpPr>
        <p:spPr>
          <a:xfrm>
            <a:off x="1700975" y="4710976"/>
            <a:ext cx="5929572" cy="369332"/>
          </a:xfrm>
          <a:prstGeom prst="rect">
            <a:avLst/>
          </a:prstGeom>
        </p:spPr>
        <p:txBody>
          <a:bodyPr wrap="none">
            <a:spAutoFit/>
          </a:bodyPr>
          <a:lstStyle/>
          <a:p>
            <a:r>
              <a:rPr lang="en-US" b="1" dirty="0">
                <a:solidFill>
                  <a:schemeClr val="bg1">
                    <a:lumMod val="95000"/>
                    <a:lumOff val="5000"/>
                  </a:schemeClr>
                </a:solidFill>
              </a:rPr>
              <a:t>How can the Lord manifest Himself to people in the temple?</a:t>
            </a:r>
          </a:p>
        </p:txBody>
      </p:sp>
    </p:spTree>
    <p:extLst>
      <p:ext uri="{BB962C8B-B14F-4D97-AF65-F5344CB8AC3E}">
        <p14:creationId xmlns:p14="http://schemas.microsoft.com/office/powerpoint/2010/main" val="2048928059"/>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50" fill="hold"/>
                                        <p:tgtEl>
                                          <p:spTgt spid="5"/>
                                        </p:tgtEl>
                                        <p:attrNameLst>
                                          <p:attrName>ppt_y</p:attrName>
                                        </p:attrNameLst>
                                      </p:cBhvr>
                                      <p:tavLst>
                                        <p:tav tm="0">
                                          <p:val>
                                            <p:strVal val="#ppt_y"/>
                                          </p:val>
                                        </p:tav>
                                        <p:tav tm="100000">
                                          <p:val>
                                            <p:strVal val="#ppt_y"/>
                                          </p:val>
                                        </p:tav>
                                      </p:tavLst>
                                    </p:anim>
                                    <p:anim calcmode="lin" valueType="num">
                                      <p:cBhvr>
                                        <p:cTn id="14" dur="1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5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8)">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2" name="Rectangle 1">
            <a:extLst>
              <a:ext uri="{FF2B5EF4-FFF2-40B4-BE49-F238E27FC236}">
                <a16:creationId xmlns:a16="http://schemas.microsoft.com/office/drawing/2014/main" id="{6F83DB9A-C476-4BF6-8AC2-C0CEA80D9F04}"/>
              </a:ext>
            </a:extLst>
          </p:cNvPr>
          <p:cNvSpPr/>
          <p:nvPr/>
        </p:nvSpPr>
        <p:spPr>
          <a:xfrm>
            <a:off x="1537252" y="998739"/>
            <a:ext cx="8507896" cy="646331"/>
          </a:xfrm>
          <a:prstGeom prst="rect">
            <a:avLst/>
          </a:prstGeom>
        </p:spPr>
        <p:txBody>
          <a:bodyPr wrap="square">
            <a:spAutoFit/>
          </a:bodyPr>
          <a:lstStyle/>
          <a:p>
            <a:pPr algn="just"/>
            <a:r>
              <a:rPr lang="en-US" i="1" dirty="0">
                <a:solidFill>
                  <a:schemeClr val="bg1">
                    <a:lumMod val="95000"/>
                    <a:lumOff val="5000"/>
                  </a:schemeClr>
                </a:solidFill>
                <a:effectLst>
                  <a:outerShdw blurRad="38100" dist="38100" dir="2700000" algn="tl">
                    <a:srgbClr val="000000">
                      <a:alpha val="43137"/>
                    </a:srgbClr>
                  </a:outerShdw>
                </a:effectLst>
              </a:rPr>
              <a:t>If we obey the Lord’s commandments and keep His house pure, He will manifest Himself to us in His temples.</a:t>
            </a:r>
          </a:p>
        </p:txBody>
      </p:sp>
      <p:sp>
        <p:nvSpPr>
          <p:cNvPr id="3" name="Rectangle 2">
            <a:extLst>
              <a:ext uri="{FF2B5EF4-FFF2-40B4-BE49-F238E27FC236}">
                <a16:creationId xmlns:a16="http://schemas.microsoft.com/office/drawing/2014/main" id="{70507B33-7553-4BD1-89B5-3BCD79F0BC2B}"/>
              </a:ext>
            </a:extLst>
          </p:cNvPr>
          <p:cNvSpPr/>
          <p:nvPr/>
        </p:nvSpPr>
        <p:spPr>
          <a:xfrm>
            <a:off x="1537252" y="1671350"/>
            <a:ext cx="5589415" cy="369332"/>
          </a:xfrm>
          <a:prstGeom prst="rect">
            <a:avLst/>
          </a:prstGeom>
        </p:spPr>
        <p:txBody>
          <a:bodyPr wrap="none">
            <a:spAutoFit/>
          </a:bodyPr>
          <a:lstStyle/>
          <a:p>
            <a:r>
              <a:rPr lang="en-US" b="1" dirty="0">
                <a:solidFill>
                  <a:schemeClr val="bg1">
                    <a:lumMod val="95000"/>
                    <a:lumOff val="5000"/>
                  </a:schemeClr>
                </a:solidFill>
              </a:rPr>
              <a:t>How can we keep the Lord’s house pure and unpolluted?</a:t>
            </a:r>
          </a:p>
        </p:txBody>
      </p:sp>
      <p:sp>
        <p:nvSpPr>
          <p:cNvPr id="4" name="Rectangle 3">
            <a:extLst>
              <a:ext uri="{FF2B5EF4-FFF2-40B4-BE49-F238E27FC236}">
                <a16:creationId xmlns:a16="http://schemas.microsoft.com/office/drawing/2014/main" id="{13CFCE26-5E55-4A75-B99C-F4056CC40E01}"/>
              </a:ext>
            </a:extLst>
          </p:cNvPr>
          <p:cNvSpPr/>
          <p:nvPr/>
        </p:nvSpPr>
        <p:spPr>
          <a:xfrm>
            <a:off x="1537251" y="2066962"/>
            <a:ext cx="8507895" cy="646331"/>
          </a:xfrm>
          <a:prstGeom prst="rect">
            <a:avLst/>
          </a:prstGeom>
        </p:spPr>
        <p:txBody>
          <a:bodyPr wrap="square">
            <a:spAutoFit/>
          </a:bodyPr>
          <a:lstStyle/>
          <a:p>
            <a:pPr algn="just"/>
            <a:r>
              <a:rPr lang="en-US" b="1" dirty="0">
                <a:solidFill>
                  <a:schemeClr val="bg1">
                    <a:lumMod val="95000"/>
                    <a:lumOff val="5000"/>
                  </a:schemeClr>
                </a:solidFill>
              </a:rPr>
              <a:t>Why do you think the Lord requires us to be obedient and clean before He will manifest Himself to us in His house?</a:t>
            </a:r>
          </a:p>
        </p:txBody>
      </p:sp>
      <p:sp>
        <p:nvSpPr>
          <p:cNvPr id="6" name="Rectangle 5">
            <a:extLst>
              <a:ext uri="{FF2B5EF4-FFF2-40B4-BE49-F238E27FC236}">
                <a16:creationId xmlns:a16="http://schemas.microsoft.com/office/drawing/2014/main" id="{0D3FD2FC-9646-4E04-991B-96B07567581C}"/>
              </a:ext>
            </a:extLst>
          </p:cNvPr>
          <p:cNvSpPr/>
          <p:nvPr/>
        </p:nvSpPr>
        <p:spPr>
          <a:xfrm>
            <a:off x="1537251" y="2726321"/>
            <a:ext cx="3787512" cy="400110"/>
          </a:xfrm>
          <a:prstGeom prst="rect">
            <a:avLst/>
          </a:prstGeom>
        </p:spPr>
        <p:txBody>
          <a:bodyPr wrap="none">
            <a:spAutoFit/>
          </a:bodyPr>
          <a:lstStyle/>
          <a:p>
            <a:r>
              <a:rPr lang="en-US" sz="2000" b="1" dirty="0">
                <a:solidFill>
                  <a:schemeClr val="bg1">
                    <a:lumMod val="95000"/>
                    <a:lumOff val="5000"/>
                  </a:schemeClr>
                </a:solidFill>
              </a:rPr>
              <a:t>Doctrine and Covenants 110:9-10.</a:t>
            </a:r>
          </a:p>
        </p:txBody>
      </p:sp>
      <p:sp>
        <p:nvSpPr>
          <p:cNvPr id="5" name="Rectangle 4">
            <a:extLst>
              <a:ext uri="{FF2B5EF4-FFF2-40B4-BE49-F238E27FC236}">
                <a16:creationId xmlns:a16="http://schemas.microsoft.com/office/drawing/2014/main" id="{551A96CA-C619-4A36-AE59-644B6E7069D5}"/>
              </a:ext>
            </a:extLst>
          </p:cNvPr>
          <p:cNvSpPr/>
          <p:nvPr/>
        </p:nvSpPr>
        <p:spPr>
          <a:xfrm>
            <a:off x="1537251" y="4296239"/>
            <a:ext cx="6771862" cy="369332"/>
          </a:xfrm>
          <a:prstGeom prst="rect">
            <a:avLst/>
          </a:prstGeom>
        </p:spPr>
        <p:txBody>
          <a:bodyPr wrap="square">
            <a:spAutoFit/>
          </a:bodyPr>
          <a:lstStyle/>
          <a:p>
            <a:pPr algn="just"/>
            <a:r>
              <a:rPr lang="en-US" b="1" dirty="0">
                <a:solidFill>
                  <a:schemeClr val="bg1">
                    <a:lumMod val="95000"/>
                    <a:lumOff val="5000"/>
                  </a:schemeClr>
                </a:solidFill>
              </a:rPr>
              <a:t>Who will be blessed because of the restoration of temple blessings? </a:t>
            </a:r>
          </a:p>
        </p:txBody>
      </p:sp>
      <p:sp>
        <p:nvSpPr>
          <p:cNvPr id="8" name="Rectangle 7">
            <a:extLst>
              <a:ext uri="{FF2B5EF4-FFF2-40B4-BE49-F238E27FC236}">
                <a16:creationId xmlns:a16="http://schemas.microsoft.com/office/drawing/2014/main" id="{2DEBC8BD-DA26-40A2-9349-87E8AC1D42AB}"/>
              </a:ext>
            </a:extLst>
          </p:cNvPr>
          <p:cNvSpPr/>
          <p:nvPr/>
        </p:nvSpPr>
        <p:spPr>
          <a:xfrm>
            <a:off x="1537251" y="4612562"/>
            <a:ext cx="8507894" cy="646331"/>
          </a:xfrm>
          <a:prstGeom prst="rect">
            <a:avLst/>
          </a:prstGeom>
        </p:spPr>
        <p:txBody>
          <a:bodyPr wrap="square">
            <a:spAutoFit/>
          </a:bodyPr>
          <a:lstStyle/>
          <a:p>
            <a:pPr algn="just"/>
            <a:r>
              <a:rPr lang="en-US" b="1" dirty="0">
                <a:solidFill>
                  <a:schemeClr val="bg1">
                    <a:lumMod val="95000"/>
                    <a:lumOff val="5000"/>
                  </a:schemeClr>
                </a:solidFill>
              </a:rPr>
              <a:t>How is the world blessed because of temples and the work of salvation for the living and the dead?</a:t>
            </a:r>
          </a:p>
        </p:txBody>
      </p:sp>
      <p:sp>
        <p:nvSpPr>
          <p:cNvPr id="9" name="Rectangle 8">
            <a:extLst>
              <a:ext uri="{FF2B5EF4-FFF2-40B4-BE49-F238E27FC236}">
                <a16:creationId xmlns:a16="http://schemas.microsoft.com/office/drawing/2014/main" id="{A511C568-EC1D-4833-BF5A-797B223AF7E2}"/>
              </a:ext>
            </a:extLst>
          </p:cNvPr>
          <p:cNvSpPr/>
          <p:nvPr/>
        </p:nvSpPr>
        <p:spPr>
          <a:xfrm>
            <a:off x="1537250" y="5183543"/>
            <a:ext cx="4089389" cy="369332"/>
          </a:xfrm>
          <a:prstGeom prst="rect">
            <a:avLst/>
          </a:prstGeom>
        </p:spPr>
        <p:txBody>
          <a:bodyPr wrap="none">
            <a:spAutoFit/>
          </a:bodyPr>
          <a:lstStyle/>
          <a:p>
            <a:r>
              <a:rPr lang="en-US" b="1" dirty="0">
                <a:solidFill>
                  <a:schemeClr val="bg1">
                    <a:lumMod val="95000"/>
                    <a:lumOff val="5000"/>
                  </a:schemeClr>
                </a:solidFill>
              </a:rPr>
              <a:t>How is the temple a blessing in your life?</a:t>
            </a:r>
          </a:p>
        </p:txBody>
      </p:sp>
      <p:sp>
        <p:nvSpPr>
          <p:cNvPr id="10" name="Rectangle 9">
            <a:extLst>
              <a:ext uri="{FF2B5EF4-FFF2-40B4-BE49-F238E27FC236}">
                <a16:creationId xmlns:a16="http://schemas.microsoft.com/office/drawing/2014/main" id="{41E1139F-A1F2-4832-82A9-E45A369B9829}"/>
              </a:ext>
            </a:extLst>
          </p:cNvPr>
          <p:cNvSpPr/>
          <p:nvPr/>
        </p:nvSpPr>
        <p:spPr>
          <a:xfrm>
            <a:off x="1537250" y="2981027"/>
            <a:ext cx="8507893" cy="1323439"/>
          </a:xfrm>
          <a:prstGeom prst="rect">
            <a:avLst/>
          </a:prstGeom>
        </p:spPr>
        <p:txBody>
          <a:bodyPr wrap="square">
            <a:spAutoFit/>
          </a:bodyPr>
          <a:lstStyle/>
          <a:p>
            <a:pPr algn="just" fontAlgn="base"/>
            <a:r>
              <a:rPr lang="en-US" sz="1600" b="1" dirty="0">
                <a:solidFill>
                  <a:schemeClr val="bg1">
                    <a:lumMod val="95000"/>
                    <a:lumOff val="5000"/>
                  </a:schemeClr>
                </a:solidFill>
                <a:latin typeface="Palatino"/>
              </a:rPr>
              <a:t>9 </a:t>
            </a:r>
            <a:r>
              <a:rPr lang="en-US" sz="1600" dirty="0">
                <a:solidFill>
                  <a:schemeClr val="bg1">
                    <a:lumMod val="95000"/>
                    <a:lumOff val="5000"/>
                  </a:schemeClr>
                </a:solidFill>
                <a:latin typeface="Palatino"/>
              </a:rPr>
              <a:t>Yea the hearts of thousands and tens of thousands shall greatly rejoice in consequence of the blessings which shall be poured out, and the endowment with which my servants have been endowed in this house.</a:t>
            </a:r>
          </a:p>
          <a:p>
            <a:pPr algn="just" fontAlgn="base"/>
            <a:r>
              <a:rPr lang="en-US" sz="1600" b="1" dirty="0">
                <a:solidFill>
                  <a:schemeClr val="bg1">
                    <a:lumMod val="95000"/>
                    <a:lumOff val="5000"/>
                  </a:schemeClr>
                </a:solidFill>
                <a:latin typeface="Palatino"/>
              </a:rPr>
              <a:t>10 </a:t>
            </a:r>
            <a:r>
              <a:rPr lang="en-US" sz="1600" dirty="0">
                <a:solidFill>
                  <a:schemeClr val="bg1">
                    <a:lumMod val="95000"/>
                    <a:lumOff val="5000"/>
                  </a:schemeClr>
                </a:solidFill>
                <a:latin typeface="Palatino"/>
              </a:rPr>
              <a:t>And the fame of this house shall spread to foreign lands; and this is the beginning of the blessing which shall be poured out upon the heads of my people. Even so. Amen.</a:t>
            </a:r>
            <a:endParaRPr lang="en-US" sz="1600" b="0" i="0" dirty="0">
              <a:solidFill>
                <a:schemeClr val="bg1">
                  <a:lumMod val="95000"/>
                  <a:lumOff val="5000"/>
                </a:schemeClr>
              </a:solidFill>
              <a:effectLst/>
              <a:latin typeface="Palatino"/>
            </a:endParaRPr>
          </a:p>
        </p:txBody>
      </p:sp>
    </p:spTree>
    <p:extLst>
      <p:ext uri="{BB962C8B-B14F-4D97-AF65-F5344CB8AC3E}">
        <p14:creationId xmlns:p14="http://schemas.microsoft.com/office/powerpoint/2010/main" val="587900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1000"/>
                                        <p:tgtEl>
                                          <p:spTgt spid="6"/>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5"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sp>
        <p:nvSpPr>
          <p:cNvPr id="2" name="Rectangle 1">
            <a:extLst>
              <a:ext uri="{FF2B5EF4-FFF2-40B4-BE49-F238E27FC236}">
                <a16:creationId xmlns:a16="http://schemas.microsoft.com/office/drawing/2014/main" id="{A336EF5A-CABF-48D6-BEDC-2CA9B8E17347}"/>
              </a:ext>
            </a:extLst>
          </p:cNvPr>
          <p:cNvSpPr/>
          <p:nvPr/>
        </p:nvSpPr>
        <p:spPr>
          <a:xfrm>
            <a:off x="2690191" y="2274838"/>
            <a:ext cx="6811617" cy="2308324"/>
          </a:xfrm>
          <a:prstGeom prst="rect">
            <a:avLst/>
          </a:prstGeom>
        </p:spPr>
        <p:txBody>
          <a:bodyPr wrap="square">
            <a:spAutoFit/>
          </a:bodyPr>
          <a:lstStyle/>
          <a:p>
            <a:pPr algn="ctr"/>
            <a:r>
              <a:rPr lang="en-US" sz="4800" dirty="0">
                <a:solidFill>
                  <a:schemeClr val="bg1">
                    <a:lumMod val="95000"/>
                    <a:lumOff val="5000"/>
                  </a:schemeClr>
                </a:solidFill>
                <a:latin typeface="Gabriola" panose="04040605051002020D02" pitchFamily="82" charset="0"/>
              </a:rPr>
              <a:t>“Moses, Elias, and Elijah appear, and priesthood keys are restored to Joseph Smith and Oliver Cowdery”</a:t>
            </a:r>
          </a:p>
        </p:txBody>
      </p:sp>
      <p:sp>
        <p:nvSpPr>
          <p:cNvPr id="3" name="Rectangle 2">
            <a:extLst>
              <a:ext uri="{FF2B5EF4-FFF2-40B4-BE49-F238E27FC236}">
                <a16:creationId xmlns:a16="http://schemas.microsoft.com/office/drawing/2014/main" id="{E56714AD-8815-4151-8270-4AF2B64ED027}"/>
              </a:ext>
            </a:extLst>
          </p:cNvPr>
          <p:cNvSpPr/>
          <p:nvPr/>
        </p:nvSpPr>
        <p:spPr>
          <a:xfrm>
            <a:off x="1120134" y="951708"/>
            <a:ext cx="3582904" cy="369332"/>
          </a:xfrm>
          <a:prstGeom prst="rect">
            <a:avLst/>
          </a:prstGeom>
        </p:spPr>
        <p:txBody>
          <a:bodyPr wrap="none">
            <a:spAutoFit/>
          </a:bodyPr>
          <a:lstStyle/>
          <a:p>
            <a:r>
              <a:rPr lang="en-US" b="1" dirty="0">
                <a:solidFill>
                  <a:schemeClr val="bg1">
                    <a:lumMod val="95000"/>
                    <a:lumOff val="5000"/>
                  </a:schemeClr>
                </a:solidFill>
              </a:rPr>
              <a:t>Doctrine and Covenants 110:11–16.</a:t>
            </a:r>
          </a:p>
        </p:txBody>
      </p:sp>
    </p:spTree>
    <p:extLst>
      <p:ext uri="{BB962C8B-B14F-4D97-AF65-F5344CB8AC3E}">
        <p14:creationId xmlns:p14="http://schemas.microsoft.com/office/powerpoint/2010/main" val="701036996"/>
      </p:ext>
    </p:extLst>
  </p:cSld>
  <p:clrMapOvr>
    <a:masterClrMapping/>
  </p:clrMapOvr>
  <p:transition spd="slow">
    <p:strips/>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4" y="406428"/>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118</a:t>
            </a:r>
          </a:p>
        </p:txBody>
      </p:sp>
      <p:graphicFrame>
        <p:nvGraphicFramePr>
          <p:cNvPr id="3" name="Table 2">
            <a:extLst>
              <a:ext uri="{FF2B5EF4-FFF2-40B4-BE49-F238E27FC236}">
                <a16:creationId xmlns:a16="http://schemas.microsoft.com/office/drawing/2014/main" id="{A1A7E10C-5226-4DD6-8A05-2517095879FD}"/>
              </a:ext>
            </a:extLst>
          </p:cNvPr>
          <p:cNvGraphicFramePr>
            <a:graphicFrameLocks noGrp="1"/>
          </p:cNvGraphicFramePr>
          <p:nvPr>
            <p:extLst>
              <p:ext uri="{D42A27DB-BD31-4B8C-83A1-F6EECF244321}">
                <p14:modId xmlns:p14="http://schemas.microsoft.com/office/powerpoint/2010/main" val="3829097100"/>
              </p:ext>
            </p:extLst>
          </p:nvPr>
        </p:nvGraphicFramePr>
        <p:xfrm>
          <a:off x="1632226" y="1567805"/>
          <a:ext cx="8529984" cy="1651000"/>
        </p:xfrm>
        <a:graphic>
          <a:graphicData uri="http://schemas.openxmlformats.org/drawingml/2006/table">
            <a:tbl>
              <a:tblPr firstRow="1" bandRow="1">
                <a:tableStyleId>{35758FB7-9AC5-4552-8A53-C91805E547FA}</a:tableStyleId>
              </a:tblPr>
              <a:tblGrid>
                <a:gridCol w="1694070">
                  <a:extLst>
                    <a:ext uri="{9D8B030D-6E8A-4147-A177-3AD203B41FA5}">
                      <a16:colId xmlns:a16="http://schemas.microsoft.com/office/drawing/2014/main" val="723214534"/>
                    </a:ext>
                  </a:extLst>
                </a:gridCol>
                <a:gridCol w="2186609">
                  <a:extLst>
                    <a:ext uri="{9D8B030D-6E8A-4147-A177-3AD203B41FA5}">
                      <a16:colId xmlns:a16="http://schemas.microsoft.com/office/drawing/2014/main" val="1571971703"/>
                    </a:ext>
                  </a:extLst>
                </a:gridCol>
                <a:gridCol w="1961322">
                  <a:extLst>
                    <a:ext uri="{9D8B030D-6E8A-4147-A177-3AD203B41FA5}">
                      <a16:colId xmlns:a16="http://schemas.microsoft.com/office/drawing/2014/main" val="587083134"/>
                    </a:ext>
                  </a:extLst>
                </a:gridCol>
                <a:gridCol w="2687983">
                  <a:extLst>
                    <a:ext uri="{9D8B030D-6E8A-4147-A177-3AD203B41FA5}">
                      <a16:colId xmlns:a16="http://schemas.microsoft.com/office/drawing/2014/main" val="1427209560"/>
                    </a:ext>
                  </a:extLst>
                </a:gridCol>
              </a:tblGrid>
              <a:tr h="370840">
                <a:tc>
                  <a:txBody>
                    <a:bodyPr/>
                    <a:lstStyle/>
                    <a:p>
                      <a:pPr algn="ctr"/>
                      <a:endParaRPr lang="en-US" dirty="0">
                        <a:solidFill>
                          <a:schemeClr val="bg1">
                            <a:lumMod val="95000"/>
                            <a:lumOff val="5000"/>
                          </a:schemeClr>
                        </a:solidFill>
                      </a:endParaRPr>
                    </a:p>
                  </a:txBody>
                  <a:tcPr/>
                </a:tc>
                <a:tc>
                  <a:txBody>
                    <a:bodyPr/>
                    <a:lstStyle/>
                    <a:p>
                      <a:pPr algn="ctr"/>
                      <a:r>
                        <a:rPr lang="en-US" dirty="0">
                          <a:solidFill>
                            <a:schemeClr val="bg1">
                              <a:lumMod val="95000"/>
                              <a:lumOff val="5000"/>
                            </a:schemeClr>
                          </a:solidFill>
                        </a:rPr>
                        <a:t>Moses D&amp;C 110:11</a:t>
                      </a:r>
                    </a:p>
                  </a:txBody>
                  <a:tcPr/>
                </a:tc>
                <a:tc>
                  <a:txBody>
                    <a:bodyPr/>
                    <a:lstStyle/>
                    <a:p>
                      <a:pPr algn="ctr"/>
                      <a:r>
                        <a:rPr lang="en-US" dirty="0">
                          <a:solidFill>
                            <a:schemeClr val="bg1">
                              <a:lumMod val="95000"/>
                              <a:lumOff val="5000"/>
                            </a:schemeClr>
                          </a:solidFill>
                        </a:rPr>
                        <a:t>Elias D&amp;C 110:12</a:t>
                      </a:r>
                    </a:p>
                  </a:txBody>
                  <a:tcPr/>
                </a:tc>
                <a:tc>
                  <a:txBody>
                    <a:bodyPr/>
                    <a:lstStyle/>
                    <a:p>
                      <a:pPr algn="ctr"/>
                      <a:r>
                        <a:rPr lang="en-US" dirty="0">
                          <a:solidFill>
                            <a:schemeClr val="bg1">
                              <a:lumMod val="95000"/>
                              <a:lumOff val="5000"/>
                            </a:schemeClr>
                          </a:solidFill>
                        </a:rPr>
                        <a:t>Elijah D&amp;C 110:13–16</a:t>
                      </a:r>
                    </a:p>
                  </a:txBody>
                  <a:tcPr/>
                </a:tc>
                <a:extLst>
                  <a:ext uri="{0D108BD9-81ED-4DB2-BD59-A6C34878D82A}">
                    <a16:rowId xmlns:a16="http://schemas.microsoft.com/office/drawing/2014/main" val="735442317"/>
                  </a:ext>
                </a:extLst>
              </a:tr>
              <a:tr h="370840">
                <a:tc>
                  <a:txBody>
                    <a:bodyPr/>
                    <a:lstStyle/>
                    <a:p>
                      <a:r>
                        <a:rPr lang="en-US" dirty="0"/>
                        <a:t>Priesthood keys restored</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25641856"/>
                  </a:ext>
                </a:extLst>
              </a:tr>
              <a:tr h="370840">
                <a:tc>
                  <a:txBody>
                    <a:bodyPr/>
                    <a:lstStyle/>
                    <a:p>
                      <a:r>
                        <a:rPr lang="en-US" dirty="0"/>
                        <a:t>What these keys direct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66235612"/>
                  </a:ext>
                </a:extLst>
              </a:tr>
            </a:tbl>
          </a:graphicData>
        </a:graphic>
      </p:graphicFrame>
    </p:spTree>
    <p:extLst>
      <p:ext uri="{BB962C8B-B14F-4D97-AF65-F5344CB8AC3E}">
        <p14:creationId xmlns:p14="http://schemas.microsoft.com/office/powerpoint/2010/main" val="380990220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0</TotalTime>
  <Words>1115</Words>
  <Application>Microsoft Office PowerPoint</Application>
  <PresentationFormat>Widescreen</PresentationFormat>
  <Paragraphs>118</Paragraphs>
  <Slides>16</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MS PMincho</vt:lpstr>
      <vt:lpstr>PMingLiU-ExtB</vt:lpstr>
      <vt:lpstr>Yu Gothic Medium</vt:lpstr>
      <vt:lpstr>Arial</vt:lpstr>
      <vt:lpstr>Calibri</vt:lpstr>
      <vt:lpstr>Calibri Light</vt:lpstr>
      <vt:lpstr>Gabriola</vt:lpstr>
      <vt:lpstr>Mongolian Baiti</vt:lpstr>
      <vt:lpstr>Open Sans</vt:lpstr>
      <vt:lpstr>Palatino</vt:lpstr>
      <vt:lpstr>Times New Roman</vt:lpstr>
      <vt:lpstr>Trebuchet MS</vt:lpstr>
      <vt:lpstr>Wingdings 3</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2892</cp:revision>
  <dcterms:created xsi:type="dcterms:W3CDTF">2018-08-29T04:26:39Z</dcterms:created>
  <dcterms:modified xsi:type="dcterms:W3CDTF">2018-10-13T10:57:36Z</dcterms:modified>
</cp:coreProperties>
</file>