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249" r:id="rId1"/>
  </p:sldMasterIdLst>
  <p:notesMasterIdLst>
    <p:notesMasterId r:id="rId13"/>
  </p:notesMasterIdLst>
  <p:sldIdLst>
    <p:sldId id="296" r:id="rId2"/>
    <p:sldId id="305" r:id="rId3"/>
    <p:sldId id="306" r:id="rId4"/>
    <p:sldId id="307" r:id="rId5"/>
    <p:sldId id="308" r:id="rId6"/>
    <p:sldId id="309" r:id="rId7"/>
    <p:sldId id="310" r:id="rId8"/>
    <p:sldId id="311" r:id="rId9"/>
    <p:sldId id="312" r:id="rId10"/>
    <p:sldId id="313" r:id="rId11"/>
    <p:sldId id="31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CC0000"/>
    <a:srgbClr val="D88028"/>
    <a:srgbClr val="D6E513"/>
    <a:srgbClr val="FFD757"/>
    <a:srgbClr val="13BD23"/>
    <a:srgbClr val="B9B93A"/>
    <a:srgbClr val="FF6600"/>
    <a:srgbClr val="A7897B"/>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10/12/2018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5493517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505731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65684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6197203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138276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76231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988481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1928857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79635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90601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579628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0311735"/>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34064699"/>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945375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651699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56535359"/>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13921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lumOff val="5000"/>
              </a:schemeClr>
            </a:gs>
            <a:gs pos="54000">
              <a:schemeClr val="accent3">
                <a:lumMod val="5000"/>
                <a:lumOff val="95000"/>
              </a:schemeClr>
            </a:gs>
            <a:gs pos="8000">
              <a:schemeClr val="accent1">
                <a:lumMod val="40000"/>
                <a:lumOff val="60000"/>
              </a:schemeClr>
            </a:gs>
            <a:gs pos="83000">
              <a:schemeClr val="accent3">
                <a:lumMod val="45000"/>
                <a:lumOff val="55000"/>
              </a:schemeClr>
            </a:gs>
            <a:gs pos="100000">
              <a:schemeClr val="bg1">
                <a:lumMod val="85000"/>
                <a:lumOff val="15000"/>
              </a:schemeClr>
            </a:gs>
          </a:gsLst>
          <a:lin ang="3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5640873-EF0B-4AC7-AF11-57FEBA4985EA}" type="datetimeFigureOut">
              <a:rPr lang="en-US" smtClean="0"/>
              <a:t>10/12/2018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109572057"/>
      </p:ext>
    </p:extLst>
  </p:cSld>
  <p:clrMap bg1="dk1" tx1="lt1" bg2="dk2" tx2="lt2" accent1="accent1" accent2="accent2" accent3="accent3" accent4="accent4" accent5="accent5" accent6="accent6" hlink="hlink" folHlink="folHlink"/>
  <p:sldLayoutIdLst>
    <p:sldLayoutId id="2147485250" r:id="rId1"/>
    <p:sldLayoutId id="2147485251" r:id="rId2"/>
    <p:sldLayoutId id="2147485252" r:id="rId3"/>
    <p:sldLayoutId id="2147485253" r:id="rId4"/>
    <p:sldLayoutId id="2147485254" r:id="rId5"/>
    <p:sldLayoutId id="2147485255" r:id="rId6"/>
    <p:sldLayoutId id="2147485256" r:id="rId7"/>
    <p:sldLayoutId id="2147485257" r:id="rId8"/>
    <p:sldLayoutId id="2147485258" r:id="rId9"/>
    <p:sldLayoutId id="2147485259" r:id="rId10"/>
    <p:sldLayoutId id="2147485260" r:id="rId11"/>
    <p:sldLayoutId id="2147485261" r:id="rId12"/>
    <p:sldLayoutId id="2147485262" r:id="rId13"/>
    <p:sldLayoutId id="2147485263" r:id="rId14"/>
    <p:sldLayoutId id="2147485264" r:id="rId15"/>
    <p:sldLayoutId id="2147485265" r:id="rId16"/>
    <p:sldLayoutId id="214748526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solidFill>
                  <a:schemeClr val="bg1"/>
                </a:solidFill>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622302" y="406426"/>
            <a:ext cx="1364565" cy="38136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600" b="1" dirty="0">
                <a:solidFill>
                  <a:schemeClr val="bg1"/>
                </a:solidFill>
                <a:effectLst>
                  <a:outerShdw blurRad="38100" dist="38100" dir="2700000" algn="tl">
                    <a:srgbClr val="000000">
                      <a:alpha val="43137"/>
                    </a:srgbClr>
                  </a:outerShdw>
                </a:effectLst>
                <a:latin typeface="Trebuchet MS" panose="020B0603020202020204" pitchFamily="34" charset="0"/>
                <a:ea typeface="MS PMincho" panose="02020600040205080304" pitchFamily="18" charset="-128"/>
                <a:cs typeface="Times New Roman" panose="02020603050405020304" pitchFamily="18" charset="0"/>
              </a:rPr>
              <a:t>LESSON 117</a:t>
            </a:r>
          </a:p>
        </p:txBody>
      </p:sp>
      <p:sp>
        <p:nvSpPr>
          <p:cNvPr id="2" name="Rectangle 1">
            <a:extLst>
              <a:ext uri="{FF2B5EF4-FFF2-40B4-BE49-F238E27FC236}">
                <a16:creationId xmlns:a16="http://schemas.microsoft.com/office/drawing/2014/main" id="{5F8CD550-F3C9-4E4C-8A17-6259AFAB3649}"/>
              </a:ext>
            </a:extLst>
          </p:cNvPr>
          <p:cNvSpPr/>
          <p:nvPr/>
        </p:nvSpPr>
        <p:spPr>
          <a:xfrm>
            <a:off x="1402440" y="766190"/>
            <a:ext cx="4974310" cy="369332"/>
          </a:xfrm>
          <a:prstGeom prst="rect">
            <a:avLst/>
          </a:prstGeom>
        </p:spPr>
        <p:txBody>
          <a:bodyPr wrap="none">
            <a:spAutoFit/>
          </a:bodyPr>
          <a:lstStyle/>
          <a:p>
            <a:r>
              <a:rPr lang="en-US" b="1" dirty="0">
                <a:solidFill>
                  <a:schemeClr val="bg1"/>
                </a:solidFill>
              </a:rPr>
              <a:t>Doctrine and Covenants 109:68–69, 71–73, 78–80.</a:t>
            </a:r>
          </a:p>
        </p:txBody>
      </p:sp>
      <p:sp>
        <p:nvSpPr>
          <p:cNvPr id="3" name="Rectangle 2">
            <a:extLst>
              <a:ext uri="{FF2B5EF4-FFF2-40B4-BE49-F238E27FC236}">
                <a16:creationId xmlns:a16="http://schemas.microsoft.com/office/drawing/2014/main" id="{B17CD830-1E01-4D95-A1CC-1FE481D2C7F1}"/>
              </a:ext>
            </a:extLst>
          </p:cNvPr>
          <p:cNvSpPr/>
          <p:nvPr/>
        </p:nvSpPr>
        <p:spPr>
          <a:xfrm>
            <a:off x="1402440" y="1022583"/>
            <a:ext cx="9080029" cy="3970318"/>
          </a:xfrm>
          <a:prstGeom prst="rect">
            <a:avLst/>
          </a:prstGeom>
        </p:spPr>
        <p:txBody>
          <a:bodyPr wrap="square">
            <a:spAutoFit/>
          </a:bodyPr>
          <a:lstStyle/>
          <a:p>
            <a:pPr algn="just" fontAlgn="base"/>
            <a:r>
              <a:rPr lang="en-US" sz="1400" b="1" dirty="0">
                <a:solidFill>
                  <a:schemeClr val="bg1"/>
                </a:solidFill>
                <a:latin typeface="Palatino"/>
              </a:rPr>
              <a:t>68 </a:t>
            </a:r>
            <a:r>
              <a:rPr lang="en-US" sz="1400" dirty="0">
                <a:solidFill>
                  <a:schemeClr val="bg1"/>
                </a:solidFill>
                <a:latin typeface="Palatino"/>
              </a:rPr>
              <a:t>O Lord, remember thy servant, Joseph Smith, Jun., and all his afflictions and persecutions—how he has covenanted with Jehovah, and vowed to thee, O Mighty God of Jacob—and the commandments which thou hast given unto him, and that he hath sincerely striven to do thy will.</a:t>
            </a:r>
          </a:p>
          <a:p>
            <a:pPr algn="just" fontAlgn="base"/>
            <a:r>
              <a:rPr lang="en-US" sz="1400" b="1" dirty="0">
                <a:solidFill>
                  <a:schemeClr val="bg1"/>
                </a:solidFill>
                <a:latin typeface="Palatino"/>
              </a:rPr>
              <a:t>69 </a:t>
            </a:r>
            <a:r>
              <a:rPr lang="en-US" sz="1400" dirty="0">
                <a:solidFill>
                  <a:schemeClr val="bg1"/>
                </a:solidFill>
                <a:latin typeface="Palatino"/>
              </a:rPr>
              <a:t>Have mercy, O Lord, upon his wife and children, that they may be exalted in thy presence, and preserved by thy fostering hand.</a:t>
            </a:r>
          </a:p>
          <a:p>
            <a:pPr algn="just" fontAlgn="base"/>
            <a:r>
              <a:rPr lang="en-US" sz="1400" b="1" dirty="0">
                <a:solidFill>
                  <a:schemeClr val="bg1"/>
                </a:solidFill>
              </a:rPr>
              <a:t>71 </a:t>
            </a:r>
            <a:r>
              <a:rPr lang="en-US" sz="1400" dirty="0">
                <a:solidFill>
                  <a:schemeClr val="bg1"/>
                </a:solidFill>
              </a:rPr>
              <a:t>Remember, O Lord, the presidents, even all the presidents of thy church, that thy right hand may exalt them, with all their families, and their immediate connections, that their names may be perpetuated and had in everlasting remembrance from generation to generation.</a:t>
            </a:r>
          </a:p>
          <a:p>
            <a:pPr algn="just" fontAlgn="base"/>
            <a:r>
              <a:rPr lang="en-US" sz="1400" b="1" dirty="0">
                <a:solidFill>
                  <a:schemeClr val="bg1"/>
                </a:solidFill>
              </a:rPr>
              <a:t>72 </a:t>
            </a:r>
            <a:r>
              <a:rPr lang="en-US" sz="1400" dirty="0">
                <a:solidFill>
                  <a:schemeClr val="bg1"/>
                </a:solidFill>
              </a:rPr>
              <a:t>Remember all thy church, O Lord, with all their families, and all their immediate connections, with all their sick and afflicted ones, with all the poor and meek of the earth; that the kingdom, which thou hast set up without hands, may become a great mountain and fill the whole earth;</a:t>
            </a:r>
          </a:p>
          <a:p>
            <a:pPr algn="just" fontAlgn="base"/>
            <a:r>
              <a:rPr lang="en-US" sz="1400" b="1" dirty="0">
                <a:solidFill>
                  <a:schemeClr val="bg1"/>
                </a:solidFill>
              </a:rPr>
              <a:t>73 </a:t>
            </a:r>
            <a:r>
              <a:rPr lang="en-US" sz="1400" dirty="0">
                <a:solidFill>
                  <a:schemeClr val="bg1"/>
                </a:solidFill>
              </a:rPr>
              <a:t>That thy church may come forth out of the wilderness of darkness, and shine forth fair as the moon, clear as the sun, and terrible as an army with banners;</a:t>
            </a:r>
          </a:p>
          <a:p>
            <a:pPr algn="just" fontAlgn="base"/>
            <a:r>
              <a:rPr lang="en-US" sz="1400" b="1" dirty="0">
                <a:solidFill>
                  <a:schemeClr val="bg1"/>
                </a:solidFill>
              </a:rPr>
              <a:t>78 </a:t>
            </a:r>
            <a:r>
              <a:rPr lang="en-US" sz="1400" dirty="0">
                <a:solidFill>
                  <a:schemeClr val="bg1"/>
                </a:solidFill>
              </a:rPr>
              <a:t>O hear, O hear, O hear us, O Lord! And answer these petitions, and accept the dedication of this house unto thee, the work of our hands, which we have built unto thy name;</a:t>
            </a:r>
          </a:p>
          <a:p>
            <a:pPr algn="just" fontAlgn="base"/>
            <a:r>
              <a:rPr lang="en-US" sz="1400" b="1" dirty="0">
                <a:solidFill>
                  <a:schemeClr val="bg1"/>
                </a:solidFill>
              </a:rPr>
              <a:t>79 </a:t>
            </a:r>
            <a:r>
              <a:rPr lang="en-US" sz="1400" dirty="0">
                <a:solidFill>
                  <a:schemeClr val="bg1"/>
                </a:solidFill>
              </a:rPr>
              <a:t>And also this church, to put upon it thy name. And help us by the power of thy Spirit, that we may mingle our voices with those bright, shining seraphs around thy throne, with acclamations of praise, singing Hosanna to God and the Lamb!</a:t>
            </a:r>
          </a:p>
          <a:p>
            <a:pPr algn="just" fontAlgn="base"/>
            <a:r>
              <a:rPr lang="en-US" sz="1400" b="1" dirty="0">
                <a:solidFill>
                  <a:schemeClr val="bg1"/>
                </a:solidFill>
              </a:rPr>
              <a:t>80 </a:t>
            </a:r>
            <a:r>
              <a:rPr lang="en-US" sz="1400" dirty="0">
                <a:solidFill>
                  <a:schemeClr val="bg1"/>
                </a:solidFill>
              </a:rPr>
              <a:t>And let these, thine anointed ones, be clothed with salvation, and thy saints shout aloud for joy. Amen, and Amen.</a:t>
            </a:r>
          </a:p>
        </p:txBody>
      </p:sp>
      <p:sp>
        <p:nvSpPr>
          <p:cNvPr id="4" name="Rectangle 3">
            <a:extLst>
              <a:ext uri="{FF2B5EF4-FFF2-40B4-BE49-F238E27FC236}">
                <a16:creationId xmlns:a16="http://schemas.microsoft.com/office/drawing/2014/main" id="{A85557E8-2C20-4B01-9372-6145F579DE58}"/>
              </a:ext>
            </a:extLst>
          </p:cNvPr>
          <p:cNvSpPr/>
          <p:nvPr/>
        </p:nvSpPr>
        <p:spPr>
          <a:xfrm>
            <a:off x="1402440" y="5127441"/>
            <a:ext cx="3565015" cy="369332"/>
          </a:xfrm>
          <a:prstGeom prst="rect">
            <a:avLst/>
          </a:prstGeom>
        </p:spPr>
        <p:txBody>
          <a:bodyPr wrap="none">
            <a:spAutoFit/>
          </a:bodyPr>
          <a:lstStyle/>
          <a:p>
            <a:r>
              <a:rPr lang="en-US" b="1" dirty="0">
                <a:solidFill>
                  <a:schemeClr val="bg1"/>
                </a:solidFill>
              </a:rPr>
              <a:t>Who and what did Joseph pray for?</a:t>
            </a:r>
          </a:p>
        </p:txBody>
      </p:sp>
      <p:sp>
        <p:nvSpPr>
          <p:cNvPr id="5" name="Rectangle 4">
            <a:extLst>
              <a:ext uri="{FF2B5EF4-FFF2-40B4-BE49-F238E27FC236}">
                <a16:creationId xmlns:a16="http://schemas.microsoft.com/office/drawing/2014/main" id="{1058CCDA-BAE6-4433-B0C8-FBC6480DE94C}"/>
              </a:ext>
            </a:extLst>
          </p:cNvPr>
          <p:cNvSpPr/>
          <p:nvPr/>
        </p:nvSpPr>
        <p:spPr>
          <a:xfrm>
            <a:off x="1402441" y="5496773"/>
            <a:ext cx="6734394" cy="369332"/>
          </a:xfrm>
          <a:prstGeom prst="rect">
            <a:avLst/>
          </a:prstGeom>
        </p:spPr>
        <p:txBody>
          <a:bodyPr wrap="square">
            <a:spAutoFit/>
          </a:bodyPr>
          <a:lstStyle/>
          <a:p>
            <a:r>
              <a:rPr lang="en-US" b="1" dirty="0">
                <a:solidFill>
                  <a:schemeClr val="bg1"/>
                </a:solidFill>
              </a:rPr>
              <a:t>What benefits could come by including such requests in our prayers? </a:t>
            </a:r>
          </a:p>
        </p:txBody>
      </p:sp>
    </p:spTree>
    <p:extLst>
      <p:ext uri="{BB962C8B-B14F-4D97-AF65-F5344CB8AC3E}">
        <p14:creationId xmlns:p14="http://schemas.microsoft.com/office/powerpoint/2010/main" val="11208903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2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out)">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622302" y="406426"/>
            <a:ext cx="1364565" cy="38136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600" b="1" dirty="0">
                <a:solidFill>
                  <a:schemeClr val="bg1"/>
                </a:solidFill>
                <a:effectLst>
                  <a:outerShdw blurRad="38100" dist="38100" dir="2700000" algn="tl">
                    <a:srgbClr val="000000">
                      <a:alpha val="43137"/>
                    </a:srgbClr>
                  </a:outerShdw>
                </a:effectLst>
                <a:latin typeface="Trebuchet MS" panose="020B0603020202020204" pitchFamily="34" charset="0"/>
                <a:ea typeface="MS PMincho" panose="02020600040205080304" pitchFamily="18" charset="-128"/>
                <a:cs typeface="Times New Roman" panose="02020603050405020304" pitchFamily="18" charset="0"/>
              </a:rPr>
              <a:t>LESSON 117</a:t>
            </a:r>
          </a:p>
        </p:txBody>
      </p:sp>
      <p:sp>
        <p:nvSpPr>
          <p:cNvPr id="2" name="Rectangle 1">
            <a:extLst>
              <a:ext uri="{FF2B5EF4-FFF2-40B4-BE49-F238E27FC236}">
                <a16:creationId xmlns:a16="http://schemas.microsoft.com/office/drawing/2014/main" id="{4F2BB65F-3D78-4C91-AB32-35D0B2FC8DE1}"/>
              </a:ext>
            </a:extLst>
          </p:cNvPr>
          <p:cNvSpPr/>
          <p:nvPr/>
        </p:nvSpPr>
        <p:spPr>
          <a:xfrm>
            <a:off x="2729948" y="999826"/>
            <a:ext cx="6215269" cy="448657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a:t>That evening, priesthood quorums met in the temple. Joseph Smith said that he “gave them instructions in relation to the spirit of prophecy, and called upon the congregation to speak. … GeorgeA. Smith arose and began to prophesy, when a noise was heard like the sound of a rushing mighty wind, which filled the Temple, and all the congregation simultaneously arose, being moved upon by an invisible power; many began to speak in tongues and prophesy; others saw glorious visions; and I beheld the Temple was filled with angels, which fact I declared to the congregation. The people of the neighborhood came running together (hearing an unusual sound within, and seeing a bright light like a pillar of fire resting upon the Temple), and were astonished at what was taking place” (inHistory of the Church, 2:428). Some people saw angels above the temple and heard singing (seeChurch History in the Fulness of Times Student Manual,2nd ed. [Church Educational System manual, 2003],167).</a:t>
            </a:r>
          </a:p>
        </p:txBody>
      </p:sp>
    </p:spTree>
    <p:extLst>
      <p:ext uri="{BB962C8B-B14F-4D97-AF65-F5344CB8AC3E}">
        <p14:creationId xmlns:p14="http://schemas.microsoft.com/office/powerpoint/2010/main" val="263695283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622302" y="406426"/>
            <a:ext cx="1364565" cy="38136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600" b="1" dirty="0">
                <a:solidFill>
                  <a:schemeClr val="bg1"/>
                </a:solidFill>
                <a:effectLst>
                  <a:outerShdw blurRad="38100" dist="38100" dir="2700000" algn="tl">
                    <a:srgbClr val="000000">
                      <a:alpha val="43137"/>
                    </a:srgbClr>
                  </a:outerShdw>
                </a:effectLst>
                <a:latin typeface="Trebuchet MS" panose="020B0603020202020204" pitchFamily="34" charset="0"/>
                <a:ea typeface="MS PMincho" panose="02020600040205080304" pitchFamily="18" charset="-128"/>
                <a:cs typeface="Times New Roman" panose="02020603050405020304" pitchFamily="18" charset="0"/>
              </a:rPr>
              <a:t>LESSON 117</a:t>
            </a:r>
          </a:p>
        </p:txBody>
      </p:sp>
      <p:sp>
        <p:nvSpPr>
          <p:cNvPr id="2" name="TextBox 1">
            <a:extLst>
              <a:ext uri="{FF2B5EF4-FFF2-40B4-BE49-F238E27FC236}">
                <a16:creationId xmlns:a16="http://schemas.microsoft.com/office/drawing/2014/main" id="{D6BD10EA-5B7C-442B-9F79-EC0B7DA90CB6}"/>
              </a:ext>
            </a:extLst>
          </p:cNvPr>
          <p:cNvSpPr txBox="1"/>
          <p:nvPr/>
        </p:nvSpPr>
        <p:spPr>
          <a:xfrm>
            <a:off x="2647331" y="2905780"/>
            <a:ext cx="6897337" cy="523220"/>
          </a:xfrm>
          <a:prstGeom prst="rect">
            <a:avLst/>
          </a:prstGeom>
          <a:noFill/>
        </p:spPr>
        <p:txBody>
          <a:bodyPr wrap="none" rtlCol="0">
            <a:spAutoFit/>
          </a:bodyPr>
          <a:lstStyle/>
          <a:p>
            <a:r>
              <a:rPr lang="en-US" sz="2800" b="1" dirty="0">
                <a:solidFill>
                  <a:schemeClr val="bg1"/>
                </a:solidFill>
                <a:latin typeface="Arial Black" panose="020B0A04020102020204" pitchFamily="34" charset="0"/>
              </a:rPr>
              <a:t>Doctrine an Covenants 109:47-80.</a:t>
            </a:r>
          </a:p>
        </p:txBody>
      </p:sp>
    </p:spTree>
    <p:extLst>
      <p:ext uri="{BB962C8B-B14F-4D97-AF65-F5344CB8AC3E}">
        <p14:creationId xmlns:p14="http://schemas.microsoft.com/office/powerpoint/2010/main" val="1032045015"/>
      </p:ext>
    </p:extLst>
  </p:cSld>
  <p:clrMapOvr>
    <a:masterClrMapping/>
  </p:clrMapOvr>
  <p:transition spd="slow">
    <p:wheel spokes="1"/>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622302" y="406426"/>
            <a:ext cx="1364565" cy="38136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600" b="1" dirty="0">
                <a:solidFill>
                  <a:schemeClr val="bg1"/>
                </a:solidFill>
                <a:effectLst>
                  <a:outerShdw blurRad="38100" dist="38100" dir="2700000" algn="tl">
                    <a:srgbClr val="000000">
                      <a:alpha val="43137"/>
                    </a:srgbClr>
                  </a:outerShdw>
                </a:effectLst>
                <a:latin typeface="Trebuchet MS" panose="020B0603020202020204" pitchFamily="34" charset="0"/>
                <a:ea typeface="MS PMincho" panose="02020600040205080304" pitchFamily="18" charset="-128"/>
                <a:cs typeface="Times New Roman" panose="02020603050405020304" pitchFamily="18" charset="0"/>
              </a:rPr>
              <a:t>LESSON 117</a:t>
            </a:r>
          </a:p>
        </p:txBody>
      </p:sp>
      <p:sp>
        <p:nvSpPr>
          <p:cNvPr id="2" name="Rectangle 1">
            <a:extLst>
              <a:ext uri="{FF2B5EF4-FFF2-40B4-BE49-F238E27FC236}">
                <a16:creationId xmlns:a16="http://schemas.microsoft.com/office/drawing/2014/main" id="{D432D008-FC8B-4D12-B8D1-653AB091AAE2}"/>
              </a:ext>
            </a:extLst>
          </p:cNvPr>
          <p:cNvSpPr/>
          <p:nvPr/>
        </p:nvSpPr>
        <p:spPr>
          <a:xfrm>
            <a:off x="2396197" y="2828835"/>
            <a:ext cx="7399606" cy="1200329"/>
          </a:xfrm>
          <a:prstGeom prst="rect">
            <a:avLst/>
          </a:prstGeom>
        </p:spPr>
        <p:txBody>
          <a:bodyPr wrap="square">
            <a:spAutoFit/>
          </a:bodyPr>
          <a:lstStyle/>
          <a:p>
            <a:pPr algn="ctr"/>
            <a:r>
              <a:rPr lang="en-US" sz="3600" b="1" dirty="0">
                <a:solidFill>
                  <a:schemeClr val="bg1"/>
                </a:solidFill>
                <a:latin typeface="Garamond" panose="02020404030301010803" pitchFamily="18" charset="0"/>
              </a:rPr>
              <a:t>“Joseph Smith asks Heavenly Father to help the Saints in Missouri”</a:t>
            </a:r>
          </a:p>
        </p:txBody>
      </p:sp>
      <p:sp>
        <p:nvSpPr>
          <p:cNvPr id="3" name="Rectangle 2">
            <a:extLst>
              <a:ext uri="{FF2B5EF4-FFF2-40B4-BE49-F238E27FC236}">
                <a16:creationId xmlns:a16="http://schemas.microsoft.com/office/drawing/2014/main" id="{32C3F9EC-6032-419F-95B2-92A55F7D35DC}"/>
              </a:ext>
            </a:extLst>
          </p:cNvPr>
          <p:cNvSpPr/>
          <p:nvPr/>
        </p:nvSpPr>
        <p:spPr>
          <a:xfrm>
            <a:off x="1652667" y="787791"/>
            <a:ext cx="3582904" cy="369332"/>
          </a:xfrm>
          <a:prstGeom prst="rect">
            <a:avLst/>
          </a:prstGeom>
        </p:spPr>
        <p:txBody>
          <a:bodyPr wrap="none">
            <a:spAutoFit/>
          </a:bodyPr>
          <a:lstStyle/>
          <a:p>
            <a:r>
              <a:rPr lang="en-US" b="1" dirty="0">
                <a:solidFill>
                  <a:schemeClr val="bg1"/>
                </a:solidFill>
              </a:rPr>
              <a:t>Doctrine and Covenants 109:47–53.</a:t>
            </a:r>
          </a:p>
        </p:txBody>
      </p:sp>
    </p:spTree>
    <p:extLst>
      <p:ext uri="{BB962C8B-B14F-4D97-AF65-F5344CB8AC3E}">
        <p14:creationId xmlns:p14="http://schemas.microsoft.com/office/powerpoint/2010/main" val="266188497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622302" y="406426"/>
            <a:ext cx="1364565" cy="38136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600" b="1" dirty="0">
                <a:solidFill>
                  <a:schemeClr val="bg1"/>
                </a:solidFill>
                <a:effectLst>
                  <a:outerShdw blurRad="38100" dist="38100" dir="2700000" algn="tl">
                    <a:srgbClr val="000000">
                      <a:alpha val="43137"/>
                    </a:srgbClr>
                  </a:outerShdw>
                </a:effectLst>
                <a:latin typeface="Trebuchet MS" panose="020B0603020202020204" pitchFamily="34" charset="0"/>
                <a:ea typeface="MS PMincho" panose="02020600040205080304" pitchFamily="18" charset="-128"/>
                <a:cs typeface="Times New Roman" panose="02020603050405020304" pitchFamily="18" charset="0"/>
              </a:rPr>
              <a:t>LESSON 117</a:t>
            </a:r>
          </a:p>
        </p:txBody>
      </p:sp>
      <p:sp>
        <p:nvSpPr>
          <p:cNvPr id="2" name="Rectangle 1">
            <a:extLst>
              <a:ext uri="{FF2B5EF4-FFF2-40B4-BE49-F238E27FC236}">
                <a16:creationId xmlns:a16="http://schemas.microsoft.com/office/drawing/2014/main" id="{341D0E59-DC89-4BE3-A757-EE0B5B537519}"/>
              </a:ext>
            </a:extLst>
          </p:cNvPr>
          <p:cNvSpPr/>
          <p:nvPr/>
        </p:nvSpPr>
        <p:spPr>
          <a:xfrm>
            <a:off x="1523999" y="787791"/>
            <a:ext cx="8759687" cy="646331"/>
          </a:xfrm>
          <a:prstGeom prst="rect">
            <a:avLst/>
          </a:prstGeom>
        </p:spPr>
        <p:txBody>
          <a:bodyPr wrap="square">
            <a:spAutoFit/>
          </a:bodyPr>
          <a:lstStyle/>
          <a:p>
            <a:pPr algn="just"/>
            <a:r>
              <a:rPr lang="en-US" b="1" dirty="0">
                <a:solidFill>
                  <a:schemeClr val="bg1"/>
                </a:solidFill>
              </a:rPr>
              <a:t>In what ways can you help relieve someone’s suffering, even when there is nothing you can do personally?</a:t>
            </a:r>
          </a:p>
        </p:txBody>
      </p:sp>
      <p:sp>
        <p:nvSpPr>
          <p:cNvPr id="4" name="Rectangle 3">
            <a:extLst>
              <a:ext uri="{FF2B5EF4-FFF2-40B4-BE49-F238E27FC236}">
                <a16:creationId xmlns:a16="http://schemas.microsoft.com/office/drawing/2014/main" id="{3C932600-B1E5-47D9-A6FB-60A9A1F9C843}"/>
              </a:ext>
            </a:extLst>
          </p:cNvPr>
          <p:cNvSpPr/>
          <p:nvPr/>
        </p:nvSpPr>
        <p:spPr>
          <a:xfrm>
            <a:off x="1523999" y="1446155"/>
            <a:ext cx="3582904" cy="369332"/>
          </a:xfrm>
          <a:prstGeom prst="rect">
            <a:avLst/>
          </a:prstGeom>
        </p:spPr>
        <p:txBody>
          <a:bodyPr wrap="none">
            <a:spAutoFit/>
          </a:bodyPr>
          <a:lstStyle/>
          <a:p>
            <a:r>
              <a:rPr lang="en-US" b="1" dirty="0">
                <a:solidFill>
                  <a:schemeClr val="bg1"/>
                </a:solidFill>
              </a:rPr>
              <a:t>Doctrine and Covenants 109:47–49.</a:t>
            </a:r>
          </a:p>
        </p:txBody>
      </p:sp>
      <p:sp>
        <p:nvSpPr>
          <p:cNvPr id="3" name="Rectangle 2">
            <a:extLst>
              <a:ext uri="{FF2B5EF4-FFF2-40B4-BE49-F238E27FC236}">
                <a16:creationId xmlns:a16="http://schemas.microsoft.com/office/drawing/2014/main" id="{FC33E5EA-6955-41BE-889F-7C87DFD50DB2}"/>
              </a:ext>
            </a:extLst>
          </p:cNvPr>
          <p:cNvSpPr/>
          <p:nvPr/>
        </p:nvSpPr>
        <p:spPr>
          <a:xfrm>
            <a:off x="1523998" y="1683829"/>
            <a:ext cx="8759687" cy="2062103"/>
          </a:xfrm>
          <a:prstGeom prst="rect">
            <a:avLst/>
          </a:prstGeom>
        </p:spPr>
        <p:txBody>
          <a:bodyPr wrap="square">
            <a:spAutoFit/>
          </a:bodyPr>
          <a:lstStyle/>
          <a:p>
            <a:pPr algn="just" fontAlgn="base"/>
            <a:r>
              <a:rPr lang="en-US" sz="1600" b="1" dirty="0">
                <a:solidFill>
                  <a:schemeClr val="bg1"/>
                </a:solidFill>
                <a:latin typeface="Palatino"/>
              </a:rPr>
              <a:t>47 </a:t>
            </a:r>
            <a:r>
              <a:rPr lang="en-US" sz="1600" dirty="0">
                <a:solidFill>
                  <a:schemeClr val="bg1"/>
                </a:solidFill>
                <a:latin typeface="Palatino"/>
              </a:rPr>
              <a:t>We ask thee, Holy Father, to remember those who have been driven by the inhabitants of Jackson county, Missouri, from the lands of their inheritance, and break off, O Lord, this yoke of affliction that has been put upon them.</a:t>
            </a:r>
          </a:p>
          <a:p>
            <a:pPr algn="just" fontAlgn="base"/>
            <a:r>
              <a:rPr lang="en-US" sz="1600" b="1" dirty="0">
                <a:solidFill>
                  <a:schemeClr val="bg1"/>
                </a:solidFill>
                <a:latin typeface="Palatino"/>
              </a:rPr>
              <a:t>48 </a:t>
            </a:r>
            <a:r>
              <a:rPr lang="en-US" sz="1600" dirty="0">
                <a:solidFill>
                  <a:schemeClr val="bg1"/>
                </a:solidFill>
                <a:latin typeface="Palatino"/>
              </a:rPr>
              <a:t>Thou knowest, O Lord, that they have been greatly oppressed and afflicted by wicked men; and our hearts flow out with sorrow because of their grievous burdens.</a:t>
            </a:r>
          </a:p>
          <a:p>
            <a:pPr algn="just" fontAlgn="base"/>
            <a:r>
              <a:rPr lang="en-US" sz="1600" b="1" dirty="0">
                <a:solidFill>
                  <a:schemeClr val="bg1"/>
                </a:solidFill>
                <a:latin typeface="Palatino"/>
              </a:rPr>
              <a:t>49 </a:t>
            </a:r>
            <a:r>
              <a:rPr lang="en-US" sz="1600" dirty="0">
                <a:solidFill>
                  <a:schemeClr val="bg1"/>
                </a:solidFill>
                <a:latin typeface="Palatino"/>
              </a:rPr>
              <a:t>O Lord, how long wilt thou suffer this people to bear this affliction, and the cries of their innocent ones to ascend up in thine ears, and their blood come up in testimony before thee, and not make a display of thy testimony in their behalf?</a:t>
            </a:r>
            <a:endParaRPr lang="en-US" sz="1600" b="0" i="0" dirty="0">
              <a:solidFill>
                <a:schemeClr val="bg1"/>
              </a:solidFill>
              <a:effectLst/>
              <a:latin typeface="Palatino"/>
            </a:endParaRPr>
          </a:p>
        </p:txBody>
      </p:sp>
      <p:sp>
        <p:nvSpPr>
          <p:cNvPr id="5" name="Rectangle 4">
            <a:extLst>
              <a:ext uri="{FF2B5EF4-FFF2-40B4-BE49-F238E27FC236}">
                <a16:creationId xmlns:a16="http://schemas.microsoft.com/office/drawing/2014/main" id="{E1246B96-A601-4356-837B-F85F8964BF24}"/>
              </a:ext>
            </a:extLst>
          </p:cNvPr>
          <p:cNvSpPr/>
          <p:nvPr/>
        </p:nvSpPr>
        <p:spPr>
          <a:xfrm>
            <a:off x="1523996" y="3672473"/>
            <a:ext cx="8958473" cy="369332"/>
          </a:xfrm>
          <a:prstGeom prst="rect">
            <a:avLst/>
          </a:prstGeom>
        </p:spPr>
        <p:txBody>
          <a:bodyPr wrap="square">
            <a:spAutoFit/>
          </a:bodyPr>
          <a:lstStyle/>
          <a:p>
            <a:pPr algn="just"/>
            <a:r>
              <a:rPr lang="en-US" sz="1750" b="1" dirty="0">
                <a:solidFill>
                  <a:schemeClr val="bg1"/>
                </a:solidFill>
              </a:rPr>
              <a:t>At the dedication of the Kirtland Temple, what did the Prophet do for the Saints in Missouri? </a:t>
            </a:r>
          </a:p>
        </p:txBody>
      </p:sp>
      <p:sp>
        <p:nvSpPr>
          <p:cNvPr id="6" name="Rectangle 5">
            <a:extLst>
              <a:ext uri="{FF2B5EF4-FFF2-40B4-BE49-F238E27FC236}">
                <a16:creationId xmlns:a16="http://schemas.microsoft.com/office/drawing/2014/main" id="{9C91D763-6331-4CA9-BCDA-6B352BDF364F}"/>
              </a:ext>
            </a:extLst>
          </p:cNvPr>
          <p:cNvSpPr/>
          <p:nvPr/>
        </p:nvSpPr>
        <p:spPr>
          <a:xfrm>
            <a:off x="1523996" y="4041805"/>
            <a:ext cx="2057358"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He prayed for them.</a:t>
            </a:r>
          </a:p>
        </p:txBody>
      </p:sp>
      <p:sp>
        <p:nvSpPr>
          <p:cNvPr id="8" name="Rectangle 7">
            <a:extLst>
              <a:ext uri="{FF2B5EF4-FFF2-40B4-BE49-F238E27FC236}">
                <a16:creationId xmlns:a16="http://schemas.microsoft.com/office/drawing/2014/main" id="{D382DD1A-5AE8-4D9A-8AAD-2B7B79438AE2}"/>
              </a:ext>
            </a:extLst>
          </p:cNvPr>
          <p:cNvSpPr/>
          <p:nvPr/>
        </p:nvSpPr>
        <p:spPr>
          <a:xfrm>
            <a:off x="1523995" y="4383844"/>
            <a:ext cx="6308039" cy="369332"/>
          </a:xfrm>
          <a:prstGeom prst="rect">
            <a:avLst/>
          </a:prstGeom>
        </p:spPr>
        <p:txBody>
          <a:bodyPr wrap="square">
            <a:spAutoFit/>
          </a:bodyPr>
          <a:lstStyle/>
          <a:p>
            <a:r>
              <a:rPr lang="en-US" i="1" dirty="0">
                <a:solidFill>
                  <a:schemeClr val="bg1"/>
                </a:solidFill>
                <a:effectLst>
                  <a:outerShdw blurRad="38100" dist="38100" dir="2700000" algn="tl">
                    <a:srgbClr val="000000">
                      <a:alpha val="43137"/>
                    </a:srgbClr>
                  </a:outerShdw>
                </a:effectLst>
              </a:rPr>
              <a:t>Our prayers can bring help and strength to those who are in need. </a:t>
            </a:r>
          </a:p>
        </p:txBody>
      </p:sp>
      <p:sp>
        <p:nvSpPr>
          <p:cNvPr id="9" name="Rectangle 8">
            <a:extLst>
              <a:ext uri="{FF2B5EF4-FFF2-40B4-BE49-F238E27FC236}">
                <a16:creationId xmlns:a16="http://schemas.microsoft.com/office/drawing/2014/main" id="{73E3D60D-E8CB-44DB-A5EC-3ED8BBE74D46}"/>
              </a:ext>
            </a:extLst>
          </p:cNvPr>
          <p:cNvSpPr/>
          <p:nvPr/>
        </p:nvSpPr>
        <p:spPr>
          <a:xfrm>
            <a:off x="1523995" y="4815792"/>
            <a:ext cx="7103170" cy="369332"/>
          </a:xfrm>
          <a:prstGeom prst="rect">
            <a:avLst/>
          </a:prstGeom>
        </p:spPr>
        <p:txBody>
          <a:bodyPr wrap="square">
            <a:spAutoFit/>
          </a:bodyPr>
          <a:lstStyle/>
          <a:p>
            <a:pPr algn="just"/>
            <a:r>
              <a:rPr lang="en-US" b="1" dirty="0">
                <a:solidFill>
                  <a:schemeClr val="bg1"/>
                </a:solidFill>
              </a:rPr>
              <a:t>When have you felt or seen the power of prayer help someone in need?</a:t>
            </a:r>
          </a:p>
        </p:txBody>
      </p:sp>
    </p:spTree>
    <p:extLst>
      <p:ext uri="{BB962C8B-B14F-4D97-AF65-F5344CB8AC3E}">
        <p14:creationId xmlns:p14="http://schemas.microsoft.com/office/powerpoint/2010/main" val="77007097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heckerboard(across)">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Scale>
                                      <p:cBhvr>
                                        <p:cTn id="15"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5"/>
                                        </p:tgtEl>
                                        <p:attrNameLst>
                                          <p:attrName>ppt_x</p:attrName>
                                          <p:attrName>ppt_y</p:attrName>
                                        </p:attrNameLst>
                                      </p:cBhvr>
                                    </p:animMotion>
                                    <p:animEffect transition="in" filter="fade">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6"/>
                                        </p:tgtEl>
                                        <p:attrNameLst>
                                          <p:attrName>style.visibility</p:attrName>
                                        </p:attrNameLst>
                                      </p:cBhvr>
                                      <p:to>
                                        <p:strVal val="visible"/>
                                      </p:to>
                                    </p:set>
                                    <p:anim calcmode="lin" valueType="num">
                                      <p:cBhvr>
                                        <p:cTn id="22" dur="25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3" dur="250" fill="hold"/>
                                        <p:tgtEl>
                                          <p:spTgt spid="6"/>
                                        </p:tgtEl>
                                        <p:attrNameLst>
                                          <p:attrName>ppt_y</p:attrName>
                                        </p:attrNameLst>
                                      </p:cBhvr>
                                      <p:tavLst>
                                        <p:tav tm="0">
                                          <p:val>
                                            <p:strVal val="#ppt_y"/>
                                          </p:val>
                                        </p:tav>
                                        <p:tav tm="100000">
                                          <p:val>
                                            <p:strVal val="#ppt_y"/>
                                          </p:val>
                                        </p:tav>
                                      </p:tavLst>
                                    </p:anim>
                                    <p:anim calcmode="lin" valueType="num">
                                      <p:cBhvr>
                                        <p:cTn id="24" dur="25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5" dur="25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6" dur="250" tmFilter="0,0; .5, 1; 1, 1"/>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50" presetClass="entr" presetSubtype="0" decel="10000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strVal val="#ppt_w+.3"/>
                                          </p:val>
                                        </p:tav>
                                        <p:tav tm="100000">
                                          <p:val>
                                            <p:strVal val="#ppt_w"/>
                                          </p:val>
                                        </p:tav>
                                      </p:tavLst>
                                    </p:anim>
                                    <p:anim calcmode="lin" valueType="num">
                                      <p:cBhvr>
                                        <p:cTn id="32" dur="1000" fill="hold"/>
                                        <p:tgtEl>
                                          <p:spTgt spid="8"/>
                                        </p:tgtEl>
                                        <p:attrNameLst>
                                          <p:attrName>ppt_h</p:attrName>
                                        </p:attrNameLst>
                                      </p:cBhvr>
                                      <p:tavLst>
                                        <p:tav tm="0">
                                          <p:val>
                                            <p:strVal val="#ppt_h"/>
                                          </p:val>
                                        </p:tav>
                                        <p:tav tm="100000">
                                          <p:val>
                                            <p:strVal val="#ppt_h"/>
                                          </p:val>
                                        </p:tav>
                                      </p:tavLst>
                                    </p:anim>
                                    <p:animEffect transition="in" filter="fade">
                                      <p:cBhvr>
                                        <p:cTn id="33" dur="10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down)">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P spid="6"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622302" y="406426"/>
            <a:ext cx="1364565" cy="38136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600" b="1" dirty="0">
                <a:solidFill>
                  <a:schemeClr val="bg1"/>
                </a:solidFill>
                <a:effectLst>
                  <a:outerShdw blurRad="38100" dist="38100" dir="2700000" algn="tl">
                    <a:srgbClr val="000000">
                      <a:alpha val="43137"/>
                    </a:srgbClr>
                  </a:outerShdw>
                </a:effectLst>
                <a:latin typeface="Trebuchet MS" panose="020B0603020202020204" pitchFamily="34" charset="0"/>
                <a:ea typeface="MS PMincho" panose="02020600040205080304" pitchFamily="18" charset="-128"/>
                <a:cs typeface="Times New Roman" panose="02020603050405020304" pitchFamily="18" charset="0"/>
              </a:rPr>
              <a:t>LESSON 117</a:t>
            </a:r>
          </a:p>
        </p:txBody>
      </p:sp>
      <p:sp>
        <p:nvSpPr>
          <p:cNvPr id="2" name="Rectangle 1">
            <a:extLst>
              <a:ext uri="{FF2B5EF4-FFF2-40B4-BE49-F238E27FC236}">
                <a16:creationId xmlns:a16="http://schemas.microsoft.com/office/drawing/2014/main" id="{AD02F04D-4738-4F33-9376-14FA7CE8D643}"/>
              </a:ext>
            </a:extLst>
          </p:cNvPr>
          <p:cNvSpPr/>
          <p:nvPr/>
        </p:nvSpPr>
        <p:spPr>
          <a:xfrm>
            <a:off x="1637661" y="1044580"/>
            <a:ext cx="8666923" cy="584775"/>
          </a:xfrm>
          <a:prstGeom prst="rect">
            <a:avLst/>
          </a:prstGeom>
        </p:spPr>
        <p:txBody>
          <a:bodyPr wrap="square">
            <a:spAutoFit/>
          </a:bodyPr>
          <a:lstStyle/>
          <a:p>
            <a:pPr algn="just"/>
            <a:r>
              <a:rPr lang="en-US" sz="1600" dirty="0">
                <a:solidFill>
                  <a:schemeClr val="bg1"/>
                </a:solidFill>
                <a:latin typeface="Palatino"/>
              </a:rPr>
              <a:t>Have mercy, O Lord, upon the wicked mob, who have driven thy people, that they may cease to spoil, that they may repent of their sins if repentance is to be found;</a:t>
            </a:r>
            <a:endParaRPr lang="en-US" sz="1600" dirty="0">
              <a:solidFill>
                <a:schemeClr val="bg1"/>
              </a:solidFill>
            </a:endParaRPr>
          </a:p>
        </p:txBody>
      </p:sp>
      <p:sp>
        <p:nvSpPr>
          <p:cNvPr id="4" name="Rectangle 3">
            <a:extLst>
              <a:ext uri="{FF2B5EF4-FFF2-40B4-BE49-F238E27FC236}">
                <a16:creationId xmlns:a16="http://schemas.microsoft.com/office/drawing/2014/main" id="{CB963BE2-5DB6-45DC-873B-90102087AD1F}"/>
              </a:ext>
            </a:extLst>
          </p:cNvPr>
          <p:cNvSpPr/>
          <p:nvPr/>
        </p:nvSpPr>
        <p:spPr>
          <a:xfrm>
            <a:off x="1630016" y="787791"/>
            <a:ext cx="3233449" cy="369332"/>
          </a:xfrm>
          <a:prstGeom prst="rect">
            <a:avLst/>
          </a:prstGeom>
        </p:spPr>
        <p:txBody>
          <a:bodyPr wrap="none">
            <a:spAutoFit/>
          </a:bodyPr>
          <a:lstStyle/>
          <a:p>
            <a:r>
              <a:rPr lang="en-US" b="1" dirty="0">
                <a:solidFill>
                  <a:schemeClr val="bg1"/>
                </a:solidFill>
              </a:rPr>
              <a:t>Doctrine and Covenants 109:50.</a:t>
            </a:r>
          </a:p>
        </p:txBody>
      </p:sp>
      <p:sp>
        <p:nvSpPr>
          <p:cNvPr id="3" name="Rectangle 2">
            <a:extLst>
              <a:ext uri="{FF2B5EF4-FFF2-40B4-BE49-F238E27FC236}">
                <a16:creationId xmlns:a16="http://schemas.microsoft.com/office/drawing/2014/main" id="{7D0D71A2-6701-44C3-A21B-CB0835B32D73}"/>
              </a:ext>
            </a:extLst>
          </p:cNvPr>
          <p:cNvSpPr/>
          <p:nvPr/>
        </p:nvSpPr>
        <p:spPr>
          <a:xfrm>
            <a:off x="1630016" y="1701478"/>
            <a:ext cx="3527441" cy="369332"/>
          </a:xfrm>
          <a:prstGeom prst="rect">
            <a:avLst/>
          </a:prstGeom>
        </p:spPr>
        <p:txBody>
          <a:bodyPr wrap="none">
            <a:spAutoFit/>
          </a:bodyPr>
          <a:lstStyle/>
          <a:p>
            <a:r>
              <a:rPr lang="en-US" b="1" dirty="0">
                <a:solidFill>
                  <a:schemeClr val="bg1"/>
                </a:solidFill>
              </a:rPr>
              <a:t>Who else did the Prophet pray for?</a:t>
            </a:r>
          </a:p>
        </p:txBody>
      </p:sp>
      <p:sp>
        <p:nvSpPr>
          <p:cNvPr id="5" name="Rectangle 4">
            <a:extLst>
              <a:ext uri="{FF2B5EF4-FFF2-40B4-BE49-F238E27FC236}">
                <a16:creationId xmlns:a16="http://schemas.microsoft.com/office/drawing/2014/main" id="{1936B136-F3B1-44C2-929F-0091B31EE686}"/>
              </a:ext>
            </a:extLst>
          </p:cNvPr>
          <p:cNvSpPr/>
          <p:nvPr/>
        </p:nvSpPr>
        <p:spPr>
          <a:xfrm>
            <a:off x="1637661" y="2070810"/>
            <a:ext cx="5054269" cy="369332"/>
          </a:xfrm>
          <a:prstGeom prst="rect">
            <a:avLst/>
          </a:prstGeom>
        </p:spPr>
        <p:txBody>
          <a:bodyPr wrap="none">
            <a:spAutoFit/>
          </a:bodyPr>
          <a:lstStyle/>
          <a:p>
            <a:r>
              <a:rPr lang="en-US" b="1" dirty="0">
                <a:solidFill>
                  <a:schemeClr val="bg1"/>
                </a:solidFill>
              </a:rPr>
              <a:t>Why do you think we should pray for our enemies?</a:t>
            </a:r>
          </a:p>
        </p:txBody>
      </p:sp>
      <p:sp>
        <p:nvSpPr>
          <p:cNvPr id="8" name="Rectangle 7">
            <a:extLst>
              <a:ext uri="{FF2B5EF4-FFF2-40B4-BE49-F238E27FC236}">
                <a16:creationId xmlns:a16="http://schemas.microsoft.com/office/drawing/2014/main" id="{303696B0-E40C-4E56-A8A0-764120B7D7A3}"/>
              </a:ext>
            </a:extLst>
          </p:cNvPr>
          <p:cNvSpPr/>
          <p:nvPr/>
        </p:nvSpPr>
        <p:spPr>
          <a:xfrm>
            <a:off x="1630015" y="2430499"/>
            <a:ext cx="3233449" cy="369332"/>
          </a:xfrm>
          <a:prstGeom prst="rect">
            <a:avLst/>
          </a:prstGeom>
        </p:spPr>
        <p:txBody>
          <a:bodyPr wrap="none">
            <a:spAutoFit/>
          </a:bodyPr>
          <a:lstStyle/>
          <a:p>
            <a:r>
              <a:rPr lang="en-US" b="1" i="1" dirty="0">
                <a:solidFill>
                  <a:schemeClr val="bg1"/>
                </a:solidFill>
              </a:rPr>
              <a:t>Doctrine and Covenants 109:43.</a:t>
            </a:r>
          </a:p>
        </p:txBody>
      </p:sp>
      <p:sp>
        <p:nvSpPr>
          <p:cNvPr id="6" name="Rectangle 5">
            <a:extLst>
              <a:ext uri="{FF2B5EF4-FFF2-40B4-BE49-F238E27FC236}">
                <a16:creationId xmlns:a16="http://schemas.microsoft.com/office/drawing/2014/main" id="{BC2D3560-F97A-401C-A28E-704354B6A8C7}"/>
              </a:ext>
            </a:extLst>
          </p:cNvPr>
          <p:cNvSpPr/>
          <p:nvPr/>
        </p:nvSpPr>
        <p:spPr>
          <a:xfrm>
            <a:off x="1637661" y="2690336"/>
            <a:ext cx="3445565" cy="738664"/>
          </a:xfrm>
          <a:prstGeom prst="rect">
            <a:avLst/>
          </a:prstGeom>
        </p:spPr>
        <p:txBody>
          <a:bodyPr wrap="square">
            <a:spAutoFit/>
          </a:bodyPr>
          <a:lstStyle/>
          <a:p>
            <a:pPr algn="just"/>
            <a:r>
              <a:rPr lang="en-US" sz="1400" i="1" dirty="0">
                <a:solidFill>
                  <a:schemeClr val="bg1"/>
                </a:solidFill>
                <a:latin typeface="Palatino"/>
              </a:rPr>
              <a:t>O Lord, we delight not in the destruction of our fellow men; their souls are precious before thee;</a:t>
            </a:r>
            <a:endParaRPr lang="en-US" sz="1400" i="1" dirty="0">
              <a:solidFill>
                <a:schemeClr val="bg1"/>
              </a:solidFill>
            </a:endParaRPr>
          </a:p>
        </p:txBody>
      </p:sp>
      <p:sp>
        <p:nvSpPr>
          <p:cNvPr id="9" name="Rectangle 8">
            <a:extLst>
              <a:ext uri="{FF2B5EF4-FFF2-40B4-BE49-F238E27FC236}">
                <a16:creationId xmlns:a16="http://schemas.microsoft.com/office/drawing/2014/main" id="{B1129755-4C98-4987-ADB4-80F3F7C7B2B6}"/>
              </a:ext>
            </a:extLst>
          </p:cNvPr>
          <p:cNvSpPr/>
          <p:nvPr/>
        </p:nvSpPr>
        <p:spPr>
          <a:xfrm>
            <a:off x="1630015" y="3429000"/>
            <a:ext cx="1867819" cy="369332"/>
          </a:xfrm>
          <a:prstGeom prst="rect">
            <a:avLst/>
          </a:prstGeom>
        </p:spPr>
        <p:txBody>
          <a:bodyPr wrap="none">
            <a:spAutoFit/>
          </a:bodyPr>
          <a:lstStyle/>
          <a:p>
            <a:r>
              <a:rPr lang="en-US" b="1" i="1" dirty="0">
                <a:solidFill>
                  <a:schemeClr val="bg1"/>
                </a:solidFill>
              </a:rPr>
              <a:t>3Nephi 12:43–45.</a:t>
            </a:r>
          </a:p>
        </p:txBody>
      </p:sp>
      <p:sp>
        <p:nvSpPr>
          <p:cNvPr id="10" name="Rectangle 9">
            <a:extLst>
              <a:ext uri="{FF2B5EF4-FFF2-40B4-BE49-F238E27FC236}">
                <a16:creationId xmlns:a16="http://schemas.microsoft.com/office/drawing/2014/main" id="{2E0DEBD4-365D-4430-AE83-CBED43414553}"/>
              </a:ext>
            </a:extLst>
          </p:cNvPr>
          <p:cNvSpPr/>
          <p:nvPr/>
        </p:nvSpPr>
        <p:spPr>
          <a:xfrm>
            <a:off x="1637661" y="3713518"/>
            <a:ext cx="3519796" cy="2246769"/>
          </a:xfrm>
          <a:prstGeom prst="rect">
            <a:avLst/>
          </a:prstGeom>
        </p:spPr>
        <p:txBody>
          <a:bodyPr wrap="square">
            <a:spAutoFit/>
          </a:bodyPr>
          <a:lstStyle/>
          <a:p>
            <a:pPr algn="just" fontAlgn="base"/>
            <a:r>
              <a:rPr lang="en-US" sz="1400" b="1" i="1" dirty="0">
                <a:solidFill>
                  <a:schemeClr val="bg1"/>
                </a:solidFill>
                <a:latin typeface="Palatino"/>
              </a:rPr>
              <a:t>43 </a:t>
            </a:r>
            <a:r>
              <a:rPr lang="en-US" sz="1400" i="1" dirty="0">
                <a:solidFill>
                  <a:schemeClr val="bg1"/>
                </a:solidFill>
                <a:latin typeface="Palatino"/>
              </a:rPr>
              <a:t>And behold it is written also, that thou shalt love thy neighbor and hate thine enemy;</a:t>
            </a:r>
          </a:p>
          <a:p>
            <a:pPr algn="just" fontAlgn="base"/>
            <a:r>
              <a:rPr lang="en-US" sz="1400" b="1" i="1" dirty="0">
                <a:solidFill>
                  <a:schemeClr val="bg1"/>
                </a:solidFill>
                <a:latin typeface="Palatino"/>
              </a:rPr>
              <a:t>44 </a:t>
            </a:r>
            <a:r>
              <a:rPr lang="en-US" sz="1400" i="1" dirty="0">
                <a:solidFill>
                  <a:schemeClr val="bg1"/>
                </a:solidFill>
                <a:latin typeface="Palatino"/>
              </a:rPr>
              <a:t>But behold I say unto you, love your enemies, bless them that curse you, do good to them that hate you, and pray for them who despitefully use you and persecute you;</a:t>
            </a:r>
          </a:p>
          <a:p>
            <a:pPr algn="just" fontAlgn="base"/>
            <a:r>
              <a:rPr lang="en-US" sz="1400" b="1" i="1" dirty="0">
                <a:solidFill>
                  <a:schemeClr val="bg1"/>
                </a:solidFill>
                <a:latin typeface="Palatino"/>
              </a:rPr>
              <a:t>45 </a:t>
            </a:r>
            <a:r>
              <a:rPr lang="en-US" sz="1400" i="1" dirty="0">
                <a:solidFill>
                  <a:schemeClr val="bg1"/>
                </a:solidFill>
                <a:latin typeface="Palatino"/>
              </a:rPr>
              <a:t>That ye may be the children of your Father who is in heaven; for he maketh his sun to rise on the evil and on the good.</a:t>
            </a:r>
            <a:endParaRPr lang="en-US" sz="1400" b="0" i="1" dirty="0">
              <a:solidFill>
                <a:schemeClr val="bg1"/>
              </a:solidFill>
              <a:effectLst/>
              <a:latin typeface="Palatino"/>
            </a:endParaRPr>
          </a:p>
        </p:txBody>
      </p:sp>
      <p:sp>
        <p:nvSpPr>
          <p:cNvPr id="11" name="Rectangle 10">
            <a:extLst>
              <a:ext uri="{FF2B5EF4-FFF2-40B4-BE49-F238E27FC236}">
                <a16:creationId xmlns:a16="http://schemas.microsoft.com/office/drawing/2014/main" id="{91ECD7B4-959C-46BB-A143-AF08BF51BA81}"/>
              </a:ext>
            </a:extLst>
          </p:cNvPr>
          <p:cNvSpPr/>
          <p:nvPr/>
        </p:nvSpPr>
        <p:spPr>
          <a:xfrm>
            <a:off x="5711687" y="2427535"/>
            <a:ext cx="5383439" cy="646331"/>
          </a:xfrm>
          <a:prstGeom prst="rect">
            <a:avLst/>
          </a:prstGeom>
        </p:spPr>
        <p:txBody>
          <a:bodyPr wrap="square">
            <a:spAutoFit/>
          </a:bodyPr>
          <a:lstStyle/>
          <a:p>
            <a:pPr algn="just"/>
            <a:r>
              <a:rPr lang="en-US" b="1" dirty="0">
                <a:solidFill>
                  <a:schemeClr val="bg1"/>
                </a:solidFill>
              </a:rPr>
              <a:t>What can we learn from Doctrine and Covenants 109:50 about how our prayers can influence others? </a:t>
            </a:r>
          </a:p>
        </p:txBody>
      </p:sp>
      <p:sp>
        <p:nvSpPr>
          <p:cNvPr id="12" name="Rectangle 11">
            <a:extLst>
              <a:ext uri="{FF2B5EF4-FFF2-40B4-BE49-F238E27FC236}">
                <a16:creationId xmlns:a16="http://schemas.microsoft.com/office/drawing/2014/main" id="{B77BAEC0-2B55-45A8-B450-0D7F7EE96461}"/>
              </a:ext>
            </a:extLst>
          </p:cNvPr>
          <p:cNvSpPr/>
          <p:nvPr/>
        </p:nvSpPr>
        <p:spPr>
          <a:xfrm>
            <a:off x="6096000" y="3084433"/>
            <a:ext cx="4677050"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Our prayers can help influence people to repent.</a:t>
            </a:r>
          </a:p>
        </p:txBody>
      </p:sp>
      <p:sp>
        <p:nvSpPr>
          <p:cNvPr id="13" name="Rectangle 12">
            <a:extLst>
              <a:ext uri="{FF2B5EF4-FFF2-40B4-BE49-F238E27FC236}">
                <a16:creationId xmlns:a16="http://schemas.microsoft.com/office/drawing/2014/main" id="{2104F89E-425C-425B-9344-45BA52D79049}"/>
              </a:ext>
            </a:extLst>
          </p:cNvPr>
          <p:cNvSpPr/>
          <p:nvPr/>
        </p:nvSpPr>
        <p:spPr>
          <a:xfrm>
            <a:off x="5826824" y="3753453"/>
            <a:ext cx="5268302" cy="369332"/>
          </a:xfrm>
          <a:prstGeom prst="rect">
            <a:avLst/>
          </a:prstGeom>
        </p:spPr>
        <p:txBody>
          <a:bodyPr wrap="none">
            <a:spAutoFit/>
          </a:bodyPr>
          <a:lstStyle/>
          <a:p>
            <a:r>
              <a:rPr lang="en-US" b="1" dirty="0">
                <a:solidFill>
                  <a:schemeClr val="bg1"/>
                </a:solidFill>
              </a:rPr>
              <a:t>What if the people we pray for choose not to repent?</a:t>
            </a:r>
          </a:p>
        </p:txBody>
      </p:sp>
    </p:spTree>
    <p:extLst>
      <p:ext uri="{BB962C8B-B14F-4D97-AF65-F5344CB8AC3E}">
        <p14:creationId xmlns:p14="http://schemas.microsoft.com/office/powerpoint/2010/main" val="35297900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1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heckerboard(across)">
                                      <p:cBhvr>
                                        <p:cTn id="19" dur="500"/>
                                        <p:tgtEl>
                                          <p:spTgt spid="8"/>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heckerboard(across)">
                                      <p:cBhvr>
                                        <p:cTn id="25" dur="500"/>
                                        <p:tgtEl>
                                          <p:spTgt spid="9"/>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heckerboard(across)">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barn(inVertical)">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p:cTn id="38" dur="1000" fill="hold"/>
                                        <p:tgtEl>
                                          <p:spTgt spid="12"/>
                                        </p:tgtEl>
                                        <p:attrNameLst>
                                          <p:attrName>ppt_w</p:attrName>
                                        </p:attrNameLst>
                                      </p:cBhvr>
                                      <p:tavLst>
                                        <p:tav tm="0">
                                          <p:val>
                                            <p:strVal val="#ppt_w*0.70"/>
                                          </p:val>
                                        </p:tav>
                                        <p:tav tm="100000">
                                          <p:val>
                                            <p:strVal val="#ppt_w"/>
                                          </p:val>
                                        </p:tav>
                                      </p:tavLst>
                                    </p:anim>
                                    <p:anim calcmode="lin" valueType="num">
                                      <p:cBhvr>
                                        <p:cTn id="39" dur="1000" fill="hold"/>
                                        <p:tgtEl>
                                          <p:spTgt spid="12"/>
                                        </p:tgtEl>
                                        <p:attrNameLst>
                                          <p:attrName>ppt_h</p:attrName>
                                        </p:attrNameLst>
                                      </p:cBhvr>
                                      <p:tavLst>
                                        <p:tav tm="0">
                                          <p:val>
                                            <p:strVal val="#ppt_h"/>
                                          </p:val>
                                        </p:tav>
                                        <p:tav tm="100000">
                                          <p:val>
                                            <p:strVal val="#ppt_h"/>
                                          </p:val>
                                        </p:tav>
                                      </p:tavLst>
                                    </p:anim>
                                    <p:animEffect transition="in" filter="fade">
                                      <p:cBhvr>
                                        <p:cTn id="40" dur="10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52"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Scale>
                                      <p:cBhvr>
                                        <p:cTn id="45"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1000" decel="50000" fill="hold">
                                          <p:stCondLst>
                                            <p:cond delay="0"/>
                                          </p:stCondLst>
                                        </p:cTn>
                                        <p:tgtEl>
                                          <p:spTgt spid="13"/>
                                        </p:tgtEl>
                                        <p:attrNameLst>
                                          <p:attrName>ppt_x</p:attrName>
                                          <p:attrName>ppt_y</p:attrName>
                                        </p:attrNameLst>
                                      </p:cBhvr>
                                    </p:animMotion>
                                    <p:animEffect transition="in" filter="fade">
                                      <p:cBhvr>
                                        <p:cTn id="4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8" grpId="0"/>
      <p:bldP spid="6" grpId="0"/>
      <p:bldP spid="9" grpId="0"/>
      <p:bldP spid="10" grpId="0"/>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622302" y="406426"/>
            <a:ext cx="1364565" cy="38136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600" b="1" dirty="0">
                <a:solidFill>
                  <a:schemeClr val="bg1"/>
                </a:solidFill>
                <a:effectLst>
                  <a:outerShdw blurRad="38100" dist="38100" dir="2700000" algn="tl">
                    <a:srgbClr val="000000">
                      <a:alpha val="43137"/>
                    </a:srgbClr>
                  </a:outerShdw>
                </a:effectLst>
                <a:latin typeface="Trebuchet MS" panose="020B0603020202020204" pitchFamily="34" charset="0"/>
                <a:ea typeface="MS PMincho" panose="02020600040205080304" pitchFamily="18" charset="-128"/>
                <a:cs typeface="Times New Roman" panose="02020603050405020304" pitchFamily="18" charset="0"/>
              </a:rPr>
              <a:t>LESSON 117</a:t>
            </a:r>
          </a:p>
        </p:txBody>
      </p:sp>
      <p:sp>
        <p:nvSpPr>
          <p:cNvPr id="3" name="Rectangle 2">
            <a:extLst>
              <a:ext uri="{FF2B5EF4-FFF2-40B4-BE49-F238E27FC236}">
                <a16:creationId xmlns:a16="http://schemas.microsoft.com/office/drawing/2014/main" id="{D68718D8-AECE-4067-9780-B10DE73B2F3B}"/>
              </a:ext>
            </a:extLst>
          </p:cNvPr>
          <p:cNvSpPr/>
          <p:nvPr/>
        </p:nvSpPr>
        <p:spPr>
          <a:xfrm>
            <a:off x="1630016" y="787791"/>
            <a:ext cx="3538020" cy="369332"/>
          </a:xfrm>
          <a:prstGeom prst="rect">
            <a:avLst/>
          </a:prstGeom>
        </p:spPr>
        <p:txBody>
          <a:bodyPr wrap="none">
            <a:spAutoFit/>
          </a:bodyPr>
          <a:lstStyle/>
          <a:p>
            <a:r>
              <a:rPr lang="en-US" b="1" dirty="0">
                <a:solidFill>
                  <a:schemeClr val="bg1"/>
                </a:solidFill>
              </a:rPr>
              <a:t>Doctrine and Covenants 109:51-53.</a:t>
            </a:r>
          </a:p>
        </p:txBody>
      </p:sp>
      <p:sp>
        <p:nvSpPr>
          <p:cNvPr id="2" name="Rectangle 1">
            <a:extLst>
              <a:ext uri="{FF2B5EF4-FFF2-40B4-BE49-F238E27FC236}">
                <a16:creationId xmlns:a16="http://schemas.microsoft.com/office/drawing/2014/main" id="{7ABA3C8D-45FE-41C1-B318-6AF32B30DC9D}"/>
              </a:ext>
            </a:extLst>
          </p:cNvPr>
          <p:cNvSpPr/>
          <p:nvPr/>
        </p:nvSpPr>
        <p:spPr>
          <a:xfrm>
            <a:off x="1630016" y="1067668"/>
            <a:ext cx="8733184" cy="1815882"/>
          </a:xfrm>
          <a:prstGeom prst="rect">
            <a:avLst/>
          </a:prstGeom>
        </p:spPr>
        <p:txBody>
          <a:bodyPr wrap="square">
            <a:spAutoFit/>
          </a:bodyPr>
          <a:lstStyle/>
          <a:p>
            <a:pPr algn="just" fontAlgn="base"/>
            <a:r>
              <a:rPr lang="en-US" sz="1600" b="1" dirty="0">
                <a:solidFill>
                  <a:schemeClr val="bg1"/>
                </a:solidFill>
                <a:latin typeface="Palatino"/>
              </a:rPr>
              <a:t>51 </a:t>
            </a:r>
            <a:r>
              <a:rPr lang="en-US" sz="1600" dirty="0">
                <a:solidFill>
                  <a:schemeClr val="bg1"/>
                </a:solidFill>
                <a:latin typeface="Palatino"/>
              </a:rPr>
              <a:t>But if they will not, make bare thine arm, O Lord, and redeem that which thou didst appoint a Zion unto thy people.</a:t>
            </a:r>
          </a:p>
          <a:p>
            <a:pPr algn="just" fontAlgn="base"/>
            <a:r>
              <a:rPr lang="en-US" sz="1600" b="1" dirty="0">
                <a:solidFill>
                  <a:schemeClr val="bg1"/>
                </a:solidFill>
                <a:latin typeface="Palatino"/>
              </a:rPr>
              <a:t>52 </a:t>
            </a:r>
            <a:r>
              <a:rPr lang="en-US" sz="1600" dirty="0">
                <a:solidFill>
                  <a:schemeClr val="bg1"/>
                </a:solidFill>
                <a:latin typeface="Palatino"/>
              </a:rPr>
              <a:t>And if it cannot be otherwise, that the cause of thy people may not fail before thee may thine anger be kindled, and thine indignation fall upon them, that they may be wasted away, both root and branch, from under heaven;</a:t>
            </a:r>
          </a:p>
          <a:p>
            <a:pPr algn="just" fontAlgn="base"/>
            <a:r>
              <a:rPr lang="en-US" sz="1600" b="1" dirty="0">
                <a:solidFill>
                  <a:schemeClr val="bg1"/>
                </a:solidFill>
                <a:latin typeface="Palatino"/>
              </a:rPr>
              <a:t>53 </a:t>
            </a:r>
            <a:r>
              <a:rPr lang="en-US" sz="1600" dirty="0">
                <a:solidFill>
                  <a:schemeClr val="bg1"/>
                </a:solidFill>
                <a:latin typeface="Palatino"/>
              </a:rPr>
              <a:t>But inasmuch as they will repent, thou art gracious and merciful, and wilt turn away thy wrath when thou lookest upon the face of thine Anointed.</a:t>
            </a:r>
            <a:endParaRPr lang="en-US" sz="1600" b="0" i="0" dirty="0">
              <a:solidFill>
                <a:schemeClr val="bg1"/>
              </a:solidFill>
              <a:effectLst/>
              <a:latin typeface="Palatino"/>
            </a:endParaRPr>
          </a:p>
        </p:txBody>
      </p:sp>
      <p:sp>
        <p:nvSpPr>
          <p:cNvPr id="4" name="Rectangle 3">
            <a:extLst>
              <a:ext uri="{FF2B5EF4-FFF2-40B4-BE49-F238E27FC236}">
                <a16:creationId xmlns:a16="http://schemas.microsoft.com/office/drawing/2014/main" id="{77BD51F8-224F-44D0-82AF-F045372E70EA}"/>
              </a:ext>
            </a:extLst>
          </p:cNvPr>
          <p:cNvSpPr/>
          <p:nvPr/>
        </p:nvSpPr>
        <p:spPr>
          <a:xfrm>
            <a:off x="1630015" y="2293207"/>
            <a:ext cx="8733183" cy="584775"/>
          </a:xfrm>
          <a:prstGeom prst="rect">
            <a:avLst/>
          </a:prstGeom>
        </p:spPr>
        <p:txBody>
          <a:bodyPr wrap="square">
            <a:spAutoFit/>
          </a:bodyPr>
          <a:lstStyle/>
          <a:p>
            <a:pPr algn="just" fontAlgn="base"/>
            <a:r>
              <a:rPr lang="en-US" sz="1600" b="1" dirty="0">
                <a:solidFill>
                  <a:srgbClr val="FF0000"/>
                </a:solidFill>
                <a:latin typeface="Palatino"/>
              </a:rPr>
              <a:t>53 </a:t>
            </a:r>
            <a:r>
              <a:rPr lang="en-US" sz="1600" dirty="0">
                <a:solidFill>
                  <a:srgbClr val="FF0000"/>
                </a:solidFill>
                <a:latin typeface="Palatino"/>
              </a:rPr>
              <a:t>But inasmuch as they will repent, thou art gracious and merciful, and wilt turn away thy wrath when thou lookest upon the face of thine Anointed.</a:t>
            </a:r>
          </a:p>
        </p:txBody>
      </p:sp>
      <p:sp>
        <p:nvSpPr>
          <p:cNvPr id="5" name="Rectangle 4">
            <a:extLst>
              <a:ext uri="{FF2B5EF4-FFF2-40B4-BE49-F238E27FC236}">
                <a16:creationId xmlns:a16="http://schemas.microsoft.com/office/drawing/2014/main" id="{956D8127-259C-441B-9177-486A6ACAFA31}"/>
              </a:ext>
            </a:extLst>
          </p:cNvPr>
          <p:cNvSpPr/>
          <p:nvPr/>
        </p:nvSpPr>
        <p:spPr>
          <a:xfrm>
            <a:off x="1630012" y="2877982"/>
            <a:ext cx="7036909" cy="369332"/>
          </a:xfrm>
          <a:prstGeom prst="rect">
            <a:avLst/>
          </a:prstGeom>
        </p:spPr>
        <p:txBody>
          <a:bodyPr wrap="square">
            <a:spAutoFit/>
          </a:bodyPr>
          <a:lstStyle/>
          <a:p>
            <a:r>
              <a:rPr lang="en-US" b="1" dirty="0">
                <a:solidFill>
                  <a:schemeClr val="bg1"/>
                </a:solidFill>
              </a:rPr>
              <a:t>Why will Heavenly Father turn away His wrath from those who repent?</a:t>
            </a:r>
          </a:p>
        </p:txBody>
      </p:sp>
      <p:sp>
        <p:nvSpPr>
          <p:cNvPr id="6" name="Rectangle 5">
            <a:extLst>
              <a:ext uri="{FF2B5EF4-FFF2-40B4-BE49-F238E27FC236}">
                <a16:creationId xmlns:a16="http://schemas.microsoft.com/office/drawing/2014/main" id="{35D6F8BB-A57A-4827-9976-B54EDADDE65C}"/>
              </a:ext>
            </a:extLst>
          </p:cNvPr>
          <p:cNvSpPr/>
          <p:nvPr/>
        </p:nvSpPr>
        <p:spPr>
          <a:xfrm>
            <a:off x="1630012" y="3163427"/>
            <a:ext cx="8733184"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Because of Jesus Christ’s atoning sacrifice, Heavenly Father’s wrath will be turned away from those who repent.</a:t>
            </a:r>
          </a:p>
        </p:txBody>
      </p:sp>
    </p:spTree>
    <p:extLst>
      <p:ext uri="{BB962C8B-B14F-4D97-AF65-F5344CB8AC3E}">
        <p14:creationId xmlns:p14="http://schemas.microsoft.com/office/powerpoint/2010/main" val="1301820491"/>
      </p:ext>
    </p:extLst>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622302" y="406426"/>
            <a:ext cx="1364565" cy="38136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600" b="1" dirty="0">
                <a:solidFill>
                  <a:schemeClr val="bg1"/>
                </a:solidFill>
                <a:effectLst>
                  <a:outerShdw blurRad="38100" dist="38100" dir="2700000" algn="tl">
                    <a:srgbClr val="000000">
                      <a:alpha val="43137"/>
                    </a:srgbClr>
                  </a:outerShdw>
                </a:effectLst>
                <a:latin typeface="Trebuchet MS" panose="020B0603020202020204" pitchFamily="34" charset="0"/>
                <a:ea typeface="MS PMincho" panose="02020600040205080304" pitchFamily="18" charset="-128"/>
                <a:cs typeface="Times New Roman" panose="02020603050405020304" pitchFamily="18" charset="0"/>
              </a:rPr>
              <a:t>LESSON 117</a:t>
            </a:r>
          </a:p>
        </p:txBody>
      </p:sp>
      <p:sp>
        <p:nvSpPr>
          <p:cNvPr id="2" name="Rectangle 1">
            <a:extLst>
              <a:ext uri="{FF2B5EF4-FFF2-40B4-BE49-F238E27FC236}">
                <a16:creationId xmlns:a16="http://schemas.microsoft.com/office/drawing/2014/main" id="{09DA4A2F-69B1-4D36-86F7-F34E7B11F19B}"/>
              </a:ext>
            </a:extLst>
          </p:cNvPr>
          <p:cNvSpPr/>
          <p:nvPr/>
        </p:nvSpPr>
        <p:spPr>
          <a:xfrm>
            <a:off x="2385391" y="2551837"/>
            <a:ext cx="7421217" cy="1754326"/>
          </a:xfrm>
          <a:prstGeom prst="rect">
            <a:avLst/>
          </a:prstGeom>
        </p:spPr>
        <p:txBody>
          <a:bodyPr wrap="square">
            <a:spAutoFit/>
          </a:bodyPr>
          <a:lstStyle/>
          <a:p>
            <a:pPr algn="ctr"/>
            <a:r>
              <a:rPr lang="en-US" sz="3600" dirty="0">
                <a:solidFill>
                  <a:schemeClr val="bg1"/>
                </a:solidFill>
              </a:rPr>
              <a:t>“The Prophet prays that people throughout the world will be converted to the fulness of the gospel”</a:t>
            </a:r>
          </a:p>
        </p:txBody>
      </p:sp>
      <p:sp>
        <p:nvSpPr>
          <p:cNvPr id="3" name="Rectangle 2">
            <a:extLst>
              <a:ext uri="{FF2B5EF4-FFF2-40B4-BE49-F238E27FC236}">
                <a16:creationId xmlns:a16="http://schemas.microsoft.com/office/drawing/2014/main" id="{68BDEC0A-2C51-4176-9306-EC28952E50C2}"/>
              </a:ext>
            </a:extLst>
          </p:cNvPr>
          <p:cNvSpPr/>
          <p:nvPr/>
        </p:nvSpPr>
        <p:spPr>
          <a:xfrm>
            <a:off x="1398429" y="938456"/>
            <a:ext cx="3582904" cy="369332"/>
          </a:xfrm>
          <a:prstGeom prst="rect">
            <a:avLst/>
          </a:prstGeom>
        </p:spPr>
        <p:txBody>
          <a:bodyPr wrap="none">
            <a:spAutoFit/>
          </a:bodyPr>
          <a:lstStyle/>
          <a:p>
            <a:r>
              <a:rPr lang="en-US" b="1" dirty="0">
                <a:solidFill>
                  <a:schemeClr val="bg1"/>
                </a:solidFill>
              </a:rPr>
              <a:t>Doctrine and Covenants 109:54–67.</a:t>
            </a:r>
          </a:p>
        </p:txBody>
      </p:sp>
    </p:spTree>
    <p:extLst>
      <p:ext uri="{BB962C8B-B14F-4D97-AF65-F5344CB8AC3E}">
        <p14:creationId xmlns:p14="http://schemas.microsoft.com/office/powerpoint/2010/main" val="291891430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622302" y="406426"/>
            <a:ext cx="1364565" cy="38136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600" b="1" dirty="0">
                <a:solidFill>
                  <a:schemeClr val="bg1"/>
                </a:solidFill>
                <a:effectLst>
                  <a:outerShdw blurRad="38100" dist="38100" dir="2700000" algn="tl">
                    <a:srgbClr val="000000">
                      <a:alpha val="43137"/>
                    </a:srgbClr>
                  </a:outerShdw>
                </a:effectLst>
                <a:latin typeface="Trebuchet MS" panose="020B0603020202020204" pitchFamily="34" charset="0"/>
                <a:ea typeface="MS PMincho" panose="02020600040205080304" pitchFamily="18" charset="-128"/>
                <a:cs typeface="Times New Roman" panose="02020603050405020304" pitchFamily="18" charset="0"/>
              </a:rPr>
              <a:t>LESSON 117</a:t>
            </a:r>
          </a:p>
        </p:txBody>
      </p:sp>
      <p:sp>
        <p:nvSpPr>
          <p:cNvPr id="2" name="Rectangle 1">
            <a:extLst>
              <a:ext uri="{FF2B5EF4-FFF2-40B4-BE49-F238E27FC236}">
                <a16:creationId xmlns:a16="http://schemas.microsoft.com/office/drawing/2014/main" id="{CA445BC9-3E46-4235-AF3C-28AFFDB0E229}"/>
              </a:ext>
            </a:extLst>
          </p:cNvPr>
          <p:cNvSpPr/>
          <p:nvPr/>
        </p:nvSpPr>
        <p:spPr>
          <a:xfrm>
            <a:off x="1205132" y="1526455"/>
            <a:ext cx="5324884" cy="369332"/>
          </a:xfrm>
          <a:prstGeom prst="rect">
            <a:avLst/>
          </a:prstGeom>
        </p:spPr>
        <p:txBody>
          <a:bodyPr wrap="square">
            <a:spAutoFit/>
          </a:bodyPr>
          <a:lstStyle/>
          <a:p>
            <a:r>
              <a:rPr lang="en-US" i="1" dirty="0">
                <a:solidFill>
                  <a:schemeClr val="bg1"/>
                </a:solidFill>
                <a:effectLst>
                  <a:outerShdw blurRad="38100" dist="38100" dir="2700000" algn="tl">
                    <a:srgbClr val="000000">
                      <a:alpha val="43137"/>
                    </a:srgbClr>
                  </a:outerShdw>
                </a:effectLst>
              </a:rPr>
              <a:t>Prayed for people who have not yet heard the gospel.</a:t>
            </a:r>
          </a:p>
        </p:txBody>
      </p:sp>
      <p:sp>
        <p:nvSpPr>
          <p:cNvPr id="3" name="Rectangle 2">
            <a:extLst>
              <a:ext uri="{FF2B5EF4-FFF2-40B4-BE49-F238E27FC236}">
                <a16:creationId xmlns:a16="http://schemas.microsoft.com/office/drawing/2014/main" id="{275F2BAA-7BE0-4A28-8ADE-BE3368975FD9}"/>
              </a:ext>
            </a:extLst>
          </p:cNvPr>
          <p:cNvSpPr/>
          <p:nvPr/>
        </p:nvSpPr>
        <p:spPr>
          <a:xfrm>
            <a:off x="1205132" y="787791"/>
            <a:ext cx="3766544"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Prayed for the full-time missionaries. </a:t>
            </a:r>
            <a:endParaRPr lang="en-US" i="1" dirty="0">
              <a:effectLst>
                <a:outerShdw blurRad="38100" dist="38100" dir="2700000" algn="tl">
                  <a:srgbClr val="000000">
                    <a:alpha val="43137"/>
                  </a:srgbClr>
                </a:outerShdw>
              </a:effectLst>
            </a:endParaRPr>
          </a:p>
        </p:txBody>
      </p:sp>
      <p:sp>
        <p:nvSpPr>
          <p:cNvPr id="4" name="Rectangle 3">
            <a:extLst>
              <a:ext uri="{FF2B5EF4-FFF2-40B4-BE49-F238E27FC236}">
                <a16:creationId xmlns:a16="http://schemas.microsoft.com/office/drawing/2014/main" id="{EB38FCF9-89EB-4EE9-A0D7-F33BA3C00387}"/>
              </a:ext>
            </a:extLst>
          </p:cNvPr>
          <p:cNvSpPr/>
          <p:nvPr/>
        </p:nvSpPr>
        <p:spPr>
          <a:xfrm>
            <a:off x="1205132" y="1157123"/>
            <a:ext cx="4345549"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Prayed for people investigating the Church. </a:t>
            </a:r>
            <a:endParaRPr lang="en-US" i="1" dirty="0">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33664508-55EB-43BA-82C8-342E50DBFEBA}"/>
              </a:ext>
            </a:extLst>
          </p:cNvPr>
          <p:cNvSpPr/>
          <p:nvPr/>
        </p:nvSpPr>
        <p:spPr>
          <a:xfrm>
            <a:off x="1205130" y="1888745"/>
            <a:ext cx="5749266" cy="369332"/>
          </a:xfrm>
          <a:prstGeom prst="rect">
            <a:avLst/>
          </a:prstGeom>
        </p:spPr>
        <p:txBody>
          <a:bodyPr wrap="none">
            <a:spAutoFit/>
          </a:bodyPr>
          <a:lstStyle/>
          <a:p>
            <a:r>
              <a:rPr lang="en-US" b="1" dirty="0">
                <a:solidFill>
                  <a:schemeClr val="bg1"/>
                </a:solidFill>
              </a:rPr>
              <a:t>In what ways do you think your prayers help these people?</a:t>
            </a:r>
          </a:p>
        </p:txBody>
      </p:sp>
      <p:sp>
        <p:nvSpPr>
          <p:cNvPr id="8" name="Rectangle 7">
            <a:extLst>
              <a:ext uri="{FF2B5EF4-FFF2-40B4-BE49-F238E27FC236}">
                <a16:creationId xmlns:a16="http://schemas.microsoft.com/office/drawing/2014/main" id="{49352770-DC74-45DB-92BB-EBE093736FBB}"/>
              </a:ext>
            </a:extLst>
          </p:cNvPr>
          <p:cNvSpPr/>
          <p:nvPr/>
        </p:nvSpPr>
        <p:spPr>
          <a:xfrm>
            <a:off x="1205130" y="2265119"/>
            <a:ext cx="3655040" cy="369332"/>
          </a:xfrm>
          <a:prstGeom prst="rect">
            <a:avLst/>
          </a:prstGeom>
        </p:spPr>
        <p:txBody>
          <a:bodyPr wrap="none">
            <a:spAutoFit/>
          </a:bodyPr>
          <a:lstStyle/>
          <a:p>
            <a:r>
              <a:rPr lang="en-US" b="1" dirty="0">
                <a:solidFill>
                  <a:schemeClr val="bg1"/>
                </a:solidFill>
              </a:rPr>
              <a:t>Doctrine and Covenants 109:54-58.</a:t>
            </a:r>
          </a:p>
        </p:txBody>
      </p:sp>
      <p:sp>
        <p:nvSpPr>
          <p:cNvPr id="6" name="Rectangle 5">
            <a:extLst>
              <a:ext uri="{FF2B5EF4-FFF2-40B4-BE49-F238E27FC236}">
                <a16:creationId xmlns:a16="http://schemas.microsoft.com/office/drawing/2014/main" id="{96B9E575-7381-42F9-A12C-41C82A34DB82}"/>
              </a:ext>
            </a:extLst>
          </p:cNvPr>
          <p:cNvSpPr/>
          <p:nvPr/>
        </p:nvSpPr>
        <p:spPr>
          <a:xfrm>
            <a:off x="1205130" y="2565457"/>
            <a:ext cx="9323396" cy="2246769"/>
          </a:xfrm>
          <a:prstGeom prst="rect">
            <a:avLst/>
          </a:prstGeom>
        </p:spPr>
        <p:txBody>
          <a:bodyPr wrap="square">
            <a:spAutoFit/>
          </a:bodyPr>
          <a:lstStyle/>
          <a:p>
            <a:pPr algn="just" fontAlgn="base"/>
            <a:r>
              <a:rPr lang="en-US" sz="1400" b="1" dirty="0">
                <a:solidFill>
                  <a:schemeClr val="bg1"/>
                </a:solidFill>
                <a:latin typeface="Palatino"/>
              </a:rPr>
              <a:t>54 </a:t>
            </a:r>
            <a:r>
              <a:rPr lang="en-US" sz="1400" dirty="0">
                <a:solidFill>
                  <a:schemeClr val="bg1"/>
                </a:solidFill>
                <a:latin typeface="Palatino"/>
              </a:rPr>
              <a:t>Have mercy, O Lord, upon all the nations of the earth; have mercy upon the rulers of our land; may those principles, which were so honorably and nobly defended, namely, the Constitution of our land, by our fathers, be established forever.</a:t>
            </a:r>
          </a:p>
          <a:p>
            <a:pPr algn="just" fontAlgn="base"/>
            <a:r>
              <a:rPr lang="en-US" sz="1400" b="1" dirty="0">
                <a:solidFill>
                  <a:schemeClr val="bg1"/>
                </a:solidFill>
                <a:latin typeface="Palatino"/>
              </a:rPr>
              <a:t>55 </a:t>
            </a:r>
            <a:r>
              <a:rPr lang="en-US" sz="1400" dirty="0">
                <a:solidFill>
                  <a:schemeClr val="bg1"/>
                </a:solidFill>
                <a:latin typeface="Palatino"/>
              </a:rPr>
              <a:t>Remember the kings, the princes, the nobles, and the great ones of the earth, and all people, and the churches, all the poor, the needy, and afflicted ones of the earth;</a:t>
            </a:r>
          </a:p>
          <a:p>
            <a:pPr algn="just" fontAlgn="base"/>
            <a:r>
              <a:rPr lang="en-US" sz="1400" b="1" dirty="0">
                <a:solidFill>
                  <a:schemeClr val="bg1"/>
                </a:solidFill>
                <a:latin typeface="Palatino"/>
              </a:rPr>
              <a:t>56 </a:t>
            </a:r>
            <a:r>
              <a:rPr lang="en-US" sz="1400" dirty="0">
                <a:solidFill>
                  <a:schemeClr val="bg1"/>
                </a:solidFill>
                <a:latin typeface="Palatino"/>
              </a:rPr>
              <a:t>That their hearts may be softened when thy servants shall go out from thy house, O Jehovah, to bear testimony of thy name; that their prejudices may give way before the truth, and thy people may obtain favor in the sight of all;</a:t>
            </a:r>
          </a:p>
          <a:p>
            <a:pPr algn="just" fontAlgn="base"/>
            <a:r>
              <a:rPr lang="en-US" sz="1400" b="1" dirty="0">
                <a:solidFill>
                  <a:schemeClr val="bg1"/>
                </a:solidFill>
                <a:latin typeface="Palatino"/>
              </a:rPr>
              <a:t>57 </a:t>
            </a:r>
            <a:r>
              <a:rPr lang="en-US" sz="1400" dirty="0">
                <a:solidFill>
                  <a:schemeClr val="bg1"/>
                </a:solidFill>
                <a:latin typeface="Palatino"/>
              </a:rPr>
              <a:t>That all the ends of the earth may know that we, thy servants, have heard thy voice, and that thou hast sent us;</a:t>
            </a:r>
          </a:p>
          <a:p>
            <a:pPr algn="just" fontAlgn="base"/>
            <a:r>
              <a:rPr lang="en-US" sz="1400" b="1" dirty="0">
                <a:solidFill>
                  <a:schemeClr val="bg1"/>
                </a:solidFill>
                <a:latin typeface="Palatino"/>
              </a:rPr>
              <a:t>58 </a:t>
            </a:r>
            <a:r>
              <a:rPr lang="en-US" sz="1400" dirty="0">
                <a:solidFill>
                  <a:schemeClr val="bg1"/>
                </a:solidFill>
                <a:latin typeface="Palatino"/>
              </a:rPr>
              <a:t>That from among all these, thy servants, the sons of Jacob, may gather out the righteous to build a holy city to thy name, as thou hast commanded them.</a:t>
            </a:r>
            <a:endParaRPr lang="en-US" sz="1400" b="0" i="0" dirty="0">
              <a:solidFill>
                <a:schemeClr val="bg1"/>
              </a:solidFill>
              <a:effectLst/>
              <a:latin typeface="Palatino"/>
            </a:endParaRPr>
          </a:p>
        </p:txBody>
      </p:sp>
      <p:sp>
        <p:nvSpPr>
          <p:cNvPr id="9" name="Rectangle 8">
            <a:extLst>
              <a:ext uri="{FF2B5EF4-FFF2-40B4-BE49-F238E27FC236}">
                <a16:creationId xmlns:a16="http://schemas.microsoft.com/office/drawing/2014/main" id="{27EC98E3-7178-4F85-8684-2A8898CCCCA7}"/>
              </a:ext>
            </a:extLst>
          </p:cNvPr>
          <p:cNvSpPr/>
          <p:nvPr/>
        </p:nvSpPr>
        <p:spPr>
          <a:xfrm>
            <a:off x="1205130" y="4791285"/>
            <a:ext cx="9171320" cy="369332"/>
          </a:xfrm>
          <a:prstGeom prst="rect">
            <a:avLst/>
          </a:prstGeom>
        </p:spPr>
        <p:txBody>
          <a:bodyPr wrap="square">
            <a:spAutoFit/>
          </a:bodyPr>
          <a:lstStyle/>
          <a:p>
            <a:pPr algn="just"/>
            <a:r>
              <a:rPr lang="en-US" b="1" dirty="0">
                <a:solidFill>
                  <a:schemeClr val="bg1"/>
                </a:solidFill>
              </a:rPr>
              <a:t>What did the Prophet pray would happen to all who hear the testimony of the Lord’s servants?</a:t>
            </a:r>
          </a:p>
        </p:txBody>
      </p:sp>
      <p:sp>
        <p:nvSpPr>
          <p:cNvPr id="10" name="Rectangle 9">
            <a:extLst>
              <a:ext uri="{FF2B5EF4-FFF2-40B4-BE49-F238E27FC236}">
                <a16:creationId xmlns:a16="http://schemas.microsoft.com/office/drawing/2014/main" id="{1135075C-DBB2-49D2-B4F8-F1B211AD5CC1}"/>
              </a:ext>
            </a:extLst>
          </p:cNvPr>
          <p:cNvSpPr/>
          <p:nvPr/>
        </p:nvSpPr>
        <p:spPr>
          <a:xfrm>
            <a:off x="1205130" y="5119606"/>
            <a:ext cx="4338111" cy="369332"/>
          </a:xfrm>
          <a:prstGeom prst="rect">
            <a:avLst/>
          </a:prstGeom>
        </p:spPr>
        <p:txBody>
          <a:bodyPr wrap="none">
            <a:spAutoFit/>
          </a:bodyPr>
          <a:lstStyle/>
          <a:p>
            <a:r>
              <a:rPr lang="en-US" b="1" dirty="0">
                <a:solidFill>
                  <a:schemeClr val="bg1"/>
                </a:solidFill>
              </a:rPr>
              <a:t>What principles do you see in these verses?</a:t>
            </a:r>
          </a:p>
        </p:txBody>
      </p:sp>
      <p:sp>
        <p:nvSpPr>
          <p:cNvPr id="11" name="Rectangle 10">
            <a:extLst>
              <a:ext uri="{FF2B5EF4-FFF2-40B4-BE49-F238E27FC236}">
                <a16:creationId xmlns:a16="http://schemas.microsoft.com/office/drawing/2014/main" id="{089850AB-C5B9-47F1-A1A5-B9B0D4CBEF78}"/>
              </a:ext>
            </a:extLst>
          </p:cNvPr>
          <p:cNvSpPr/>
          <p:nvPr/>
        </p:nvSpPr>
        <p:spPr>
          <a:xfrm>
            <a:off x="1205131" y="5488938"/>
            <a:ext cx="9171319"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Temple worship prepares us to bear testimony to others. If we pray for others, their hearts can be softened to receive the Lord’s servants.</a:t>
            </a:r>
          </a:p>
        </p:txBody>
      </p:sp>
    </p:spTree>
    <p:extLst>
      <p:ext uri="{BB962C8B-B14F-4D97-AF65-F5344CB8AC3E}">
        <p14:creationId xmlns:p14="http://schemas.microsoft.com/office/powerpoint/2010/main" val="2539205833"/>
      </p:ext>
    </p:extLst>
  </p:cSld>
  <p:clrMapOvr>
    <a:masterClrMapping/>
  </p:clrMapOvr>
  <mc:AlternateContent xmlns:mc="http://schemas.openxmlformats.org/markup-compatibility/2006">
    <mc:Choice xmlns:p14="http://schemas.microsoft.com/office/powerpoint/2010/main" Requires="p14">
      <p:transition spd="slow" p14:dur="1500">
        <p14:window/>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randombar(horizontal)">
                                      <p:cBhvr>
                                        <p:cTn id="29" dur="1000"/>
                                        <p:tgtEl>
                                          <p:spTgt spid="6"/>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randombar(horizontal)">
                                      <p:cBhvr>
                                        <p:cTn id="32" dur="1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strips(downLeft)">
                                      <p:cBhvr>
                                        <p:cTn id="37" dur="1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right)">
                                      <p:cBhvr>
                                        <p:cTn id="4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8" grpId="0"/>
      <p:bldP spid="6" grpId="0"/>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622302" y="406426"/>
            <a:ext cx="1364565" cy="38136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600" b="1" dirty="0">
                <a:solidFill>
                  <a:schemeClr val="bg1"/>
                </a:solidFill>
                <a:effectLst>
                  <a:outerShdw blurRad="38100" dist="38100" dir="2700000" algn="tl">
                    <a:srgbClr val="000000">
                      <a:alpha val="43137"/>
                    </a:srgbClr>
                  </a:outerShdw>
                </a:effectLst>
                <a:latin typeface="Trebuchet MS" panose="020B0603020202020204" pitchFamily="34" charset="0"/>
                <a:ea typeface="MS PMincho" panose="02020600040205080304" pitchFamily="18" charset="-128"/>
                <a:cs typeface="Times New Roman" panose="02020603050405020304" pitchFamily="18" charset="0"/>
              </a:rPr>
              <a:t>LESSON 117</a:t>
            </a:r>
          </a:p>
        </p:txBody>
      </p:sp>
      <p:sp>
        <p:nvSpPr>
          <p:cNvPr id="2" name="Rectangle 1">
            <a:extLst>
              <a:ext uri="{FF2B5EF4-FFF2-40B4-BE49-F238E27FC236}">
                <a16:creationId xmlns:a16="http://schemas.microsoft.com/office/drawing/2014/main" id="{12AD74A6-8EB5-44EF-BD36-D62A64455EC4}"/>
              </a:ext>
            </a:extLst>
          </p:cNvPr>
          <p:cNvSpPr/>
          <p:nvPr/>
        </p:nvSpPr>
        <p:spPr>
          <a:xfrm>
            <a:off x="2557669" y="2551837"/>
            <a:ext cx="7076661" cy="1754326"/>
          </a:xfrm>
          <a:prstGeom prst="rect">
            <a:avLst/>
          </a:prstGeom>
        </p:spPr>
        <p:txBody>
          <a:bodyPr wrap="square">
            <a:spAutoFit/>
          </a:bodyPr>
          <a:lstStyle/>
          <a:p>
            <a:pPr algn="ctr"/>
            <a:r>
              <a:rPr lang="en-US" sz="3600" b="1" dirty="0">
                <a:solidFill>
                  <a:schemeClr val="bg1"/>
                </a:solidFill>
                <a:latin typeface="Garamond" panose="02020404030301010803" pitchFamily="18" charset="0"/>
              </a:rPr>
              <a:t>“The Prophet prays for the Church and asks the Lord to accept the dedication of the temple”</a:t>
            </a:r>
          </a:p>
        </p:txBody>
      </p:sp>
      <p:sp>
        <p:nvSpPr>
          <p:cNvPr id="3" name="Rectangle 2">
            <a:extLst>
              <a:ext uri="{FF2B5EF4-FFF2-40B4-BE49-F238E27FC236}">
                <a16:creationId xmlns:a16="http://schemas.microsoft.com/office/drawing/2014/main" id="{F728CE00-8E91-41B6-AA2B-19D3162C57EB}"/>
              </a:ext>
            </a:extLst>
          </p:cNvPr>
          <p:cNvSpPr/>
          <p:nvPr/>
        </p:nvSpPr>
        <p:spPr>
          <a:xfrm>
            <a:off x="1689977" y="1115816"/>
            <a:ext cx="3582904" cy="369332"/>
          </a:xfrm>
          <a:prstGeom prst="rect">
            <a:avLst/>
          </a:prstGeom>
        </p:spPr>
        <p:txBody>
          <a:bodyPr wrap="none">
            <a:spAutoFit/>
          </a:bodyPr>
          <a:lstStyle/>
          <a:p>
            <a:r>
              <a:rPr lang="en-US" b="1" dirty="0">
                <a:solidFill>
                  <a:schemeClr val="bg1"/>
                </a:solidFill>
              </a:rPr>
              <a:t>Doctrine and Covenants 109:68–80.</a:t>
            </a:r>
          </a:p>
        </p:txBody>
      </p:sp>
    </p:spTree>
    <p:extLst>
      <p:ext uri="{BB962C8B-B14F-4D97-AF65-F5344CB8AC3E}">
        <p14:creationId xmlns:p14="http://schemas.microsoft.com/office/powerpoint/2010/main" val="1405017733"/>
      </p:ext>
    </p:extLst>
  </p:cSld>
  <p:clrMapOvr>
    <a:masterClrMapping/>
  </p:clrMapOvr>
  <p:transition spd="slow">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0</TotalTime>
  <Words>623</Words>
  <Application>Microsoft Office PowerPoint</Application>
  <PresentationFormat>Widescreen</PresentationFormat>
  <Paragraphs>75</Paragraphs>
  <Slides>11</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11</vt:i4>
      </vt:variant>
    </vt:vector>
  </HeadingPairs>
  <TitlesOfParts>
    <vt:vector size="24" baseType="lpstr">
      <vt:lpstr>MS PMincho</vt:lpstr>
      <vt:lpstr>PMingLiU-ExtB</vt:lpstr>
      <vt:lpstr>Arial</vt:lpstr>
      <vt:lpstr>Arial Black</vt:lpstr>
      <vt:lpstr>Calibri</vt:lpstr>
      <vt:lpstr>Calibri Light</vt:lpstr>
      <vt:lpstr>Garamond</vt:lpstr>
      <vt:lpstr>Mongolian Baiti</vt:lpstr>
      <vt:lpstr>Palatino</vt:lpstr>
      <vt:lpstr>Times New Roman</vt:lpstr>
      <vt:lpstr>Trebuchet MS</vt:lpstr>
      <vt:lpstr>Wingdings 3</vt:lpstr>
      <vt:lpstr>Celestial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2876</cp:revision>
  <dcterms:created xsi:type="dcterms:W3CDTF">2018-08-29T04:26:39Z</dcterms:created>
  <dcterms:modified xsi:type="dcterms:W3CDTF">2018-10-12T22:54:16Z</dcterms:modified>
</cp:coreProperties>
</file>