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249" r:id="rId1"/>
  </p:sldMasterIdLst>
  <p:notesMasterIdLst>
    <p:notesMasterId r:id="rId15"/>
  </p:notesMasterIdLst>
  <p:sldIdLst>
    <p:sldId id="296" r:id="rId2"/>
    <p:sldId id="305" r:id="rId3"/>
    <p:sldId id="304" r:id="rId4"/>
    <p:sldId id="306" r:id="rId5"/>
    <p:sldId id="307" r:id="rId6"/>
    <p:sldId id="308" r:id="rId7"/>
    <p:sldId id="309" r:id="rId8"/>
    <p:sldId id="310" r:id="rId9"/>
    <p:sldId id="311" r:id="rId10"/>
    <p:sldId id="312" r:id="rId11"/>
    <p:sldId id="313" r:id="rId12"/>
    <p:sldId id="314" r:id="rId13"/>
    <p:sldId id="31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CC0000"/>
    <a:srgbClr val="D88028"/>
    <a:srgbClr val="D6E513"/>
    <a:srgbClr val="FFD757"/>
    <a:srgbClr val="13BD23"/>
    <a:srgbClr val="B9B93A"/>
    <a:srgbClr val="FF6600"/>
    <a:srgbClr val="A7897B"/>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64" d="100"/>
          <a:sy n="64" d="100"/>
        </p:scale>
        <p:origin x="8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10/12/2018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5493517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505731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65684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720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8276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76231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988481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1928857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779635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90601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79628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0311735"/>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934064699"/>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945375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51699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556535359"/>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013921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00B050"/>
            </a:gs>
            <a:gs pos="0">
              <a:schemeClr val="accent4">
                <a:lumMod val="50000"/>
              </a:schemeClr>
            </a:gs>
            <a:gs pos="44000">
              <a:srgbClr val="92D05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5640873-EF0B-4AC7-AF11-57FEBA4985EA}" type="datetimeFigureOut">
              <a:rPr lang="en-US" smtClean="0"/>
              <a:t>10/12/2018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109572057"/>
      </p:ext>
    </p:extLst>
  </p:cSld>
  <p:clrMap bg1="dk1" tx1="lt1" bg2="dk2" tx2="lt2" accent1="accent1" accent2="accent2" accent3="accent3" accent4="accent4" accent5="accent5" accent6="accent6" hlink="hlink" folHlink="folHlink"/>
  <p:sldLayoutIdLst>
    <p:sldLayoutId id="2147485250" r:id="rId1"/>
    <p:sldLayoutId id="2147485251" r:id="rId2"/>
    <p:sldLayoutId id="2147485252" r:id="rId3"/>
    <p:sldLayoutId id="2147485253" r:id="rId4"/>
    <p:sldLayoutId id="2147485254" r:id="rId5"/>
    <p:sldLayoutId id="2147485255" r:id="rId6"/>
    <p:sldLayoutId id="2147485256" r:id="rId7"/>
    <p:sldLayoutId id="2147485257" r:id="rId8"/>
    <p:sldLayoutId id="2147485258" r:id="rId9"/>
    <p:sldLayoutId id="2147485259" r:id="rId10"/>
    <p:sldLayoutId id="2147485260" r:id="rId11"/>
    <p:sldLayoutId id="2147485261" r:id="rId12"/>
    <p:sldLayoutId id="2147485262" r:id="rId13"/>
    <p:sldLayoutId id="2147485263" r:id="rId14"/>
    <p:sldLayoutId id="2147485264" r:id="rId15"/>
    <p:sldLayoutId id="2147485265" r:id="rId16"/>
    <p:sldLayoutId id="2147485266"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bg2">
                    <a:lumMod val="10000"/>
                  </a:schemeClr>
                </a:solidFill>
              </a:rPr>
              <a:t>Doctrine and Covenants </a:t>
            </a:r>
          </a:p>
          <a:p>
            <a:r>
              <a:rPr lang="en-US" sz="2400" b="1" dirty="0">
                <a:solidFill>
                  <a:schemeClr val="bg2">
                    <a:lumMod val="10000"/>
                  </a:schemeClr>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726701" y="2921168"/>
            <a:ext cx="4797287" cy="1015663"/>
          </a:xfrm>
          <a:prstGeom prst="rect">
            <a:avLst/>
          </a:prstGeom>
          <a:noFill/>
        </p:spPr>
        <p:txBody>
          <a:bodyPr wrap="square" rtlCol="0">
            <a:spAutoFit/>
          </a:bodyPr>
          <a:lstStyle/>
          <a:p>
            <a:pPr algn="ctr"/>
            <a:r>
              <a:rPr lang="en-US" sz="6000" b="1" dirty="0">
                <a:solidFill>
                  <a:schemeClr val="bg1"/>
                </a:solidFill>
                <a:effectLst>
                  <a:outerShdw blurRad="38100" dist="38100" dir="2700000" algn="tl">
                    <a:srgbClr val="000000">
                      <a:alpha val="43137"/>
                    </a:srgbClr>
                  </a:outerShdw>
                </a:effectLst>
                <a:latin typeface="Mongolian Baiti" panose="03000500000000000000" pitchFamily="66" charset="0"/>
                <a:ea typeface="PMingLiU-ExtB" panose="02020500000000000000" pitchFamily="18" charset="-120"/>
                <a:cs typeface="Mongolian Baiti" panose="03000500000000000000" pitchFamily="66"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57E2E2-50D5-4EAC-BD1A-044E8BB70DB2}"/>
              </a:ext>
            </a:extLst>
          </p:cNvPr>
          <p:cNvSpPr/>
          <p:nvPr/>
        </p:nvSpPr>
        <p:spPr>
          <a:xfrm>
            <a:off x="2716696" y="1652552"/>
            <a:ext cx="6798365" cy="4267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Subtitle 4">
            <a:extLst>
              <a:ext uri="{FF2B5EF4-FFF2-40B4-BE49-F238E27FC236}">
                <a16:creationId xmlns:a16="http://schemas.microsoft.com/office/drawing/2014/main" id="{4F2B27ED-CE69-43C4-854C-35DA059B270B}"/>
              </a:ext>
            </a:extLst>
          </p:cNvPr>
          <p:cNvSpPr txBox="1">
            <a:spLocks/>
          </p:cNvSpPr>
          <p:nvPr/>
        </p:nvSpPr>
        <p:spPr>
          <a:xfrm>
            <a:off x="9622302" y="406426"/>
            <a:ext cx="1364565" cy="3813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600" b="1" dirty="0">
                <a:solidFill>
                  <a:schemeClr val="bg1"/>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Times New Roman" panose="02020603050405020304" pitchFamily="18" charset="0"/>
              </a:rPr>
              <a:t>LESSON 115</a:t>
            </a:r>
          </a:p>
        </p:txBody>
      </p:sp>
      <p:sp>
        <p:nvSpPr>
          <p:cNvPr id="2" name="Rectangle 1">
            <a:extLst>
              <a:ext uri="{FF2B5EF4-FFF2-40B4-BE49-F238E27FC236}">
                <a16:creationId xmlns:a16="http://schemas.microsoft.com/office/drawing/2014/main" id="{FAB3A476-DA90-4A00-B148-C89E48F25E71}"/>
              </a:ext>
            </a:extLst>
          </p:cNvPr>
          <p:cNvSpPr/>
          <p:nvPr/>
        </p:nvSpPr>
        <p:spPr>
          <a:xfrm>
            <a:off x="3048000" y="1800993"/>
            <a:ext cx="6096000" cy="3970318"/>
          </a:xfrm>
          <a:prstGeom prst="rect">
            <a:avLst/>
          </a:prstGeom>
        </p:spPr>
        <p:txBody>
          <a:bodyPr>
            <a:spAutoFit/>
          </a:bodyPr>
          <a:lstStyle/>
          <a:p>
            <a:pPr marL="342900" indent="-342900" algn="just">
              <a:buAutoNum type="arabicPeriod"/>
            </a:pPr>
            <a:r>
              <a:rPr lang="en-US" dirty="0">
                <a:solidFill>
                  <a:schemeClr val="bg1"/>
                </a:solidFill>
              </a:rPr>
              <a:t>A member of the Church has a righteous desire to be married in the temple. After a lifetime of faithful service in the Church, this member dies without having an opportunity to be sealed to a spouse in the temple. </a:t>
            </a:r>
          </a:p>
          <a:p>
            <a:pPr marL="342900" indent="-342900" algn="just">
              <a:buAutoNum type="arabicPeriod"/>
            </a:pPr>
            <a:r>
              <a:rPr lang="en-US" dirty="0">
                <a:solidFill>
                  <a:schemeClr val="bg1"/>
                </a:solidFill>
              </a:rPr>
              <a:t>2. A young man valiantly keeps his baptismal covenants and performs his Aaronic Priesthood duties. He has a great desire to serve a full-time mission but is unable to do so because of a physical disability. </a:t>
            </a:r>
          </a:p>
          <a:p>
            <a:pPr marL="342900" indent="-342900" algn="just">
              <a:buAutoNum type="arabicPeriod"/>
            </a:pPr>
            <a:r>
              <a:rPr lang="en-US" dirty="0">
                <a:solidFill>
                  <a:schemeClr val="bg1"/>
                </a:solidFill>
              </a:rPr>
              <a:t>3. A young woman holds a grudge against another young woman. She pretends to be friendly but secretly hopes that bad things will happen to the other young woman. </a:t>
            </a:r>
          </a:p>
          <a:p>
            <a:pPr marL="342900" indent="-342900" algn="just">
              <a:buAutoNum type="arabicPeriod"/>
            </a:pPr>
            <a:r>
              <a:rPr lang="en-US" dirty="0">
                <a:solidFill>
                  <a:schemeClr val="bg1"/>
                </a:solidFill>
              </a:rPr>
              <a:t>4. A young man thinks lustful thoughts, and he does not seek the Lord’s help to change his inappropriate thoughts and feelings.</a:t>
            </a:r>
          </a:p>
        </p:txBody>
      </p:sp>
      <p:sp>
        <p:nvSpPr>
          <p:cNvPr id="5" name="Rectangle 4">
            <a:extLst>
              <a:ext uri="{FF2B5EF4-FFF2-40B4-BE49-F238E27FC236}">
                <a16:creationId xmlns:a16="http://schemas.microsoft.com/office/drawing/2014/main" id="{DA46ACB8-D973-4A73-A2BB-57011AA6EF9B}"/>
              </a:ext>
            </a:extLst>
          </p:cNvPr>
          <p:cNvSpPr/>
          <p:nvPr/>
        </p:nvSpPr>
        <p:spPr>
          <a:xfrm>
            <a:off x="1453356" y="1109726"/>
            <a:ext cx="8565288" cy="369332"/>
          </a:xfrm>
          <a:prstGeom prst="rect">
            <a:avLst/>
          </a:prstGeom>
        </p:spPr>
        <p:txBody>
          <a:bodyPr wrap="square">
            <a:spAutoFit/>
          </a:bodyPr>
          <a:lstStyle/>
          <a:p>
            <a:pPr algn="just"/>
            <a:r>
              <a:rPr lang="en-US" b="1" dirty="0">
                <a:solidFill>
                  <a:schemeClr val="bg1"/>
                </a:solidFill>
              </a:rPr>
              <a:t>How does this example illustrate the importance of our desires as well as our works?</a:t>
            </a:r>
          </a:p>
        </p:txBody>
      </p:sp>
    </p:spTree>
    <p:extLst>
      <p:ext uri="{BB962C8B-B14F-4D97-AF65-F5344CB8AC3E}">
        <p14:creationId xmlns:p14="http://schemas.microsoft.com/office/powerpoint/2010/main" val="1768631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1000"/>
                                        <p:tgtEl>
                                          <p:spTgt spid="2"/>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622302" y="406426"/>
            <a:ext cx="1364565" cy="3813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600" b="1" dirty="0">
                <a:solidFill>
                  <a:schemeClr val="bg1"/>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Times New Roman" panose="02020603050405020304" pitchFamily="18" charset="0"/>
              </a:rPr>
              <a:t>LESSON 115</a:t>
            </a:r>
          </a:p>
        </p:txBody>
      </p:sp>
      <p:sp>
        <p:nvSpPr>
          <p:cNvPr id="2" name="Rectangle 1">
            <a:extLst>
              <a:ext uri="{FF2B5EF4-FFF2-40B4-BE49-F238E27FC236}">
                <a16:creationId xmlns:a16="http://schemas.microsoft.com/office/drawing/2014/main" id="{4176BB30-F309-4932-9197-C2235E2D29DA}"/>
              </a:ext>
            </a:extLst>
          </p:cNvPr>
          <p:cNvSpPr/>
          <p:nvPr/>
        </p:nvSpPr>
        <p:spPr>
          <a:xfrm>
            <a:off x="3564835" y="787791"/>
            <a:ext cx="5433391" cy="389003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7CC698BF-F1F3-4438-B5AE-19F0984A1ED1}"/>
              </a:ext>
            </a:extLst>
          </p:cNvPr>
          <p:cNvSpPr/>
          <p:nvPr/>
        </p:nvSpPr>
        <p:spPr>
          <a:xfrm>
            <a:off x="4916556" y="787791"/>
            <a:ext cx="4081670" cy="2246769"/>
          </a:xfrm>
          <a:prstGeom prst="rect">
            <a:avLst/>
          </a:prstGeom>
        </p:spPr>
        <p:txBody>
          <a:bodyPr wrap="square">
            <a:spAutoFit/>
          </a:bodyPr>
          <a:lstStyle/>
          <a:p>
            <a:pPr algn="just"/>
            <a:r>
              <a:rPr lang="en-US" sz="1400" dirty="0">
                <a:solidFill>
                  <a:schemeClr val="bg1"/>
                </a:solidFill>
              </a:rPr>
              <a:t>“Are we sure to be guiltless under the law of God if we merely refrain from evil acts? What if we entertain evil thoughts and desires? </a:t>
            </a:r>
          </a:p>
          <a:p>
            <a:pPr algn="just"/>
            <a:r>
              <a:rPr lang="en-US" sz="1400" dirty="0">
                <a:solidFill>
                  <a:schemeClr val="bg1"/>
                </a:solidFill>
              </a:rPr>
              <a:t>“Will hateful feelings go unnoticed in the day of judgment? Will envy? Will covetousness?… </a:t>
            </a:r>
          </a:p>
          <a:p>
            <a:pPr algn="just"/>
            <a:r>
              <a:rPr lang="en-US" sz="1400" dirty="0">
                <a:solidFill>
                  <a:schemeClr val="bg1"/>
                </a:solidFill>
              </a:rPr>
              <a:t>“Our answers to such questions illustrate what we might call the bad news, that we can sin without overt acts, merely by our feelings and the desires of</a:t>
            </a:r>
          </a:p>
          <a:p>
            <a:pPr algn="just"/>
            <a:r>
              <a:rPr lang="en-US" sz="1400" dirty="0">
                <a:solidFill>
                  <a:schemeClr val="bg1"/>
                </a:solidFill>
              </a:rPr>
              <a:t>Our hearts. </a:t>
            </a:r>
          </a:p>
          <a:p>
            <a:pPr algn="just"/>
            <a:r>
              <a:rPr lang="en-US" sz="1400" dirty="0">
                <a:solidFill>
                  <a:schemeClr val="bg1"/>
                </a:solidFill>
              </a:rPr>
              <a:t>“There is also good news. Under the law of God, we</a:t>
            </a:r>
          </a:p>
        </p:txBody>
      </p:sp>
      <p:pic>
        <p:nvPicPr>
          <p:cNvPr id="5" name="Picture 4">
            <a:extLst>
              <a:ext uri="{FF2B5EF4-FFF2-40B4-BE49-F238E27FC236}">
                <a16:creationId xmlns:a16="http://schemas.microsoft.com/office/drawing/2014/main" id="{5DE44560-E9CB-414F-96E0-041053EC2A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1830" y="888425"/>
            <a:ext cx="1224726" cy="1529384"/>
          </a:xfrm>
          <a:prstGeom prst="rect">
            <a:avLst/>
          </a:prstGeom>
        </p:spPr>
      </p:pic>
      <p:sp>
        <p:nvSpPr>
          <p:cNvPr id="6" name="TextBox 5">
            <a:extLst>
              <a:ext uri="{FF2B5EF4-FFF2-40B4-BE49-F238E27FC236}">
                <a16:creationId xmlns:a16="http://schemas.microsoft.com/office/drawing/2014/main" id="{CD26FCB0-104F-4CFE-AD2E-0F5E7C7AD495}"/>
              </a:ext>
            </a:extLst>
          </p:cNvPr>
          <p:cNvSpPr txBox="1"/>
          <p:nvPr/>
        </p:nvSpPr>
        <p:spPr>
          <a:xfrm>
            <a:off x="3690820" y="2417809"/>
            <a:ext cx="1226746" cy="523220"/>
          </a:xfrm>
          <a:prstGeom prst="rect">
            <a:avLst/>
          </a:prstGeom>
          <a:noFill/>
        </p:spPr>
        <p:txBody>
          <a:bodyPr wrap="none" rtlCol="0">
            <a:spAutoFit/>
          </a:bodyPr>
          <a:lstStyle/>
          <a:p>
            <a:pPr algn="ctr"/>
            <a:r>
              <a:rPr lang="en-US" sz="1400" b="1" dirty="0">
                <a:solidFill>
                  <a:schemeClr val="bg1"/>
                </a:solidFill>
              </a:rPr>
              <a:t>President</a:t>
            </a:r>
          </a:p>
          <a:p>
            <a:pPr algn="ctr"/>
            <a:r>
              <a:rPr lang="en-US" sz="1400" b="1" dirty="0">
                <a:solidFill>
                  <a:schemeClr val="bg1"/>
                </a:solidFill>
              </a:rPr>
              <a:t>Dallin H. Oaks</a:t>
            </a:r>
          </a:p>
        </p:txBody>
      </p:sp>
      <p:sp>
        <p:nvSpPr>
          <p:cNvPr id="8" name="Rectangle 7">
            <a:extLst>
              <a:ext uri="{FF2B5EF4-FFF2-40B4-BE49-F238E27FC236}">
                <a16:creationId xmlns:a16="http://schemas.microsoft.com/office/drawing/2014/main" id="{3D75A594-3A88-481E-B6C7-F2860E4326B3}"/>
              </a:ext>
            </a:extLst>
          </p:cNvPr>
          <p:cNvSpPr/>
          <p:nvPr/>
        </p:nvSpPr>
        <p:spPr>
          <a:xfrm>
            <a:off x="3564834" y="2861947"/>
            <a:ext cx="5433391" cy="1815882"/>
          </a:xfrm>
          <a:prstGeom prst="rect">
            <a:avLst/>
          </a:prstGeom>
        </p:spPr>
        <p:txBody>
          <a:bodyPr wrap="square">
            <a:spAutoFit/>
          </a:bodyPr>
          <a:lstStyle/>
          <a:p>
            <a:pPr algn="just"/>
            <a:r>
              <a:rPr lang="en-US" sz="1400" dirty="0">
                <a:solidFill>
                  <a:schemeClr val="bg1"/>
                </a:solidFill>
              </a:rPr>
              <a:t>can be rewarded for righteousness even where we are unable to perform the acts that are usually associated with such blessings. </a:t>
            </a:r>
          </a:p>
          <a:p>
            <a:pPr algn="just"/>
            <a:r>
              <a:rPr lang="en-US" sz="1400" dirty="0">
                <a:solidFill>
                  <a:schemeClr val="bg1"/>
                </a:solidFill>
              </a:rPr>
              <a:t>“When someone wanted to do something for my father-in-law but was prevented by circumstances, he would say, ‘Thank you. I will take the good will for the deed.’ Similarly, I believe that our Father in Heaven will receive the true desires of our hearts as a substitute for actions that are genuinely impossible” (“The Desires of Our Hearts,” Ensign, June 1986,66).</a:t>
            </a:r>
          </a:p>
        </p:txBody>
      </p:sp>
      <p:sp>
        <p:nvSpPr>
          <p:cNvPr id="9" name="Rectangle 8">
            <a:extLst>
              <a:ext uri="{FF2B5EF4-FFF2-40B4-BE49-F238E27FC236}">
                <a16:creationId xmlns:a16="http://schemas.microsoft.com/office/drawing/2014/main" id="{393328FB-FF45-44B5-A2F6-3F4C3D1D18F5}"/>
              </a:ext>
            </a:extLst>
          </p:cNvPr>
          <p:cNvSpPr/>
          <p:nvPr/>
        </p:nvSpPr>
        <p:spPr>
          <a:xfrm>
            <a:off x="1616765" y="4853130"/>
            <a:ext cx="8640417" cy="646331"/>
          </a:xfrm>
          <a:prstGeom prst="rect">
            <a:avLst/>
          </a:prstGeom>
        </p:spPr>
        <p:txBody>
          <a:bodyPr wrap="square">
            <a:spAutoFit/>
          </a:bodyPr>
          <a:lstStyle/>
          <a:p>
            <a:pPr algn="just"/>
            <a:r>
              <a:rPr lang="en-US" b="1" dirty="0">
                <a:solidFill>
                  <a:schemeClr val="bg1"/>
                </a:solidFill>
              </a:rPr>
              <a:t>How does it influence you to know that you will be judged by your works and the desires of your heart?</a:t>
            </a:r>
          </a:p>
        </p:txBody>
      </p:sp>
    </p:spTree>
    <p:extLst>
      <p:ext uri="{BB962C8B-B14F-4D97-AF65-F5344CB8AC3E}">
        <p14:creationId xmlns:p14="http://schemas.microsoft.com/office/powerpoint/2010/main" val="383984840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622302" y="406426"/>
            <a:ext cx="1364565" cy="3813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600" b="1" dirty="0">
                <a:solidFill>
                  <a:schemeClr val="bg1"/>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Times New Roman" panose="02020603050405020304" pitchFamily="18" charset="0"/>
              </a:rPr>
              <a:t>LESSON 115</a:t>
            </a:r>
          </a:p>
        </p:txBody>
      </p:sp>
      <p:sp>
        <p:nvSpPr>
          <p:cNvPr id="3" name="Rectangle 2">
            <a:extLst>
              <a:ext uri="{FF2B5EF4-FFF2-40B4-BE49-F238E27FC236}">
                <a16:creationId xmlns:a16="http://schemas.microsoft.com/office/drawing/2014/main" id="{185BD677-69C5-461F-8FEE-E97EE3DAC1A6}"/>
              </a:ext>
            </a:extLst>
          </p:cNvPr>
          <p:cNvSpPr/>
          <p:nvPr/>
        </p:nvSpPr>
        <p:spPr>
          <a:xfrm>
            <a:off x="1400347" y="1047637"/>
            <a:ext cx="3233449" cy="369332"/>
          </a:xfrm>
          <a:prstGeom prst="rect">
            <a:avLst/>
          </a:prstGeom>
        </p:spPr>
        <p:txBody>
          <a:bodyPr wrap="none">
            <a:spAutoFit/>
          </a:bodyPr>
          <a:lstStyle/>
          <a:p>
            <a:r>
              <a:rPr lang="en-US" b="1" dirty="0">
                <a:solidFill>
                  <a:schemeClr val="bg2">
                    <a:lumMod val="75000"/>
                  </a:schemeClr>
                </a:solidFill>
              </a:rPr>
              <a:t>Doctrine and Covenants 137:10.</a:t>
            </a:r>
          </a:p>
        </p:txBody>
      </p:sp>
      <p:sp>
        <p:nvSpPr>
          <p:cNvPr id="2" name="Rectangle 1">
            <a:extLst>
              <a:ext uri="{FF2B5EF4-FFF2-40B4-BE49-F238E27FC236}">
                <a16:creationId xmlns:a16="http://schemas.microsoft.com/office/drawing/2014/main" id="{D03A61F2-2820-41C5-9DA2-7B31855983DB}"/>
              </a:ext>
            </a:extLst>
          </p:cNvPr>
          <p:cNvSpPr/>
          <p:nvPr/>
        </p:nvSpPr>
        <p:spPr>
          <a:xfrm>
            <a:off x="1400346" y="2058068"/>
            <a:ext cx="4458978" cy="369332"/>
          </a:xfrm>
          <a:prstGeom prst="rect">
            <a:avLst/>
          </a:prstGeom>
        </p:spPr>
        <p:txBody>
          <a:bodyPr wrap="none">
            <a:spAutoFit/>
          </a:bodyPr>
          <a:lstStyle/>
          <a:p>
            <a:r>
              <a:rPr lang="en-US" b="1" dirty="0">
                <a:solidFill>
                  <a:schemeClr val="bg1"/>
                </a:solidFill>
              </a:rPr>
              <a:t> Who will be saved in the celestial kingdom? </a:t>
            </a:r>
          </a:p>
        </p:txBody>
      </p:sp>
      <p:sp>
        <p:nvSpPr>
          <p:cNvPr id="5" name="Rectangle 4">
            <a:extLst>
              <a:ext uri="{FF2B5EF4-FFF2-40B4-BE49-F238E27FC236}">
                <a16:creationId xmlns:a16="http://schemas.microsoft.com/office/drawing/2014/main" id="{EB3EA1F0-1C6E-4A01-8996-67483C78C2A6}"/>
              </a:ext>
            </a:extLst>
          </p:cNvPr>
          <p:cNvSpPr/>
          <p:nvPr/>
        </p:nvSpPr>
        <p:spPr>
          <a:xfrm>
            <a:off x="1400346" y="2500972"/>
            <a:ext cx="8684557"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rPr>
              <a:t>All children who die before they become accountable will be saved in the celestial kingdom.</a:t>
            </a:r>
          </a:p>
        </p:txBody>
      </p:sp>
      <p:sp>
        <p:nvSpPr>
          <p:cNvPr id="6" name="Rectangle 5">
            <a:extLst>
              <a:ext uri="{FF2B5EF4-FFF2-40B4-BE49-F238E27FC236}">
                <a16:creationId xmlns:a16="http://schemas.microsoft.com/office/drawing/2014/main" id="{DBCD6E3C-4152-4241-8AF3-FB23FA744477}"/>
              </a:ext>
            </a:extLst>
          </p:cNvPr>
          <p:cNvSpPr/>
          <p:nvPr/>
        </p:nvSpPr>
        <p:spPr>
          <a:xfrm>
            <a:off x="1400346" y="1322020"/>
            <a:ext cx="8684556" cy="646331"/>
          </a:xfrm>
          <a:prstGeom prst="rect">
            <a:avLst/>
          </a:prstGeom>
        </p:spPr>
        <p:txBody>
          <a:bodyPr wrap="square">
            <a:spAutoFit/>
          </a:bodyPr>
          <a:lstStyle/>
          <a:p>
            <a:pPr algn="just"/>
            <a:r>
              <a:rPr lang="en-US" dirty="0">
                <a:solidFill>
                  <a:schemeClr val="bg1"/>
                </a:solidFill>
                <a:latin typeface="Palatino"/>
              </a:rPr>
              <a:t>And I also beheld that all children who die before they arrive at the years of accountability are saved in the celestial kingdom of heaven.</a:t>
            </a:r>
            <a:endParaRPr lang="en-US" dirty="0">
              <a:solidFill>
                <a:schemeClr val="bg1"/>
              </a:solidFill>
            </a:endParaRPr>
          </a:p>
        </p:txBody>
      </p:sp>
    </p:spTree>
    <p:extLst>
      <p:ext uri="{BB962C8B-B14F-4D97-AF65-F5344CB8AC3E}">
        <p14:creationId xmlns:p14="http://schemas.microsoft.com/office/powerpoint/2010/main" val="9246070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622302" y="406426"/>
            <a:ext cx="1364565" cy="3813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600" b="1" dirty="0">
                <a:solidFill>
                  <a:schemeClr val="bg1"/>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Times New Roman" panose="02020603050405020304" pitchFamily="18" charset="0"/>
              </a:rPr>
              <a:t>LESSON 115</a:t>
            </a:r>
          </a:p>
        </p:txBody>
      </p:sp>
      <p:pic>
        <p:nvPicPr>
          <p:cNvPr id="3" name="Picture 2">
            <a:extLst>
              <a:ext uri="{FF2B5EF4-FFF2-40B4-BE49-F238E27FC236}">
                <a16:creationId xmlns:a16="http://schemas.microsoft.com/office/drawing/2014/main" id="{81C2FF50-0E72-4D38-A7F8-7B90E95BFEF9}"/>
              </a:ext>
            </a:extLst>
          </p:cNvPr>
          <p:cNvPicPr/>
          <p:nvPr/>
        </p:nvPicPr>
        <p:blipFill rotWithShape="1">
          <a:blip r:embed="rId2"/>
          <a:srcRect l="33814" t="25940" r="22917" b="13056"/>
          <a:stretch/>
        </p:blipFill>
        <p:spPr bwMode="auto">
          <a:xfrm>
            <a:off x="3643088" y="929076"/>
            <a:ext cx="4042327" cy="3752436"/>
          </a:xfrm>
          <a:prstGeom prst="rect">
            <a:avLst/>
          </a:prstGeom>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7E00C19E-8FFC-42A4-ACD7-21DC4EAA4DF2}"/>
              </a:ext>
            </a:extLst>
          </p:cNvPr>
          <p:cNvSpPr/>
          <p:nvPr/>
        </p:nvSpPr>
        <p:spPr>
          <a:xfrm>
            <a:off x="1743679" y="4920051"/>
            <a:ext cx="8560905" cy="646331"/>
          </a:xfrm>
          <a:prstGeom prst="rect">
            <a:avLst/>
          </a:prstGeom>
        </p:spPr>
        <p:txBody>
          <a:bodyPr wrap="square">
            <a:spAutoFit/>
          </a:bodyPr>
          <a:lstStyle/>
          <a:p>
            <a:pPr algn="just"/>
            <a:r>
              <a:rPr lang="en-US" b="1" dirty="0">
                <a:solidFill>
                  <a:schemeClr val="bg1"/>
                </a:solidFill>
              </a:rPr>
              <a:t>What have you learned from Doctrine and Covenants137about the Lord’s efforts to give all people the opportunity to live in the celestial kingdom?</a:t>
            </a:r>
          </a:p>
        </p:txBody>
      </p:sp>
    </p:spTree>
    <p:extLst>
      <p:ext uri="{BB962C8B-B14F-4D97-AF65-F5344CB8AC3E}">
        <p14:creationId xmlns:p14="http://schemas.microsoft.com/office/powerpoint/2010/main" val="36418328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622302" y="406426"/>
            <a:ext cx="1364565" cy="3813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600" b="1" dirty="0">
                <a:solidFill>
                  <a:schemeClr val="bg1"/>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Times New Roman" panose="02020603050405020304" pitchFamily="18" charset="0"/>
              </a:rPr>
              <a:t>LESSON 115</a:t>
            </a:r>
          </a:p>
        </p:txBody>
      </p:sp>
      <p:sp>
        <p:nvSpPr>
          <p:cNvPr id="2" name="TextBox 1">
            <a:extLst>
              <a:ext uri="{FF2B5EF4-FFF2-40B4-BE49-F238E27FC236}">
                <a16:creationId xmlns:a16="http://schemas.microsoft.com/office/drawing/2014/main" id="{5620F117-4CA6-43D2-BEDE-A3D2FFB43881}"/>
              </a:ext>
            </a:extLst>
          </p:cNvPr>
          <p:cNvSpPr txBox="1"/>
          <p:nvPr/>
        </p:nvSpPr>
        <p:spPr>
          <a:xfrm>
            <a:off x="2839339" y="2721114"/>
            <a:ext cx="6513322" cy="707886"/>
          </a:xfrm>
          <a:prstGeom prst="rect">
            <a:avLst/>
          </a:prstGeom>
          <a:noFill/>
        </p:spPr>
        <p:txBody>
          <a:bodyPr wrap="none" rtlCol="0">
            <a:spAutoFit/>
          </a:bodyPr>
          <a:lstStyle/>
          <a:p>
            <a:r>
              <a:rPr lang="en-US" sz="4000" b="1" dirty="0">
                <a:solidFill>
                  <a:srgbClr val="002060"/>
                </a:solidFill>
                <a:latin typeface="Times New Roman" panose="02020603050405020304" pitchFamily="18" charset="0"/>
                <a:cs typeface="Times New Roman" panose="02020603050405020304" pitchFamily="18" charset="0"/>
              </a:rPr>
              <a:t>Doctrine and Covenants 137.</a:t>
            </a:r>
          </a:p>
        </p:txBody>
      </p:sp>
    </p:spTree>
    <p:extLst>
      <p:ext uri="{BB962C8B-B14F-4D97-AF65-F5344CB8AC3E}">
        <p14:creationId xmlns:p14="http://schemas.microsoft.com/office/powerpoint/2010/main" val="10320450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622302" y="406426"/>
            <a:ext cx="1364565" cy="3813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600" b="1" dirty="0">
                <a:solidFill>
                  <a:schemeClr val="bg1"/>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Times New Roman" panose="02020603050405020304" pitchFamily="18" charset="0"/>
              </a:rPr>
              <a:t>LESSON 115</a:t>
            </a:r>
          </a:p>
        </p:txBody>
      </p:sp>
      <p:sp>
        <p:nvSpPr>
          <p:cNvPr id="2" name="Rectangle 1">
            <a:extLst>
              <a:ext uri="{FF2B5EF4-FFF2-40B4-BE49-F238E27FC236}">
                <a16:creationId xmlns:a16="http://schemas.microsoft.com/office/drawing/2014/main" id="{5373F5F2-25CE-4507-BDD9-2E15644E3D3B}"/>
              </a:ext>
            </a:extLst>
          </p:cNvPr>
          <p:cNvSpPr/>
          <p:nvPr/>
        </p:nvSpPr>
        <p:spPr>
          <a:xfrm>
            <a:off x="2845302" y="2828835"/>
            <a:ext cx="6501396" cy="1200329"/>
          </a:xfrm>
          <a:prstGeom prst="rect">
            <a:avLst/>
          </a:prstGeom>
        </p:spPr>
        <p:txBody>
          <a:bodyPr wrap="none">
            <a:spAutoFit/>
          </a:bodyPr>
          <a:lstStyle/>
          <a:p>
            <a:pPr algn="ctr"/>
            <a:r>
              <a:rPr lang="en-US" sz="3600" dirty="0">
                <a:solidFill>
                  <a:srgbClr val="002060"/>
                </a:solidFill>
                <a:latin typeface="Tahoma" panose="020B0604030504040204" pitchFamily="34" charset="0"/>
                <a:ea typeface="Tahoma" panose="020B0604030504040204" pitchFamily="34" charset="0"/>
                <a:cs typeface="Tahoma" panose="020B0604030504040204" pitchFamily="34" charset="0"/>
              </a:rPr>
              <a:t>“Joseph Smith sees a vision of </a:t>
            </a:r>
          </a:p>
          <a:p>
            <a:pPr algn="ctr"/>
            <a:r>
              <a:rPr lang="en-US" sz="3600" dirty="0">
                <a:solidFill>
                  <a:srgbClr val="002060"/>
                </a:solidFill>
                <a:latin typeface="Tahoma" panose="020B0604030504040204" pitchFamily="34" charset="0"/>
                <a:ea typeface="Tahoma" panose="020B0604030504040204" pitchFamily="34" charset="0"/>
                <a:cs typeface="Tahoma" panose="020B0604030504040204" pitchFamily="34" charset="0"/>
              </a:rPr>
              <a:t>the celestial kingdom”</a:t>
            </a:r>
          </a:p>
        </p:txBody>
      </p:sp>
      <p:sp>
        <p:nvSpPr>
          <p:cNvPr id="4" name="Rectangle 3">
            <a:extLst>
              <a:ext uri="{FF2B5EF4-FFF2-40B4-BE49-F238E27FC236}">
                <a16:creationId xmlns:a16="http://schemas.microsoft.com/office/drawing/2014/main" id="{CF64315C-26D6-4B92-996D-8CB7155773ED}"/>
              </a:ext>
            </a:extLst>
          </p:cNvPr>
          <p:cNvSpPr/>
          <p:nvPr/>
        </p:nvSpPr>
        <p:spPr>
          <a:xfrm>
            <a:off x="1711729" y="1190451"/>
            <a:ext cx="3432222" cy="400110"/>
          </a:xfrm>
          <a:prstGeom prst="rect">
            <a:avLst/>
          </a:prstGeom>
        </p:spPr>
        <p:txBody>
          <a:bodyPr wrap="none">
            <a:spAutoFit/>
          </a:bodyPr>
          <a:lstStyle/>
          <a:p>
            <a:r>
              <a:rPr lang="en-US" b="1" dirty="0">
                <a:solidFill>
                  <a:srgbClr val="002060"/>
                </a:solidFill>
              </a:rPr>
              <a:t>Doctrine and Covenants </a:t>
            </a:r>
            <a:r>
              <a:rPr lang="en-US" sz="2000" b="1" dirty="0">
                <a:solidFill>
                  <a:srgbClr val="002060"/>
                </a:solidFill>
              </a:rPr>
              <a:t>137:1–6</a:t>
            </a:r>
            <a:r>
              <a:rPr lang="en-US" b="1" dirty="0">
                <a:solidFill>
                  <a:srgbClr val="002060"/>
                </a:solidFill>
              </a:rPr>
              <a:t>.</a:t>
            </a:r>
          </a:p>
        </p:txBody>
      </p:sp>
    </p:spTree>
    <p:extLst>
      <p:ext uri="{BB962C8B-B14F-4D97-AF65-F5344CB8AC3E}">
        <p14:creationId xmlns:p14="http://schemas.microsoft.com/office/powerpoint/2010/main" val="2094167501"/>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622302" y="406426"/>
            <a:ext cx="1364565" cy="3813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600" b="1" dirty="0">
                <a:solidFill>
                  <a:schemeClr val="bg1"/>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Times New Roman" panose="02020603050405020304" pitchFamily="18" charset="0"/>
              </a:rPr>
              <a:t>LESSON 115</a:t>
            </a:r>
          </a:p>
        </p:txBody>
      </p:sp>
      <p:sp>
        <p:nvSpPr>
          <p:cNvPr id="2" name="Rectangle 1">
            <a:extLst>
              <a:ext uri="{FF2B5EF4-FFF2-40B4-BE49-F238E27FC236}">
                <a16:creationId xmlns:a16="http://schemas.microsoft.com/office/drawing/2014/main" id="{2B599B97-1F29-42B8-A1FC-4145A6329E16}"/>
              </a:ext>
            </a:extLst>
          </p:cNvPr>
          <p:cNvSpPr/>
          <p:nvPr/>
        </p:nvSpPr>
        <p:spPr>
          <a:xfrm>
            <a:off x="1413318" y="1035707"/>
            <a:ext cx="5634876" cy="369332"/>
          </a:xfrm>
          <a:prstGeom prst="rect">
            <a:avLst/>
          </a:prstGeom>
        </p:spPr>
        <p:txBody>
          <a:bodyPr wrap="none">
            <a:spAutoFit/>
          </a:bodyPr>
          <a:lstStyle/>
          <a:p>
            <a:r>
              <a:rPr lang="en-US" b="1" dirty="0">
                <a:solidFill>
                  <a:schemeClr val="bg1"/>
                </a:solidFill>
              </a:rPr>
              <a:t>Who are some of the most important people in your life?</a:t>
            </a:r>
          </a:p>
        </p:txBody>
      </p:sp>
      <p:sp>
        <p:nvSpPr>
          <p:cNvPr id="3" name="Rectangle 2">
            <a:extLst>
              <a:ext uri="{FF2B5EF4-FFF2-40B4-BE49-F238E27FC236}">
                <a16:creationId xmlns:a16="http://schemas.microsoft.com/office/drawing/2014/main" id="{BF8BD9EC-3F77-470F-876C-BC41C60471C3}"/>
              </a:ext>
            </a:extLst>
          </p:cNvPr>
          <p:cNvSpPr/>
          <p:nvPr/>
        </p:nvSpPr>
        <p:spPr>
          <a:xfrm>
            <a:off x="1413318" y="1405039"/>
            <a:ext cx="4297202" cy="369332"/>
          </a:xfrm>
          <a:prstGeom prst="rect">
            <a:avLst/>
          </a:prstGeom>
        </p:spPr>
        <p:txBody>
          <a:bodyPr wrap="none">
            <a:spAutoFit/>
          </a:bodyPr>
          <a:lstStyle/>
          <a:p>
            <a:r>
              <a:rPr lang="en-US" b="1" dirty="0">
                <a:solidFill>
                  <a:schemeClr val="bg1"/>
                </a:solidFill>
              </a:rPr>
              <a:t>Why are they especially significant to you? </a:t>
            </a:r>
          </a:p>
        </p:txBody>
      </p:sp>
      <p:sp>
        <p:nvSpPr>
          <p:cNvPr id="4" name="Rectangle 3">
            <a:extLst>
              <a:ext uri="{FF2B5EF4-FFF2-40B4-BE49-F238E27FC236}">
                <a16:creationId xmlns:a16="http://schemas.microsoft.com/office/drawing/2014/main" id="{3B19F315-CD09-45B7-9CBF-5CA9FCE912DF}"/>
              </a:ext>
            </a:extLst>
          </p:cNvPr>
          <p:cNvSpPr/>
          <p:nvPr/>
        </p:nvSpPr>
        <p:spPr>
          <a:xfrm>
            <a:off x="1413317" y="1774371"/>
            <a:ext cx="8578821" cy="646331"/>
          </a:xfrm>
          <a:prstGeom prst="rect">
            <a:avLst/>
          </a:prstGeom>
        </p:spPr>
        <p:txBody>
          <a:bodyPr wrap="square">
            <a:spAutoFit/>
          </a:bodyPr>
          <a:lstStyle/>
          <a:p>
            <a:pPr algn="just"/>
            <a:r>
              <a:rPr lang="en-US" b="1" dirty="0">
                <a:solidFill>
                  <a:schemeClr val="bg1"/>
                </a:solidFill>
              </a:rPr>
              <a:t>Why would it be important to you to know that the people you love will have the opportunity to live in the celestial kingdom?</a:t>
            </a:r>
          </a:p>
        </p:txBody>
      </p:sp>
      <p:sp>
        <p:nvSpPr>
          <p:cNvPr id="5" name="Rectangle 4">
            <a:extLst>
              <a:ext uri="{FF2B5EF4-FFF2-40B4-BE49-F238E27FC236}">
                <a16:creationId xmlns:a16="http://schemas.microsoft.com/office/drawing/2014/main" id="{D1EE870E-5229-471F-8503-C8752BA40C2A}"/>
              </a:ext>
            </a:extLst>
          </p:cNvPr>
          <p:cNvSpPr/>
          <p:nvPr/>
        </p:nvSpPr>
        <p:spPr>
          <a:xfrm>
            <a:off x="3944129" y="2605368"/>
            <a:ext cx="4403128" cy="369332"/>
          </a:xfrm>
          <a:prstGeom prst="rect">
            <a:avLst/>
          </a:prstGeom>
        </p:spPr>
        <p:txBody>
          <a:bodyPr wrap="none">
            <a:spAutoFit/>
          </a:bodyPr>
          <a:lstStyle/>
          <a:p>
            <a:r>
              <a:rPr lang="en-US" b="1" dirty="0">
                <a:solidFill>
                  <a:schemeClr val="bg2">
                    <a:lumMod val="75000"/>
                  </a:schemeClr>
                </a:solidFill>
              </a:rPr>
              <a:t>Introduction to Doctrine and Covenants 137.</a:t>
            </a:r>
          </a:p>
        </p:txBody>
      </p:sp>
      <p:sp>
        <p:nvSpPr>
          <p:cNvPr id="8" name="Rectangle 7">
            <a:extLst>
              <a:ext uri="{FF2B5EF4-FFF2-40B4-BE49-F238E27FC236}">
                <a16:creationId xmlns:a16="http://schemas.microsoft.com/office/drawing/2014/main" id="{ECDF1D91-5623-40F5-AEB5-27E2C1285F50}"/>
              </a:ext>
            </a:extLst>
          </p:cNvPr>
          <p:cNvSpPr/>
          <p:nvPr/>
        </p:nvSpPr>
        <p:spPr>
          <a:xfrm>
            <a:off x="3048000" y="2974700"/>
            <a:ext cx="6096000" cy="1200329"/>
          </a:xfrm>
          <a:prstGeom prst="rect">
            <a:avLst/>
          </a:prstGeom>
        </p:spPr>
        <p:txBody>
          <a:bodyPr>
            <a:spAutoFit/>
          </a:bodyPr>
          <a:lstStyle/>
          <a:p>
            <a:pPr algn="just"/>
            <a:r>
              <a:rPr lang="en-US" dirty="0">
                <a:solidFill>
                  <a:schemeClr val="bg1"/>
                </a:solidFill>
                <a:latin typeface="Open Sans"/>
              </a:rPr>
              <a:t>A vision given to Joseph Smith the Prophet, in the temple at Kirtland, Ohio, January 21, 1836. The occasion was the administration of ordinances in preparation for the dedication of the temple.</a:t>
            </a:r>
            <a:endParaRPr lang="en-US" dirty="0">
              <a:solidFill>
                <a:schemeClr val="bg1"/>
              </a:solidFill>
            </a:endParaRPr>
          </a:p>
        </p:txBody>
      </p:sp>
    </p:spTree>
    <p:extLst>
      <p:ext uri="{BB962C8B-B14F-4D97-AF65-F5344CB8AC3E}">
        <p14:creationId xmlns:p14="http://schemas.microsoft.com/office/powerpoint/2010/main" val="2241077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8)">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out)">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622302" y="406426"/>
            <a:ext cx="1364565" cy="3813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600" b="1" dirty="0">
                <a:solidFill>
                  <a:schemeClr val="bg1"/>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Times New Roman" panose="02020603050405020304" pitchFamily="18" charset="0"/>
              </a:rPr>
              <a:t>LESSON 115</a:t>
            </a:r>
          </a:p>
        </p:txBody>
      </p:sp>
      <p:sp>
        <p:nvSpPr>
          <p:cNvPr id="2" name="Rectangle 1">
            <a:extLst>
              <a:ext uri="{FF2B5EF4-FFF2-40B4-BE49-F238E27FC236}">
                <a16:creationId xmlns:a16="http://schemas.microsoft.com/office/drawing/2014/main" id="{0058001C-F389-46D7-9442-0134B0553890}"/>
              </a:ext>
            </a:extLst>
          </p:cNvPr>
          <p:cNvSpPr/>
          <p:nvPr/>
        </p:nvSpPr>
        <p:spPr>
          <a:xfrm>
            <a:off x="1687726" y="978212"/>
            <a:ext cx="3348865" cy="369332"/>
          </a:xfrm>
          <a:prstGeom prst="rect">
            <a:avLst/>
          </a:prstGeom>
        </p:spPr>
        <p:txBody>
          <a:bodyPr wrap="none">
            <a:spAutoFit/>
          </a:bodyPr>
          <a:lstStyle/>
          <a:p>
            <a:r>
              <a:rPr lang="en-US" b="1" dirty="0">
                <a:solidFill>
                  <a:schemeClr val="bg2">
                    <a:lumMod val="75000"/>
                  </a:schemeClr>
                </a:solidFill>
              </a:rPr>
              <a:t>Doctrine and Covenants 137:1–4</a:t>
            </a:r>
          </a:p>
        </p:txBody>
      </p:sp>
      <p:sp>
        <p:nvSpPr>
          <p:cNvPr id="6" name="Rectangle 5">
            <a:extLst>
              <a:ext uri="{FF2B5EF4-FFF2-40B4-BE49-F238E27FC236}">
                <a16:creationId xmlns:a16="http://schemas.microsoft.com/office/drawing/2014/main" id="{7E8BFC67-AF25-4B3A-8D4E-2422D86C753E}"/>
              </a:ext>
            </a:extLst>
          </p:cNvPr>
          <p:cNvSpPr/>
          <p:nvPr/>
        </p:nvSpPr>
        <p:spPr>
          <a:xfrm>
            <a:off x="4755606" y="978212"/>
            <a:ext cx="433132" cy="369332"/>
          </a:xfrm>
          <a:prstGeom prst="rect">
            <a:avLst/>
          </a:prstGeom>
        </p:spPr>
        <p:txBody>
          <a:bodyPr wrap="none">
            <a:spAutoFit/>
          </a:bodyPr>
          <a:lstStyle/>
          <a:p>
            <a:r>
              <a:rPr lang="en-US" b="1" dirty="0">
                <a:solidFill>
                  <a:schemeClr val="bg1"/>
                </a:solidFill>
              </a:rPr>
              <a:t>-6.</a:t>
            </a:r>
          </a:p>
        </p:txBody>
      </p:sp>
      <p:sp>
        <p:nvSpPr>
          <p:cNvPr id="3" name="Rectangle 2">
            <a:extLst>
              <a:ext uri="{FF2B5EF4-FFF2-40B4-BE49-F238E27FC236}">
                <a16:creationId xmlns:a16="http://schemas.microsoft.com/office/drawing/2014/main" id="{5E9BB586-9AA0-4184-B765-F2E732A6DB2E}"/>
              </a:ext>
            </a:extLst>
          </p:cNvPr>
          <p:cNvSpPr/>
          <p:nvPr/>
        </p:nvSpPr>
        <p:spPr>
          <a:xfrm>
            <a:off x="1707605" y="4061690"/>
            <a:ext cx="5115183" cy="369332"/>
          </a:xfrm>
          <a:prstGeom prst="rect">
            <a:avLst/>
          </a:prstGeom>
        </p:spPr>
        <p:txBody>
          <a:bodyPr wrap="none">
            <a:spAutoFit/>
          </a:bodyPr>
          <a:lstStyle/>
          <a:p>
            <a:r>
              <a:rPr lang="en-US" b="1" dirty="0">
                <a:solidFill>
                  <a:schemeClr val="bg1"/>
                </a:solidFill>
              </a:rPr>
              <a:t>Who did Joseph Smith see in the celestial kingdom?</a:t>
            </a:r>
          </a:p>
        </p:txBody>
      </p:sp>
      <p:sp>
        <p:nvSpPr>
          <p:cNvPr id="8" name="Rectangle 7">
            <a:extLst>
              <a:ext uri="{FF2B5EF4-FFF2-40B4-BE49-F238E27FC236}">
                <a16:creationId xmlns:a16="http://schemas.microsoft.com/office/drawing/2014/main" id="{CC87C88E-1D66-46FB-89E8-FFB905A8958A}"/>
              </a:ext>
            </a:extLst>
          </p:cNvPr>
          <p:cNvSpPr/>
          <p:nvPr/>
        </p:nvSpPr>
        <p:spPr>
          <a:xfrm>
            <a:off x="1687726" y="4420190"/>
            <a:ext cx="8595961" cy="646331"/>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rPr>
              <a:t>Heavenly Father, Jesus Christ, Adam, Abraham, Joseph’s mother and father, and Joseph’s brother Alvin. </a:t>
            </a:r>
          </a:p>
        </p:txBody>
      </p:sp>
      <p:sp>
        <p:nvSpPr>
          <p:cNvPr id="9" name="Rectangle 8">
            <a:extLst>
              <a:ext uri="{FF2B5EF4-FFF2-40B4-BE49-F238E27FC236}">
                <a16:creationId xmlns:a16="http://schemas.microsoft.com/office/drawing/2014/main" id="{0B8B7759-4434-4FA1-A85B-E3F5EFEF7056}"/>
              </a:ext>
            </a:extLst>
          </p:cNvPr>
          <p:cNvSpPr/>
          <p:nvPr/>
        </p:nvSpPr>
        <p:spPr>
          <a:xfrm>
            <a:off x="1707605" y="1261253"/>
            <a:ext cx="8950401" cy="1815882"/>
          </a:xfrm>
          <a:prstGeom prst="rect">
            <a:avLst/>
          </a:prstGeom>
        </p:spPr>
        <p:txBody>
          <a:bodyPr wrap="square">
            <a:spAutoFit/>
          </a:bodyPr>
          <a:lstStyle/>
          <a:p>
            <a:pPr algn="just" fontAlgn="base"/>
            <a:r>
              <a:rPr lang="en-US" sz="1600" b="1" dirty="0">
                <a:solidFill>
                  <a:schemeClr val="bg1"/>
                </a:solidFill>
                <a:latin typeface="Palatino"/>
              </a:rPr>
              <a:t>1 </a:t>
            </a:r>
            <a:r>
              <a:rPr lang="en-US" sz="1600" dirty="0">
                <a:solidFill>
                  <a:schemeClr val="bg1"/>
                </a:solidFill>
                <a:latin typeface="Palatino"/>
              </a:rPr>
              <a:t>The heavens were opened upon us, and I beheld the celestial kingdom of God, and the glory thereof, whether in the body or out I cannot tell.</a:t>
            </a:r>
          </a:p>
          <a:p>
            <a:pPr algn="just" fontAlgn="base"/>
            <a:r>
              <a:rPr lang="en-US" sz="1600" b="1" dirty="0">
                <a:solidFill>
                  <a:schemeClr val="bg1"/>
                </a:solidFill>
                <a:latin typeface="Palatino"/>
              </a:rPr>
              <a:t>2 </a:t>
            </a:r>
            <a:r>
              <a:rPr lang="en-US" sz="1600" dirty="0">
                <a:solidFill>
                  <a:schemeClr val="bg1"/>
                </a:solidFill>
                <a:latin typeface="Palatino"/>
              </a:rPr>
              <a:t>I saw the transcendent beauty of the gate through which the heirs of that kingdom will enter, which was like unto circling flames of fire;</a:t>
            </a:r>
          </a:p>
          <a:p>
            <a:pPr algn="just" fontAlgn="base"/>
            <a:r>
              <a:rPr lang="en-US" sz="1600" b="1" dirty="0">
                <a:solidFill>
                  <a:schemeClr val="bg1"/>
                </a:solidFill>
                <a:latin typeface="Palatino"/>
              </a:rPr>
              <a:t>3 </a:t>
            </a:r>
            <a:r>
              <a:rPr lang="en-US" sz="1600" dirty="0">
                <a:solidFill>
                  <a:schemeClr val="bg1"/>
                </a:solidFill>
                <a:latin typeface="Palatino"/>
              </a:rPr>
              <a:t>Also the blazing throne of God, whereon was seated the Father and the Son.</a:t>
            </a:r>
          </a:p>
          <a:p>
            <a:pPr algn="just" fontAlgn="base"/>
            <a:r>
              <a:rPr lang="en-US" sz="1600" b="1" dirty="0">
                <a:solidFill>
                  <a:schemeClr val="bg1"/>
                </a:solidFill>
                <a:latin typeface="Palatino"/>
              </a:rPr>
              <a:t>4 </a:t>
            </a:r>
            <a:r>
              <a:rPr lang="en-US" sz="1600" dirty="0">
                <a:solidFill>
                  <a:schemeClr val="bg1"/>
                </a:solidFill>
                <a:latin typeface="Palatino"/>
              </a:rPr>
              <a:t>I saw the beautiful streets of that kingdom, which had the appearance of being paved with gold.</a:t>
            </a:r>
            <a:endParaRPr lang="en-US" sz="1600" b="0" i="0" dirty="0">
              <a:solidFill>
                <a:schemeClr val="bg1"/>
              </a:solidFill>
              <a:effectLst/>
              <a:latin typeface="Palatino"/>
            </a:endParaRPr>
          </a:p>
        </p:txBody>
      </p:sp>
      <p:sp>
        <p:nvSpPr>
          <p:cNvPr id="10" name="Rectangle 9">
            <a:extLst>
              <a:ext uri="{FF2B5EF4-FFF2-40B4-BE49-F238E27FC236}">
                <a16:creationId xmlns:a16="http://schemas.microsoft.com/office/drawing/2014/main" id="{E5FF01B9-143D-4FD2-BC6F-7951BE777F09}"/>
              </a:ext>
            </a:extLst>
          </p:cNvPr>
          <p:cNvSpPr/>
          <p:nvPr/>
        </p:nvSpPr>
        <p:spPr>
          <a:xfrm>
            <a:off x="1707606" y="2945417"/>
            <a:ext cx="8950400" cy="830997"/>
          </a:xfrm>
          <a:prstGeom prst="rect">
            <a:avLst/>
          </a:prstGeom>
        </p:spPr>
        <p:txBody>
          <a:bodyPr wrap="square">
            <a:spAutoFit/>
          </a:bodyPr>
          <a:lstStyle/>
          <a:p>
            <a:pPr algn="just"/>
            <a:r>
              <a:rPr lang="en-US" sz="1600" b="1" dirty="0">
                <a:solidFill>
                  <a:schemeClr val="bg1"/>
                </a:solidFill>
                <a:latin typeface="Palatino"/>
              </a:rPr>
              <a:t>6 </a:t>
            </a:r>
            <a:r>
              <a:rPr lang="en-US" sz="1600" dirty="0">
                <a:solidFill>
                  <a:schemeClr val="bg1"/>
                </a:solidFill>
                <a:latin typeface="Palatino"/>
              </a:rPr>
              <a:t>And marveled how it was that he had obtained an inheritance in that kingdom, seeing that he had departed this life before the Lord had set his hand to gather Israel the second time, and had not been baptized for the remission of sins.</a:t>
            </a:r>
            <a:endParaRPr lang="en-US" sz="1600" dirty="0">
              <a:solidFill>
                <a:schemeClr val="bg1"/>
              </a:solidFill>
            </a:endParaRPr>
          </a:p>
        </p:txBody>
      </p:sp>
    </p:spTree>
    <p:extLst>
      <p:ext uri="{BB962C8B-B14F-4D97-AF65-F5344CB8AC3E}">
        <p14:creationId xmlns:p14="http://schemas.microsoft.com/office/powerpoint/2010/main" val="29409210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494C8A-E51F-4E90-AE4D-AB2C0AB1C916}"/>
              </a:ext>
            </a:extLst>
          </p:cNvPr>
          <p:cNvSpPr/>
          <p:nvPr/>
        </p:nvSpPr>
        <p:spPr>
          <a:xfrm>
            <a:off x="1033670" y="1250246"/>
            <a:ext cx="5698434" cy="526297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1600" dirty="0">
                <a:solidFill>
                  <a:schemeClr val="bg1"/>
                </a:solidFill>
              </a:rPr>
              <a:t>Joseph Smith loved and admired his eldest brother, Alvin. Alvin loved Joseph too, and he supported Joseph in his preparation to receive the gold plates from the angel Moroni. In November 1823, when Alvin was 25 years old and Joseph was 17, Alvin suddenly became gravely ill. As his condition worsened and it became apparent that he would soon die, he counseled Joseph: “I want you to be a good boy and do everything that lies in your power to obtain the records. Be faithful in receiving instruction and keeping every commandment that is given you” (quoted in Teachings of Presidents of the Church: Joseph Smith[2007],401; see also Church History in the Fulness of Times Student Manual,2nd ed. [Church Educational System manual, 2003],41–42). </a:t>
            </a:r>
          </a:p>
          <a:p>
            <a:pPr algn="just"/>
            <a:r>
              <a:rPr lang="en-US" sz="1600" dirty="0">
                <a:solidFill>
                  <a:schemeClr val="bg1"/>
                </a:solidFill>
              </a:rPr>
              <a:t>Alvin’s death brought great sorrow to the Smith family. A Presbyterian minister in Palmyra, New York, officiated at Alvin’s funeral. “As Alvin had not been a member of the minister’s congregation, the clergyman asserted in his sermon that Alvin could not be saved. William Smith, Joseph’s younger brother, recalled: ‘[The minister] … intimated very strongly that [Alvin] had gone to hell, for Alvin was not a church member, but he was a good boy and my father did not like it’” (quoted in Teachings of Presidents of the Church: Joseph Smith,401, 403)</a:t>
            </a:r>
          </a:p>
        </p:txBody>
      </p:sp>
      <p:sp>
        <p:nvSpPr>
          <p:cNvPr id="7" name="Subtitle 4">
            <a:extLst>
              <a:ext uri="{FF2B5EF4-FFF2-40B4-BE49-F238E27FC236}">
                <a16:creationId xmlns:a16="http://schemas.microsoft.com/office/drawing/2014/main" id="{4F2B27ED-CE69-43C4-854C-35DA059B270B}"/>
              </a:ext>
            </a:extLst>
          </p:cNvPr>
          <p:cNvSpPr txBox="1">
            <a:spLocks/>
          </p:cNvSpPr>
          <p:nvPr/>
        </p:nvSpPr>
        <p:spPr>
          <a:xfrm>
            <a:off x="9622302" y="406426"/>
            <a:ext cx="1364565" cy="3813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600" b="1" dirty="0">
                <a:solidFill>
                  <a:schemeClr val="bg1"/>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Times New Roman" panose="02020603050405020304" pitchFamily="18" charset="0"/>
              </a:rPr>
              <a:t>LESSON 115</a:t>
            </a:r>
          </a:p>
        </p:txBody>
      </p:sp>
      <p:sp>
        <p:nvSpPr>
          <p:cNvPr id="2" name="Rectangle 1">
            <a:extLst>
              <a:ext uri="{FF2B5EF4-FFF2-40B4-BE49-F238E27FC236}">
                <a16:creationId xmlns:a16="http://schemas.microsoft.com/office/drawing/2014/main" id="{5A1E7CD3-4B2B-442A-B824-ED2017DFF123}"/>
              </a:ext>
            </a:extLst>
          </p:cNvPr>
          <p:cNvSpPr/>
          <p:nvPr/>
        </p:nvSpPr>
        <p:spPr>
          <a:xfrm>
            <a:off x="1033670" y="787791"/>
            <a:ext cx="9316278" cy="369332"/>
          </a:xfrm>
          <a:prstGeom prst="rect">
            <a:avLst/>
          </a:prstGeom>
        </p:spPr>
        <p:txBody>
          <a:bodyPr wrap="square">
            <a:spAutoFit/>
          </a:bodyPr>
          <a:lstStyle/>
          <a:p>
            <a:pPr algn="just"/>
            <a:r>
              <a:rPr lang="en-US" b="1" dirty="0">
                <a:solidFill>
                  <a:schemeClr val="bg1"/>
                </a:solidFill>
              </a:rPr>
              <a:t> Why did Joseph marvel when he saw that his brother Alvin would be in the celestial kingdom? </a:t>
            </a:r>
          </a:p>
        </p:txBody>
      </p:sp>
      <p:pic>
        <p:nvPicPr>
          <p:cNvPr id="8" name="Picture 7">
            <a:extLst>
              <a:ext uri="{FF2B5EF4-FFF2-40B4-BE49-F238E27FC236}">
                <a16:creationId xmlns:a16="http://schemas.microsoft.com/office/drawing/2014/main" id="{70B43AC0-5630-4412-B2EF-6A22475399D5}"/>
              </a:ext>
            </a:extLst>
          </p:cNvPr>
          <p:cNvPicPr/>
          <p:nvPr/>
        </p:nvPicPr>
        <p:blipFill rotWithShape="1">
          <a:blip r:embed="rId2"/>
          <a:srcRect l="29394" t="17725" r="24759" b="17488"/>
          <a:stretch/>
        </p:blipFill>
        <p:spPr bwMode="auto">
          <a:xfrm>
            <a:off x="7053055" y="1868022"/>
            <a:ext cx="4105275" cy="40274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41849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vertical)">
                                      <p:cBhvr>
                                        <p:cTn id="12"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622302" y="406426"/>
            <a:ext cx="1364565" cy="3813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600" b="1" dirty="0">
                <a:solidFill>
                  <a:schemeClr val="bg1"/>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Times New Roman" panose="02020603050405020304" pitchFamily="18" charset="0"/>
              </a:rPr>
              <a:t>LESSON 115</a:t>
            </a:r>
          </a:p>
        </p:txBody>
      </p:sp>
      <p:sp>
        <p:nvSpPr>
          <p:cNvPr id="2" name="Rectangle 1">
            <a:extLst>
              <a:ext uri="{FF2B5EF4-FFF2-40B4-BE49-F238E27FC236}">
                <a16:creationId xmlns:a16="http://schemas.microsoft.com/office/drawing/2014/main" id="{1D0033C6-F567-4992-9627-0E2153298FFC}"/>
              </a:ext>
            </a:extLst>
          </p:cNvPr>
          <p:cNvSpPr/>
          <p:nvPr/>
        </p:nvSpPr>
        <p:spPr>
          <a:xfrm>
            <a:off x="2756452" y="2551837"/>
            <a:ext cx="6679096" cy="1754326"/>
          </a:xfrm>
          <a:prstGeom prst="rect">
            <a:avLst/>
          </a:prstGeom>
        </p:spPr>
        <p:txBody>
          <a:bodyPr wrap="square">
            <a:spAutoFit/>
          </a:bodyPr>
          <a:lstStyle/>
          <a:p>
            <a:pPr algn="ctr"/>
            <a:r>
              <a:rPr lang="en-US" sz="3600" dirty="0">
                <a:solidFill>
                  <a:schemeClr val="bg1"/>
                </a:solidFill>
              </a:rPr>
              <a:t>“The Lord reveals how He will judge people who die without a knowledge of the gospel”</a:t>
            </a:r>
          </a:p>
        </p:txBody>
      </p:sp>
      <p:sp>
        <p:nvSpPr>
          <p:cNvPr id="3" name="Rectangle 2">
            <a:extLst>
              <a:ext uri="{FF2B5EF4-FFF2-40B4-BE49-F238E27FC236}">
                <a16:creationId xmlns:a16="http://schemas.microsoft.com/office/drawing/2014/main" id="{A1E02013-99AE-4A9C-9D26-172DAB198DED}"/>
              </a:ext>
            </a:extLst>
          </p:cNvPr>
          <p:cNvSpPr/>
          <p:nvPr/>
        </p:nvSpPr>
        <p:spPr>
          <a:xfrm>
            <a:off x="1430434" y="1070977"/>
            <a:ext cx="3465885" cy="369332"/>
          </a:xfrm>
          <a:prstGeom prst="rect">
            <a:avLst/>
          </a:prstGeom>
        </p:spPr>
        <p:txBody>
          <a:bodyPr wrap="none">
            <a:spAutoFit/>
          </a:bodyPr>
          <a:lstStyle/>
          <a:p>
            <a:r>
              <a:rPr lang="en-US" b="1" dirty="0">
                <a:solidFill>
                  <a:schemeClr val="bg2">
                    <a:lumMod val="75000"/>
                  </a:schemeClr>
                </a:solidFill>
              </a:rPr>
              <a:t>Doctrine and Covenants 137:7–10.</a:t>
            </a:r>
          </a:p>
        </p:txBody>
      </p:sp>
    </p:spTree>
    <p:extLst>
      <p:ext uri="{BB962C8B-B14F-4D97-AF65-F5344CB8AC3E}">
        <p14:creationId xmlns:p14="http://schemas.microsoft.com/office/powerpoint/2010/main" val="653804645"/>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622302" y="406426"/>
            <a:ext cx="1364565" cy="3813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600" b="1" dirty="0">
                <a:solidFill>
                  <a:schemeClr val="bg1"/>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Times New Roman" panose="02020603050405020304" pitchFamily="18" charset="0"/>
              </a:rPr>
              <a:t>LESSON 115</a:t>
            </a:r>
          </a:p>
        </p:txBody>
      </p:sp>
      <p:sp>
        <p:nvSpPr>
          <p:cNvPr id="2" name="Rectangle 1">
            <a:extLst>
              <a:ext uri="{FF2B5EF4-FFF2-40B4-BE49-F238E27FC236}">
                <a16:creationId xmlns:a16="http://schemas.microsoft.com/office/drawing/2014/main" id="{5472DB83-67DD-4C01-84B4-057BD67D0CBA}"/>
              </a:ext>
            </a:extLst>
          </p:cNvPr>
          <p:cNvSpPr/>
          <p:nvPr/>
        </p:nvSpPr>
        <p:spPr>
          <a:xfrm>
            <a:off x="1440103" y="932479"/>
            <a:ext cx="8905461" cy="646331"/>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rPr>
              <a:t>Why would Alvin be able to enter the celestial kingdom even though he had not been baptized during his lifetime?</a:t>
            </a:r>
          </a:p>
        </p:txBody>
      </p:sp>
      <p:sp>
        <p:nvSpPr>
          <p:cNvPr id="4" name="Rectangle 3">
            <a:extLst>
              <a:ext uri="{FF2B5EF4-FFF2-40B4-BE49-F238E27FC236}">
                <a16:creationId xmlns:a16="http://schemas.microsoft.com/office/drawing/2014/main" id="{6366C988-29E2-4ED4-B661-EDC0BE7D4F86}"/>
              </a:ext>
            </a:extLst>
          </p:cNvPr>
          <p:cNvSpPr/>
          <p:nvPr/>
        </p:nvSpPr>
        <p:spPr>
          <a:xfrm>
            <a:off x="1440103" y="1615877"/>
            <a:ext cx="3303981" cy="369332"/>
          </a:xfrm>
          <a:prstGeom prst="rect">
            <a:avLst/>
          </a:prstGeom>
        </p:spPr>
        <p:txBody>
          <a:bodyPr wrap="none">
            <a:spAutoFit/>
          </a:bodyPr>
          <a:lstStyle/>
          <a:p>
            <a:r>
              <a:rPr lang="en-US" b="1" dirty="0">
                <a:solidFill>
                  <a:schemeClr val="bg2">
                    <a:lumMod val="75000"/>
                  </a:schemeClr>
                </a:solidFill>
              </a:rPr>
              <a:t>Doctrine and Covenants 137:7-8.</a:t>
            </a:r>
          </a:p>
        </p:txBody>
      </p:sp>
      <p:sp>
        <p:nvSpPr>
          <p:cNvPr id="3" name="Rectangle 2">
            <a:extLst>
              <a:ext uri="{FF2B5EF4-FFF2-40B4-BE49-F238E27FC236}">
                <a16:creationId xmlns:a16="http://schemas.microsoft.com/office/drawing/2014/main" id="{C8111803-1816-4D09-80AC-D7F98E3A41D9}"/>
              </a:ext>
            </a:extLst>
          </p:cNvPr>
          <p:cNvSpPr/>
          <p:nvPr/>
        </p:nvSpPr>
        <p:spPr>
          <a:xfrm>
            <a:off x="1459702" y="3429000"/>
            <a:ext cx="8671306" cy="369332"/>
          </a:xfrm>
          <a:prstGeom prst="rect">
            <a:avLst/>
          </a:prstGeom>
        </p:spPr>
        <p:txBody>
          <a:bodyPr wrap="square">
            <a:spAutoFit/>
          </a:bodyPr>
          <a:lstStyle/>
          <a:p>
            <a:r>
              <a:rPr lang="en-US" b="1" dirty="0">
                <a:solidFill>
                  <a:schemeClr val="bg1"/>
                </a:solidFill>
              </a:rPr>
              <a:t>What truth did the Lord reveal to Joseph Smith that answers the question on the board?</a:t>
            </a:r>
          </a:p>
        </p:txBody>
      </p:sp>
      <p:sp>
        <p:nvSpPr>
          <p:cNvPr id="6" name="Rectangle 5">
            <a:extLst>
              <a:ext uri="{FF2B5EF4-FFF2-40B4-BE49-F238E27FC236}">
                <a16:creationId xmlns:a16="http://schemas.microsoft.com/office/drawing/2014/main" id="{790D7135-C50D-43E0-9C1C-AC9AEBD0C5C3}"/>
              </a:ext>
            </a:extLst>
          </p:cNvPr>
          <p:cNvSpPr/>
          <p:nvPr/>
        </p:nvSpPr>
        <p:spPr>
          <a:xfrm>
            <a:off x="1459702" y="3752166"/>
            <a:ext cx="8905461" cy="646331"/>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rPr>
              <a:t>All people who die without a knowledge of the gospel, who would have received it, will inherit the celestial kingdom.</a:t>
            </a:r>
          </a:p>
        </p:txBody>
      </p:sp>
      <p:sp>
        <p:nvSpPr>
          <p:cNvPr id="8" name="Rectangle 7">
            <a:extLst>
              <a:ext uri="{FF2B5EF4-FFF2-40B4-BE49-F238E27FC236}">
                <a16:creationId xmlns:a16="http://schemas.microsoft.com/office/drawing/2014/main" id="{A8C8EE05-0432-475F-9F62-857423C42D26}"/>
              </a:ext>
            </a:extLst>
          </p:cNvPr>
          <p:cNvSpPr/>
          <p:nvPr/>
        </p:nvSpPr>
        <p:spPr>
          <a:xfrm>
            <a:off x="1440103" y="4443827"/>
            <a:ext cx="8925059" cy="646331"/>
          </a:xfrm>
          <a:prstGeom prst="rect">
            <a:avLst/>
          </a:prstGeom>
        </p:spPr>
        <p:txBody>
          <a:bodyPr wrap="square">
            <a:spAutoFit/>
          </a:bodyPr>
          <a:lstStyle/>
          <a:p>
            <a:pPr algn="just"/>
            <a:r>
              <a:rPr lang="en-US" b="1" dirty="0">
                <a:solidFill>
                  <a:schemeClr val="bg1"/>
                </a:solidFill>
              </a:rPr>
              <a:t>How might this truth comfort those who have loved ones who have died without a knowledge of the gospel?</a:t>
            </a:r>
          </a:p>
        </p:txBody>
      </p:sp>
      <p:sp>
        <p:nvSpPr>
          <p:cNvPr id="9" name="Rectangle 8">
            <a:extLst>
              <a:ext uri="{FF2B5EF4-FFF2-40B4-BE49-F238E27FC236}">
                <a16:creationId xmlns:a16="http://schemas.microsoft.com/office/drawing/2014/main" id="{44255A4F-578C-448B-A8C9-6B73E65C0DBA}"/>
              </a:ext>
            </a:extLst>
          </p:cNvPr>
          <p:cNvSpPr/>
          <p:nvPr/>
        </p:nvSpPr>
        <p:spPr>
          <a:xfrm>
            <a:off x="1440103" y="1901976"/>
            <a:ext cx="8905460" cy="1323439"/>
          </a:xfrm>
          <a:prstGeom prst="rect">
            <a:avLst/>
          </a:prstGeom>
        </p:spPr>
        <p:txBody>
          <a:bodyPr wrap="square">
            <a:spAutoFit/>
          </a:bodyPr>
          <a:lstStyle/>
          <a:p>
            <a:pPr algn="just" fontAlgn="base"/>
            <a:r>
              <a:rPr lang="en-US" sz="1600" b="1" dirty="0">
                <a:solidFill>
                  <a:schemeClr val="bg1"/>
                </a:solidFill>
                <a:latin typeface="Palatino"/>
              </a:rPr>
              <a:t>7 </a:t>
            </a:r>
            <a:r>
              <a:rPr lang="en-US" sz="1600" dirty="0">
                <a:solidFill>
                  <a:schemeClr val="bg1"/>
                </a:solidFill>
                <a:latin typeface="Palatino"/>
              </a:rPr>
              <a:t>Thus came the voice of the Lord unto me, saying: All who have died without a knowledge of this gospel, who would have received it if they had been permitted to tarry, shall be heirs of the celestial kingdom of God;</a:t>
            </a:r>
          </a:p>
          <a:p>
            <a:pPr algn="just" fontAlgn="base"/>
            <a:r>
              <a:rPr lang="en-US" sz="1600" b="1" dirty="0">
                <a:solidFill>
                  <a:schemeClr val="bg1"/>
                </a:solidFill>
                <a:latin typeface="Palatino"/>
              </a:rPr>
              <a:t>8 </a:t>
            </a:r>
            <a:r>
              <a:rPr lang="en-US" sz="1600" dirty="0">
                <a:solidFill>
                  <a:schemeClr val="bg1"/>
                </a:solidFill>
                <a:latin typeface="Palatino"/>
              </a:rPr>
              <a:t>Also all that shall die henceforth without a knowledge of it, who would have received it with all their hearts, shall be heirs of that kingdom;</a:t>
            </a:r>
            <a:endParaRPr lang="en-US" sz="1600" b="0" i="0" dirty="0">
              <a:solidFill>
                <a:schemeClr val="bg1"/>
              </a:solidFill>
              <a:effectLst/>
              <a:latin typeface="Palatino"/>
            </a:endParaRPr>
          </a:p>
        </p:txBody>
      </p:sp>
    </p:spTree>
    <p:extLst>
      <p:ext uri="{BB962C8B-B14F-4D97-AF65-F5344CB8AC3E}">
        <p14:creationId xmlns:p14="http://schemas.microsoft.com/office/powerpoint/2010/main" val="4570740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4" presetClass="emph" presetSubtype="0" fill="hold" grpId="0" nodeType="clickEffect">
                                  <p:stCondLst>
                                    <p:cond delay="0"/>
                                  </p:stCondLst>
                                  <p:iterate type="lt">
                                    <p:tmPct val="10000"/>
                                  </p:iterate>
                                  <p:childTnLst>
                                    <p:animMotion origin="layout" path="M 0.0 0.0 L 0.0 -0.07213" pathEditMode="relative" ptsTypes="">
                                      <p:cBhvr>
                                        <p:cTn id="19" dur="125" accel="50000" decel="50000" autoRev="1" fill="hold">
                                          <p:stCondLst>
                                            <p:cond delay="0"/>
                                          </p:stCondLst>
                                        </p:cTn>
                                        <p:tgtEl>
                                          <p:spTgt spid="2"/>
                                        </p:tgtEl>
                                        <p:attrNameLst>
                                          <p:attrName>ppt_x</p:attrName>
                                          <p:attrName>ppt_y</p:attrName>
                                        </p:attrNameLst>
                                      </p:cBhvr>
                                    </p:animMotion>
                                    <p:animRot by="1500000">
                                      <p:cBhvr>
                                        <p:cTn id="20" dur="63" fill="hold">
                                          <p:stCondLst>
                                            <p:cond delay="0"/>
                                          </p:stCondLst>
                                        </p:cTn>
                                        <p:tgtEl>
                                          <p:spTgt spid="2"/>
                                        </p:tgtEl>
                                        <p:attrNameLst>
                                          <p:attrName>r</p:attrName>
                                        </p:attrNameLst>
                                      </p:cBhvr>
                                    </p:animRot>
                                    <p:animRot by="-1500000">
                                      <p:cBhvr>
                                        <p:cTn id="21" dur="63" fill="hold">
                                          <p:stCondLst>
                                            <p:cond delay="63"/>
                                          </p:stCondLst>
                                        </p:cTn>
                                        <p:tgtEl>
                                          <p:spTgt spid="2"/>
                                        </p:tgtEl>
                                        <p:attrNameLst>
                                          <p:attrName>r</p:attrName>
                                        </p:attrNameLst>
                                      </p:cBhvr>
                                    </p:animRot>
                                    <p:animRot by="-1500000">
                                      <p:cBhvr>
                                        <p:cTn id="22" dur="63" fill="hold">
                                          <p:stCondLst>
                                            <p:cond delay="125"/>
                                          </p:stCondLst>
                                        </p:cTn>
                                        <p:tgtEl>
                                          <p:spTgt spid="2"/>
                                        </p:tgtEl>
                                        <p:attrNameLst>
                                          <p:attrName>r</p:attrName>
                                        </p:attrNameLst>
                                      </p:cBhvr>
                                    </p:animRot>
                                    <p:animRot by="1500000">
                                      <p:cBhvr>
                                        <p:cTn id="23" dur="63" fill="hold">
                                          <p:stCondLst>
                                            <p:cond delay="188"/>
                                          </p:stCondLst>
                                        </p:cTn>
                                        <p:tgtEl>
                                          <p:spTgt spid="2"/>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3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800" decel="100000"/>
                                        <p:tgtEl>
                                          <p:spTgt spid="8"/>
                                        </p:tgtEl>
                                      </p:cBhvr>
                                    </p:animEffect>
                                    <p:anim calcmode="lin" valueType="num">
                                      <p:cBhvr>
                                        <p:cTn id="35" dur="800" decel="100000" fill="hold"/>
                                        <p:tgtEl>
                                          <p:spTgt spid="8"/>
                                        </p:tgtEl>
                                        <p:attrNameLst>
                                          <p:attrName>style.rotation</p:attrName>
                                        </p:attrNameLst>
                                      </p:cBhvr>
                                      <p:tavLst>
                                        <p:tav tm="0">
                                          <p:val>
                                            <p:fltVal val="-90"/>
                                          </p:val>
                                        </p:tav>
                                        <p:tav tm="100000">
                                          <p:val>
                                            <p:fltVal val="0"/>
                                          </p:val>
                                        </p:tav>
                                      </p:tavLst>
                                    </p:anim>
                                    <p:anim calcmode="lin" valueType="num">
                                      <p:cBhvr>
                                        <p:cTn id="36" dur="800" decel="100000" fill="hold"/>
                                        <p:tgtEl>
                                          <p:spTgt spid="8"/>
                                        </p:tgtEl>
                                        <p:attrNameLst>
                                          <p:attrName>ppt_x</p:attrName>
                                        </p:attrNameLst>
                                      </p:cBhvr>
                                      <p:tavLst>
                                        <p:tav tm="0">
                                          <p:val>
                                            <p:strVal val="#ppt_x+0.4"/>
                                          </p:val>
                                        </p:tav>
                                        <p:tav tm="100000">
                                          <p:val>
                                            <p:strVal val="#ppt_x-0.05"/>
                                          </p:val>
                                        </p:tav>
                                      </p:tavLst>
                                    </p:anim>
                                    <p:anim calcmode="lin" valueType="num">
                                      <p:cBhvr>
                                        <p:cTn id="37" dur="800" decel="100000" fill="hold"/>
                                        <p:tgtEl>
                                          <p:spTgt spid="8"/>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P spid="6"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622302" y="406426"/>
            <a:ext cx="1364565" cy="3813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600" b="1" dirty="0">
                <a:solidFill>
                  <a:schemeClr val="bg1"/>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Times New Roman" panose="02020603050405020304" pitchFamily="18" charset="0"/>
              </a:rPr>
              <a:t>LESSON 115</a:t>
            </a:r>
          </a:p>
        </p:txBody>
      </p:sp>
      <p:sp>
        <p:nvSpPr>
          <p:cNvPr id="3" name="Rectangle 2">
            <a:extLst>
              <a:ext uri="{FF2B5EF4-FFF2-40B4-BE49-F238E27FC236}">
                <a16:creationId xmlns:a16="http://schemas.microsoft.com/office/drawing/2014/main" id="{76FC4601-3F61-4F36-9639-2B01F219B14C}"/>
              </a:ext>
            </a:extLst>
          </p:cNvPr>
          <p:cNvSpPr/>
          <p:nvPr/>
        </p:nvSpPr>
        <p:spPr>
          <a:xfrm>
            <a:off x="1400347" y="1047637"/>
            <a:ext cx="3116431" cy="369332"/>
          </a:xfrm>
          <a:prstGeom prst="rect">
            <a:avLst/>
          </a:prstGeom>
        </p:spPr>
        <p:txBody>
          <a:bodyPr wrap="none">
            <a:spAutoFit/>
          </a:bodyPr>
          <a:lstStyle/>
          <a:p>
            <a:r>
              <a:rPr lang="en-US" b="1" dirty="0">
                <a:solidFill>
                  <a:schemeClr val="bg2">
                    <a:lumMod val="75000"/>
                  </a:schemeClr>
                </a:solidFill>
              </a:rPr>
              <a:t>Doctrine and Covenants 137:9.</a:t>
            </a:r>
          </a:p>
        </p:txBody>
      </p:sp>
      <p:sp>
        <p:nvSpPr>
          <p:cNvPr id="2" name="Rectangle 1">
            <a:extLst>
              <a:ext uri="{FF2B5EF4-FFF2-40B4-BE49-F238E27FC236}">
                <a16:creationId xmlns:a16="http://schemas.microsoft.com/office/drawing/2014/main" id="{9F1C8B9A-53BC-44FC-986F-B0D0A8DB4272}"/>
              </a:ext>
            </a:extLst>
          </p:cNvPr>
          <p:cNvSpPr/>
          <p:nvPr/>
        </p:nvSpPr>
        <p:spPr>
          <a:xfrm>
            <a:off x="1400347" y="2034430"/>
            <a:ext cx="2822247" cy="369332"/>
          </a:xfrm>
          <a:prstGeom prst="rect">
            <a:avLst/>
          </a:prstGeom>
        </p:spPr>
        <p:txBody>
          <a:bodyPr wrap="none">
            <a:spAutoFit/>
          </a:bodyPr>
          <a:lstStyle/>
          <a:p>
            <a:r>
              <a:rPr lang="en-US" b="1" dirty="0">
                <a:solidFill>
                  <a:schemeClr val="bg1"/>
                </a:solidFill>
              </a:rPr>
              <a:t>How will the Lord judge us?</a:t>
            </a:r>
          </a:p>
        </p:txBody>
      </p:sp>
      <p:sp>
        <p:nvSpPr>
          <p:cNvPr id="5" name="Rectangle 4">
            <a:extLst>
              <a:ext uri="{FF2B5EF4-FFF2-40B4-BE49-F238E27FC236}">
                <a16:creationId xmlns:a16="http://schemas.microsoft.com/office/drawing/2014/main" id="{647B6E32-407A-4A88-B13C-16584E81E798}"/>
              </a:ext>
            </a:extLst>
          </p:cNvPr>
          <p:cNvSpPr/>
          <p:nvPr/>
        </p:nvSpPr>
        <p:spPr>
          <a:xfrm>
            <a:off x="1400347" y="2521552"/>
            <a:ext cx="6301084"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rPr>
              <a:t>The Lord will judge us by our works and the desires of our hearts.</a:t>
            </a:r>
          </a:p>
        </p:txBody>
      </p:sp>
      <p:sp>
        <p:nvSpPr>
          <p:cNvPr id="6" name="Rectangle 5">
            <a:extLst>
              <a:ext uri="{FF2B5EF4-FFF2-40B4-BE49-F238E27FC236}">
                <a16:creationId xmlns:a16="http://schemas.microsoft.com/office/drawing/2014/main" id="{1226B88D-E2D5-4156-A9D8-FA77788911A6}"/>
              </a:ext>
            </a:extLst>
          </p:cNvPr>
          <p:cNvSpPr/>
          <p:nvPr/>
        </p:nvSpPr>
        <p:spPr>
          <a:xfrm>
            <a:off x="1400347" y="3059668"/>
            <a:ext cx="6471444" cy="369332"/>
          </a:xfrm>
          <a:prstGeom prst="rect">
            <a:avLst/>
          </a:prstGeom>
        </p:spPr>
        <p:txBody>
          <a:bodyPr wrap="square">
            <a:spAutoFit/>
          </a:bodyPr>
          <a:lstStyle/>
          <a:p>
            <a:r>
              <a:rPr lang="en-US" b="1" dirty="0">
                <a:solidFill>
                  <a:schemeClr val="bg1"/>
                </a:solidFill>
              </a:rPr>
              <a:t>Why do you think our desires and our works are both important?</a:t>
            </a:r>
          </a:p>
        </p:txBody>
      </p:sp>
      <p:sp>
        <p:nvSpPr>
          <p:cNvPr id="8" name="Rectangle 7">
            <a:extLst>
              <a:ext uri="{FF2B5EF4-FFF2-40B4-BE49-F238E27FC236}">
                <a16:creationId xmlns:a16="http://schemas.microsoft.com/office/drawing/2014/main" id="{C02015E2-2562-46C3-9740-C704BA9048EC}"/>
              </a:ext>
            </a:extLst>
          </p:cNvPr>
          <p:cNvSpPr/>
          <p:nvPr/>
        </p:nvSpPr>
        <p:spPr>
          <a:xfrm>
            <a:off x="1400347" y="3625873"/>
            <a:ext cx="8565288" cy="369332"/>
          </a:xfrm>
          <a:prstGeom prst="rect">
            <a:avLst/>
          </a:prstGeom>
        </p:spPr>
        <p:txBody>
          <a:bodyPr wrap="square">
            <a:spAutoFit/>
          </a:bodyPr>
          <a:lstStyle/>
          <a:p>
            <a:pPr algn="just"/>
            <a:r>
              <a:rPr lang="en-US" b="1" dirty="0">
                <a:solidFill>
                  <a:schemeClr val="bg1"/>
                </a:solidFill>
              </a:rPr>
              <a:t>How does this example illustrate the importance of our desires as well as our works?</a:t>
            </a:r>
          </a:p>
        </p:txBody>
      </p:sp>
      <p:sp>
        <p:nvSpPr>
          <p:cNvPr id="9" name="Rectangle 8">
            <a:extLst>
              <a:ext uri="{FF2B5EF4-FFF2-40B4-BE49-F238E27FC236}">
                <a16:creationId xmlns:a16="http://schemas.microsoft.com/office/drawing/2014/main" id="{51CFF51D-27BE-4F54-AF16-34CCA0E7DD7C}"/>
              </a:ext>
            </a:extLst>
          </p:cNvPr>
          <p:cNvSpPr/>
          <p:nvPr/>
        </p:nvSpPr>
        <p:spPr>
          <a:xfrm>
            <a:off x="1400347" y="1309016"/>
            <a:ext cx="8927876" cy="646331"/>
          </a:xfrm>
          <a:prstGeom prst="rect">
            <a:avLst/>
          </a:prstGeom>
        </p:spPr>
        <p:txBody>
          <a:bodyPr wrap="square">
            <a:spAutoFit/>
          </a:bodyPr>
          <a:lstStyle/>
          <a:p>
            <a:pPr algn="just"/>
            <a:r>
              <a:rPr lang="en-US" dirty="0">
                <a:solidFill>
                  <a:schemeClr val="bg1"/>
                </a:solidFill>
                <a:latin typeface="Palatino"/>
              </a:rPr>
              <a:t>For I, the Lord, will judge all men according to their works, according to the desire of their hearts.</a:t>
            </a:r>
            <a:endParaRPr lang="en-US" dirty="0">
              <a:solidFill>
                <a:schemeClr val="bg1"/>
              </a:solidFill>
            </a:endParaRPr>
          </a:p>
        </p:txBody>
      </p:sp>
    </p:spTree>
    <p:extLst>
      <p:ext uri="{BB962C8B-B14F-4D97-AF65-F5344CB8AC3E}">
        <p14:creationId xmlns:p14="http://schemas.microsoft.com/office/powerpoint/2010/main" val="3015066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out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0</TotalTime>
  <Words>1073</Words>
  <Application>Microsoft Office PowerPoint</Application>
  <PresentationFormat>Widescreen</PresentationFormat>
  <Paragraphs>72</Paragraphs>
  <Slides>13</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MS PMincho</vt:lpstr>
      <vt:lpstr>PMingLiU-ExtB</vt:lpstr>
      <vt:lpstr>Arial</vt:lpstr>
      <vt:lpstr>Calibri</vt:lpstr>
      <vt:lpstr>Calibri Light</vt:lpstr>
      <vt:lpstr>Mongolian Baiti</vt:lpstr>
      <vt:lpstr>Open Sans</vt:lpstr>
      <vt:lpstr>Palatino</vt:lpstr>
      <vt:lpstr>Tahoma</vt:lpstr>
      <vt:lpstr>Times New Roman</vt:lpstr>
      <vt:lpstr>Trebuchet MS</vt:lpstr>
      <vt:lpstr>Wingdings 3</vt:lpstr>
      <vt:lpstr>Celestial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2852</cp:revision>
  <dcterms:created xsi:type="dcterms:W3CDTF">2018-08-29T04:26:39Z</dcterms:created>
  <dcterms:modified xsi:type="dcterms:W3CDTF">2018-10-12T22:14:26Z</dcterms:modified>
</cp:coreProperties>
</file>