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249" r:id="rId1"/>
  </p:sldMasterIdLst>
  <p:notesMasterIdLst>
    <p:notesMasterId r:id="rId12"/>
  </p:notesMasterIdLst>
  <p:sldIdLst>
    <p:sldId id="296" r:id="rId2"/>
    <p:sldId id="304" r:id="rId3"/>
    <p:sldId id="312" r:id="rId4"/>
    <p:sldId id="319" r:id="rId5"/>
    <p:sldId id="320" r:id="rId6"/>
    <p:sldId id="321" r:id="rId7"/>
    <p:sldId id="322" r:id="rId8"/>
    <p:sldId id="323" r:id="rId9"/>
    <p:sldId id="324" r:id="rId10"/>
    <p:sldId id="32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nald Esquerra" initials="RE" lastIdx="1" clrIdx="0">
    <p:extLst>
      <p:ext uri="{19B8F6BF-5375-455C-9EA6-DF929625EA0E}">
        <p15:presenceInfo xmlns:p15="http://schemas.microsoft.com/office/powerpoint/2012/main" userId="cdeda1aeaf90b9f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CC0000"/>
    <a:srgbClr val="D88028"/>
    <a:srgbClr val="D6E513"/>
    <a:srgbClr val="FFD757"/>
    <a:srgbClr val="13BD23"/>
    <a:srgbClr val="B9B93A"/>
    <a:srgbClr val="FF6600"/>
    <a:srgbClr val="A7897B"/>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64" d="100"/>
          <a:sy n="64" d="100"/>
        </p:scale>
        <p:origin x="8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18E6F4-4A24-4637-903E-B0B1742766B0}" type="datetimeFigureOut">
              <a:rPr lang="en-US" smtClean="0"/>
              <a:t>10/12/2018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2F80BE-C61D-4FF6-A9D6-85F634C9F475}" type="slidenum">
              <a:rPr lang="en-US" smtClean="0"/>
              <a:t>‹#›</a:t>
            </a:fld>
            <a:endParaRPr lang="en-US" dirty="0"/>
          </a:p>
        </p:txBody>
      </p:sp>
    </p:spTree>
    <p:extLst>
      <p:ext uri="{BB962C8B-B14F-4D97-AF65-F5344CB8AC3E}">
        <p14:creationId xmlns:p14="http://schemas.microsoft.com/office/powerpoint/2010/main" val="3785177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195493517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1505731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19656844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36197203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3138276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376231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39884812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1928857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1779635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1990601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3579628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21031173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2934064699"/>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3945375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3651699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2556535359"/>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5640873-EF0B-4AC7-AF11-57FEBA4985EA}" type="datetimeFigureOut">
              <a:rPr lang="en-US" smtClean="0"/>
              <a:t>10/12/2018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B93B05A-D8BA-4E04-8927-7D3B765C5B2D}" type="slidenum">
              <a:rPr lang="en-US" smtClean="0"/>
              <a:t>‹#›</a:t>
            </a:fld>
            <a:endParaRPr lang="en-US" dirty="0"/>
          </a:p>
        </p:txBody>
      </p:sp>
    </p:spTree>
    <p:extLst>
      <p:ext uri="{BB962C8B-B14F-4D97-AF65-F5344CB8AC3E}">
        <p14:creationId xmlns:p14="http://schemas.microsoft.com/office/powerpoint/2010/main" val="3013921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accent1">
                <a:lumMod val="40000"/>
                <a:lumOff val="60000"/>
              </a:schemeClr>
            </a:gs>
            <a:gs pos="0">
              <a:schemeClr val="accent1">
                <a:lumMod val="95000"/>
                <a:lumOff val="5000"/>
              </a:schemeClr>
            </a:gs>
            <a:gs pos="100000">
              <a:schemeClr val="accent1">
                <a:lumMod val="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5640873-EF0B-4AC7-AF11-57FEBA4985EA}" type="datetimeFigureOut">
              <a:rPr lang="en-US" smtClean="0"/>
              <a:t>10/12/2018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B93B05A-D8BA-4E04-8927-7D3B765C5B2D}" type="slidenum">
              <a:rPr lang="en-US" smtClean="0"/>
              <a:t>‹#›</a:t>
            </a:fld>
            <a:endParaRPr lang="en-US" dirty="0"/>
          </a:p>
        </p:txBody>
      </p:sp>
    </p:spTree>
    <p:extLst>
      <p:ext uri="{BB962C8B-B14F-4D97-AF65-F5344CB8AC3E}">
        <p14:creationId xmlns:p14="http://schemas.microsoft.com/office/powerpoint/2010/main" val="109572057"/>
      </p:ext>
    </p:extLst>
  </p:cSld>
  <p:clrMap bg1="dk1" tx1="lt1" bg2="dk2" tx2="lt2" accent1="accent1" accent2="accent2" accent3="accent3" accent4="accent4" accent5="accent5" accent6="accent6" hlink="hlink" folHlink="folHlink"/>
  <p:sldLayoutIdLst>
    <p:sldLayoutId id="2147485250" r:id="rId1"/>
    <p:sldLayoutId id="2147485251" r:id="rId2"/>
    <p:sldLayoutId id="2147485252" r:id="rId3"/>
    <p:sldLayoutId id="2147485253" r:id="rId4"/>
    <p:sldLayoutId id="2147485254" r:id="rId5"/>
    <p:sldLayoutId id="2147485255" r:id="rId6"/>
    <p:sldLayoutId id="2147485256" r:id="rId7"/>
    <p:sldLayoutId id="2147485257" r:id="rId8"/>
    <p:sldLayoutId id="2147485258" r:id="rId9"/>
    <p:sldLayoutId id="2147485259" r:id="rId10"/>
    <p:sldLayoutId id="2147485260" r:id="rId11"/>
    <p:sldLayoutId id="2147485261" r:id="rId12"/>
    <p:sldLayoutId id="2147485262" r:id="rId13"/>
    <p:sldLayoutId id="2147485263" r:id="rId14"/>
    <p:sldLayoutId id="2147485264" r:id="rId15"/>
    <p:sldLayoutId id="2147485265" r:id="rId16"/>
    <p:sldLayoutId id="214748526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4">
            <a:extLst>
              <a:ext uri="{FF2B5EF4-FFF2-40B4-BE49-F238E27FC236}">
                <a16:creationId xmlns:a16="http://schemas.microsoft.com/office/drawing/2014/main" id="{4F2B27ED-CE69-43C4-854C-35DA059B270B}"/>
              </a:ext>
            </a:extLst>
          </p:cNvPr>
          <p:cNvSpPr txBox="1">
            <a:spLocks/>
          </p:cNvSpPr>
          <p:nvPr/>
        </p:nvSpPr>
        <p:spPr>
          <a:xfrm>
            <a:off x="9490386" y="420493"/>
            <a:ext cx="2001079"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rgbClr val="FF6600"/>
                </a:solidFill>
              </a:rPr>
              <a:t>LESSON 15</a:t>
            </a:r>
          </a:p>
        </p:txBody>
      </p:sp>
      <p:pic>
        <p:nvPicPr>
          <p:cNvPr id="8" name="Picture 2" descr="https://html1-f.scribdassets.com/8wio8d6utc4g5ese/images/1-6d60390e3c.jpg">
            <a:extLst>
              <a:ext uri="{FF2B5EF4-FFF2-40B4-BE49-F238E27FC236}">
                <a16:creationId xmlns:a16="http://schemas.microsoft.com/office/drawing/2014/main" id="{55FDD61B-D499-4BC6-9AF2-1907B4AFF6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6058" y="0"/>
            <a:ext cx="6545942" cy="6858000"/>
          </a:xfrm>
          <a:prstGeom prst="rect">
            <a:avLst/>
          </a:prstGeom>
          <a:noFill/>
          <a:ln>
            <a:gradFill flip="none" rotWithShape="1">
              <a:gsLst>
                <a:gs pos="0">
                  <a:schemeClr val="accent1">
                    <a:lumMod val="5000"/>
                    <a:lumOff val="95000"/>
                  </a:schemeClr>
                </a:gs>
                <a:gs pos="25000">
                  <a:schemeClr val="accent1">
                    <a:lumMod val="45000"/>
                    <a:lumOff val="55000"/>
                  </a:schemeClr>
                </a:gs>
                <a:gs pos="83000">
                  <a:schemeClr val="accent1">
                    <a:lumMod val="45000"/>
                    <a:lumOff val="55000"/>
                  </a:schemeClr>
                </a:gs>
                <a:gs pos="100000">
                  <a:schemeClr val="accent1">
                    <a:lumMod val="30000"/>
                    <a:lumOff val="70000"/>
                  </a:schemeClr>
                </a:gs>
              </a:gsLst>
              <a:path path="rect">
                <a:fillToRect l="100000" t="100000"/>
              </a:path>
              <a:tileRect r="-100000" b="-100000"/>
            </a:gradFill>
          </a:ln>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40453D80-1807-47DD-9F91-3E3FDD322FB6}"/>
              </a:ext>
            </a:extLst>
          </p:cNvPr>
          <p:cNvSpPr txBox="1"/>
          <p:nvPr/>
        </p:nvSpPr>
        <p:spPr>
          <a:xfrm>
            <a:off x="6268278" y="5247862"/>
            <a:ext cx="4969565" cy="830997"/>
          </a:xfrm>
          <a:prstGeom prst="rect">
            <a:avLst/>
          </a:prstGeom>
          <a:noFill/>
        </p:spPr>
        <p:txBody>
          <a:bodyPr wrap="square" rtlCol="0">
            <a:spAutoFit/>
          </a:bodyPr>
          <a:lstStyle/>
          <a:p>
            <a:r>
              <a:rPr lang="en-US" sz="2400" b="1" dirty="0">
                <a:solidFill>
                  <a:schemeClr val="bg2">
                    <a:lumMod val="10000"/>
                  </a:schemeClr>
                </a:solidFill>
              </a:rPr>
              <a:t>Doctrine and Covenants </a:t>
            </a:r>
          </a:p>
          <a:p>
            <a:r>
              <a:rPr lang="en-US" sz="2400" b="1" dirty="0">
                <a:solidFill>
                  <a:schemeClr val="bg2">
                    <a:lumMod val="10000"/>
                  </a:schemeClr>
                </a:solidFill>
              </a:rPr>
              <a:t>and Church History</a:t>
            </a:r>
          </a:p>
        </p:txBody>
      </p:sp>
      <p:sp>
        <p:nvSpPr>
          <p:cNvPr id="10" name="TextBox 9">
            <a:extLst>
              <a:ext uri="{FF2B5EF4-FFF2-40B4-BE49-F238E27FC236}">
                <a16:creationId xmlns:a16="http://schemas.microsoft.com/office/drawing/2014/main" id="{0561AD48-C1FF-4315-91C1-654541E58BDD}"/>
              </a:ext>
            </a:extLst>
          </p:cNvPr>
          <p:cNvSpPr txBox="1"/>
          <p:nvPr/>
        </p:nvSpPr>
        <p:spPr>
          <a:xfrm>
            <a:off x="726701" y="2921168"/>
            <a:ext cx="4797287" cy="1015663"/>
          </a:xfrm>
          <a:prstGeom prst="rect">
            <a:avLst/>
          </a:prstGeom>
          <a:noFill/>
        </p:spPr>
        <p:txBody>
          <a:bodyPr wrap="square" rtlCol="0">
            <a:spAutoFit/>
          </a:bodyPr>
          <a:lstStyle/>
          <a:p>
            <a:pPr algn="ctr"/>
            <a:r>
              <a:rPr lang="en-US" sz="6000" b="1" dirty="0">
                <a:solidFill>
                  <a:schemeClr val="bg1"/>
                </a:solidFill>
                <a:effectLst>
                  <a:outerShdw blurRad="38100" dist="38100" dir="2700000" algn="tl">
                    <a:srgbClr val="000000">
                      <a:alpha val="43137"/>
                    </a:srgbClr>
                  </a:outerShdw>
                </a:effectLst>
                <a:latin typeface="Mongolian Baiti" panose="03000500000000000000" pitchFamily="66" charset="0"/>
                <a:ea typeface="PMingLiU-ExtB" panose="02020500000000000000" pitchFamily="18" charset="-120"/>
                <a:cs typeface="Mongolian Baiti" panose="03000500000000000000" pitchFamily="66" charset="0"/>
              </a:rPr>
              <a:t>SEMINARY</a:t>
            </a:r>
          </a:p>
        </p:txBody>
      </p:sp>
    </p:spTree>
    <p:extLst>
      <p:ext uri="{BB962C8B-B14F-4D97-AF65-F5344CB8AC3E}">
        <p14:creationId xmlns:p14="http://schemas.microsoft.com/office/powerpoint/2010/main" val="136617102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4">
            <a:extLst>
              <a:ext uri="{FF2B5EF4-FFF2-40B4-BE49-F238E27FC236}">
                <a16:creationId xmlns:a16="http://schemas.microsoft.com/office/drawing/2014/main" id="{6ECC285D-12F3-4BB1-ADD9-CA67B30737CB}"/>
              </a:ext>
            </a:extLst>
          </p:cNvPr>
          <p:cNvSpPr txBox="1">
            <a:spLocks/>
          </p:cNvSpPr>
          <p:nvPr/>
        </p:nvSpPr>
        <p:spPr>
          <a:xfrm>
            <a:off x="9490387" y="420493"/>
            <a:ext cx="1313601"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chemeClr val="bg1"/>
                </a:solidFill>
                <a:effectLst>
                  <a:outerShdw blurRad="38100" dist="38100" dir="2700000" algn="tl">
                    <a:srgbClr val="000000">
                      <a:alpha val="43137"/>
                    </a:srgbClr>
                  </a:outerShdw>
                </a:effectLst>
                <a:latin typeface="Tw Cen MT Condensed" panose="020B0606020104020203" pitchFamily="34" charset="0"/>
                <a:ea typeface="Yu Gothic UI Semibold" panose="020B0700000000000000" pitchFamily="34" charset="-128"/>
                <a:cs typeface="MV Boli" panose="02000500030200090000" pitchFamily="2" charset="0"/>
              </a:rPr>
              <a:t>LESSON 114</a:t>
            </a:r>
          </a:p>
        </p:txBody>
      </p:sp>
      <p:sp>
        <p:nvSpPr>
          <p:cNvPr id="6" name="Rectangle 5">
            <a:extLst>
              <a:ext uri="{FF2B5EF4-FFF2-40B4-BE49-F238E27FC236}">
                <a16:creationId xmlns:a16="http://schemas.microsoft.com/office/drawing/2014/main" id="{95CB83DB-3637-4779-BAFF-D4A9B89050F6}"/>
              </a:ext>
            </a:extLst>
          </p:cNvPr>
          <p:cNvSpPr/>
          <p:nvPr/>
        </p:nvSpPr>
        <p:spPr>
          <a:xfrm>
            <a:off x="1388012" y="890974"/>
            <a:ext cx="3787512" cy="400110"/>
          </a:xfrm>
          <a:prstGeom prst="rect">
            <a:avLst/>
          </a:prstGeom>
        </p:spPr>
        <p:txBody>
          <a:bodyPr wrap="none">
            <a:spAutoFit/>
          </a:bodyPr>
          <a:lstStyle/>
          <a:p>
            <a:r>
              <a:rPr lang="en-US" sz="2000" b="1" dirty="0">
                <a:solidFill>
                  <a:schemeClr val="bg2">
                    <a:lumMod val="75000"/>
                  </a:schemeClr>
                </a:solidFill>
              </a:rPr>
              <a:t>Doctrine and Covenants 108:7-8.</a:t>
            </a:r>
          </a:p>
        </p:txBody>
      </p:sp>
      <p:sp>
        <p:nvSpPr>
          <p:cNvPr id="2" name="Rectangle 1">
            <a:extLst>
              <a:ext uri="{FF2B5EF4-FFF2-40B4-BE49-F238E27FC236}">
                <a16:creationId xmlns:a16="http://schemas.microsoft.com/office/drawing/2014/main" id="{65F552FA-18B6-406F-86C3-EF5689214E79}"/>
              </a:ext>
            </a:extLst>
          </p:cNvPr>
          <p:cNvSpPr/>
          <p:nvPr/>
        </p:nvSpPr>
        <p:spPr>
          <a:xfrm>
            <a:off x="1452624" y="2200133"/>
            <a:ext cx="7455017" cy="369332"/>
          </a:xfrm>
          <a:prstGeom prst="rect">
            <a:avLst/>
          </a:prstGeom>
        </p:spPr>
        <p:txBody>
          <a:bodyPr wrap="square">
            <a:spAutoFit/>
          </a:bodyPr>
          <a:lstStyle/>
          <a:p>
            <a:r>
              <a:rPr lang="en-US" b="1" dirty="0">
                <a:solidFill>
                  <a:schemeClr val="bg2">
                    <a:lumMod val="75000"/>
                  </a:schemeClr>
                </a:solidFill>
              </a:rPr>
              <a:t>In what ways did the Lord want Lyman Sherman to strengthen his brethren?</a:t>
            </a:r>
          </a:p>
        </p:txBody>
      </p:sp>
      <p:sp>
        <p:nvSpPr>
          <p:cNvPr id="9" name="Rectangle 8">
            <a:extLst>
              <a:ext uri="{FF2B5EF4-FFF2-40B4-BE49-F238E27FC236}">
                <a16:creationId xmlns:a16="http://schemas.microsoft.com/office/drawing/2014/main" id="{CBBBA089-95DC-4CC3-98D4-8B5DCA4112FD}"/>
              </a:ext>
            </a:extLst>
          </p:cNvPr>
          <p:cNvSpPr/>
          <p:nvPr/>
        </p:nvSpPr>
        <p:spPr>
          <a:xfrm>
            <a:off x="1452624" y="2662378"/>
            <a:ext cx="6408096" cy="369332"/>
          </a:xfrm>
          <a:prstGeom prst="rect">
            <a:avLst/>
          </a:prstGeom>
        </p:spPr>
        <p:txBody>
          <a:bodyPr wrap="square">
            <a:spAutoFit/>
          </a:bodyPr>
          <a:lstStyle/>
          <a:p>
            <a:pPr algn="just"/>
            <a:r>
              <a:rPr lang="en-US" i="1" dirty="0">
                <a:solidFill>
                  <a:schemeClr val="bg1"/>
                </a:solidFill>
                <a:effectLst>
                  <a:outerShdw blurRad="38100" dist="38100" dir="2700000" algn="tl">
                    <a:srgbClr val="000000">
                      <a:alpha val="43137"/>
                    </a:srgbClr>
                  </a:outerShdw>
                </a:effectLst>
              </a:rPr>
              <a:t>We are to strengthen others in all our conversations and actions.</a:t>
            </a:r>
          </a:p>
        </p:txBody>
      </p:sp>
      <p:sp>
        <p:nvSpPr>
          <p:cNvPr id="10" name="Rectangle 9">
            <a:extLst>
              <a:ext uri="{FF2B5EF4-FFF2-40B4-BE49-F238E27FC236}">
                <a16:creationId xmlns:a16="http://schemas.microsoft.com/office/drawing/2014/main" id="{C07FA85B-05E2-44E6-AA6F-FA4D2EAD56C0}"/>
              </a:ext>
            </a:extLst>
          </p:cNvPr>
          <p:cNvSpPr/>
          <p:nvPr/>
        </p:nvSpPr>
        <p:spPr>
          <a:xfrm>
            <a:off x="1437189" y="3124623"/>
            <a:ext cx="6646635" cy="369332"/>
          </a:xfrm>
          <a:prstGeom prst="rect">
            <a:avLst/>
          </a:prstGeom>
        </p:spPr>
        <p:txBody>
          <a:bodyPr wrap="square">
            <a:spAutoFit/>
          </a:bodyPr>
          <a:lstStyle/>
          <a:p>
            <a:pPr algn="just"/>
            <a:r>
              <a:rPr lang="en-US" b="1" dirty="0">
                <a:solidFill>
                  <a:schemeClr val="bg2">
                    <a:lumMod val="75000"/>
                  </a:schemeClr>
                </a:solidFill>
              </a:rPr>
              <a:t>How can you strengthen those around you in your conversations?</a:t>
            </a:r>
          </a:p>
        </p:txBody>
      </p:sp>
      <p:sp>
        <p:nvSpPr>
          <p:cNvPr id="11" name="Rectangle 10">
            <a:extLst>
              <a:ext uri="{FF2B5EF4-FFF2-40B4-BE49-F238E27FC236}">
                <a16:creationId xmlns:a16="http://schemas.microsoft.com/office/drawing/2014/main" id="{83329501-2C5D-4E7D-B9F5-1EFCABAF5B2D}"/>
              </a:ext>
            </a:extLst>
          </p:cNvPr>
          <p:cNvSpPr/>
          <p:nvPr/>
        </p:nvSpPr>
        <p:spPr>
          <a:xfrm>
            <a:off x="1437189" y="3590146"/>
            <a:ext cx="6047553" cy="369332"/>
          </a:xfrm>
          <a:prstGeom prst="rect">
            <a:avLst/>
          </a:prstGeom>
        </p:spPr>
        <p:txBody>
          <a:bodyPr wrap="none">
            <a:spAutoFit/>
          </a:bodyPr>
          <a:lstStyle/>
          <a:p>
            <a:r>
              <a:rPr lang="en-US" b="1" dirty="0">
                <a:solidFill>
                  <a:schemeClr val="bg2">
                    <a:lumMod val="75000"/>
                  </a:schemeClr>
                </a:solidFill>
              </a:rPr>
              <a:t>How can you strengthen those around you by your actions?</a:t>
            </a:r>
          </a:p>
        </p:txBody>
      </p:sp>
      <p:sp>
        <p:nvSpPr>
          <p:cNvPr id="3" name="Rectangle 2">
            <a:extLst>
              <a:ext uri="{FF2B5EF4-FFF2-40B4-BE49-F238E27FC236}">
                <a16:creationId xmlns:a16="http://schemas.microsoft.com/office/drawing/2014/main" id="{574651AD-4CFD-405D-9006-FFB4DFA31CEF}"/>
              </a:ext>
            </a:extLst>
          </p:cNvPr>
          <p:cNvSpPr/>
          <p:nvPr/>
        </p:nvSpPr>
        <p:spPr>
          <a:xfrm>
            <a:off x="1437189" y="1197584"/>
            <a:ext cx="8756121" cy="830997"/>
          </a:xfrm>
          <a:prstGeom prst="rect">
            <a:avLst/>
          </a:prstGeom>
        </p:spPr>
        <p:txBody>
          <a:bodyPr wrap="square">
            <a:spAutoFit/>
          </a:bodyPr>
          <a:lstStyle/>
          <a:p>
            <a:pPr algn="just" fontAlgn="base"/>
            <a:r>
              <a:rPr lang="en-US" sz="1600" b="1" dirty="0">
                <a:solidFill>
                  <a:schemeClr val="bg1"/>
                </a:solidFill>
                <a:latin typeface="Palatino"/>
              </a:rPr>
              <a:t>7 </a:t>
            </a:r>
            <a:r>
              <a:rPr lang="en-US" sz="1600" dirty="0">
                <a:solidFill>
                  <a:schemeClr val="bg1"/>
                </a:solidFill>
                <a:latin typeface="Palatino"/>
              </a:rPr>
              <a:t>Therefore, strengthen your brethren in all your conversation, in all your prayers, in all your exhortations, and in all your doings.</a:t>
            </a:r>
          </a:p>
          <a:p>
            <a:pPr algn="just" fontAlgn="base"/>
            <a:r>
              <a:rPr lang="en-US" sz="1600" b="1" dirty="0">
                <a:solidFill>
                  <a:schemeClr val="bg1"/>
                </a:solidFill>
                <a:latin typeface="Palatino"/>
              </a:rPr>
              <a:t>8 </a:t>
            </a:r>
            <a:r>
              <a:rPr lang="en-US" sz="1600" dirty="0">
                <a:solidFill>
                  <a:schemeClr val="bg1"/>
                </a:solidFill>
                <a:latin typeface="Palatino"/>
              </a:rPr>
              <a:t>And behold, and lo, I am with you to bless you and deliver you forever. Amen.</a:t>
            </a:r>
            <a:endParaRPr lang="en-US" sz="1600" b="0" i="0" dirty="0">
              <a:solidFill>
                <a:schemeClr val="bg1"/>
              </a:solidFill>
              <a:effectLst/>
              <a:latin typeface="Palatino"/>
            </a:endParaRPr>
          </a:p>
        </p:txBody>
      </p:sp>
    </p:spTree>
    <p:extLst>
      <p:ext uri="{BB962C8B-B14F-4D97-AF65-F5344CB8AC3E}">
        <p14:creationId xmlns:p14="http://schemas.microsoft.com/office/powerpoint/2010/main" val="3273793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1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9"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4">
            <a:extLst>
              <a:ext uri="{FF2B5EF4-FFF2-40B4-BE49-F238E27FC236}">
                <a16:creationId xmlns:a16="http://schemas.microsoft.com/office/drawing/2014/main" id="{4F2B27ED-CE69-43C4-854C-35DA059B270B}"/>
              </a:ext>
            </a:extLst>
          </p:cNvPr>
          <p:cNvSpPr txBox="1">
            <a:spLocks/>
          </p:cNvSpPr>
          <p:nvPr/>
        </p:nvSpPr>
        <p:spPr>
          <a:xfrm>
            <a:off x="9490387" y="420493"/>
            <a:ext cx="1313601"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chemeClr val="bg1"/>
                </a:solidFill>
                <a:effectLst>
                  <a:outerShdw blurRad="38100" dist="38100" dir="2700000" algn="tl">
                    <a:srgbClr val="000000">
                      <a:alpha val="43137"/>
                    </a:srgbClr>
                  </a:outerShdw>
                </a:effectLst>
                <a:latin typeface="Tw Cen MT Condensed" panose="020B0606020104020203" pitchFamily="34" charset="0"/>
                <a:ea typeface="Yu Gothic UI Semibold" panose="020B0700000000000000" pitchFamily="34" charset="-128"/>
                <a:cs typeface="MV Boli" panose="02000500030200090000" pitchFamily="2" charset="0"/>
              </a:rPr>
              <a:t>LESSON 114</a:t>
            </a:r>
          </a:p>
        </p:txBody>
      </p:sp>
      <p:sp>
        <p:nvSpPr>
          <p:cNvPr id="3" name="Rectangle 2">
            <a:extLst>
              <a:ext uri="{FF2B5EF4-FFF2-40B4-BE49-F238E27FC236}">
                <a16:creationId xmlns:a16="http://schemas.microsoft.com/office/drawing/2014/main" id="{A45A8041-F84B-4507-A449-C607E8B54304}"/>
              </a:ext>
            </a:extLst>
          </p:cNvPr>
          <p:cNvSpPr/>
          <p:nvPr/>
        </p:nvSpPr>
        <p:spPr>
          <a:xfrm>
            <a:off x="3468307" y="2840708"/>
            <a:ext cx="5255386" cy="584775"/>
          </a:xfrm>
          <a:prstGeom prst="rect">
            <a:avLst/>
          </a:prstGeom>
        </p:spPr>
        <p:txBody>
          <a:bodyPr wrap="square">
            <a:spAutoFit/>
          </a:bodyPr>
          <a:lstStyle/>
          <a:p>
            <a:pPr algn="ctr"/>
            <a:r>
              <a:rPr lang="en-US" sz="3200" b="1" dirty="0">
                <a:solidFill>
                  <a:schemeClr val="bg1"/>
                </a:solidFill>
                <a:effectLst>
                  <a:outerShdw blurRad="38100" dist="38100" dir="2700000" algn="tl">
                    <a:srgbClr val="000000">
                      <a:alpha val="43137"/>
                    </a:srgbClr>
                  </a:outerShdw>
                </a:effectLst>
                <a:ea typeface="Microsoft Himalaya" panose="01010100010101010101" pitchFamily="2" charset="0"/>
                <a:cs typeface="Calibri" panose="020F0502020204030204" pitchFamily="34" charset="0"/>
              </a:rPr>
              <a:t>Doctrine and Covenants 108.</a:t>
            </a:r>
          </a:p>
        </p:txBody>
      </p:sp>
    </p:spTree>
    <p:extLst>
      <p:ext uri="{BB962C8B-B14F-4D97-AF65-F5344CB8AC3E}">
        <p14:creationId xmlns:p14="http://schemas.microsoft.com/office/powerpoint/2010/main" val="209416750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4">
            <a:extLst>
              <a:ext uri="{FF2B5EF4-FFF2-40B4-BE49-F238E27FC236}">
                <a16:creationId xmlns:a16="http://schemas.microsoft.com/office/drawing/2014/main" id="{6ECC285D-12F3-4BB1-ADD9-CA67B30737CB}"/>
              </a:ext>
            </a:extLst>
          </p:cNvPr>
          <p:cNvSpPr txBox="1">
            <a:spLocks/>
          </p:cNvSpPr>
          <p:nvPr/>
        </p:nvSpPr>
        <p:spPr>
          <a:xfrm>
            <a:off x="9490387" y="420493"/>
            <a:ext cx="1313601"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chemeClr val="bg1"/>
                </a:solidFill>
                <a:effectLst>
                  <a:outerShdw blurRad="38100" dist="38100" dir="2700000" algn="tl">
                    <a:srgbClr val="000000">
                      <a:alpha val="43137"/>
                    </a:srgbClr>
                  </a:outerShdw>
                </a:effectLst>
                <a:latin typeface="Tw Cen MT Condensed" panose="020B0606020104020203" pitchFamily="34" charset="0"/>
                <a:ea typeface="Yu Gothic UI Semibold" panose="020B0700000000000000" pitchFamily="34" charset="-128"/>
                <a:cs typeface="MV Boli" panose="02000500030200090000" pitchFamily="2" charset="0"/>
              </a:rPr>
              <a:t>LESSON 114</a:t>
            </a:r>
          </a:p>
        </p:txBody>
      </p:sp>
      <p:sp>
        <p:nvSpPr>
          <p:cNvPr id="2" name="Rectangle 1">
            <a:extLst>
              <a:ext uri="{FF2B5EF4-FFF2-40B4-BE49-F238E27FC236}">
                <a16:creationId xmlns:a16="http://schemas.microsoft.com/office/drawing/2014/main" id="{437B32A6-18B0-4C25-AC18-6C59BC595E48}"/>
              </a:ext>
            </a:extLst>
          </p:cNvPr>
          <p:cNvSpPr/>
          <p:nvPr/>
        </p:nvSpPr>
        <p:spPr>
          <a:xfrm>
            <a:off x="2621266" y="2828835"/>
            <a:ext cx="6949467" cy="1200329"/>
          </a:xfrm>
          <a:prstGeom prst="rect">
            <a:avLst/>
          </a:prstGeom>
        </p:spPr>
        <p:txBody>
          <a:bodyPr wrap="none">
            <a:spAutoFit/>
          </a:bodyPr>
          <a:lstStyle/>
          <a:p>
            <a:r>
              <a:rPr lang="en-US" sz="3600" b="1" i="1" dirty="0">
                <a:solidFill>
                  <a:schemeClr val="bg2">
                    <a:lumMod val="75000"/>
                  </a:schemeClr>
                </a:solidFill>
              </a:rPr>
              <a:t>“The Lord forgives Lyman Sherman </a:t>
            </a:r>
          </a:p>
          <a:p>
            <a:pPr algn="ctr"/>
            <a:r>
              <a:rPr lang="en-US" sz="3600" b="1" i="1" dirty="0">
                <a:solidFill>
                  <a:schemeClr val="bg2">
                    <a:lumMod val="75000"/>
                  </a:schemeClr>
                </a:solidFill>
              </a:rPr>
              <a:t>for his sins”</a:t>
            </a:r>
          </a:p>
        </p:txBody>
      </p:sp>
      <p:sp>
        <p:nvSpPr>
          <p:cNvPr id="5" name="Rectangle 4">
            <a:extLst>
              <a:ext uri="{FF2B5EF4-FFF2-40B4-BE49-F238E27FC236}">
                <a16:creationId xmlns:a16="http://schemas.microsoft.com/office/drawing/2014/main" id="{E04D00D1-8F04-41F5-A1B6-1C1D8DFDD4E5}"/>
              </a:ext>
            </a:extLst>
          </p:cNvPr>
          <p:cNvSpPr/>
          <p:nvPr/>
        </p:nvSpPr>
        <p:spPr>
          <a:xfrm>
            <a:off x="1458511" y="1106045"/>
            <a:ext cx="3707362" cy="400110"/>
          </a:xfrm>
          <a:prstGeom prst="rect">
            <a:avLst/>
          </a:prstGeom>
        </p:spPr>
        <p:txBody>
          <a:bodyPr wrap="none">
            <a:spAutoFit/>
          </a:bodyPr>
          <a:lstStyle/>
          <a:p>
            <a:r>
              <a:rPr lang="en-US" sz="2000" b="1">
                <a:solidFill>
                  <a:schemeClr val="bg2">
                    <a:lumMod val="75000"/>
                  </a:schemeClr>
                </a:solidFill>
              </a:rPr>
              <a:t>Doctrine and Covenants 108:1–3.</a:t>
            </a:r>
            <a:endParaRPr lang="en-US" sz="2000" b="1" dirty="0">
              <a:solidFill>
                <a:schemeClr val="bg2">
                  <a:lumMod val="75000"/>
                </a:schemeClr>
              </a:solidFill>
            </a:endParaRPr>
          </a:p>
        </p:txBody>
      </p:sp>
    </p:spTree>
    <p:extLst>
      <p:ext uri="{BB962C8B-B14F-4D97-AF65-F5344CB8AC3E}">
        <p14:creationId xmlns:p14="http://schemas.microsoft.com/office/powerpoint/2010/main" val="4111660951"/>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4">
            <a:extLst>
              <a:ext uri="{FF2B5EF4-FFF2-40B4-BE49-F238E27FC236}">
                <a16:creationId xmlns:a16="http://schemas.microsoft.com/office/drawing/2014/main" id="{6ECC285D-12F3-4BB1-ADD9-CA67B30737CB}"/>
              </a:ext>
            </a:extLst>
          </p:cNvPr>
          <p:cNvSpPr txBox="1">
            <a:spLocks/>
          </p:cNvSpPr>
          <p:nvPr/>
        </p:nvSpPr>
        <p:spPr>
          <a:xfrm>
            <a:off x="9490387" y="420493"/>
            <a:ext cx="1313601"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chemeClr val="bg1"/>
                </a:solidFill>
                <a:effectLst>
                  <a:outerShdw blurRad="38100" dist="38100" dir="2700000" algn="tl">
                    <a:srgbClr val="000000">
                      <a:alpha val="43137"/>
                    </a:srgbClr>
                  </a:outerShdw>
                </a:effectLst>
                <a:latin typeface="Tw Cen MT Condensed" panose="020B0606020104020203" pitchFamily="34" charset="0"/>
                <a:ea typeface="Yu Gothic UI Semibold" panose="020B0700000000000000" pitchFamily="34" charset="-128"/>
                <a:cs typeface="MV Boli" panose="02000500030200090000" pitchFamily="2" charset="0"/>
              </a:rPr>
              <a:t>LESSON 114</a:t>
            </a:r>
          </a:p>
        </p:txBody>
      </p:sp>
      <p:sp>
        <p:nvSpPr>
          <p:cNvPr id="2" name="Rectangle 1">
            <a:extLst>
              <a:ext uri="{FF2B5EF4-FFF2-40B4-BE49-F238E27FC236}">
                <a16:creationId xmlns:a16="http://schemas.microsoft.com/office/drawing/2014/main" id="{495F9E43-DFA9-4644-A65F-DFB353869096}"/>
              </a:ext>
            </a:extLst>
          </p:cNvPr>
          <p:cNvSpPr/>
          <p:nvPr/>
        </p:nvSpPr>
        <p:spPr>
          <a:xfrm>
            <a:off x="1560313" y="1077909"/>
            <a:ext cx="6014467" cy="369332"/>
          </a:xfrm>
          <a:prstGeom prst="rect">
            <a:avLst/>
          </a:prstGeom>
        </p:spPr>
        <p:txBody>
          <a:bodyPr wrap="none">
            <a:spAutoFit/>
          </a:bodyPr>
          <a:lstStyle/>
          <a:p>
            <a:r>
              <a:rPr lang="en-US" b="1" dirty="0">
                <a:solidFill>
                  <a:schemeClr val="bg2">
                    <a:lumMod val="75000"/>
                  </a:schemeClr>
                </a:solidFill>
              </a:rPr>
              <a:t>Have you ever been prompted by the Spirit to do something?</a:t>
            </a:r>
          </a:p>
        </p:txBody>
      </p:sp>
      <p:sp>
        <p:nvSpPr>
          <p:cNvPr id="3" name="Rectangle 2">
            <a:extLst>
              <a:ext uri="{FF2B5EF4-FFF2-40B4-BE49-F238E27FC236}">
                <a16:creationId xmlns:a16="http://schemas.microsoft.com/office/drawing/2014/main" id="{0AEA706D-9EEC-4FD1-B661-B6A897F03D52}"/>
              </a:ext>
            </a:extLst>
          </p:cNvPr>
          <p:cNvSpPr/>
          <p:nvPr/>
        </p:nvSpPr>
        <p:spPr>
          <a:xfrm>
            <a:off x="1560312" y="1447241"/>
            <a:ext cx="7583687" cy="369332"/>
          </a:xfrm>
          <a:prstGeom prst="rect">
            <a:avLst/>
          </a:prstGeom>
        </p:spPr>
        <p:txBody>
          <a:bodyPr wrap="square">
            <a:spAutoFit/>
          </a:bodyPr>
          <a:lstStyle/>
          <a:p>
            <a:pPr algn="just"/>
            <a:r>
              <a:rPr lang="en-US" b="1" dirty="0">
                <a:solidFill>
                  <a:schemeClr val="bg2">
                    <a:lumMod val="75000"/>
                  </a:schemeClr>
                </a:solidFill>
              </a:rPr>
              <a:t>What blessings did you receive when you obeyed the Spirit’s promptings? </a:t>
            </a:r>
          </a:p>
        </p:txBody>
      </p:sp>
      <p:sp>
        <p:nvSpPr>
          <p:cNvPr id="4" name="Rectangle 3">
            <a:extLst>
              <a:ext uri="{FF2B5EF4-FFF2-40B4-BE49-F238E27FC236}">
                <a16:creationId xmlns:a16="http://schemas.microsoft.com/office/drawing/2014/main" id="{653C771F-60CE-46E7-A60C-DFDEE5FD7468}"/>
              </a:ext>
            </a:extLst>
          </p:cNvPr>
          <p:cNvSpPr/>
          <p:nvPr/>
        </p:nvSpPr>
        <p:spPr>
          <a:xfrm>
            <a:off x="3852885" y="2182505"/>
            <a:ext cx="4486229" cy="369332"/>
          </a:xfrm>
          <a:prstGeom prst="rect">
            <a:avLst/>
          </a:prstGeom>
        </p:spPr>
        <p:txBody>
          <a:bodyPr wrap="none">
            <a:spAutoFit/>
          </a:bodyPr>
          <a:lstStyle/>
          <a:p>
            <a:pPr algn="ctr"/>
            <a:r>
              <a:rPr lang="en-US" b="1" dirty="0">
                <a:solidFill>
                  <a:schemeClr val="bg2">
                    <a:lumMod val="75000"/>
                  </a:schemeClr>
                </a:solidFill>
              </a:rPr>
              <a:t> Introduction to Doctrine and Covenants 108.</a:t>
            </a:r>
          </a:p>
        </p:txBody>
      </p:sp>
      <p:sp>
        <p:nvSpPr>
          <p:cNvPr id="6" name="Rectangle 5">
            <a:extLst>
              <a:ext uri="{FF2B5EF4-FFF2-40B4-BE49-F238E27FC236}">
                <a16:creationId xmlns:a16="http://schemas.microsoft.com/office/drawing/2014/main" id="{B4C650B7-46A2-4ACC-B3DB-14C636D7FB1B}"/>
              </a:ext>
            </a:extLst>
          </p:cNvPr>
          <p:cNvSpPr/>
          <p:nvPr/>
        </p:nvSpPr>
        <p:spPr>
          <a:xfrm>
            <a:off x="3048000" y="2551837"/>
            <a:ext cx="6096000" cy="1754326"/>
          </a:xfrm>
          <a:prstGeom prst="rect">
            <a:avLst/>
          </a:prstGeom>
        </p:spPr>
        <p:txBody>
          <a:bodyPr>
            <a:spAutoFit/>
          </a:bodyPr>
          <a:lstStyle/>
          <a:p>
            <a:pPr algn="just"/>
            <a:r>
              <a:rPr lang="en-US" dirty="0">
                <a:solidFill>
                  <a:schemeClr val="bg1"/>
                </a:solidFill>
                <a:latin typeface="Open Sans"/>
              </a:rPr>
              <a:t>Revelation given through Joseph Smith the Prophet, at Kirtland, Ohio, December 26, 1835. This section was received at the request of Lyman Sherman, who had previously been ordained a seventy and who had come to the Prophet with a request for a revelation to make known his duty.</a:t>
            </a:r>
            <a:endParaRPr lang="en-US" dirty="0">
              <a:solidFill>
                <a:schemeClr val="bg1"/>
              </a:solidFill>
            </a:endParaRPr>
          </a:p>
        </p:txBody>
      </p:sp>
    </p:spTree>
    <p:extLst>
      <p:ext uri="{BB962C8B-B14F-4D97-AF65-F5344CB8AC3E}">
        <p14:creationId xmlns:p14="http://schemas.microsoft.com/office/powerpoint/2010/main" val="3156657784"/>
      </p:ext>
    </p:extLst>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 calcmode="lin" valueType="num">
                                      <p:cBhvr>
                                        <p:cTn id="27" dur="1000" fill="hold"/>
                                        <p:tgtEl>
                                          <p:spTgt spid="3"/>
                                        </p:tgtEl>
                                        <p:attrNameLst>
                                          <p:attrName>style.rotation</p:attrName>
                                        </p:attrNameLst>
                                      </p:cBhvr>
                                      <p:tavLst>
                                        <p:tav tm="0">
                                          <p:val>
                                            <p:fltVal val="90"/>
                                          </p:val>
                                        </p:tav>
                                        <p:tav tm="100000">
                                          <p:val>
                                            <p:fltVal val="0"/>
                                          </p:val>
                                        </p:tav>
                                      </p:tavLst>
                                    </p:anim>
                                    <p:animEffect transition="in" filter="fade">
                                      <p:cBhvr>
                                        <p:cTn id="28" dur="10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p:cTn id="33" dur="1000" fill="hold"/>
                                        <p:tgtEl>
                                          <p:spTgt spid="4"/>
                                        </p:tgtEl>
                                        <p:attrNameLst>
                                          <p:attrName>ppt_w</p:attrName>
                                        </p:attrNameLst>
                                      </p:cBhvr>
                                      <p:tavLst>
                                        <p:tav tm="0">
                                          <p:val>
                                            <p:strVal val="#ppt_w*0.70"/>
                                          </p:val>
                                        </p:tav>
                                        <p:tav tm="100000">
                                          <p:val>
                                            <p:strVal val="#ppt_w"/>
                                          </p:val>
                                        </p:tav>
                                      </p:tavLst>
                                    </p:anim>
                                    <p:anim calcmode="lin" valueType="num">
                                      <p:cBhvr>
                                        <p:cTn id="34" dur="1000" fill="hold"/>
                                        <p:tgtEl>
                                          <p:spTgt spid="4"/>
                                        </p:tgtEl>
                                        <p:attrNameLst>
                                          <p:attrName>ppt_h</p:attrName>
                                        </p:attrNameLst>
                                      </p:cBhvr>
                                      <p:tavLst>
                                        <p:tav tm="0">
                                          <p:val>
                                            <p:strVal val="#ppt_h"/>
                                          </p:val>
                                        </p:tav>
                                        <p:tav tm="100000">
                                          <p:val>
                                            <p:strVal val="#ppt_h"/>
                                          </p:val>
                                        </p:tav>
                                      </p:tavLst>
                                    </p:anim>
                                    <p:animEffect transition="in" filter="fade">
                                      <p:cBhvr>
                                        <p:cTn id="35" dur="1000"/>
                                        <p:tgtEl>
                                          <p:spTgt spid="4"/>
                                        </p:tgtEl>
                                      </p:cBhvr>
                                    </p:animEffect>
                                  </p:childTnLst>
                                </p:cTn>
                              </p:par>
                              <p:par>
                                <p:cTn id="36" presetID="55" presetClass="entr" presetSubtype="0" fill="hold" grpId="0" nodeType="withEffect">
                                  <p:stCondLst>
                                    <p:cond delay="0"/>
                                  </p:stCondLst>
                                  <p:childTnLst>
                                    <p:set>
                                      <p:cBhvr>
                                        <p:cTn id="37" dur="1" fill="hold">
                                          <p:stCondLst>
                                            <p:cond delay="0"/>
                                          </p:stCondLst>
                                        </p:cTn>
                                        <p:tgtEl>
                                          <p:spTgt spid="6"/>
                                        </p:tgtEl>
                                        <p:attrNameLst>
                                          <p:attrName>style.visibility</p:attrName>
                                        </p:attrNameLst>
                                      </p:cBhvr>
                                      <p:to>
                                        <p:strVal val="visible"/>
                                      </p:to>
                                    </p:set>
                                    <p:anim calcmode="lin" valueType="num">
                                      <p:cBhvr>
                                        <p:cTn id="38" dur="1000" fill="hold"/>
                                        <p:tgtEl>
                                          <p:spTgt spid="6"/>
                                        </p:tgtEl>
                                        <p:attrNameLst>
                                          <p:attrName>ppt_w</p:attrName>
                                        </p:attrNameLst>
                                      </p:cBhvr>
                                      <p:tavLst>
                                        <p:tav tm="0">
                                          <p:val>
                                            <p:strVal val="#ppt_w*0.70"/>
                                          </p:val>
                                        </p:tav>
                                        <p:tav tm="100000">
                                          <p:val>
                                            <p:strVal val="#ppt_w"/>
                                          </p:val>
                                        </p:tav>
                                      </p:tavLst>
                                    </p:anim>
                                    <p:anim calcmode="lin" valueType="num">
                                      <p:cBhvr>
                                        <p:cTn id="39" dur="1000" fill="hold"/>
                                        <p:tgtEl>
                                          <p:spTgt spid="6"/>
                                        </p:tgtEl>
                                        <p:attrNameLst>
                                          <p:attrName>ppt_h</p:attrName>
                                        </p:attrNameLst>
                                      </p:cBhvr>
                                      <p:tavLst>
                                        <p:tav tm="0">
                                          <p:val>
                                            <p:strVal val="#ppt_h"/>
                                          </p:val>
                                        </p:tav>
                                        <p:tav tm="100000">
                                          <p:val>
                                            <p:strVal val="#ppt_h"/>
                                          </p:val>
                                        </p:tav>
                                      </p:tavLst>
                                    </p:anim>
                                    <p:animEffect transition="in" filter="fade">
                                      <p:cBhvr>
                                        <p:cTn id="4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ECE9BE3-85A4-487C-85D1-71F1A0A58B2A}"/>
              </a:ext>
            </a:extLst>
          </p:cNvPr>
          <p:cNvSpPr/>
          <p:nvPr/>
        </p:nvSpPr>
        <p:spPr>
          <a:xfrm>
            <a:off x="1550504" y="1046922"/>
            <a:ext cx="8892209" cy="219986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US">
                <a:solidFill>
                  <a:schemeClr val="bg2">
                    <a:lumMod val="75000"/>
                  </a:schemeClr>
                </a:solidFill>
              </a:rPr>
              <a:t>Lyman Sherman was a faithful member of the Church who had served in Zion’s Camp and had been called as one of the seven Presidents of the Quorum of the Seventy. The Prophet Joseph Smith recorded in his journal that on December 26, 1835, “Brother Lyman Sherman came in, and requested to have the word of the Lord through me; ‘for,’ said he, ‘I have been wrought upon to make known to you my feelings and desires, and was promised that I should have a revelation which should make known my duty’” (inHistory of the Church,2:345; see alsoJournals, Volume1: 1832–1839,vol.1 of the Journals series ofThe Joseph Smith Papers [2008],137).</a:t>
            </a:r>
            <a:endParaRPr lang="en-US" dirty="0">
              <a:solidFill>
                <a:schemeClr val="bg2">
                  <a:lumMod val="75000"/>
                </a:schemeClr>
              </a:solidFill>
            </a:endParaRPr>
          </a:p>
        </p:txBody>
      </p:sp>
      <p:sp>
        <p:nvSpPr>
          <p:cNvPr id="7" name="Subtitle 4">
            <a:extLst>
              <a:ext uri="{FF2B5EF4-FFF2-40B4-BE49-F238E27FC236}">
                <a16:creationId xmlns:a16="http://schemas.microsoft.com/office/drawing/2014/main" id="{6ECC285D-12F3-4BB1-ADD9-CA67B30737CB}"/>
              </a:ext>
            </a:extLst>
          </p:cNvPr>
          <p:cNvSpPr txBox="1">
            <a:spLocks/>
          </p:cNvSpPr>
          <p:nvPr/>
        </p:nvSpPr>
        <p:spPr>
          <a:xfrm>
            <a:off x="9490387" y="420493"/>
            <a:ext cx="1313601"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chemeClr val="bg1"/>
                </a:solidFill>
                <a:effectLst>
                  <a:outerShdw blurRad="38100" dist="38100" dir="2700000" algn="tl">
                    <a:srgbClr val="000000">
                      <a:alpha val="43137"/>
                    </a:srgbClr>
                  </a:outerShdw>
                </a:effectLst>
                <a:latin typeface="Tw Cen MT Condensed" panose="020B0606020104020203" pitchFamily="34" charset="0"/>
                <a:ea typeface="Yu Gothic UI Semibold" panose="020B0700000000000000" pitchFamily="34" charset="-128"/>
                <a:cs typeface="MV Boli" panose="02000500030200090000" pitchFamily="2" charset="0"/>
              </a:rPr>
              <a:t>LESSON 114</a:t>
            </a:r>
          </a:p>
        </p:txBody>
      </p:sp>
      <p:sp>
        <p:nvSpPr>
          <p:cNvPr id="4" name="Rectangle 3">
            <a:extLst>
              <a:ext uri="{FF2B5EF4-FFF2-40B4-BE49-F238E27FC236}">
                <a16:creationId xmlns:a16="http://schemas.microsoft.com/office/drawing/2014/main" id="{69414E81-4EA3-4033-BDDB-62AC7FD4EFC4}"/>
              </a:ext>
            </a:extLst>
          </p:cNvPr>
          <p:cNvSpPr/>
          <p:nvPr/>
        </p:nvSpPr>
        <p:spPr>
          <a:xfrm>
            <a:off x="1457739" y="3402731"/>
            <a:ext cx="9346249" cy="353943"/>
          </a:xfrm>
          <a:prstGeom prst="rect">
            <a:avLst/>
          </a:prstGeom>
        </p:spPr>
        <p:txBody>
          <a:bodyPr wrap="square">
            <a:spAutoFit/>
          </a:bodyPr>
          <a:lstStyle/>
          <a:p>
            <a:pPr algn="just"/>
            <a:r>
              <a:rPr lang="en-US" sz="1700" b="1" dirty="0">
                <a:solidFill>
                  <a:schemeClr val="bg2">
                    <a:lumMod val="75000"/>
                  </a:schemeClr>
                </a:solidFill>
              </a:rPr>
              <a:t>What do you think Lyman meant when he said he had been “wrought upon” to talk to Joseph Smith? </a:t>
            </a:r>
          </a:p>
        </p:txBody>
      </p:sp>
    </p:spTree>
    <p:extLst>
      <p:ext uri="{BB962C8B-B14F-4D97-AF65-F5344CB8AC3E}">
        <p14:creationId xmlns:p14="http://schemas.microsoft.com/office/powerpoint/2010/main" val="140468436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4">
            <a:extLst>
              <a:ext uri="{FF2B5EF4-FFF2-40B4-BE49-F238E27FC236}">
                <a16:creationId xmlns:a16="http://schemas.microsoft.com/office/drawing/2014/main" id="{6ECC285D-12F3-4BB1-ADD9-CA67B30737CB}"/>
              </a:ext>
            </a:extLst>
          </p:cNvPr>
          <p:cNvSpPr txBox="1">
            <a:spLocks/>
          </p:cNvSpPr>
          <p:nvPr/>
        </p:nvSpPr>
        <p:spPr>
          <a:xfrm>
            <a:off x="9490387" y="420493"/>
            <a:ext cx="1313601"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chemeClr val="bg1"/>
                </a:solidFill>
                <a:effectLst>
                  <a:outerShdw blurRad="38100" dist="38100" dir="2700000" algn="tl">
                    <a:srgbClr val="000000">
                      <a:alpha val="43137"/>
                    </a:srgbClr>
                  </a:outerShdw>
                </a:effectLst>
                <a:latin typeface="Tw Cen MT Condensed" panose="020B0606020104020203" pitchFamily="34" charset="0"/>
                <a:ea typeface="Yu Gothic UI Semibold" panose="020B0700000000000000" pitchFamily="34" charset="-128"/>
                <a:cs typeface="MV Boli" panose="02000500030200090000" pitchFamily="2" charset="0"/>
              </a:rPr>
              <a:t>LESSON 114</a:t>
            </a:r>
          </a:p>
        </p:txBody>
      </p:sp>
      <p:sp>
        <p:nvSpPr>
          <p:cNvPr id="3" name="Rectangle 2">
            <a:extLst>
              <a:ext uri="{FF2B5EF4-FFF2-40B4-BE49-F238E27FC236}">
                <a16:creationId xmlns:a16="http://schemas.microsoft.com/office/drawing/2014/main" id="{47BCAEF0-7512-4685-AEB1-DAAF2060089F}"/>
              </a:ext>
            </a:extLst>
          </p:cNvPr>
          <p:cNvSpPr/>
          <p:nvPr/>
        </p:nvSpPr>
        <p:spPr>
          <a:xfrm>
            <a:off x="1458512" y="1032640"/>
            <a:ext cx="3449278" cy="400110"/>
          </a:xfrm>
          <a:prstGeom prst="rect">
            <a:avLst/>
          </a:prstGeom>
        </p:spPr>
        <p:txBody>
          <a:bodyPr wrap="none">
            <a:spAutoFit/>
          </a:bodyPr>
          <a:lstStyle/>
          <a:p>
            <a:r>
              <a:rPr lang="en-US" sz="2000" b="1" dirty="0">
                <a:solidFill>
                  <a:schemeClr val="bg2">
                    <a:lumMod val="75000"/>
                  </a:schemeClr>
                </a:solidFill>
              </a:rPr>
              <a:t>Doctrine and Covenants 108:1.</a:t>
            </a:r>
          </a:p>
        </p:txBody>
      </p:sp>
      <p:sp>
        <p:nvSpPr>
          <p:cNvPr id="2" name="Rectangle 1">
            <a:extLst>
              <a:ext uri="{FF2B5EF4-FFF2-40B4-BE49-F238E27FC236}">
                <a16:creationId xmlns:a16="http://schemas.microsoft.com/office/drawing/2014/main" id="{8FBDEFE3-3A28-4B9F-BB64-24849C5B7502}"/>
              </a:ext>
            </a:extLst>
          </p:cNvPr>
          <p:cNvSpPr/>
          <p:nvPr/>
        </p:nvSpPr>
        <p:spPr>
          <a:xfrm>
            <a:off x="1507690" y="2223083"/>
            <a:ext cx="8228828" cy="369332"/>
          </a:xfrm>
          <a:prstGeom prst="rect">
            <a:avLst/>
          </a:prstGeom>
        </p:spPr>
        <p:txBody>
          <a:bodyPr wrap="square">
            <a:spAutoFit/>
          </a:bodyPr>
          <a:lstStyle/>
          <a:p>
            <a:pPr algn="just"/>
            <a:r>
              <a:rPr lang="en-US" b="1" dirty="0">
                <a:solidFill>
                  <a:schemeClr val="bg2">
                    <a:lumMod val="75000"/>
                  </a:schemeClr>
                </a:solidFill>
              </a:rPr>
              <a:t>What blessing do we invite into our lives as we willingly obey the voice of the Lord? </a:t>
            </a:r>
          </a:p>
        </p:txBody>
      </p:sp>
      <p:sp>
        <p:nvSpPr>
          <p:cNvPr id="5" name="Rectangle 4">
            <a:extLst>
              <a:ext uri="{FF2B5EF4-FFF2-40B4-BE49-F238E27FC236}">
                <a16:creationId xmlns:a16="http://schemas.microsoft.com/office/drawing/2014/main" id="{EED2F442-C3BC-4D6C-A813-DFE9372ABB48}"/>
              </a:ext>
            </a:extLst>
          </p:cNvPr>
          <p:cNvSpPr/>
          <p:nvPr/>
        </p:nvSpPr>
        <p:spPr>
          <a:xfrm>
            <a:off x="1507690" y="2549389"/>
            <a:ext cx="5301580" cy="369332"/>
          </a:xfrm>
          <a:prstGeom prst="rect">
            <a:avLst/>
          </a:prstGeom>
        </p:spPr>
        <p:txBody>
          <a:bodyPr wrap="none">
            <a:spAutoFit/>
          </a:bodyPr>
          <a:lstStyle/>
          <a:p>
            <a:r>
              <a:rPr lang="en-US" i="1" dirty="0">
                <a:solidFill>
                  <a:schemeClr val="bg1"/>
                </a:solidFill>
                <a:effectLst>
                  <a:outerShdw blurRad="38100" dist="38100" dir="2700000" algn="tl">
                    <a:srgbClr val="000000">
                      <a:alpha val="43137"/>
                    </a:srgbClr>
                  </a:outerShdw>
                </a:effectLst>
              </a:rPr>
              <a:t>As we obey the Lord’s voice, we invite His forgiveness.</a:t>
            </a:r>
          </a:p>
        </p:txBody>
      </p:sp>
      <p:sp>
        <p:nvSpPr>
          <p:cNvPr id="6" name="Rectangle 5">
            <a:extLst>
              <a:ext uri="{FF2B5EF4-FFF2-40B4-BE49-F238E27FC236}">
                <a16:creationId xmlns:a16="http://schemas.microsoft.com/office/drawing/2014/main" id="{CD7A2736-16F5-471B-8243-A34C4FEB09A2}"/>
              </a:ext>
            </a:extLst>
          </p:cNvPr>
          <p:cNvSpPr/>
          <p:nvPr/>
        </p:nvSpPr>
        <p:spPr>
          <a:xfrm>
            <a:off x="1507690" y="2949499"/>
            <a:ext cx="7106222" cy="369332"/>
          </a:xfrm>
          <a:prstGeom prst="rect">
            <a:avLst/>
          </a:prstGeom>
        </p:spPr>
        <p:txBody>
          <a:bodyPr wrap="square">
            <a:spAutoFit/>
          </a:bodyPr>
          <a:lstStyle/>
          <a:p>
            <a:r>
              <a:rPr lang="en-US" b="1" dirty="0">
                <a:solidFill>
                  <a:schemeClr val="bg2">
                    <a:lumMod val="75000"/>
                  </a:schemeClr>
                </a:solidFill>
              </a:rPr>
              <a:t>Why do you think obeying promptings from the Lord invites forgiveness?</a:t>
            </a:r>
          </a:p>
        </p:txBody>
      </p:sp>
      <p:sp>
        <p:nvSpPr>
          <p:cNvPr id="9" name="Rectangle 8">
            <a:extLst>
              <a:ext uri="{FF2B5EF4-FFF2-40B4-BE49-F238E27FC236}">
                <a16:creationId xmlns:a16="http://schemas.microsoft.com/office/drawing/2014/main" id="{095A0FD6-5367-4AE9-8F03-DC72AB1A6BC7}"/>
              </a:ext>
            </a:extLst>
          </p:cNvPr>
          <p:cNvSpPr/>
          <p:nvPr/>
        </p:nvSpPr>
        <p:spPr>
          <a:xfrm>
            <a:off x="1458512" y="3347560"/>
            <a:ext cx="3449278" cy="400110"/>
          </a:xfrm>
          <a:prstGeom prst="rect">
            <a:avLst/>
          </a:prstGeom>
        </p:spPr>
        <p:txBody>
          <a:bodyPr wrap="none">
            <a:spAutoFit/>
          </a:bodyPr>
          <a:lstStyle/>
          <a:p>
            <a:r>
              <a:rPr lang="en-US" sz="2000" b="1" dirty="0">
                <a:solidFill>
                  <a:schemeClr val="bg2">
                    <a:lumMod val="75000"/>
                  </a:schemeClr>
                </a:solidFill>
              </a:rPr>
              <a:t>Doctrine and Covenants 108:2.</a:t>
            </a:r>
          </a:p>
        </p:txBody>
      </p:sp>
      <p:sp>
        <p:nvSpPr>
          <p:cNvPr id="11" name="Rectangle 10">
            <a:extLst>
              <a:ext uri="{FF2B5EF4-FFF2-40B4-BE49-F238E27FC236}">
                <a16:creationId xmlns:a16="http://schemas.microsoft.com/office/drawing/2014/main" id="{DFB8FE03-2D1F-4127-85AE-F41E87A31F4E}"/>
              </a:ext>
            </a:extLst>
          </p:cNvPr>
          <p:cNvSpPr/>
          <p:nvPr/>
        </p:nvSpPr>
        <p:spPr>
          <a:xfrm>
            <a:off x="1507690" y="4320916"/>
            <a:ext cx="8842257" cy="361637"/>
          </a:xfrm>
          <a:prstGeom prst="rect">
            <a:avLst/>
          </a:prstGeom>
        </p:spPr>
        <p:txBody>
          <a:bodyPr wrap="square">
            <a:spAutoFit/>
          </a:bodyPr>
          <a:lstStyle/>
          <a:p>
            <a:pPr algn="just"/>
            <a:r>
              <a:rPr lang="en-US" sz="1750" b="1" dirty="0">
                <a:solidFill>
                  <a:schemeClr val="bg2">
                    <a:lumMod val="75000"/>
                  </a:schemeClr>
                </a:solidFill>
              </a:rPr>
              <a:t>What do you think it means to “let your soul be at rest concerning your spiritual standing”?</a:t>
            </a:r>
          </a:p>
        </p:txBody>
      </p:sp>
      <p:sp>
        <p:nvSpPr>
          <p:cNvPr id="12" name="Rectangle 11">
            <a:extLst>
              <a:ext uri="{FF2B5EF4-FFF2-40B4-BE49-F238E27FC236}">
                <a16:creationId xmlns:a16="http://schemas.microsoft.com/office/drawing/2014/main" id="{B15497BD-CD4F-4EF6-A0AA-B55E9E79AD2C}"/>
              </a:ext>
            </a:extLst>
          </p:cNvPr>
          <p:cNvSpPr/>
          <p:nvPr/>
        </p:nvSpPr>
        <p:spPr>
          <a:xfrm>
            <a:off x="1507690" y="4695825"/>
            <a:ext cx="8475025" cy="646331"/>
          </a:xfrm>
          <a:prstGeom prst="rect">
            <a:avLst/>
          </a:prstGeom>
        </p:spPr>
        <p:txBody>
          <a:bodyPr wrap="square">
            <a:spAutoFit/>
          </a:bodyPr>
          <a:lstStyle/>
          <a:p>
            <a:pPr algn="just"/>
            <a:r>
              <a:rPr lang="en-US" b="1" dirty="0">
                <a:solidFill>
                  <a:schemeClr val="bg2">
                    <a:lumMod val="75000"/>
                  </a:schemeClr>
                </a:solidFill>
              </a:rPr>
              <a:t>How do you think the counsel to “resist no more [the Lord’s] voice” could help someone let their soul be at rest?</a:t>
            </a:r>
          </a:p>
        </p:txBody>
      </p:sp>
      <p:sp>
        <p:nvSpPr>
          <p:cNvPr id="13" name="Rectangle 12">
            <a:extLst>
              <a:ext uri="{FF2B5EF4-FFF2-40B4-BE49-F238E27FC236}">
                <a16:creationId xmlns:a16="http://schemas.microsoft.com/office/drawing/2014/main" id="{6E5B2310-0B25-41D2-B435-65143CA96F0D}"/>
              </a:ext>
            </a:extLst>
          </p:cNvPr>
          <p:cNvSpPr/>
          <p:nvPr/>
        </p:nvSpPr>
        <p:spPr>
          <a:xfrm>
            <a:off x="1507690" y="5452712"/>
            <a:ext cx="4573624" cy="369332"/>
          </a:xfrm>
          <a:prstGeom prst="rect">
            <a:avLst/>
          </a:prstGeom>
        </p:spPr>
        <p:txBody>
          <a:bodyPr wrap="none">
            <a:spAutoFit/>
          </a:bodyPr>
          <a:lstStyle/>
          <a:p>
            <a:r>
              <a:rPr lang="en-US" i="1" dirty="0">
                <a:solidFill>
                  <a:schemeClr val="bg1"/>
                </a:solidFill>
                <a:effectLst>
                  <a:outerShdw blurRad="38100" dist="38100" dir="2700000" algn="tl">
                    <a:srgbClr val="000000">
                      <a:alpha val="43137"/>
                    </a:srgbClr>
                  </a:outerShdw>
                </a:effectLst>
              </a:rPr>
              <a:t>The Lord’s forgiveness brings rest to our souls.</a:t>
            </a:r>
          </a:p>
        </p:txBody>
      </p:sp>
      <p:sp>
        <p:nvSpPr>
          <p:cNvPr id="8" name="Rectangle 7">
            <a:extLst>
              <a:ext uri="{FF2B5EF4-FFF2-40B4-BE49-F238E27FC236}">
                <a16:creationId xmlns:a16="http://schemas.microsoft.com/office/drawing/2014/main" id="{47E26885-0859-4AC9-BA44-BCFA684806A5}"/>
              </a:ext>
            </a:extLst>
          </p:cNvPr>
          <p:cNvSpPr/>
          <p:nvPr/>
        </p:nvSpPr>
        <p:spPr>
          <a:xfrm>
            <a:off x="1458512" y="1327376"/>
            <a:ext cx="8475025" cy="923330"/>
          </a:xfrm>
          <a:prstGeom prst="rect">
            <a:avLst/>
          </a:prstGeom>
        </p:spPr>
        <p:txBody>
          <a:bodyPr wrap="square">
            <a:spAutoFit/>
          </a:bodyPr>
          <a:lstStyle/>
          <a:p>
            <a:pPr algn="just"/>
            <a:r>
              <a:rPr lang="en-US" dirty="0">
                <a:solidFill>
                  <a:schemeClr val="bg1"/>
                </a:solidFill>
                <a:latin typeface="Palatino"/>
              </a:rPr>
              <a:t>Verily thus saith the Lord unto you, my servant Lyman: Your sins are forgiven you, because you have obeyed my voice in coming up hither this morning to receive counsel of him whom I have appointed.</a:t>
            </a:r>
            <a:endParaRPr lang="en-US" dirty="0">
              <a:solidFill>
                <a:schemeClr val="bg1"/>
              </a:solidFill>
            </a:endParaRPr>
          </a:p>
        </p:txBody>
      </p:sp>
      <p:sp>
        <p:nvSpPr>
          <p:cNvPr id="14" name="Rectangle 13">
            <a:extLst>
              <a:ext uri="{FF2B5EF4-FFF2-40B4-BE49-F238E27FC236}">
                <a16:creationId xmlns:a16="http://schemas.microsoft.com/office/drawing/2014/main" id="{7C873CF4-86CE-4878-BFCF-83D5A3393A10}"/>
              </a:ext>
            </a:extLst>
          </p:cNvPr>
          <p:cNvSpPr/>
          <p:nvPr/>
        </p:nvSpPr>
        <p:spPr>
          <a:xfrm>
            <a:off x="1458510" y="3627700"/>
            <a:ext cx="8425847" cy="646331"/>
          </a:xfrm>
          <a:prstGeom prst="rect">
            <a:avLst/>
          </a:prstGeom>
        </p:spPr>
        <p:txBody>
          <a:bodyPr wrap="square">
            <a:spAutoFit/>
          </a:bodyPr>
          <a:lstStyle/>
          <a:p>
            <a:pPr algn="just"/>
            <a:r>
              <a:rPr lang="en-US" dirty="0">
                <a:solidFill>
                  <a:schemeClr val="bg1"/>
                </a:solidFill>
                <a:latin typeface="Palatino"/>
              </a:rPr>
              <a:t>Therefore, let your soul be at rest concerning your spiritual standing, and resist no more my voice.</a:t>
            </a:r>
            <a:endParaRPr lang="en-US" dirty="0">
              <a:solidFill>
                <a:schemeClr val="bg1"/>
              </a:solidFill>
            </a:endParaRPr>
          </a:p>
        </p:txBody>
      </p:sp>
    </p:spTree>
    <p:extLst>
      <p:ext uri="{BB962C8B-B14F-4D97-AF65-F5344CB8AC3E}">
        <p14:creationId xmlns:p14="http://schemas.microsoft.com/office/powerpoint/2010/main" val="60168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5"/>
                                        </p:tgtEl>
                                        <p:attrNameLst>
                                          <p:attrName>style.visibility</p:attrName>
                                        </p:attrNameLst>
                                      </p:cBhvr>
                                      <p:to>
                                        <p:strVal val="visible"/>
                                      </p:to>
                                    </p:set>
                                    <p:anim calcmode="lin" valueType="num">
                                      <p:cBhvr>
                                        <p:cTn id="14" dur="25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5" dur="250" fill="hold"/>
                                        <p:tgtEl>
                                          <p:spTgt spid="5"/>
                                        </p:tgtEl>
                                        <p:attrNameLst>
                                          <p:attrName>ppt_y</p:attrName>
                                        </p:attrNameLst>
                                      </p:cBhvr>
                                      <p:tavLst>
                                        <p:tav tm="0">
                                          <p:val>
                                            <p:strVal val="#ppt_y"/>
                                          </p:val>
                                        </p:tav>
                                        <p:tav tm="100000">
                                          <p:val>
                                            <p:strVal val="#ppt_y"/>
                                          </p:val>
                                        </p:tav>
                                      </p:tavLst>
                                    </p:anim>
                                    <p:anim calcmode="lin" valueType="num">
                                      <p:cBhvr>
                                        <p:cTn id="16" dur="25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17" dur="25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18" dur="250" tmFilter="0,0; .5, 1; 1, 1"/>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37"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outVertic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 calcmode="lin" valueType="num">
                                      <p:cBhvr>
                                        <p:cTn id="28" dur="1000" fill="hold"/>
                                        <p:tgtEl>
                                          <p:spTgt spid="9"/>
                                        </p:tgtEl>
                                        <p:attrNameLst>
                                          <p:attrName>ppt_w</p:attrName>
                                        </p:attrNameLst>
                                      </p:cBhvr>
                                      <p:tavLst>
                                        <p:tav tm="0">
                                          <p:val>
                                            <p:strVal val="#ppt_w*0.70"/>
                                          </p:val>
                                        </p:tav>
                                        <p:tav tm="100000">
                                          <p:val>
                                            <p:strVal val="#ppt_w"/>
                                          </p:val>
                                        </p:tav>
                                      </p:tavLst>
                                    </p:anim>
                                    <p:anim calcmode="lin" valueType="num">
                                      <p:cBhvr>
                                        <p:cTn id="29" dur="1000" fill="hold"/>
                                        <p:tgtEl>
                                          <p:spTgt spid="9"/>
                                        </p:tgtEl>
                                        <p:attrNameLst>
                                          <p:attrName>ppt_h</p:attrName>
                                        </p:attrNameLst>
                                      </p:cBhvr>
                                      <p:tavLst>
                                        <p:tav tm="0">
                                          <p:val>
                                            <p:strVal val="#ppt_h"/>
                                          </p:val>
                                        </p:tav>
                                        <p:tav tm="100000">
                                          <p:val>
                                            <p:strVal val="#ppt_h"/>
                                          </p:val>
                                        </p:tav>
                                      </p:tavLst>
                                    </p:anim>
                                    <p:animEffect transition="in" filter="fade">
                                      <p:cBhvr>
                                        <p:cTn id="30" dur="1000"/>
                                        <p:tgtEl>
                                          <p:spTgt spid="9"/>
                                        </p:tgtEl>
                                      </p:cBhvr>
                                    </p:animEffect>
                                  </p:childTnLst>
                                </p:cTn>
                              </p:par>
                              <p:par>
                                <p:cTn id="31" presetID="55"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p:cTn id="33" dur="1000" fill="hold"/>
                                        <p:tgtEl>
                                          <p:spTgt spid="14"/>
                                        </p:tgtEl>
                                        <p:attrNameLst>
                                          <p:attrName>ppt_w</p:attrName>
                                        </p:attrNameLst>
                                      </p:cBhvr>
                                      <p:tavLst>
                                        <p:tav tm="0">
                                          <p:val>
                                            <p:strVal val="#ppt_w*0.70"/>
                                          </p:val>
                                        </p:tav>
                                        <p:tav tm="100000">
                                          <p:val>
                                            <p:strVal val="#ppt_w"/>
                                          </p:val>
                                        </p:tav>
                                      </p:tavLst>
                                    </p:anim>
                                    <p:anim calcmode="lin" valueType="num">
                                      <p:cBhvr>
                                        <p:cTn id="34" dur="1000" fill="hold"/>
                                        <p:tgtEl>
                                          <p:spTgt spid="14"/>
                                        </p:tgtEl>
                                        <p:attrNameLst>
                                          <p:attrName>ppt_h</p:attrName>
                                        </p:attrNameLst>
                                      </p:cBhvr>
                                      <p:tavLst>
                                        <p:tav tm="0">
                                          <p:val>
                                            <p:strVal val="#ppt_h"/>
                                          </p:val>
                                        </p:tav>
                                        <p:tav tm="100000">
                                          <p:val>
                                            <p:strVal val="#ppt_h"/>
                                          </p:val>
                                        </p:tav>
                                      </p:tavLst>
                                    </p:anim>
                                    <p:animEffect transition="in" filter="fade">
                                      <p:cBhvr>
                                        <p:cTn id="35" dur="10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p:cTn id="40" dur="500" fill="hold"/>
                                        <p:tgtEl>
                                          <p:spTgt spid="11"/>
                                        </p:tgtEl>
                                        <p:attrNameLst>
                                          <p:attrName>ppt_w</p:attrName>
                                        </p:attrNameLst>
                                      </p:cBhvr>
                                      <p:tavLst>
                                        <p:tav tm="0">
                                          <p:val>
                                            <p:fltVal val="0"/>
                                          </p:val>
                                        </p:tav>
                                        <p:tav tm="100000">
                                          <p:val>
                                            <p:strVal val="#ppt_w"/>
                                          </p:val>
                                        </p:tav>
                                      </p:tavLst>
                                    </p:anim>
                                    <p:anim calcmode="lin" valueType="num">
                                      <p:cBhvr>
                                        <p:cTn id="41" dur="500" fill="hold"/>
                                        <p:tgtEl>
                                          <p:spTgt spid="11"/>
                                        </p:tgtEl>
                                        <p:attrNameLst>
                                          <p:attrName>ppt_h</p:attrName>
                                        </p:attrNameLst>
                                      </p:cBhvr>
                                      <p:tavLst>
                                        <p:tav tm="0">
                                          <p:val>
                                            <p:fltVal val="0"/>
                                          </p:val>
                                        </p:tav>
                                        <p:tav tm="100000">
                                          <p:val>
                                            <p:strVal val="#ppt_h"/>
                                          </p:val>
                                        </p:tav>
                                      </p:tavLst>
                                    </p:anim>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50" presetClass="entr" presetSubtype="0" decel="10000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1000" fill="hold"/>
                                        <p:tgtEl>
                                          <p:spTgt spid="12"/>
                                        </p:tgtEl>
                                        <p:attrNameLst>
                                          <p:attrName>ppt_w</p:attrName>
                                        </p:attrNameLst>
                                      </p:cBhvr>
                                      <p:tavLst>
                                        <p:tav tm="0">
                                          <p:val>
                                            <p:strVal val="#ppt_w+.3"/>
                                          </p:val>
                                        </p:tav>
                                        <p:tav tm="100000">
                                          <p:val>
                                            <p:strVal val="#ppt_w"/>
                                          </p:val>
                                        </p:tav>
                                      </p:tavLst>
                                    </p:anim>
                                    <p:anim calcmode="lin" valueType="num">
                                      <p:cBhvr>
                                        <p:cTn id="48" dur="1000" fill="hold"/>
                                        <p:tgtEl>
                                          <p:spTgt spid="12"/>
                                        </p:tgtEl>
                                        <p:attrNameLst>
                                          <p:attrName>ppt_h</p:attrName>
                                        </p:attrNameLst>
                                      </p:cBhvr>
                                      <p:tavLst>
                                        <p:tav tm="0">
                                          <p:val>
                                            <p:strVal val="#ppt_h"/>
                                          </p:val>
                                        </p:tav>
                                        <p:tav tm="100000">
                                          <p:val>
                                            <p:strVal val="#ppt_h"/>
                                          </p:val>
                                        </p:tav>
                                      </p:tavLst>
                                    </p:anim>
                                    <p:animEffect transition="in" filter="fade">
                                      <p:cBhvr>
                                        <p:cTn id="49" dur="1000"/>
                                        <p:tgtEl>
                                          <p:spTgt spid="12"/>
                                        </p:tgtEl>
                                      </p:cBhvr>
                                    </p:animEffect>
                                  </p:childTnLst>
                                </p:cTn>
                              </p:par>
                            </p:childTnLst>
                          </p:cTn>
                        </p:par>
                      </p:childTnLst>
                    </p:cTn>
                  </p:par>
                  <p:par>
                    <p:cTn id="50" fill="hold">
                      <p:stCondLst>
                        <p:cond delay="indefinite"/>
                      </p:stCondLst>
                      <p:childTnLst>
                        <p:par>
                          <p:cTn id="51" fill="hold">
                            <p:stCondLst>
                              <p:cond delay="0"/>
                            </p:stCondLst>
                            <p:childTnLst>
                              <p:par>
                                <p:cTn id="52" presetID="41" presetClass="entr" presetSubtype="0" fill="hold" grpId="0" nodeType="clickEffect">
                                  <p:stCondLst>
                                    <p:cond delay="0"/>
                                  </p:stCondLst>
                                  <p:iterate type="lt">
                                    <p:tmPct val="10000"/>
                                  </p:iterate>
                                  <p:childTnLst>
                                    <p:set>
                                      <p:cBhvr>
                                        <p:cTn id="53" dur="1" fill="hold">
                                          <p:stCondLst>
                                            <p:cond delay="0"/>
                                          </p:stCondLst>
                                        </p:cTn>
                                        <p:tgtEl>
                                          <p:spTgt spid="13"/>
                                        </p:tgtEl>
                                        <p:attrNameLst>
                                          <p:attrName>style.visibility</p:attrName>
                                        </p:attrNameLst>
                                      </p:cBhvr>
                                      <p:to>
                                        <p:strVal val="visible"/>
                                      </p:to>
                                    </p:set>
                                    <p:anim calcmode="lin" valueType="num">
                                      <p:cBhvr>
                                        <p:cTn id="54" dur="25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55" dur="250" fill="hold"/>
                                        <p:tgtEl>
                                          <p:spTgt spid="13"/>
                                        </p:tgtEl>
                                        <p:attrNameLst>
                                          <p:attrName>ppt_y</p:attrName>
                                        </p:attrNameLst>
                                      </p:cBhvr>
                                      <p:tavLst>
                                        <p:tav tm="0">
                                          <p:val>
                                            <p:strVal val="#ppt_y"/>
                                          </p:val>
                                        </p:tav>
                                        <p:tav tm="100000">
                                          <p:val>
                                            <p:strVal val="#ppt_y"/>
                                          </p:val>
                                        </p:tav>
                                      </p:tavLst>
                                    </p:anim>
                                    <p:anim calcmode="lin" valueType="num">
                                      <p:cBhvr>
                                        <p:cTn id="56" dur="25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57" dur="25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58" dur="25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9"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67871FB-535F-4732-8EB0-66FF7A8463E8}"/>
              </a:ext>
            </a:extLst>
          </p:cNvPr>
          <p:cNvSpPr/>
          <p:nvPr/>
        </p:nvSpPr>
        <p:spPr>
          <a:xfrm>
            <a:off x="3193774" y="755374"/>
            <a:ext cx="5433391" cy="224676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7" name="Subtitle 4">
            <a:extLst>
              <a:ext uri="{FF2B5EF4-FFF2-40B4-BE49-F238E27FC236}">
                <a16:creationId xmlns:a16="http://schemas.microsoft.com/office/drawing/2014/main" id="{6ECC285D-12F3-4BB1-ADD9-CA67B30737CB}"/>
              </a:ext>
            </a:extLst>
          </p:cNvPr>
          <p:cNvSpPr txBox="1">
            <a:spLocks/>
          </p:cNvSpPr>
          <p:nvPr/>
        </p:nvSpPr>
        <p:spPr>
          <a:xfrm>
            <a:off x="9490387" y="420493"/>
            <a:ext cx="1313601"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chemeClr val="bg1"/>
                </a:solidFill>
                <a:effectLst>
                  <a:outerShdw blurRad="38100" dist="38100" dir="2700000" algn="tl">
                    <a:srgbClr val="000000">
                      <a:alpha val="43137"/>
                    </a:srgbClr>
                  </a:outerShdw>
                </a:effectLst>
                <a:latin typeface="Tw Cen MT Condensed" panose="020B0606020104020203" pitchFamily="34" charset="0"/>
                <a:ea typeface="Yu Gothic UI Semibold" panose="020B0700000000000000" pitchFamily="34" charset="-128"/>
                <a:cs typeface="MV Boli" panose="02000500030200090000" pitchFamily="2" charset="0"/>
              </a:rPr>
              <a:t>LESSON 114</a:t>
            </a:r>
          </a:p>
        </p:txBody>
      </p:sp>
      <p:sp>
        <p:nvSpPr>
          <p:cNvPr id="2" name="Rectangle 1">
            <a:extLst>
              <a:ext uri="{FF2B5EF4-FFF2-40B4-BE49-F238E27FC236}">
                <a16:creationId xmlns:a16="http://schemas.microsoft.com/office/drawing/2014/main" id="{5AE33641-FAEA-4C88-867A-5E1D2C50BB4D}"/>
              </a:ext>
            </a:extLst>
          </p:cNvPr>
          <p:cNvSpPr/>
          <p:nvPr/>
        </p:nvSpPr>
        <p:spPr>
          <a:xfrm>
            <a:off x="4443282" y="755374"/>
            <a:ext cx="4183883" cy="2246769"/>
          </a:xfrm>
          <a:prstGeom prst="rect">
            <a:avLst/>
          </a:prstGeom>
        </p:spPr>
        <p:txBody>
          <a:bodyPr wrap="square">
            <a:spAutoFit/>
          </a:bodyPr>
          <a:lstStyle/>
          <a:p>
            <a:pPr algn="just"/>
            <a:r>
              <a:rPr lang="en-US" sz="1400" dirty="0">
                <a:solidFill>
                  <a:schemeClr val="bg1"/>
                </a:solidFill>
              </a:rPr>
              <a:t>“[The] great morning of forgiveness may not come at once. Do not give up if at first you fail. Often the most difficult part of repentance is to forgive yourself. Discouragement is part of that test. Do not give up. That brilliant morning will come. “Then ‘the peace of God, which passeth … understanding’ comes into your life once again. [Philip. 4:7.] Then you, like Him, will remember your sins no more. How will you know? You will know! [See Mosiah 4:1–3.]” (“The Brilliant Morning of Forgiveness, ”Ensign,Nov. 1995,20).</a:t>
            </a:r>
          </a:p>
        </p:txBody>
      </p:sp>
      <p:pic>
        <p:nvPicPr>
          <p:cNvPr id="5" name="Picture 4">
            <a:extLst>
              <a:ext uri="{FF2B5EF4-FFF2-40B4-BE49-F238E27FC236}">
                <a16:creationId xmlns:a16="http://schemas.microsoft.com/office/drawing/2014/main" id="{F770AD12-7F9F-4A2F-8652-9FF13350AB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5335" y="864470"/>
            <a:ext cx="1097947" cy="1619723"/>
          </a:xfrm>
          <a:prstGeom prst="rect">
            <a:avLst/>
          </a:prstGeom>
        </p:spPr>
      </p:pic>
      <p:sp>
        <p:nvSpPr>
          <p:cNvPr id="6" name="TextBox 5">
            <a:extLst>
              <a:ext uri="{FF2B5EF4-FFF2-40B4-BE49-F238E27FC236}">
                <a16:creationId xmlns:a16="http://schemas.microsoft.com/office/drawing/2014/main" id="{A0E6D5B9-90F0-4F04-A04A-804358AF0AED}"/>
              </a:ext>
            </a:extLst>
          </p:cNvPr>
          <p:cNvSpPr txBox="1"/>
          <p:nvPr/>
        </p:nvSpPr>
        <p:spPr>
          <a:xfrm>
            <a:off x="3319513" y="2484193"/>
            <a:ext cx="1123769" cy="461665"/>
          </a:xfrm>
          <a:prstGeom prst="rect">
            <a:avLst/>
          </a:prstGeom>
          <a:noFill/>
        </p:spPr>
        <p:txBody>
          <a:bodyPr wrap="none" rtlCol="0">
            <a:spAutoFit/>
          </a:bodyPr>
          <a:lstStyle/>
          <a:p>
            <a:pPr algn="ctr"/>
            <a:r>
              <a:rPr lang="en-US" sz="1200" b="1" dirty="0">
                <a:solidFill>
                  <a:schemeClr val="bg1"/>
                </a:solidFill>
              </a:rPr>
              <a:t>President </a:t>
            </a:r>
          </a:p>
          <a:p>
            <a:pPr algn="ctr"/>
            <a:r>
              <a:rPr lang="en-US" sz="1200" b="1" dirty="0">
                <a:solidFill>
                  <a:schemeClr val="bg1"/>
                </a:solidFill>
              </a:rPr>
              <a:t>Boyd K. Packer</a:t>
            </a:r>
          </a:p>
        </p:txBody>
      </p:sp>
      <p:sp>
        <p:nvSpPr>
          <p:cNvPr id="8" name="Rectangle 7">
            <a:extLst>
              <a:ext uri="{FF2B5EF4-FFF2-40B4-BE49-F238E27FC236}">
                <a16:creationId xmlns:a16="http://schemas.microsoft.com/office/drawing/2014/main" id="{AC7C177C-E466-4B7D-BB99-72E51B7F7C65}"/>
              </a:ext>
            </a:extLst>
          </p:cNvPr>
          <p:cNvSpPr/>
          <p:nvPr/>
        </p:nvSpPr>
        <p:spPr>
          <a:xfrm>
            <a:off x="1537251" y="3038099"/>
            <a:ext cx="7209183" cy="369332"/>
          </a:xfrm>
          <a:prstGeom prst="rect">
            <a:avLst/>
          </a:prstGeom>
        </p:spPr>
        <p:txBody>
          <a:bodyPr wrap="square">
            <a:spAutoFit/>
          </a:bodyPr>
          <a:lstStyle/>
          <a:p>
            <a:pPr algn="just"/>
            <a:r>
              <a:rPr lang="en-US" b="1" dirty="0">
                <a:solidFill>
                  <a:schemeClr val="bg2">
                    <a:lumMod val="75000"/>
                  </a:schemeClr>
                </a:solidFill>
              </a:rPr>
              <a:t>How would you describe what it feels like to let your soul be at rest?</a:t>
            </a:r>
          </a:p>
        </p:txBody>
      </p:sp>
      <p:sp>
        <p:nvSpPr>
          <p:cNvPr id="9" name="Rectangle 8">
            <a:extLst>
              <a:ext uri="{FF2B5EF4-FFF2-40B4-BE49-F238E27FC236}">
                <a16:creationId xmlns:a16="http://schemas.microsoft.com/office/drawing/2014/main" id="{FCFD85BB-8D17-45CA-AB2C-B810CB215DD3}"/>
              </a:ext>
            </a:extLst>
          </p:cNvPr>
          <p:cNvSpPr/>
          <p:nvPr/>
        </p:nvSpPr>
        <p:spPr>
          <a:xfrm>
            <a:off x="1537251" y="3517113"/>
            <a:ext cx="3449278" cy="400110"/>
          </a:xfrm>
          <a:prstGeom prst="rect">
            <a:avLst/>
          </a:prstGeom>
        </p:spPr>
        <p:txBody>
          <a:bodyPr wrap="none">
            <a:spAutoFit/>
          </a:bodyPr>
          <a:lstStyle/>
          <a:p>
            <a:r>
              <a:rPr lang="en-US" sz="2000" b="1" dirty="0">
                <a:solidFill>
                  <a:schemeClr val="bg2">
                    <a:lumMod val="75000"/>
                  </a:schemeClr>
                </a:solidFill>
              </a:rPr>
              <a:t>Doctrine and Covenants 108:3.</a:t>
            </a:r>
          </a:p>
        </p:txBody>
      </p:sp>
      <p:sp>
        <p:nvSpPr>
          <p:cNvPr id="11" name="Rectangle 10">
            <a:extLst>
              <a:ext uri="{FF2B5EF4-FFF2-40B4-BE49-F238E27FC236}">
                <a16:creationId xmlns:a16="http://schemas.microsoft.com/office/drawing/2014/main" id="{B0EBBF30-5CFB-44C3-B1FE-B5E342FBC7BF}"/>
              </a:ext>
            </a:extLst>
          </p:cNvPr>
          <p:cNvSpPr/>
          <p:nvPr/>
        </p:nvSpPr>
        <p:spPr>
          <a:xfrm>
            <a:off x="1546165" y="4512034"/>
            <a:ext cx="4989058" cy="369332"/>
          </a:xfrm>
          <a:prstGeom prst="rect">
            <a:avLst/>
          </a:prstGeom>
        </p:spPr>
        <p:txBody>
          <a:bodyPr wrap="none">
            <a:spAutoFit/>
          </a:bodyPr>
          <a:lstStyle/>
          <a:p>
            <a:r>
              <a:rPr lang="en-US" b="1" dirty="0">
                <a:solidFill>
                  <a:schemeClr val="bg2">
                    <a:lumMod val="75000"/>
                  </a:schemeClr>
                </a:solidFill>
              </a:rPr>
              <a:t>What counsel did the Lord give Brother Sherman? </a:t>
            </a:r>
          </a:p>
        </p:txBody>
      </p:sp>
      <p:sp>
        <p:nvSpPr>
          <p:cNvPr id="12" name="Rectangle 11">
            <a:extLst>
              <a:ext uri="{FF2B5EF4-FFF2-40B4-BE49-F238E27FC236}">
                <a16:creationId xmlns:a16="http://schemas.microsoft.com/office/drawing/2014/main" id="{81CB69D8-9F30-4DF0-B6E6-0D1A14F4751F}"/>
              </a:ext>
            </a:extLst>
          </p:cNvPr>
          <p:cNvSpPr/>
          <p:nvPr/>
        </p:nvSpPr>
        <p:spPr>
          <a:xfrm>
            <a:off x="1546165" y="4939094"/>
            <a:ext cx="6934717" cy="369332"/>
          </a:xfrm>
          <a:prstGeom prst="rect">
            <a:avLst/>
          </a:prstGeom>
        </p:spPr>
        <p:txBody>
          <a:bodyPr wrap="square">
            <a:spAutoFit/>
          </a:bodyPr>
          <a:lstStyle/>
          <a:p>
            <a:pPr algn="just"/>
            <a:r>
              <a:rPr lang="en-US" i="1" dirty="0">
                <a:solidFill>
                  <a:schemeClr val="bg1"/>
                </a:solidFill>
                <a:effectLst>
                  <a:outerShdw blurRad="38100" dist="38100" dir="2700000" algn="tl">
                    <a:srgbClr val="000000">
                      <a:alpha val="43137"/>
                    </a:srgbClr>
                  </a:outerShdw>
                </a:effectLst>
              </a:rPr>
              <a:t>To “arise up and be more careful henceforth in observing [his] vows.”</a:t>
            </a:r>
          </a:p>
        </p:txBody>
      </p:sp>
      <p:sp>
        <p:nvSpPr>
          <p:cNvPr id="13" name="Rectangle 12">
            <a:extLst>
              <a:ext uri="{FF2B5EF4-FFF2-40B4-BE49-F238E27FC236}">
                <a16:creationId xmlns:a16="http://schemas.microsoft.com/office/drawing/2014/main" id="{8D7A0DA7-2A08-4885-B8EA-6C645D356D79}"/>
              </a:ext>
            </a:extLst>
          </p:cNvPr>
          <p:cNvSpPr/>
          <p:nvPr/>
        </p:nvSpPr>
        <p:spPr>
          <a:xfrm>
            <a:off x="1546165" y="5335357"/>
            <a:ext cx="3205558" cy="369332"/>
          </a:xfrm>
          <a:prstGeom prst="rect">
            <a:avLst/>
          </a:prstGeom>
        </p:spPr>
        <p:txBody>
          <a:bodyPr wrap="none">
            <a:spAutoFit/>
          </a:bodyPr>
          <a:lstStyle/>
          <a:p>
            <a:r>
              <a:rPr lang="en-US" b="1" dirty="0">
                <a:solidFill>
                  <a:schemeClr val="bg2">
                    <a:lumMod val="75000"/>
                  </a:schemeClr>
                </a:solidFill>
              </a:rPr>
              <a:t>What are some vows we make?</a:t>
            </a:r>
          </a:p>
        </p:txBody>
      </p:sp>
      <p:sp>
        <p:nvSpPr>
          <p:cNvPr id="4" name="Rectangle 3">
            <a:extLst>
              <a:ext uri="{FF2B5EF4-FFF2-40B4-BE49-F238E27FC236}">
                <a16:creationId xmlns:a16="http://schemas.microsoft.com/office/drawing/2014/main" id="{E1CB8FFA-A027-43FD-BC3D-90EC62F3BB25}"/>
              </a:ext>
            </a:extLst>
          </p:cNvPr>
          <p:cNvSpPr/>
          <p:nvPr/>
        </p:nvSpPr>
        <p:spPr>
          <a:xfrm>
            <a:off x="1537251" y="3807975"/>
            <a:ext cx="8446198" cy="646331"/>
          </a:xfrm>
          <a:prstGeom prst="rect">
            <a:avLst/>
          </a:prstGeom>
        </p:spPr>
        <p:txBody>
          <a:bodyPr wrap="square">
            <a:spAutoFit/>
          </a:bodyPr>
          <a:lstStyle/>
          <a:p>
            <a:pPr algn="just"/>
            <a:r>
              <a:rPr lang="en-US" dirty="0">
                <a:solidFill>
                  <a:schemeClr val="bg1"/>
                </a:solidFill>
                <a:latin typeface="Palatino"/>
              </a:rPr>
              <a:t>And arise up and be more careful henceforth in observing your vows, which you have made and do make, and you shall be blessed with exceeding great blessings.</a:t>
            </a:r>
            <a:endParaRPr lang="en-US" dirty="0">
              <a:solidFill>
                <a:schemeClr val="bg1"/>
              </a:solidFill>
            </a:endParaRPr>
          </a:p>
        </p:txBody>
      </p:sp>
    </p:spTree>
    <p:extLst>
      <p:ext uri="{BB962C8B-B14F-4D97-AF65-F5344CB8AC3E}">
        <p14:creationId xmlns:p14="http://schemas.microsoft.com/office/powerpoint/2010/main" val="328544536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10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1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41" presetClass="entr" presetSubtype="0" fill="hold" grpId="0" nodeType="clickEffect">
                                  <p:stCondLst>
                                    <p:cond delay="0"/>
                                  </p:stCondLst>
                                  <p:iterate type="lt">
                                    <p:tmPct val="10000"/>
                                  </p:iterate>
                                  <p:childTnLst>
                                    <p:set>
                                      <p:cBhvr>
                                        <p:cTn id="19" dur="1" fill="hold">
                                          <p:stCondLst>
                                            <p:cond delay="0"/>
                                          </p:stCondLst>
                                        </p:cTn>
                                        <p:tgtEl>
                                          <p:spTgt spid="11"/>
                                        </p:tgtEl>
                                        <p:attrNameLst>
                                          <p:attrName>style.visibility</p:attrName>
                                        </p:attrNameLst>
                                      </p:cBhvr>
                                      <p:to>
                                        <p:strVal val="visible"/>
                                      </p:to>
                                    </p:set>
                                    <p:anim calcmode="lin" valueType="num">
                                      <p:cBhvr>
                                        <p:cTn id="20" dur="25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1" dur="250" fill="hold"/>
                                        <p:tgtEl>
                                          <p:spTgt spid="11"/>
                                        </p:tgtEl>
                                        <p:attrNameLst>
                                          <p:attrName>ppt_y</p:attrName>
                                        </p:attrNameLst>
                                      </p:cBhvr>
                                      <p:tavLst>
                                        <p:tav tm="0">
                                          <p:val>
                                            <p:strVal val="#ppt_y"/>
                                          </p:val>
                                        </p:tav>
                                        <p:tav tm="100000">
                                          <p:val>
                                            <p:strVal val="#ppt_y"/>
                                          </p:val>
                                        </p:tav>
                                      </p:tavLst>
                                    </p:anim>
                                    <p:anim calcmode="lin" valueType="num">
                                      <p:cBhvr>
                                        <p:cTn id="22" dur="25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23" dur="25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24" dur="250" tmFilter="0,0; .5, 1; 1, 1"/>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8"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heel(8)">
                                      <p:cBhvr>
                                        <p:cTn id="29" dur="10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1000"/>
                                        <p:tgtEl>
                                          <p:spTgt spid="13"/>
                                        </p:tgtEl>
                                      </p:cBhvr>
                                    </p:animEffect>
                                    <p:anim calcmode="lin" valueType="num">
                                      <p:cBhvr>
                                        <p:cTn id="35" dur="1000" fill="hold"/>
                                        <p:tgtEl>
                                          <p:spTgt spid="13"/>
                                        </p:tgtEl>
                                        <p:attrNameLst>
                                          <p:attrName>ppt_x</p:attrName>
                                        </p:attrNameLst>
                                      </p:cBhvr>
                                      <p:tavLst>
                                        <p:tav tm="0">
                                          <p:val>
                                            <p:strVal val="#ppt_x"/>
                                          </p:val>
                                        </p:tav>
                                        <p:tav tm="100000">
                                          <p:val>
                                            <p:strVal val="#ppt_x"/>
                                          </p:val>
                                        </p:tav>
                                      </p:tavLst>
                                    </p:anim>
                                    <p:anim calcmode="lin" valueType="num">
                                      <p:cBhvr>
                                        <p:cTn id="3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P spid="1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4">
            <a:extLst>
              <a:ext uri="{FF2B5EF4-FFF2-40B4-BE49-F238E27FC236}">
                <a16:creationId xmlns:a16="http://schemas.microsoft.com/office/drawing/2014/main" id="{6ECC285D-12F3-4BB1-ADD9-CA67B30737CB}"/>
              </a:ext>
            </a:extLst>
          </p:cNvPr>
          <p:cNvSpPr txBox="1">
            <a:spLocks/>
          </p:cNvSpPr>
          <p:nvPr/>
        </p:nvSpPr>
        <p:spPr>
          <a:xfrm>
            <a:off x="9490387" y="420493"/>
            <a:ext cx="1313601"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chemeClr val="bg1"/>
                </a:solidFill>
                <a:effectLst>
                  <a:outerShdw blurRad="38100" dist="38100" dir="2700000" algn="tl">
                    <a:srgbClr val="000000">
                      <a:alpha val="43137"/>
                    </a:srgbClr>
                  </a:outerShdw>
                </a:effectLst>
                <a:latin typeface="Tw Cen MT Condensed" panose="020B0606020104020203" pitchFamily="34" charset="0"/>
                <a:ea typeface="Yu Gothic UI Semibold" panose="020B0700000000000000" pitchFamily="34" charset="-128"/>
                <a:cs typeface="MV Boli" panose="02000500030200090000" pitchFamily="2" charset="0"/>
              </a:rPr>
              <a:t>LESSON 114</a:t>
            </a:r>
          </a:p>
        </p:txBody>
      </p:sp>
      <p:sp>
        <p:nvSpPr>
          <p:cNvPr id="2" name="Rectangle 1">
            <a:extLst>
              <a:ext uri="{FF2B5EF4-FFF2-40B4-BE49-F238E27FC236}">
                <a16:creationId xmlns:a16="http://schemas.microsoft.com/office/drawing/2014/main" id="{F4830B23-0BE1-42D2-B380-145BE5EF4A9E}"/>
              </a:ext>
            </a:extLst>
          </p:cNvPr>
          <p:cNvSpPr/>
          <p:nvPr/>
        </p:nvSpPr>
        <p:spPr>
          <a:xfrm>
            <a:off x="2617304" y="2828835"/>
            <a:ext cx="6957391" cy="1200329"/>
          </a:xfrm>
          <a:prstGeom prst="rect">
            <a:avLst/>
          </a:prstGeom>
        </p:spPr>
        <p:txBody>
          <a:bodyPr wrap="square">
            <a:spAutoFit/>
          </a:bodyPr>
          <a:lstStyle/>
          <a:p>
            <a:pPr algn="ctr"/>
            <a:r>
              <a:rPr lang="en-US" sz="3600" dirty="0">
                <a:solidFill>
                  <a:schemeClr val="bg1"/>
                </a:solidFill>
              </a:rPr>
              <a:t>“The Lord gives Lyman Sherman additional counsel and promises”</a:t>
            </a:r>
          </a:p>
        </p:txBody>
      </p:sp>
      <p:sp>
        <p:nvSpPr>
          <p:cNvPr id="3" name="Rectangle 2">
            <a:extLst>
              <a:ext uri="{FF2B5EF4-FFF2-40B4-BE49-F238E27FC236}">
                <a16:creationId xmlns:a16="http://schemas.microsoft.com/office/drawing/2014/main" id="{C86C067F-7DA0-4E89-8E99-2AEC9F8F5EAF}"/>
              </a:ext>
            </a:extLst>
          </p:cNvPr>
          <p:cNvSpPr/>
          <p:nvPr/>
        </p:nvSpPr>
        <p:spPr>
          <a:xfrm>
            <a:off x="1687671" y="1044474"/>
            <a:ext cx="3348865" cy="369332"/>
          </a:xfrm>
          <a:prstGeom prst="rect">
            <a:avLst/>
          </a:prstGeom>
        </p:spPr>
        <p:txBody>
          <a:bodyPr wrap="none">
            <a:spAutoFit/>
          </a:bodyPr>
          <a:lstStyle/>
          <a:p>
            <a:r>
              <a:rPr lang="en-US" b="1" dirty="0">
                <a:solidFill>
                  <a:schemeClr val="bg1"/>
                </a:solidFill>
              </a:rPr>
              <a:t>Doctrine and Covenants 108:4–8.</a:t>
            </a:r>
          </a:p>
        </p:txBody>
      </p:sp>
    </p:spTree>
    <p:extLst>
      <p:ext uri="{BB962C8B-B14F-4D97-AF65-F5344CB8AC3E}">
        <p14:creationId xmlns:p14="http://schemas.microsoft.com/office/powerpoint/2010/main" val="3658189370"/>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4">
            <a:extLst>
              <a:ext uri="{FF2B5EF4-FFF2-40B4-BE49-F238E27FC236}">
                <a16:creationId xmlns:a16="http://schemas.microsoft.com/office/drawing/2014/main" id="{6ECC285D-12F3-4BB1-ADD9-CA67B30737CB}"/>
              </a:ext>
            </a:extLst>
          </p:cNvPr>
          <p:cNvSpPr txBox="1">
            <a:spLocks/>
          </p:cNvSpPr>
          <p:nvPr/>
        </p:nvSpPr>
        <p:spPr>
          <a:xfrm>
            <a:off x="9490387" y="420493"/>
            <a:ext cx="1313601" cy="470481"/>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000" b="0" i="0" kern="1200" cap="all">
                <a:solidFill>
                  <a:schemeClr val="accent1"/>
                </a:solidFill>
                <a:latin typeface="+mj-lt"/>
                <a:ea typeface="+mj-ea"/>
                <a:cs typeface="+mj-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800" b="0" i="0" kern="1200">
                <a:solidFill>
                  <a:schemeClr val="tx1">
                    <a:tint val="75000"/>
                  </a:schemeClr>
                </a:solidFill>
                <a:latin typeface="+mj-lt"/>
                <a:ea typeface="+mj-ea"/>
                <a:cs typeface="+mj-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j-lt"/>
                <a:ea typeface="+mj-ea"/>
                <a:cs typeface="+mj-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j-lt"/>
                <a:ea typeface="+mj-ea"/>
                <a:cs typeface="+mj-cs"/>
              </a:defRPr>
            </a:lvl9pPr>
          </a:lstStyle>
          <a:p>
            <a:r>
              <a:rPr lang="en-US" b="1" dirty="0">
                <a:solidFill>
                  <a:schemeClr val="bg1"/>
                </a:solidFill>
                <a:effectLst>
                  <a:outerShdw blurRad="38100" dist="38100" dir="2700000" algn="tl">
                    <a:srgbClr val="000000">
                      <a:alpha val="43137"/>
                    </a:srgbClr>
                  </a:outerShdw>
                </a:effectLst>
                <a:latin typeface="Tw Cen MT Condensed" panose="020B0606020104020203" pitchFamily="34" charset="0"/>
                <a:ea typeface="Yu Gothic UI Semibold" panose="020B0700000000000000" pitchFamily="34" charset="-128"/>
                <a:cs typeface="MV Boli" panose="02000500030200090000" pitchFamily="2" charset="0"/>
              </a:rPr>
              <a:t>LESSON 114</a:t>
            </a:r>
          </a:p>
        </p:txBody>
      </p:sp>
      <p:sp>
        <p:nvSpPr>
          <p:cNvPr id="2" name="Rectangle 1">
            <a:extLst>
              <a:ext uri="{FF2B5EF4-FFF2-40B4-BE49-F238E27FC236}">
                <a16:creationId xmlns:a16="http://schemas.microsoft.com/office/drawing/2014/main" id="{76A3FF73-C8EF-4BDC-9506-A77A6B934D4A}"/>
              </a:ext>
            </a:extLst>
          </p:cNvPr>
          <p:cNvSpPr/>
          <p:nvPr/>
        </p:nvSpPr>
        <p:spPr>
          <a:xfrm>
            <a:off x="2464904" y="1179443"/>
            <a:ext cx="7025483" cy="8481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n-US" b="1" dirty="0">
                <a:solidFill>
                  <a:schemeClr val="bg1"/>
                </a:solidFill>
              </a:rPr>
              <a:t>A </a:t>
            </a:r>
            <a:r>
              <a:rPr lang="en-US" b="1" i="1" u="sng" dirty="0">
                <a:solidFill>
                  <a:schemeClr val="bg1"/>
                </a:solidFill>
                <a:effectLst>
                  <a:outerShdw blurRad="38100" dist="38100" dir="2700000" algn="tl">
                    <a:srgbClr val="000000">
                      <a:alpha val="43137"/>
                    </a:srgbClr>
                  </a:outerShdw>
                </a:effectLst>
              </a:rPr>
              <a:t>solemn assembly </a:t>
            </a:r>
            <a:r>
              <a:rPr lang="en-US" b="1" dirty="0">
                <a:solidFill>
                  <a:schemeClr val="bg1"/>
                </a:solidFill>
              </a:rPr>
              <a:t>is a special gathering for “the dedication of temples, special instruction to priesthood leaders, and sustaining a new President of the Church”.</a:t>
            </a:r>
          </a:p>
        </p:txBody>
      </p:sp>
      <p:sp>
        <p:nvSpPr>
          <p:cNvPr id="4" name="Rectangle 3">
            <a:extLst>
              <a:ext uri="{FF2B5EF4-FFF2-40B4-BE49-F238E27FC236}">
                <a16:creationId xmlns:a16="http://schemas.microsoft.com/office/drawing/2014/main" id="{3F6130FC-4E81-48A6-AA67-940593797BBE}"/>
              </a:ext>
            </a:extLst>
          </p:cNvPr>
          <p:cNvSpPr/>
          <p:nvPr/>
        </p:nvSpPr>
        <p:spPr>
          <a:xfrm>
            <a:off x="1470990" y="2316052"/>
            <a:ext cx="3787512" cy="400110"/>
          </a:xfrm>
          <a:prstGeom prst="rect">
            <a:avLst/>
          </a:prstGeom>
        </p:spPr>
        <p:txBody>
          <a:bodyPr wrap="none">
            <a:spAutoFit/>
          </a:bodyPr>
          <a:lstStyle/>
          <a:p>
            <a:r>
              <a:rPr lang="en-US" sz="2000" b="1" dirty="0">
                <a:solidFill>
                  <a:schemeClr val="bg2">
                    <a:lumMod val="75000"/>
                  </a:schemeClr>
                </a:solidFill>
              </a:rPr>
              <a:t>Doctrine and Covenants 108:4-6.</a:t>
            </a:r>
          </a:p>
        </p:txBody>
      </p:sp>
      <p:sp>
        <p:nvSpPr>
          <p:cNvPr id="3" name="Rectangle 2">
            <a:extLst>
              <a:ext uri="{FF2B5EF4-FFF2-40B4-BE49-F238E27FC236}">
                <a16:creationId xmlns:a16="http://schemas.microsoft.com/office/drawing/2014/main" id="{375721CA-1226-4ACD-A421-CD99DDF0A919}"/>
              </a:ext>
            </a:extLst>
          </p:cNvPr>
          <p:cNvSpPr/>
          <p:nvPr/>
        </p:nvSpPr>
        <p:spPr>
          <a:xfrm>
            <a:off x="1520170" y="4271934"/>
            <a:ext cx="5692905" cy="369332"/>
          </a:xfrm>
          <a:prstGeom prst="rect">
            <a:avLst/>
          </a:prstGeom>
        </p:spPr>
        <p:txBody>
          <a:bodyPr wrap="none">
            <a:spAutoFit/>
          </a:bodyPr>
          <a:lstStyle/>
          <a:p>
            <a:r>
              <a:rPr lang="en-US" b="1" dirty="0">
                <a:solidFill>
                  <a:schemeClr val="bg2">
                    <a:lumMod val="75000"/>
                  </a:schemeClr>
                </a:solidFill>
              </a:rPr>
              <a:t> What did the Lord tell Lyman Sherman he would receive?</a:t>
            </a:r>
          </a:p>
        </p:txBody>
      </p:sp>
      <p:sp>
        <p:nvSpPr>
          <p:cNvPr id="6" name="Rectangle 5">
            <a:extLst>
              <a:ext uri="{FF2B5EF4-FFF2-40B4-BE49-F238E27FC236}">
                <a16:creationId xmlns:a16="http://schemas.microsoft.com/office/drawing/2014/main" id="{F804CA28-2CD3-418D-9071-C4E64910B650}"/>
              </a:ext>
            </a:extLst>
          </p:cNvPr>
          <p:cNvSpPr/>
          <p:nvPr/>
        </p:nvSpPr>
        <p:spPr>
          <a:xfrm>
            <a:off x="1470990" y="2641212"/>
            <a:ext cx="8932184" cy="1569660"/>
          </a:xfrm>
          <a:prstGeom prst="rect">
            <a:avLst/>
          </a:prstGeom>
        </p:spPr>
        <p:txBody>
          <a:bodyPr wrap="square">
            <a:spAutoFit/>
          </a:bodyPr>
          <a:lstStyle/>
          <a:p>
            <a:pPr algn="just" fontAlgn="base"/>
            <a:r>
              <a:rPr lang="en-US" sz="1600" b="1" dirty="0">
                <a:solidFill>
                  <a:schemeClr val="bg1"/>
                </a:solidFill>
                <a:latin typeface="Palatino"/>
              </a:rPr>
              <a:t>4 </a:t>
            </a:r>
            <a:r>
              <a:rPr lang="en-US" sz="1600" dirty="0">
                <a:solidFill>
                  <a:schemeClr val="bg1"/>
                </a:solidFill>
                <a:latin typeface="Palatino"/>
              </a:rPr>
              <a:t>Wait patiently until the solemn assembly shall be called of my servants, then you shall be remembered with the first of mine elders, and receive right by ordination with the rest of mine elders whom I have chosen.</a:t>
            </a:r>
          </a:p>
          <a:p>
            <a:pPr algn="just" fontAlgn="base"/>
            <a:r>
              <a:rPr lang="en-US" sz="1600" b="1" dirty="0">
                <a:solidFill>
                  <a:schemeClr val="bg1"/>
                </a:solidFill>
                <a:latin typeface="Palatino"/>
              </a:rPr>
              <a:t>5 </a:t>
            </a:r>
            <a:r>
              <a:rPr lang="en-US" sz="1600" dirty="0">
                <a:solidFill>
                  <a:schemeClr val="bg1"/>
                </a:solidFill>
                <a:latin typeface="Palatino"/>
              </a:rPr>
              <a:t>Behold, this is the promise of the Father unto you if you continue faithful.</a:t>
            </a:r>
          </a:p>
          <a:p>
            <a:pPr algn="just" fontAlgn="base"/>
            <a:r>
              <a:rPr lang="en-US" sz="1600" b="1" dirty="0">
                <a:solidFill>
                  <a:schemeClr val="bg1"/>
                </a:solidFill>
                <a:latin typeface="Palatino"/>
              </a:rPr>
              <a:t>6 </a:t>
            </a:r>
            <a:r>
              <a:rPr lang="en-US" sz="1600" dirty="0">
                <a:solidFill>
                  <a:schemeClr val="bg1"/>
                </a:solidFill>
                <a:latin typeface="Palatino"/>
              </a:rPr>
              <a:t>And it shall be fulfilled upon you in that day that you shall have right to preach my gospel wheresoever I shall send you, from henceforth from that time.</a:t>
            </a:r>
            <a:endParaRPr lang="en-US" sz="1600" b="0" i="0" dirty="0">
              <a:solidFill>
                <a:schemeClr val="bg1"/>
              </a:solidFill>
              <a:effectLst/>
              <a:latin typeface="Palatino"/>
            </a:endParaRPr>
          </a:p>
        </p:txBody>
      </p:sp>
    </p:spTree>
    <p:extLst>
      <p:ext uri="{BB962C8B-B14F-4D97-AF65-F5344CB8AC3E}">
        <p14:creationId xmlns:p14="http://schemas.microsoft.com/office/powerpoint/2010/main" val="25349371"/>
      </p:ext>
    </p:extLst>
  </p:cSld>
  <p:clrMapOvr>
    <a:masterClrMapping/>
  </p:clrMapOvr>
  <mc:AlternateContent xmlns:mc="http://schemas.openxmlformats.org/markup-compatibility/2006" xmlns:p14="http://schemas.microsoft.com/office/powerpoint/2010/main">
    <mc:Choice Requires="p14">
      <p:transition spd="slow" p14:dur="2500">
        <p:checker dir="vert"/>
      </p:transition>
    </mc:Choice>
    <mc:Fallback xmlns="">
      <p:transition spd="slow">
        <p:checker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1000"/>
                                        <p:tgtEl>
                                          <p:spTgt spid="4"/>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strips(downLeft)">
                                      <p:cBhvr>
                                        <p:cTn id="10" dur="10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0</TotalTime>
  <Words>733</Words>
  <Application>Microsoft Office PowerPoint</Application>
  <PresentationFormat>Widescreen</PresentationFormat>
  <Paragraphs>57</Paragraphs>
  <Slides>10</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10</vt:i4>
      </vt:variant>
    </vt:vector>
  </HeadingPairs>
  <TitlesOfParts>
    <vt:vector size="23" baseType="lpstr">
      <vt:lpstr>PMingLiU-ExtB</vt:lpstr>
      <vt:lpstr>Yu Gothic UI Semibold</vt:lpstr>
      <vt:lpstr>Arial</vt:lpstr>
      <vt:lpstr>Calibri</vt:lpstr>
      <vt:lpstr>Calibri Light</vt:lpstr>
      <vt:lpstr>Microsoft Himalaya</vt:lpstr>
      <vt:lpstr>Mongolian Baiti</vt:lpstr>
      <vt:lpstr>MV Boli</vt:lpstr>
      <vt:lpstr>Open Sans</vt:lpstr>
      <vt:lpstr>Palatino</vt:lpstr>
      <vt:lpstr>Tw Cen MT Condensed</vt:lpstr>
      <vt:lpstr>Wingdings 3</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plan of Salvation</dc:title>
  <dc:creator>Ronald Esquerra</dc:creator>
  <cp:lastModifiedBy>Ronald Esquerra</cp:lastModifiedBy>
  <cp:revision>2840</cp:revision>
  <dcterms:created xsi:type="dcterms:W3CDTF">2018-08-29T04:26:39Z</dcterms:created>
  <dcterms:modified xsi:type="dcterms:W3CDTF">2018-10-12T22:05:51Z</dcterms:modified>
</cp:coreProperties>
</file>