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49" r:id="rId1"/>
  </p:sldMasterIdLst>
  <p:notesMasterIdLst>
    <p:notesMasterId r:id="rId16"/>
  </p:notesMasterIdLst>
  <p:sldIdLst>
    <p:sldId id="296" r:id="rId2"/>
    <p:sldId id="304" r:id="rId3"/>
    <p:sldId id="299" r:id="rId4"/>
    <p:sldId id="308" r:id="rId5"/>
    <p:sldId id="305" r:id="rId6"/>
    <p:sldId id="314" r:id="rId7"/>
    <p:sldId id="307" r:id="rId8"/>
    <p:sldId id="309" r:id="rId9"/>
    <p:sldId id="310" r:id="rId10"/>
    <p:sldId id="311" r:id="rId11"/>
    <p:sldId id="312" r:id="rId12"/>
    <p:sldId id="316" r:id="rId13"/>
    <p:sldId id="317" r:id="rId14"/>
    <p:sldId id="31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C0000"/>
    <a:srgbClr val="D88028"/>
    <a:srgbClr val="D6E513"/>
    <a:srgbClr val="FFD757"/>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4935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0573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68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1972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3827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23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8848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92885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963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9060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7962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03117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3406469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4537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516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5653535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139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640873-EF0B-4AC7-AF11-57FEBA4985EA}" type="datetimeFigureOut">
              <a:rPr lang="en-US" smtClean="0"/>
              <a:t>10/12/2018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09572057"/>
      </p:ext>
    </p:extLst>
  </p:cSld>
  <p:clrMap bg1="dk1" tx1="lt1" bg2="dk2" tx2="lt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 id="2147485261" r:id="rId12"/>
    <p:sldLayoutId id="2147485262" r:id="rId13"/>
    <p:sldLayoutId id="2147485263" r:id="rId14"/>
    <p:sldLayoutId id="2147485264" r:id="rId15"/>
    <p:sldLayoutId id="2147485265" r:id="rId16"/>
    <p:sldLayoutId id="21474852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D2A5B58-069C-4A2A-9135-FCC7BE4352A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164CA8AB-9187-4166-B573-96D3C23BF8E8}"/>
              </a:ext>
            </a:extLst>
          </p:cNvPr>
          <p:cNvSpPr/>
          <p:nvPr/>
        </p:nvSpPr>
        <p:spPr>
          <a:xfrm>
            <a:off x="1622027" y="995810"/>
            <a:ext cx="5509137" cy="400110"/>
          </a:xfrm>
          <a:prstGeom prst="rect">
            <a:avLst/>
          </a:prstGeom>
        </p:spPr>
        <p:txBody>
          <a:bodyPr wrap="none">
            <a:spAutoFit/>
          </a:bodyPr>
          <a:lstStyle/>
          <a:p>
            <a:r>
              <a:rPr lang="en-US" sz="2000" b="1" dirty="0">
                <a:solidFill>
                  <a:schemeClr val="bg1"/>
                </a:solidFill>
              </a:rPr>
              <a:t>Doctrine and Covenants 107:60–63, 85–89, 93–94.</a:t>
            </a:r>
          </a:p>
        </p:txBody>
      </p:sp>
      <p:sp>
        <p:nvSpPr>
          <p:cNvPr id="5" name="Rectangle 4">
            <a:extLst>
              <a:ext uri="{FF2B5EF4-FFF2-40B4-BE49-F238E27FC236}">
                <a16:creationId xmlns:a16="http://schemas.microsoft.com/office/drawing/2014/main" id="{10B928CC-EF74-4798-BFE4-2AF3AD3672E0}"/>
              </a:ext>
            </a:extLst>
          </p:cNvPr>
          <p:cNvSpPr/>
          <p:nvPr/>
        </p:nvSpPr>
        <p:spPr>
          <a:xfrm>
            <a:off x="1622026" y="1335960"/>
            <a:ext cx="8631245" cy="4401205"/>
          </a:xfrm>
          <a:prstGeom prst="rect">
            <a:avLst/>
          </a:prstGeom>
        </p:spPr>
        <p:txBody>
          <a:bodyPr wrap="square">
            <a:spAutoFit/>
          </a:bodyPr>
          <a:lstStyle/>
          <a:p>
            <a:pPr algn="just" fontAlgn="base"/>
            <a:r>
              <a:rPr lang="en-US" sz="1400" b="1" dirty="0">
                <a:solidFill>
                  <a:schemeClr val="bg1"/>
                </a:solidFill>
                <a:latin typeface="Palatino"/>
              </a:rPr>
              <a:t>60 </a:t>
            </a:r>
            <a:r>
              <a:rPr lang="en-US" sz="1400" dirty="0">
                <a:solidFill>
                  <a:schemeClr val="bg1"/>
                </a:solidFill>
                <a:latin typeface="Palatino"/>
              </a:rPr>
              <a:t>Verily, I say unto you, saith the Lord of Hosts, there must needs be presiding elders to preside over those who are of the office of an elder;</a:t>
            </a:r>
          </a:p>
          <a:p>
            <a:pPr algn="just" fontAlgn="base"/>
            <a:r>
              <a:rPr lang="en-US" sz="1400" b="1" dirty="0">
                <a:solidFill>
                  <a:schemeClr val="bg1"/>
                </a:solidFill>
                <a:latin typeface="Palatino"/>
              </a:rPr>
              <a:t>61 </a:t>
            </a:r>
            <a:r>
              <a:rPr lang="en-US" sz="1400" dirty="0">
                <a:solidFill>
                  <a:schemeClr val="bg1"/>
                </a:solidFill>
                <a:latin typeface="Palatino"/>
              </a:rPr>
              <a:t>And also priests to preside over those who are of the office of a priest;</a:t>
            </a:r>
          </a:p>
          <a:p>
            <a:pPr algn="just" fontAlgn="base"/>
            <a:r>
              <a:rPr lang="en-US" sz="1400" b="1" dirty="0">
                <a:solidFill>
                  <a:schemeClr val="bg1"/>
                </a:solidFill>
                <a:latin typeface="Palatino"/>
              </a:rPr>
              <a:t>62 </a:t>
            </a:r>
            <a:r>
              <a:rPr lang="en-US" sz="1400" dirty="0">
                <a:solidFill>
                  <a:schemeClr val="bg1"/>
                </a:solidFill>
                <a:latin typeface="Palatino"/>
              </a:rPr>
              <a:t>And also teachers to preside over those who are of the office of a teacher, in like manner, and also the deacons—</a:t>
            </a:r>
          </a:p>
          <a:p>
            <a:pPr algn="just" fontAlgn="base"/>
            <a:r>
              <a:rPr lang="en-US" sz="1400" b="1" dirty="0">
                <a:solidFill>
                  <a:schemeClr val="bg1"/>
                </a:solidFill>
                <a:latin typeface="Palatino"/>
              </a:rPr>
              <a:t>63 </a:t>
            </a:r>
            <a:r>
              <a:rPr lang="en-US" sz="1400" dirty="0">
                <a:solidFill>
                  <a:schemeClr val="bg1"/>
                </a:solidFill>
                <a:latin typeface="Palatino"/>
              </a:rPr>
              <a:t>Wherefore, from deacon to teacher, and from teacher to priest, and from priest to elder, severally as they are appointed, according to the covenants and commandments of the church.</a:t>
            </a:r>
          </a:p>
          <a:p>
            <a:pPr algn="just" fontAlgn="base"/>
            <a:r>
              <a:rPr lang="en-US" sz="1400" b="1" dirty="0">
                <a:solidFill>
                  <a:schemeClr val="bg1"/>
                </a:solidFill>
                <a:latin typeface="Palatino"/>
              </a:rPr>
              <a:t>85 </a:t>
            </a:r>
            <a:r>
              <a:rPr lang="en-US" sz="1400" dirty="0">
                <a:solidFill>
                  <a:schemeClr val="bg1"/>
                </a:solidFill>
                <a:latin typeface="Palatino"/>
              </a:rPr>
              <a:t>And again, verily I say unto you, the duty of a president over the office of a deacon is to preside over twelve deacons, to sit in council with them, and to teach them their duty, edifying one another, as it is given according to the covenants.</a:t>
            </a:r>
          </a:p>
          <a:p>
            <a:pPr algn="just" fontAlgn="base"/>
            <a:r>
              <a:rPr lang="en-US" sz="1400" b="1" dirty="0">
                <a:solidFill>
                  <a:schemeClr val="bg1"/>
                </a:solidFill>
                <a:latin typeface="Palatino"/>
              </a:rPr>
              <a:t>86 </a:t>
            </a:r>
            <a:r>
              <a:rPr lang="en-US" sz="1400" dirty="0">
                <a:solidFill>
                  <a:schemeClr val="bg1"/>
                </a:solidFill>
                <a:latin typeface="Palatino"/>
              </a:rPr>
              <a:t>And also the duty of the president over the office of the teachers is to preside over twenty-four of the teachers, and to sit in council with them, teaching them the duties of their office, as given in the covenants.</a:t>
            </a:r>
          </a:p>
          <a:p>
            <a:pPr algn="just" fontAlgn="base"/>
            <a:r>
              <a:rPr lang="en-US" sz="1400" b="1" dirty="0">
                <a:solidFill>
                  <a:schemeClr val="bg1"/>
                </a:solidFill>
                <a:latin typeface="Palatino"/>
              </a:rPr>
              <a:t>87 </a:t>
            </a:r>
            <a:r>
              <a:rPr lang="en-US" sz="1400" dirty="0">
                <a:solidFill>
                  <a:schemeClr val="bg1"/>
                </a:solidFill>
                <a:latin typeface="Palatino"/>
              </a:rPr>
              <a:t>Also the duty of the president over the Priesthood of Aaron is to preside over forty-eight priests, and sit in council with them, to teach them the duties of their office, as is given in the covenants—</a:t>
            </a:r>
          </a:p>
          <a:p>
            <a:pPr algn="just" fontAlgn="base"/>
            <a:r>
              <a:rPr lang="en-US" sz="1400" b="1" dirty="0">
                <a:solidFill>
                  <a:schemeClr val="bg1"/>
                </a:solidFill>
                <a:latin typeface="Palatino"/>
              </a:rPr>
              <a:t>88 </a:t>
            </a:r>
            <a:r>
              <a:rPr lang="en-US" sz="1400" dirty="0">
                <a:solidFill>
                  <a:schemeClr val="bg1"/>
                </a:solidFill>
                <a:latin typeface="Palatino"/>
              </a:rPr>
              <a:t>This president is to be a bishop; for this is one of the duties of this priesthood.</a:t>
            </a:r>
          </a:p>
          <a:p>
            <a:pPr algn="just" fontAlgn="base"/>
            <a:r>
              <a:rPr lang="en-US" sz="1400" b="1" dirty="0">
                <a:solidFill>
                  <a:schemeClr val="bg1"/>
                </a:solidFill>
                <a:latin typeface="Palatino"/>
              </a:rPr>
              <a:t>89 </a:t>
            </a:r>
            <a:r>
              <a:rPr lang="en-US" sz="1400" dirty="0">
                <a:solidFill>
                  <a:schemeClr val="bg1"/>
                </a:solidFill>
                <a:latin typeface="Palatino"/>
              </a:rPr>
              <a:t>Again, the duty of the president over the office of elders is to preside over ninety-six elders, and to sit in council with them, and to teach them according to the covenants.</a:t>
            </a:r>
          </a:p>
          <a:p>
            <a:pPr algn="just" fontAlgn="base"/>
            <a:r>
              <a:rPr lang="en-US" sz="1400" b="1" dirty="0">
                <a:solidFill>
                  <a:schemeClr val="bg1"/>
                </a:solidFill>
                <a:latin typeface="Palatino"/>
              </a:rPr>
              <a:t>93 </a:t>
            </a:r>
            <a:r>
              <a:rPr lang="en-US" sz="1400" dirty="0">
                <a:solidFill>
                  <a:schemeClr val="bg1"/>
                </a:solidFill>
                <a:latin typeface="Palatino"/>
              </a:rPr>
              <a:t>And it is according to the vision showing the order of the Seventy, that they should have seven presidents to preside over them, chosen out of the number of the seventy;</a:t>
            </a:r>
          </a:p>
          <a:p>
            <a:pPr algn="just" fontAlgn="base"/>
            <a:r>
              <a:rPr lang="en-US" sz="1400" b="1" dirty="0">
                <a:solidFill>
                  <a:schemeClr val="bg1"/>
                </a:solidFill>
                <a:latin typeface="Palatino"/>
              </a:rPr>
              <a:t>94 </a:t>
            </a:r>
            <a:r>
              <a:rPr lang="en-US" sz="1400" dirty="0">
                <a:solidFill>
                  <a:schemeClr val="bg1"/>
                </a:solidFill>
                <a:latin typeface="Palatino"/>
              </a:rPr>
              <a:t>And the seventh president of these presidents is to preside over the six;</a:t>
            </a:r>
            <a:endParaRPr lang="en-US" sz="1400" b="0" i="0" dirty="0">
              <a:solidFill>
                <a:schemeClr val="bg1"/>
              </a:solidFill>
              <a:effectLst/>
              <a:latin typeface="Palatino"/>
            </a:endParaRP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3" name="Rectangle 2">
            <a:extLst>
              <a:ext uri="{FF2B5EF4-FFF2-40B4-BE49-F238E27FC236}">
                <a16:creationId xmlns:a16="http://schemas.microsoft.com/office/drawing/2014/main" id="{21D6929D-8D63-4AC6-B975-98548C4BCC53}"/>
              </a:ext>
            </a:extLst>
          </p:cNvPr>
          <p:cNvSpPr/>
          <p:nvPr/>
        </p:nvSpPr>
        <p:spPr>
          <a:xfrm>
            <a:off x="1556363" y="1025790"/>
            <a:ext cx="5291833" cy="369332"/>
          </a:xfrm>
          <a:prstGeom prst="rect">
            <a:avLst/>
          </a:prstGeom>
        </p:spPr>
        <p:txBody>
          <a:bodyPr wrap="none">
            <a:spAutoFit/>
          </a:bodyPr>
          <a:lstStyle/>
          <a:p>
            <a:r>
              <a:rPr lang="en-US" b="1" dirty="0">
                <a:solidFill>
                  <a:schemeClr val="bg1"/>
                </a:solidFill>
              </a:rPr>
              <a:t>What do these priesthood quorums have in common?</a:t>
            </a:r>
          </a:p>
        </p:txBody>
      </p:sp>
      <p:sp>
        <p:nvSpPr>
          <p:cNvPr id="4" name="Rectangle 3">
            <a:extLst>
              <a:ext uri="{FF2B5EF4-FFF2-40B4-BE49-F238E27FC236}">
                <a16:creationId xmlns:a16="http://schemas.microsoft.com/office/drawing/2014/main" id="{11EF118B-8FE4-4813-B40A-F252F57C1C12}"/>
              </a:ext>
            </a:extLst>
          </p:cNvPr>
          <p:cNvSpPr/>
          <p:nvPr/>
        </p:nvSpPr>
        <p:spPr>
          <a:xfrm>
            <a:off x="1556362" y="1395122"/>
            <a:ext cx="8502037"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A president is appointed to preside over and direct the work of each priesthood quorum.</a:t>
            </a:r>
          </a:p>
        </p:txBody>
      </p:sp>
      <p:sp>
        <p:nvSpPr>
          <p:cNvPr id="6" name="Rectangle 5">
            <a:extLst>
              <a:ext uri="{FF2B5EF4-FFF2-40B4-BE49-F238E27FC236}">
                <a16:creationId xmlns:a16="http://schemas.microsoft.com/office/drawing/2014/main" id="{3AB33BF6-95B7-4F72-862A-B492E4D92F8C}"/>
              </a:ext>
            </a:extLst>
          </p:cNvPr>
          <p:cNvSpPr/>
          <p:nvPr/>
        </p:nvSpPr>
        <p:spPr>
          <a:xfrm>
            <a:off x="1556362" y="1899270"/>
            <a:ext cx="7062982" cy="369332"/>
          </a:xfrm>
          <a:prstGeom prst="rect">
            <a:avLst/>
          </a:prstGeom>
        </p:spPr>
        <p:txBody>
          <a:bodyPr wrap="square">
            <a:spAutoFit/>
          </a:bodyPr>
          <a:lstStyle/>
          <a:p>
            <a:r>
              <a:rPr lang="en-US" b="1" dirty="0">
                <a:solidFill>
                  <a:schemeClr val="bg1"/>
                </a:solidFill>
              </a:rPr>
              <a:t>How is a priests quorum different from deacons and teachers quorums?</a:t>
            </a:r>
          </a:p>
        </p:txBody>
      </p:sp>
      <p:sp>
        <p:nvSpPr>
          <p:cNvPr id="8" name="Rectangle 7">
            <a:extLst>
              <a:ext uri="{FF2B5EF4-FFF2-40B4-BE49-F238E27FC236}">
                <a16:creationId xmlns:a16="http://schemas.microsoft.com/office/drawing/2014/main" id="{5194EDC8-80F7-4D65-B69E-65326D5B5241}"/>
              </a:ext>
            </a:extLst>
          </p:cNvPr>
          <p:cNvSpPr/>
          <p:nvPr/>
        </p:nvSpPr>
        <p:spPr>
          <a:xfrm>
            <a:off x="1556363" y="2403418"/>
            <a:ext cx="8292176"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The bishop of the ward presides over the priests quorum He also presides over all Aaronic Priesthood holders in the ward. </a:t>
            </a:r>
          </a:p>
        </p:txBody>
      </p:sp>
      <p:sp>
        <p:nvSpPr>
          <p:cNvPr id="11" name="Rectangle 10">
            <a:extLst>
              <a:ext uri="{FF2B5EF4-FFF2-40B4-BE49-F238E27FC236}">
                <a16:creationId xmlns:a16="http://schemas.microsoft.com/office/drawing/2014/main" id="{9F9DC74C-C125-40FC-8B69-5B913894E17D}"/>
              </a:ext>
            </a:extLst>
          </p:cNvPr>
          <p:cNvSpPr/>
          <p:nvPr/>
        </p:nvSpPr>
        <p:spPr>
          <a:xfrm>
            <a:off x="1556361" y="3105834"/>
            <a:ext cx="7934025" cy="369332"/>
          </a:xfrm>
          <a:prstGeom prst="rect">
            <a:avLst/>
          </a:prstGeom>
        </p:spPr>
        <p:txBody>
          <a:bodyPr wrap="square">
            <a:spAutoFit/>
          </a:bodyPr>
          <a:lstStyle/>
          <a:p>
            <a:r>
              <a:rPr lang="en-US" b="1" dirty="0">
                <a:solidFill>
                  <a:schemeClr val="bg1"/>
                </a:solidFill>
              </a:rPr>
              <a:t>Why do you think it is important that each priesthood quorum has a president?</a:t>
            </a:r>
          </a:p>
        </p:txBody>
      </p:sp>
      <p:sp>
        <p:nvSpPr>
          <p:cNvPr id="12" name="Rectangle 11">
            <a:extLst>
              <a:ext uri="{FF2B5EF4-FFF2-40B4-BE49-F238E27FC236}">
                <a16:creationId xmlns:a16="http://schemas.microsoft.com/office/drawing/2014/main" id="{4D6710B1-5EBB-4AFD-8687-BF14E9AAD140}"/>
              </a:ext>
            </a:extLst>
          </p:cNvPr>
          <p:cNvSpPr/>
          <p:nvPr/>
        </p:nvSpPr>
        <p:spPr>
          <a:xfrm>
            <a:off x="1556361" y="3429000"/>
            <a:ext cx="8130978" cy="369332"/>
          </a:xfrm>
          <a:prstGeom prst="rect">
            <a:avLst/>
          </a:prstGeom>
        </p:spPr>
        <p:txBody>
          <a:bodyPr wrap="square">
            <a:spAutoFit/>
          </a:bodyPr>
          <a:lstStyle/>
          <a:p>
            <a:pPr algn="just"/>
            <a:r>
              <a:rPr lang="en-US" b="1" dirty="0">
                <a:solidFill>
                  <a:schemeClr val="bg1"/>
                </a:solidFill>
              </a:rPr>
              <a:t>How can the president of a priesthood quorum help the members of his quorum?</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125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8" name="Rectangle 7">
            <a:extLst>
              <a:ext uri="{FF2B5EF4-FFF2-40B4-BE49-F238E27FC236}">
                <a16:creationId xmlns:a16="http://schemas.microsoft.com/office/drawing/2014/main" id="{79B91838-D0CC-4807-AA9B-B7B3246F4B9B}"/>
              </a:ext>
            </a:extLst>
          </p:cNvPr>
          <p:cNvSpPr/>
          <p:nvPr/>
        </p:nvSpPr>
        <p:spPr>
          <a:xfrm>
            <a:off x="1517699" y="890974"/>
            <a:ext cx="3898118" cy="400110"/>
          </a:xfrm>
          <a:prstGeom prst="rect">
            <a:avLst/>
          </a:prstGeom>
        </p:spPr>
        <p:txBody>
          <a:bodyPr wrap="none">
            <a:spAutoFit/>
          </a:bodyPr>
          <a:lstStyle/>
          <a:p>
            <a:r>
              <a:rPr lang="en-US" sz="2000" b="1" dirty="0">
                <a:solidFill>
                  <a:schemeClr val="bg1"/>
                </a:solidFill>
              </a:rPr>
              <a:t>Doctrine and Covenants 107:65–66</a:t>
            </a:r>
          </a:p>
        </p:txBody>
      </p:sp>
      <p:sp>
        <p:nvSpPr>
          <p:cNvPr id="9" name="Rectangle 8">
            <a:extLst>
              <a:ext uri="{FF2B5EF4-FFF2-40B4-BE49-F238E27FC236}">
                <a16:creationId xmlns:a16="http://schemas.microsoft.com/office/drawing/2014/main" id="{EEE96C87-1DB2-4445-AF66-711BEA198311}"/>
              </a:ext>
            </a:extLst>
          </p:cNvPr>
          <p:cNvSpPr/>
          <p:nvPr/>
        </p:nvSpPr>
        <p:spPr>
          <a:xfrm>
            <a:off x="1517698" y="1260306"/>
            <a:ext cx="8735573" cy="830997"/>
          </a:xfrm>
          <a:prstGeom prst="rect">
            <a:avLst/>
          </a:prstGeom>
        </p:spPr>
        <p:txBody>
          <a:bodyPr wrap="square">
            <a:spAutoFit/>
          </a:bodyPr>
          <a:lstStyle/>
          <a:p>
            <a:pPr algn="just" fontAlgn="base"/>
            <a:r>
              <a:rPr lang="en-US" sz="1600" b="1" dirty="0">
                <a:solidFill>
                  <a:schemeClr val="bg1"/>
                </a:solidFill>
                <a:latin typeface="Palatino"/>
              </a:rPr>
              <a:t>65 </a:t>
            </a:r>
            <a:r>
              <a:rPr lang="en-US" sz="1600" dirty="0">
                <a:solidFill>
                  <a:schemeClr val="bg1"/>
                </a:solidFill>
                <a:latin typeface="Palatino"/>
              </a:rPr>
              <a:t>Wherefore, it must needs be that one be appointed of the High Priesthood to preside over the priesthood, and he shall be called President of the High Priesthood of the Church;</a:t>
            </a:r>
          </a:p>
          <a:p>
            <a:pPr algn="just" fontAlgn="base"/>
            <a:r>
              <a:rPr lang="en-US" sz="1600" b="1" dirty="0">
                <a:solidFill>
                  <a:schemeClr val="bg1"/>
                </a:solidFill>
                <a:latin typeface="Palatino"/>
              </a:rPr>
              <a:t>66 </a:t>
            </a:r>
            <a:r>
              <a:rPr lang="en-US" sz="1600" dirty="0">
                <a:solidFill>
                  <a:schemeClr val="bg1"/>
                </a:solidFill>
                <a:latin typeface="Palatino"/>
              </a:rPr>
              <a:t>Or, in other words, the Presiding High Priest over the High Priesthood of the Church.</a:t>
            </a:r>
            <a:endParaRPr lang="en-US" sz="1600" b="0" i="0" dirty="0">
              <a:solidFill>
                <a:schemeClr val="bg1"/>
              </a:solidFill>
              <a:effectLst/>
              <a:latin typeface="Palatino"/>
            </a:endParaRPr>
          </a:p>
        </p:txBody>
      </p:sp>
      <p:sp>
        <p:nvSpPr>
          <p:cNvPr id="10" name="Rectangle 9">
            <a:extLst>
              <a:ext uri="{FF2B5EF4-FFF2-40B4-BE49-F238E27FC236}">
                <a16:creationId xmlns:a16="http://schemas.microsoft.com/office/drawing/2014/main" id="{908F6A5E-991A-4B2A-90DC-91881C571610}"/>
              </a:ext>
            </a:extLst>
          </p:cNvPr>
          <p:cNvSpPr/>
          <p:nvPr/>
        </p:nvSpPr>
        <p:spPr>
          <a:xfrm>
            <a:off x="5181797" y="890974"/>
            <a:ext cx="567784" cy="400110"/>
          </a:xfrm>
          <a:prstGeom prst="rect">
            <a:avLst/>
          </a:prstGeom>
        </p:spPr>
        <p:txBody>
          <a:bodyPr wrap="none">
            <a:spAutoFit/>
          </a:bodyPr>
          <a:lstStyle/>
          <a:p>
            <a:r>
              <a:rPr lang="en-US" sz="2000" b="1" dirty="0">
                <a:solidFill>
                  <a:schemeClr val="bg1"/>
                </a:solidFill>
              </a:rPr>
              <a:t>, 67</a:t>
            </a:r>
          </a:p>
        </p:txBody>
      </p:sp>
      <p:sp>
        <p:nvSpPr>
          <p:cNvPr id="11" name="Rectangle 10">
            <a:extLst>
              <a:ext uri="{FF2B5EF4-FFF2-40B4-BE49-F238E27FC236}">
                <a16:creationId xmlns:a16="http://schemas.microsoft.com/office/drawing/2014/main" id="{14F09D90-EA68-4FCC-BBA1-030FE733A734}"/>
              </a:ext>
            </a:extLst>
          </p:cNvPr>
          <p:cNvSpPr/>
          <p:nvPr/>
        </p:nvSpPr>
        <p:spPr>
          <a:xfrm>
            <a:off x="1517699" y="1967394"/>
            <a:ext cx="8735572" cy="584775"/>
          </a:xfrm>
          <a:prstGeom prst="rect">
            <a:avLst/>
          </a:prstGeom>
        </p:spPr>
        <p:txBody>
          <a:bodyPr wrap="square">
            <a:spAutoFit/>
          </a:bodyPr>
          <a:lstStyle/>
          <a:p>
            <a:pPr algn="just"/>
            <a:r>
              <a:rPr lang="en-US" sz="1600" b="1" dirty="0">
                <a:solidFill>
                  <a:schemeClr val="bg1"/>
                </a:solidFill>
                <a:latin typeface="Palatino"/>
              </a:rPr>
              <a:t>67 </a:t>
            </a:r>
            <a:r>
              <a:rPr lang="en-US" sz="1600" dirty="0">
                <a:solidFill>
                  <a:schemeClr val="bg1"/>
                </a:solidFill>
                <a:latin typeface="Palatino"/>
              </a:rPr>
              <a:t>From the same comes the administering of ordinances and blessings upon the church, by the laying on of the hands.</a:t>
            </a:r>
            <a:endParaRPr lang="en-US" sz="1600" dirty="0">
              <a:solidFill>
                <a:schemeClr val="bg1"/>
              </a:solidFill>
            </a:endParaRPr>
          </a:p>
        </p:txBody>
      </p:sp>
      <p:sp>
        <p:nvSpPr>
          <p:cNvPr id="12" name="Rectangle 11">
            <a:extLst>
              <a:ext uri="{FF2B5EF4-FFF2-40B4-BE49-F238E27FC236}">
                <a16:creationId xmlns:a16="http://schemas.microsoft.com/office/drawing/2014/main" id="{DFC179FB-89D6-492A-A8D9-51973AABC4BE}"/>
              </a:ext>
            </a:extLst>
          </p:cNvPr>
          <p:cNvSpPr/>
          <p:nvPr/>
        </p:nvSpPr>
        <p:spPr>
          <a:xfrm>
            <a:off x="1517697" y="2474427"/>
            <a:ext cx="8735571" cy="1077218"/>
          </a:xfrm>
          <a:prstGeom prst="rect">
            <a:avLst/>
          </a:prstGeom>
        </p:spPr>
        <p:txBody>
          <a:bodyPr wrap="square">
            <a:spAutoFit/>
          </a:bodyPr>
          <a:lstStyle/>
          <a:p>
            <a:pPr algn="just" fontAlgn="base"/>
            <a:r>
              <a:rPr lang="en-US" sz="1600" b="1" dirty="0">
                <a:solidFill>
                  <a:schemeClr val="bg1"/>
                </a:solidFill>
                <a:latin typeface="Palatino"/>
              </a:rPr>
              <a:t>91 </a:t>
            </a:r>
            <a:r>
              <a:rPr lang="en-US" sz="1600" dirty="0">
                <a:solidFill>
                  <a:schemeClr val="bg1"/>
                </a:solidFill>
                <a:latin typeface="Palatino"/>
              </a:rPr>
              <a:t>And again, the duty of the President of the office of the High Priesthood is to preside over the whole church, and to be like unto Moses—</a:t>
            </a:r>
          </a:p>
          <a:p>
            <a:pPr algn="just" fontAlgn="base"/>
            <a:r>
              <a:rPr lang="en-US" sz="1600" b="1" dirty="0">
                <a:solidFill>
                  <a:schemeClr val="bg1"/>
                </a:solidFill>
                <a:latin typeface="Palatino"/>
              </a:rPr>
              <a:t>92 </a:t>
            </a:r>
            <a:r>
              <a:rPr lang="en-US" sz="1600" dirty="0">
                <a:solidFill>
                  <a:schemeClr val="bg1"/>
                </a:solidFill>
                <a:latin typeface="Palatino"/>
              </a:rPr>
              <a:t>Behold, here is wisdom; yea, to be a seer, a revelator, a translator, and a prophet, having all the gifts of God which he bestows upon the head of the church.</a:t>
            </a:r>
            <a:endParaRPr lang="en-US" sz="1600" b="0" i="0" dirty="0">
              <a:solidFill>
                <a:schemeClr val="bg1"/>
              </a:solidFill>
              <a:effectLst/>
              <a:latin typeface="Palatino"/>
            </a:endParaRPr>
          </a:p>
        </p:txBody>
      </p:sp>
      <p:sp>
        <p:nvSpPr>
          <p:cNvPr id="13" name="Rectangle 12">
            <a:extLst>
              <a:ext uri="{FF2B5EF4-FFF2-40B4-BE49-F238E27FC236}">
                <a16:creationId xmlns:a16="http://schemas.microsoft.com/office/drawing/2014/main" id="{F1FC34D2-30EB-45D8-A4EC-54A11EBFDB26}"/>
              </a:ext>
            </a:extLst>
          </p:cNvPr>
          <p:cNvSpPr/>
          <p:nvPr/>
        </p:nvSpPr>
        <p:spPr>
          <a:xfrm>
            <a:off x="5510278" y="890575"/>
            <a:ext cx="962123" cy="400110"/>
          </a:xfrm>
          <a:prstGeom prst="rect">
            <a:avLst/>
          </a:prstGeom>
        </p:spPr>
        <p:txBody>
          <a:bodyPr wrap="none">
            <a:spAutoFit/>
          </a:bodyPr>
          <a:lstStyle/>
          <a:p>
            <a:r>
              <a:rPr lang="en-US" sz="2000" b="1" dirty="0">
                <a:solidFill>
                  <a:schemeClr val="bg1"/>
                </a:solidFill>
              </a:rPr>
              <a:t>, 91,92.</a:t>
            </a:r>
          </a:p>
        </p:txBody>
      </p:sp>
      <p:sp>
        <p:nvSpPr>
          <p:cNvPr id="14" name="Rectangle 13">
            <a:extLst>
              <a:ext uri="{FF2B5EF4-FFF2-40B4-BE49-F238E27FC236}">
                <a16:creationId xmlns:a16="http://schemas.microsoft.com/office/drawing/2014/main" id="{2BDE9043-20D6-4B74-B3D6-900088731141}"/>
              </a:ext>
            </a:extLst>
          </p:cNvPr>
          <p:cNvSpPr/>
          <p:nvPr/>
        </p:nvSpPr>
        <p:spPr>
          <a:xfrm>
            <a:off x="1517693" y="3494644"/>
            <a:ext cx="9156610" cy="369332"/>
          </a:xfrm>
          <a:prstGeom prst="rect">
            <a:avLst/>
          </a:prstGeom>
        </p:spPr>
        <p:txBody>
          <a:bodyPr wrap="square">
            <a:spAutoFit/>
          </a:bodyPr>
          <a:lstStyle/>
          <a:p>
            <a:pPr algn="just"/>
            <a:r>
              <a:rPr lang="en-US" sz="1750" b="1" dirty="0">
                <a:solidFill>
                  <a:schemeClr val="bg1"/>
                </a:solidFill>
              </a:rPr>
              <a:t> How would you summarize the authority and responsibilities of the President of the Church?</a:t>
            </a:r>
          </a:p>
        </p:txBody>
      </p:sp>
      <p:sp>
        <p:nvSpPr>
          <p:cNvPr id="15" name="Rectangle 14">
            <a:extLst>
              <a:ext uri="{FF2B5EF4-FFF2-40B4-BE49-F238E27FC236}">
                <a16:creationId xmlns:a16="http://schemas.microsoft.com/office/drawing/2014/main" id="{F1CA3DA7-3516-4CD4-8A5F-7CED6872FC39}"/>
              </a:ext>
            </a:extLst>
          </p:cNvPr>
          <p:cNvSpPr/>
          <p:nvPr/>
        </p:nvSpPr>
        <p:spPr>
          <a:xfrm>
            <a:off x="1517692" y="3863976"/>
            <a:ext cx="8735571" cy="646331"/>
          </a:xfrm>
          <a:prstGeom prst="rect">
            <a:avLst/>
          </a:prstGeom>
        </p:spPr>
        <p:txBody>
          <a:bodyPr wrap="square">
            <a:spAutoFit/>
          </a:bodyPr>
          <a:lstStyle/>
          <a:p>
            <a:pPr algn="just"/>
            <a:r>
              <a:rPr lang="en-US" b="1" i="1" dirty="0">
                <a:solidFill>
                  <a:schemeClr val="bg1"/>
                </a:solidFill>
                <a:effectLst>
                  <a:outerShdw blurRad="38100" dist="38100" dir="2700000" algn="tl">
                    <a:srgbClr val="000000">
                      <a:alpha val="43137"/>
                    </a:srgbClr>
                  </a:outerShdw>
                </a:effectLst>
              </a:rPr>
              <a:t>The President of the Church holds the authority to administer all ordinances and blessings and presides over the whole Church.</a:t>
            </a:r>
          </a:p>
        </p:txBody>
      </p:sp>
      <p:sp>
        <p:nvSpPr>
          <p:cNvPr id="16" name="Rectangle 15">
            <a:extLst>
              <a:ext uri="{FF2B5EF4-FFF2-40B4-BE49-F238E27FC236}">
                <a16:creationId xmlns:a16="http://schemas.microsoft.com/office/drawing/2014/main" id="{1F3DA9EF-CADE-498A-A31B-7E0489D153AF}"/>
              </a:ext>
            </a:extLst>
          </p:cNvPr>
          <p:cNvSpPr/>
          <p:nvPr/>
        </p:nvSpPr>
        <p:spPr>
          <a:xfrm>
            <a:off x="1517691" y="4571862"/>
            <a:ext cx="8735571" cy="646331"/>
          </a:xfrm>
          <a:prstGeom prst="rect">
            <a:avLst/>
          </a:prstGeom>
        </p:spPr>
        <p:txBody>
          <a:bodyPr wrap="square">
            <a:spAutoFit/>
          </a:bodyPr>
          <a:lstStyle/>
          <a:p>
            <a:pPr algn="just"/>
            <a:r>
              <a:rPr lang="en-US" b="1" dirty="0">
                <a:solidFill>
                  <a:schemeClr val="bg1"/>
                </a:solidFill>
              </a:rPr>
              <a:t>What are some ways you are blessed because of the priesthood authority held by the President of the Church?</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vertical)">
                                      <p:cBhvr>
                                        <p:cTn id="15" dur="500"/>
                                        <p:tgtEl>
                                          <p:spTgt spid="13"/>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fade">
                                      <p:cBhvr>
                                        <p:cTn id="23" dur="1000"/>
                                        <p:tgtEl>
                                          <p:spTgt spid="14">
                                            <p:txEl>
                                              <p:pRg st="0" end="0"/>
                                            </p:txEl>
                                          </p:spTgt>
                                        </p:tgtEl>
                                      </p:cBhvr>
                                    </p:animEffect>
                                    <p:anim calcmode="lin" valueType="num">
                                      <p:cBhvr>
                                        <p:cTn id="24"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circle(in)">
                                      <p:cBhvr>
                                        <p:cTn id="30" dur="1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4C6AEA-9A19-474B-B72E-F4609013972C}"/>
              </a:ext>
            </a:extLst>
          </p:cNvPr>
          <p:cNvSpPr/>
          <p:nvPr/>
        </p:nvSpPr>
        <p:spPr>
          <a:xfrm>
            <a:off x="3525077" y="1298714"/>
            <a:ext cx="4943061" cy="181588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964CADFF-607A-4DA5-AE12-FFD009878040}"/>
              </a:ext>
            </a:extLst>
          </p:cNvPr>
          <p:cNvSpPr/>
          <p:nvPr/>
        </p:nvSpPr>
        <p:spPr>
          <a:xfrm>
            <a:off x="4784034" y="1298714"/>
            <a:ext cx="3723861" cy="1815882"/>
          </a:xfrm>
          <a:prstGeom prst="rect">
            <a:avLst/>
          </a:prstGeom>
        </p:spPr>
        <p:txBody>
          <a:bodyPr wrap="square">
            <a:spAutoFit/>
          </a:bodyPr>
          <a:lstStyle/>
          <a:p>
            <a:pPr algn="just"/>
            <a:r>
              <a:rPr lang="en-US" sz="1600" dirty="0">
                <a:solidFill>
                  <a:schemeClr val="bg1"/>
                </a:solidFill>
              </a:rPr>
              <a:t>“Your obligation is as serious in your sphere of responsibility as is my obligation in my sphere. No calling in this church is small or of little consequence. All of us in the pursuit of our duty touch the lives of others” (“This Is the Work of the </a:t>
            </a:r>
            <a:r>
              <a:rPr lang="en-US" sz="1600" dirty="0" err="1">
                <a:solidFill>
                  <a:schemeClr val="bg1"/>
                </a:solidFill>
              </a:rPr>
              <a:t>Master,”Ensign</a:t>
            </a:r>
            <a:r>
              <a:rPr lang="en-US" sz="1600" dirty="0">
                <a:solidFill>
                  <a:schemeClr val="bg1"/>
                </a:solidFill>
              </a:rPr>
              <a:t>, May 1995,71).</a:t>
            </a:r>
          </a:p>
        </p:txBody>
      </p:sp>
      <p:pic>
        <p:nvPicPr>
          <p:cNvPr id="6" name="Picture 5">
            <a:extLst>
              <a:ext uri="{FF2B5EF4-FFF2-40B4-BE49-F238E27FC236}">
                <a16:creationId xmlns:a16="http://schemas.microsoft.com/office/drawing/2014/main" id="{BAAA04FB-7EC7-49B2-BBFE-E909D3872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843" y="1325218"/>
            <a:ext cx="1126436" cy="1420852"/>
          </a:xfrm>
          <a:prstGeom prst="rect">
            <a:avLst/>
          </a:prstGeom>
        </p:spPr>
      </p:pic>
      <p:sp>
        <p:nvSpPr>
          <p:cNvPr id="7" name="TextBox 6">
            <a:extLst>
              <a:ext uri="{FF2B5EF4-FFF2-40B4-BE49-F238E27FC236}">
                <a16:creationId xmlns:a16="http://schemas.microsoft.com/office/drawing/2014/main" id="{88333296-CE06-4D87-8377-BB22315723B9}"/>
              </a:ext>
            </a:extLst>
          </p:cNvPr>
          <p:cNvSpPr txBox="1"/>
          <p:nvPr/>
        </p:nvSpPr>
        <p:spPr>
          <a:xfrm>
            <a:off x="3510441" y="2679435"/>
            <a:ext cx="1407501" cy="461665"/>
          </a:xfrm>
          <a:prstGeom prst="rect">
            <a:avLst/>
          </a:prstGeom>
          <a:noFill/>
        </p:spPr>
        <p:txBody>
          <a:bodyPr wrap="none" rtlCol="0">
            <a:spAutoFit/>
          </a:bodyPr>
          <a:lstStyle/>
          <a:p>
            <a:pPr algn="ctr"/>
            <a:r>
              <a:rPr lang="en-US" sz="1200" b="1" dirty="0">
                <a:solidFill>
                  <a:schemeClr val="bg1"/>
                </a:solidFill>
              </a:rPr>
              <a:t>President </a:t>
            </a:r>
          </a:p>
          <a:p>
            <a:pPr algn="ctr"/>
            <a:r>
              <a:rPr lang="en-US" sz="1200" b="1" dirty="0">
                <a:solidFill>
                  <a:schemeClr val="bg1"/>
                </a:solidFill>
              </a:rPr>
              <a:t>Gordon B. Hinckley</a:t>
            </a:r>
          </a:p>
        </p:txBody>
      </p:sp>
      <p:sp>
        <p:nvSpPr>
          <p:cNvPr id="8" name="Rectangle 7">
            <a:extLst>
              <a:ext uri="{FF2B5EF4-FFF2-40B4-BE49-F238E27FC236}">
                <a16:creationId xmlns:a16="http://schemas.microsoft.com/office/drawing/2014/main" id="{3AE5E34A-4ED8-450C-9256-183C5BFFE297}"/>
              </a:ext>
            </a:extLst>
          </p:cNvPr>
          <p:cNvSpPr/>
          <p:nvPr/>
        </p:nvSpPr>
        <p:spPr>
          <a:xfrm>
            <a:off x="1404731" y="3291366"/>
            <a:ext cx="8918712" cy="369332"/>
          </a:xfrm>
          <a:prstGeom prst="rect">
            <a:avLst/>
          </a:prstGeom>
        </p:spPr>
        <p:txBody>
          <a:bodyPr wrap="square">
            <a:spAutoFit/>
          </a:bodyPr>
          <a:lstStyle/>
          <a:p>
            <a:pPr algn="just"/>
            <a:r>
              <a:rPr lang="en-US" b="1" dirty="0">
                <a:solidFill>
                  <a:schemeClr val="bg1"/>
                </a:solidFill>
              </a:rPr>
              <a:t>What do you think it means that “no calling in this church is small or of little consequence”?</a:t>
            </a:r>
          </a:p>
        </p:txBody>
      </p:sp>
      <p:sp>
        <p:nvSpPr>
          <p:cNvPr id="9" name="Rectangle 8">
            <a:extLst>
              <a:ext uri="{FF2B5EF4-FFF2-40B4-BE49-F238E27FC236}">
                <a16:creationId xmlns:a16="http://schemas.microsoft.com/office/drawing/2014/main" id="{D3F23CEE-1380-4245-BD4F-679B1CD51C7B}"/>
              </a:ext>
            </a:extLst>
          </p:cNvPr>
          <p:cNvSpPr/>
          <p:nvPr/>
        </p:nvSpPr>
        <p:spPr>
          <a:xfrm>
            <a:off x="1404730" y="3653738"/>
            <a:ext cx="9263269" cy="369332"/>
          </a:xfrm>
          <a:prstGeom prst="rect">
            <a:avLst/>
          </a:prstGeom>
        </p:spPr>
        <p:txBody>
          <a:bodyPr wrap="square">
            <a:spAutoFit/>
          </a:bodyPr>
          <a:lstStyle/>
          <a:p>
            <a:pPr algn="just"/>
            <a:r>
              <a:rPr lang="en-US" sz="1750" b="1" dirty="0">
                <a:solidFill>
                  <a:schemeClr val="bg1"/>
                </a:solidFill>
              </a:rPr>
              <a:t>What does President Hinckley’s statement teach you about your responsibilities in the Church?</a:t>
            </a:r>
          </a:p>
        </p:txBody>
      </p:sp>
    </p:spTree>
    <p:extLst>
      <p:ext uri="{BB962C8B-B14F-4D97-AF65-F5344CB8AC3E}">
        <p14:creationId xmlns:p14="http://schemas.microsoft.com/office/powerpoint/2010/main" val="31902002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37FAAD4-941C-4573-85C6-6AC776A75A4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6" name="Rectangle 5">
            <a:extLst>
              <a:ext uri="{FF2B5EF4-FFF2-40B4-BE49-F238E27FC236}">
                <a16:creationId xmlns:a16="http://schemas.microsoft.com/office/drawing/2014/main" id="{54C96DE1-E7CA-44F9-ACF8-0CDD977D8ACB}"/>
              </a:ext>
            </a:extLst>
          </p:cNvPr>
          <p:cNvSpPr/>
          <p:nvPr/>
        </p:nvSpPr>
        <p:spPr>
          <a:xfrm>
            <a:off x="1517699" y="890974"/>
            <a:ext cx="4177041" cy="400110"/>
          </a:xfrm>
          <a:prstGeom prst="rect">
            <a:avLst/>
          </a:prstGeom>
        </p:spPr>
        <p:txBody>
          <a:bodyPr wrap="none">
            <a:spAutoFit/>
          </a:bodyPr>
          <a:lstStyle/>
          <a:p>
            <a:r>
              <a:rPr lang="en-US" sz="2000" b="1" dirty="0">
                <a:solidFill>
                  <a:schemeClr val="bg1"/>
                </a:solidFill>
              </a:rPr>
              <a:t>Doctrine and Covenants 107:99-100.</a:t>
            </a:r>
          </a:p>
        </p:txBody>
      </p:sp>
      <p:sp>
        <p:nvSpPr>
          <p:cNvPr id="2" name="Rectangle 1">
            <a:extLst>
              <a:ext uri="{FF2B5EF4-FFF2-40B4-BE49-F238E27FC236}">
                <a16:creationId xmlns:a16="http://schemas.microsoft.com/office/drawing/2014/main" id="{4B2F6165-3DB1-4E73-8B57-D3E229A75557}"/>
              </a:ext>
            </a:extLst>
          </p:cNvPr>
          <p:cNvSpPr/>
          <p:nvPr/>
        </p:nvSpPr>
        <p:spPr>
          <a:xfrm>
            <a:off x="1517698" y="1211572"/>
            <a:ext cx="8567205" cy="1077218"/>
          </a:xfrm>
          <a:prstGeom prst="rect">
            <a:avLst/>
          </a:prstGeom>
        </p:spPr>
        <p:txBody>
          <a:bodyPr wrap="square">
            <a:spAutoFit/>
          </a:bodyPr>
          <a:lstStyle/>
          <a:p>
            <a:pPr algn="just" fontAlgn="base"/>
            <a:r>
              <a:rPr lang="en-US" sz="1600" b="1" dirty="0">
                <a:solidFill>
                  <a:schemeClr val="bg1"/>
                </a:solidFill>
                <a:latin typeface="Palatino"/>
              </a:rPr>
              <a:t>99 </a:t>
            </a:r>
            <a:r>
              <a:rPr lang="en-US" sz="1600" dirty="0">
                <a:solidFill>
                  <a:schemeClr val="bg1"/>
                </a:solidFill>
                <a:latin typeface="Palatino"/>
              </a:rPr>
              <a:t>Wherefore, now let every man learn his duty, and to act in the office in which he is appointed, in all diligence.</a:t>
            </a:r>
          </a:p>
          <a:p>
            <a:pPr algn="just" fontAlgn="base"/>
            <a:r>
              <a:rPr lang="en-US" sz="1600" b="1" dirty="0">
                <a:solidFill>
                  <a:schemeClr val="bg1"/>
                </a:solidFill>
                <a:latin typeface="Palatino"/>
              </a:rPr>
              <a:t>100 </a:t>
            </a:r>
            <a:r>
              <a:rPr lang="en-US" sz="1600" dirty="0">
                <a:solidFill>
                  <a:schemeClr val="bg1"/>
                </a:solidFill>
                <a:latin typeface="Palatino"/>
              </a:rPr>
              <a:t>He that is slothful shall not be counted worthy to stand, and he that learns not his duty and shows himself not approved shall not be counted worthy to stand. Even so. Amen.</a:t>
            </a:r>
            <a:endParaRPr lang="en-US" sz="1600" b="0" i="0" dirty="0">
              <a:solidFill>
                <a:schemeClr val="bg1"/>
              </a:solidFill>
              <a:effectLst/>
              <a:latin typeface="Palatino"/>
            </a:endParaRPr>
          </a:p>
        </p:txBody>
      </p:sp>
      <p:sp>
        <p:nvSpPr>
          <p:cNvPr id="3" name="Rectangle 2">
            <a:extLst>
              <a:ext uri="{FF2B5EF4-FFF2-40B4-BE49-F238E27FC236}">
                <a16:creationId xmlns:a16="http://schemas.microsoft.com/office/drawing/2014/main" id="{D6351E93-6E44-45C6-87B7-6E3CC680CFD2}"/>
              </a:ext>
            </a:extLst>
          </p:cNvPr>
          <p:cNvSpPr/>
          <p:nvPr/>
        </p:nvSpPr>
        <p:spPr>
          <a:xfrm>
            <a:off x="1564068" y="2315294"/>
            <a:ext cx="8583119"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To stand worthy before the Lord, we must learn our duty and act in all diligence to fulfill it.</a:t>
            </a:r>
          </a:p>
        </p:txBody>
      </p:sp>
      <p:sp>
        <p:nvSpPr>
          <p:cNvPr id="4" name="Rectangle 3">
            <a:extLst>
              <a:ext uri="{FF2B5EF4-FFF2-40B4-BE49-F238E27FC236}">
                <a16:creationId xmlns:a16="http://schemas.microsoft.com/office/drawing/2014/main" id="{1C0741E8-A32C-404B-AED1-254BC854CC7C}"/>
              </a:ext>
            </a:extLst>
          </p:cNvPr>
          <p:cNvSpPr/>
          <p:nvPr/>
        </p:nvSpPr>
        <p:spPr>
          <a:xfrm>
            <a:off x="1564067" y="2782669"/>
            <a:ext cx="8520835" cy="646331"/>
          </a:xfrm>
          <a:prstGeom prst="rect">
            <a:avLst/>
          </a:prstGeom>
        </p:spPr>
        <p:txBody>
          <a:bodyPr wrap="square">
            <a:spAutoFit/>
          </a:bodyPr>
          <a:lstStyle/>
          <a:p>
            <a:pPr algn="just"/>
            <a:r>
              <a:rPr lang="en-US" b="1" dirty="0">
                <a:solidFill>
                  <a:schemeClr val="bg1"/>
                </a:solidFill>
              </a:rPr>
              <a:t>How have you been blessed by the service of a Church member who has diligently fulfilled his or her duty?</a:t>
            </a:r>
          </a:p>
        </p:txBody>
      </p:sp>
      <p:sp>
        <p:nvSpPr>
          <p:cNvPr id="7" name="Rectangle 6">
            <a:extLst>
              <a:ext uri="{FF2B5EF4-FFF2-40B4-BE49-F238E27FC236}">
                <a16:creationId xmlns:a16="http://schemas.microsoft.com/office/drawing/2014/main" id="{3E6D8790-00B5-4F6A-A15D-52E37AA8814B}"/>
              </a:ext>
            </a:extLst>
          </p:cNvPr>
          <p:cNvSpPr/>
          <p:nvPr/>
        </p:nvSpPr>
        <p:spPr>
          <a:xfrm>
            <a:off x="1564067" y="3392512"/>
            <a:ext cx="8520834" cy="369332"/>
          </a:xfrm>
          <a:prstGeom prst="rect">
            <a:avLst/>
          </a:prstGeom>
        </p:spPr>
        <p:txBody>
          <a:bodyPr wrap="square">
            <a:spAutoFit/>
          </a:bodyPr>
          <a:lstStyle/>
          <a:p>
            <a:pPr algn="just"/>
            <a:r>
              <a:rPr lang="en-US" b="1" dirty="0">
                <a:solidFill>
                  <a:schemeClr val="bg1"/>
                </a:solidFill>
              </a:rPr>
              <a:t>What are you doing to learn your duty and act in all diligence to fulfill it?</a:t>
            </a:r>
          </a:p>
        </p:txBody>
      </p:sp>
    </p:spTree>
    <p:extLst>
      <p:ext uri="{BB962C8B-B14F-4D97-AF65-F5344CB8AC3E}">
        <p14:creationId xmlns:p14="http://schemas.microsoft.com/office/powerpoint/2010/main" val="2039386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0.70"/>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3" name="Rectangle 2">
            <a:extLst>
              <a:ext uri="{FF2B5EF4-FFF2-40B4-BE49-F238E27FC236}">
                <a16:creationId xmlns:a16="http://schemas.microsoft.com/office/drawing/2014/main" id="{A45A8041-F84B-4507-A449-C607E8B54304}"/>
              </a:ext>
            </a:extLst>
          </p:cNvPr>
          <p:cNvSpPr/>
          <p:nvPr/>
        </p:nvSpPr>
        <p:spPr>
          <a:xfrm>
            <a:off x="2791334" y="2844225"/>
            <a:ext cx="6609331" cy="584775"/>
          </a:xfrm>
          <a:prstGeom prst="rect">
            <a:avLst/>
          </a:prstGeom>
        </p:spPr>
        <p:txBody>
          <a:bodyPr wrap="square">
            <a:spAutoFit/>
          </a:bodyPr>
          <a:lstStyle/>
          <a:p>
            <a:pPr algn="ctr"/>
            <a:r>
              <a:rPr lang="en-US" sz="3200" b="1" dirty="0">
                <a:solidFill>
                  <a:schemeClr val="bg1"/>
                </a:solidFill>
                <a:effectLst>
                  <a:outerShdw blurRad="38100" dist="38100" dir="2700000" algn="tl">
                    <a:srgbClr val="000000">
                      <a:alpha val="43137"/>
                    </a:srgbClr>
                  </a:outerShdw>
                </a:effectLst>
                <a:ea typeface="Microsoft Himalaya" panose="01010100010101010101" pitchFamily="2" charset="0"/>
                <a:cs typeface="Calibri" panose="020F0502020204030204" pitchFamily="34" charset="0"/>
              </a:rPr>
              <a:t>Doctrine and Covenants 107:39-100.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D1729BA-AE65-4860-BE14-3BAB34C8795F}"/>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5C3B1E22-3997-4E48-A8B9-20918A485597}"/>
              </a:ext>
            </a:extLst>
          </p:cNvPr>
          <p:cNvSpPr/>
          <p:nvPr/>
        </p:nvSpPr>
        <p:spPr>
          <a:xfrm>
            <a:off x="3048000" y="2551837"/>
            <a:ext cx="6096000" cy="2308324"/>
          </a:xfrm>
          <a:prstGeom prst="rect">
            <a:avLst/>
          </a:prstGeom>
        </p:spPr>
        <p:txBody>
          <a:bodyPr>
            <a:spAutoFit/>
          </a:bodyPr>
          <a:lstStyle/>
          <a:p>
            <a:pPr algn="ctr"/>
            <a:r>
              <a:rPr lang="en-US" sz="3600" b="1" dirty="0">
                <a:solidFill>
                  <a:schemeClr val="bg1">
                    <a:lumMod val="95000"/>
                    <a:lumOff val="5000"/>
                  </a:schemeClr>
                </a:solidFill>
              </a:rPr>
              <a:t>“The Lord reveals that the Melchizedek Priesthood was passed down anciently from father to son”</a:t>
            </a:r>
          </a:p>
        </p:txBody>
      </p:sp>
      <p:sp>
        <p:nvSpPr>
          <p:cNvPr id="3" name="Rectangle 2">
            <a:extLst>
              <a:ext uri="{FF2B5EF4-FFF2-40B4-BE49-F238E27FC236}">
                <a16:creationId xmlns:a16="http://schemas.microsoft.com/office/drawing/2014/main" id="{FA90FD2A-B4B0-4B48-A360-B1FF1D8CEAD3}"/>
              </a:ext>
            </a:extLst>
          </p:cNvPr>
          <p:cNvSpPr/>
          <p:nvPr/>
        </p:nvSpPr>
        <p:spPr>
          <a:xfrm>
            <a:off x="1540126" y="1204519"/>
            <a:ext cx="3917354" cy="400110"/>
          </a:xfrm>
          <a:prstGeom prst="rect">
            <a:avLst/>
          </a:prstGeom>
        </p:spPr>
        <p:txBody>
          <a:bodyPr wrap="none">
            <a:spAutoFit/>
          </a:bodyPr>
          <a:lstStyle/>
          <a:p>
            <a:r>
              <a:rPr lang="en-US" sz="2000" b="1" dirty="0">
                <a:solidFill>
                  <a:schemeClr val="bg1">
                    <a:lumMod val="95000"/>
                    <a:lumOff val="5000"/>
                  </a:schemeClr>
                </a:solidFill>
              </a:rPr>
              <a:t>Doctrine and Covenants 107:39-57.</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148705F-A114-4D8A-B8CA-DEC858DF4971}"/>
              </a:ext>
            </a:extLst>
          </p:cNvPr>
          <p:cNvSpPr/>
          <p:nvPr/>
        </p:nvSpPr>
        <p:spPr>
          <a:xfrm>
            <a:off x="4161182" y="3286020"/>
            <a:ext cx="4504003" cy="181588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4">
            <a:extLst>
              <a:ext uri="{FF2B5EF4-FFF2-40B4-BE49-F238E27FC236}">
                <a16:creationId xmlns:a16="http://schemas.microsoft.com/office/drawing/2014/main" id="{96728E36-4C64-4718-8D07-389D93240B6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6E2C0399-31AD-4711-83D1-E09D25AC2208}"/>
              </a:ext>
            </a:extLst>
          </p:cNvPr>
          <p:cNvSpPr/>
          <p:nvPr/>
        </p:nvSpPr>
        <p:spPr>
          <a:xfrm>
            <a:off x="1388012" y="890974"/>
            <a:ext cx="8789658"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What are some circumstances you currently face, or will soon face, in which you could benefit from receiving guidance or comfort from your Heavenly Father? </a:t>
            </a:r>
          </a:p>
        </p:txBody>
      </p:sp>
      <p:sp>
        <p:nvSpPr>
          <p:cNvPr id="10" name="Rectangle 9">
            <a:extLst>
              <a:ext uri="{FF2B5EF4-FFF2-40B4-BE49-F238E27FC236}">
                <a16:creationId xmlns:a16="http://schemas.microsoft.com/office/drawing/2014/main" id="{74EEEF96-A78D-468E-825D-ECCFB17A6346}"/>
              </a:ext>
            </a:extLst>
          </p:cNvPr>
          <p:cNvSpPr/>
          <p:nvPr/>
        </p:nvSpPr>
        <p:spPr>
          <a:xfrm>
            <a:off x="1388012" y="1577061"/>
            <a:ext cx="3708964" cy="400110"/>
          </a:xfrm>
          <a:prstGeom prst="rect">
            <a:avLst/>
          </a:prstGeom>
        </p:spPr>
        <p:txBody>
          <a:bodyPr wrap="none">
            <a:spAutoFit/>
          </a:bodyPr>
          <a:lstStyle/>
          <a:p>
            <a:r>
              <a:rPr lang="en-US" sz="2000" b="1" dirty="0">
                <a:solidFill>
                  <a:schemeClr val="bg1">
                    <a:lumMod val="95000"/>
                    <a:lumOff val="5000"/>
                  </a:schemeClr>
                </a:solidFill>
              </a:rPr>
              <a:t>Doctrine and Covenants 107:39.</a:t>
            </a:r>
          </a:p>
        </p:txBody>
      </p:sp>
      <p:sp>
        <p:nvSpPr>
          <p:cNvPr id="3" name="Rectangle 2">
            <a:extLst>
              <a:ext uri="{FF2B5EF4-FFF2-40B4-BE49-F238E27FC236}">
                <a16:creationId xmlns:a16="http://schemas.microsoft.com/office/drawing/2014/main" id="{024AFEF6-4551-4CC0-BF8D-790B80BC1F73}"/>
              </a:ext>
            </a:extLst>
          </p:cNvPr>
          <p:cNvSpPr/>
          <p:nvPr/>
        </p:nvSpPr>
        <p:spPr>
          <a:xfrm>
            <a:off x="1388011" y="1844651"/>
            <a:ext cx="8272823" cy="584775"/>
          </a:xfrm>
          <a:prstGeom prst="rect">
            <a:avLst/>
          </a:prstGeom>
        </p:spPr>
        <p:txBody>
          <a:bodyPr wrap="square">
            <a:spAutoFit/>
          </a:bodyPr>
          <a:lstStyle/>
          <a:p>
            <a:pPr algn="just"/>
            <a:r>
              <a:rPr lang="en-US" sz="1600" dirty="0">
                <a:solidFill>
                  <a:schemeClr val="bg1"/>
                </a:solidFill>
                <a:latin typeface="Palatino"/>
              </a:rPr>
              <a:t>It is the duty of the Twelve, in all large branches of the church, to ordain evangelical ministers, as they shall be designated unto them by revelation.</a:t>
            </a:r>
            <a:endParaRPr lang="en-US" sz="1600" dirty="0">
              <a:solidFill>
                <a:schemeClr val="bg1"/>
              </a:solidFill>
            </a:endParaRPr>
          </a:p>
        </p:txBody>
      </p:sp>
      <p:sp>
        <p:nvSpPr>
          <p:cNvPr id="8" name="Rectangle 7">
            <a:extLst>
              <a:ext uri="{FF2B5EF4-FFF2-40B4-BE49-F238E27FC236}">
                <a16:creationId xmlns:a16="http://schemas.microsoft.com/office/drawing/2014/main" id="{82B2CD16-92E9-416E-A1C7-8F422A18EFF7}"/>
              </a:ext>
            </a:extLst>
          </p:cNvPr>
          <p:cNvSpPr/>
          <p:nvPr/>
        </p:nvSpPr>
        <p:spPr>
          <a:xfrm>
            <a:off x="1388010" y="2429426"/>
            <a:ext cx="4537524" cy="369332"/>
          </a:xfrm>
          <a:prstGeom prst="rect">
            <a:avLst/>
          </a:prstGeom>
        </p:spPr>
        <p:txBody>
          <a:bodyPr wrap="none">
            <a:spAutoFit/>
          </a:bodyPr>
          <a:lstStyle/>
          <a:p>
            <a:r>
              <a:rPr lang="en-US" b="1" dirty="0">
                <a:solidFill>
                  <a:schemeClr val="bg1"/>
                </a:solidFill>
              </a:rPr>
              <a:t>How are patriarchs appointed to their calling?</a:t>
            </a:r>
          </a:p>
        </p:txBody>
      </p:sp>
      <p:sp>
        <p:nvSpPr>
          <p:cNvPr id="9" name="Rectangle 8">
            <a:extLst>
              <a:ext uri="{FF2B5EF4-FFF2-40B4-BE49-F238E27FC236}">
                <a16:creationId xmlns:a16="http://schemas.microsoft.com/office/drawing/2014/main" id="{D9C1F899-D688-466E-866C-16B3F3BB8B3E}"/>
              </a:ext>
            </a:extLst>
          </p:cNvPr>
          <p:cNvSpPr/>
          <p:nvPr/>
        </p:nvSpPr>
        <p:spPr>
          <a:xfrm>
            <a:off x="1388010" y="2736771"/>
            <a:ext cx="8789657"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Patriarchs are called by revelation and ordained under the direction of the Twelve Apostles.</a:t>
            </a:r>
          </a:p>
        </p:txBody>
      </p:sp>
      <p:sp>
        <p:nvSpPr>
          <p:cNvPr id="11" name="Rectangle 10">
            <a:extLst>
              <a:ext uri="{FF2B5EF4-FFF2-40B4-BE49-F238E27FC236}">
                <a16:creationId xmlns:a16="http://schemas.microsoft.com/office/drawing/2014/main" id="{F64F96BB-96C2-4B85-A22B-6C3062ADAD95}"/>
              </a:ext>
            </a:extLst>
          </p:cNvPr>
          <p:cNvSpPr/>
          <p:nvPr/>
        </p:nvSpPr>
        <p:spPr>
          <a:xfrm>
            <a:off x="5353878" y="3293659"/>
            <a:ext cx="3311308" cy="1815882"/>
          </a:xfrm>
          <a:prstGeom prst="rect">
            <a:avLst/>
          </a:prstGeom>
        </p:spPr>
        <p:txBody>
          <a:bodyPr wrap="square">
            <a:spAutoFit/>
          </a:bodyPr>
          <a:lstStyle/>
          <a:p>
            <a:pPr algn="just"/>
            <a:r>
              <a:rPr lang="en-US" sz="1600" dirty="0">
                <a:solidFill>
                  <a:schemeClr val="bg1"/>
                </a:solidFill>
              </a:rPr>
              <a:t>“The order of priesthood spoken of in the scriptures is sometimes referred to as the patriarchal order because it came down from father to son” (“What I Hope You Will Teach Your Children about the Temple,” Ensign, Aug. 1985,9).</a:t>
            </a:r>
          </a:p>
        </p:txBody>
      </p:sp>
      <p:pic>
        <p:nvPicPr>
          <p:cNvPr id="17" name="Picture 16">
            <a:extLst>
              <a:ext uri="{FF2B5EF4-FFF2-40B4-BE49-F238E27FC236}">
                <a16:creationId xmlns:a16="http://schemas.microsoft.com/office/drawing/2014/main" id="{98AE50DF-F4EC-4C5B-B146-024CEABA0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4460" y="3372536"/>
            <a:ext cx="1029418" cy="1145681"/>
          </a:xfrm>
          <a:prstGeom prst="rect">
            <a:avLst/>
          </a:prstGeom>
        </p:spPr>
      </p:pic>
      <p:sp>
        <p:nvSpPr>
          <p:cNvPr id="18" name="TextBox 17">
            <a:extLst>
              <a:ext uri="{FF2B5EF4-FFF2-40B4-BE49-F238E27FC236}">
                <a16:creationId xmlns:a16="http://schemas.microsoft.com/office/drawing/2014/main" id="{A43C008C-1BF8-452D-8055-56636FE7BF82}"/>
              </a:ext>
            </a:extLst>
          </p:cNvPr>
          <p:cNvSpPr txBox="1"/>
          <p:nvPr/>
        </p:nvSpPr>
        <p:spPr>
          <a:xfrm>
            <a:off x="4260325" y="4604733"/>
            <a:ext cx="1157688" cy="430887"/>
          </a:xfrm>
          <a:prstGeom prst="rect">
            <a:avLst/>
          </a:prstGeom>
          <a:noFill/>
        </p:spPr>
        <p:txBody>
          <a:bodyPr wrap="none" rtlCol="0">
            <a:spAutoFit/>
          </a:bodyPr>
          <a:lstStyle/>
          <a:p>
            <a:pPr algn="ctr"/>
            <a:r>
              <a:rPr lang="en-US" sz="1100" b="1" dirty="0">
                <a:solidFill>
                  <a:schemeClr val="bg1"/>
                </a:solidFill>
              </a:rPr>
              <a:t>President</a:t>
            </a:r>
          </a:p>
          <a:p>
            <a:pPr algn="ctr"/>
            <a:r>
              <a:rPr lang="en-US" sz="1100" b="1" dirty="0">
                <a:solidFill>
                  <a:schemeClr val="bg1"/>
                </a:solidFill>
              </a:rPr>
              <a:t>Ezra Taft Benson</a:t>
            </a:r>
          </a:p>
        </p:txBody>
      </p:sp>
    </p:spTree>
    <p:extLst>
      <p:ext uri="{BB962C8B-B14F-4D97-AF65-F5344CB8AC3E}">
        <p14:creationId xmlns:p14="http://schemas.microsoft.com/office/powerpoint/2010/main" val="271785075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p:tgtEl>
                                          <p:spTgt spid="10"/>
                                        </p:tgtEl>
                                        <p:attrNameLst>
                                          <p:attrName>ppt_y</p:attrName>
                                        </p:attrNameLst>
                                      </p:cBhvr>
                                      <p:tavLst>
                                        <p:tav tm="0">
                                          <p:val>
                                            <p:strVal val="#ppt_y+#ppt_h*1.125000"/>
                                          </p:val>
                                        </p:tav>
                                        <p:tav tm="100000">
                                          <p:val>
                                            <p:strVal val="#ppt_y"/>
                                          </p:val>
                                        </p:tav>
                                      </p:tavLst>
                                    </p:anim>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8)">
                                      <p:cBhvr>
                                        <p:cTn id="31" dur="2000"/>
                                        <p:tgtEl>
                                          <p:spTgt spid="11"/>
                                        </p:tgtEl>
                                      </p:cBhvr>
                                    </p:animEffect>
                                  </p:childTnLst>
                                </p:cTn>
                              </p:par>
                              <p:par>
                                <p:cTn id="32" presetID="21" presetClass="entr" presetSubtype="8"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heel(8)">
                                      <p:cBhvr>
                                        <p:cTn id="34" dur="2000"/>
                                        <p:tgtEl>
                                          <p:spTgt spid="17"/>
                                        </p:tgtEl>
                                      </p:cBhvr>
                                    </p:animEffect>
                                  </p:childTnLst>
                                </p:cTn>
                              </p:par>
                              <p:par>
                                <p:cTn id="35" presetID="21" presetClass="entr" presetSubtype="8"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8)">
                                      <p:cBhvr>
                                        <p:cTn id="37" dur="2000"/>
                                        <p:tgtEl>
                                          <p:spTgt spid="12"/>
                                        </p:tgtEl>
                                      </p:cBhvr>
                                    </p:animEffect>
                                  </p:childTnLst>
                                </p:cTn>
                              </p:par>
                              <p:par>
                                <p:cTn id="38" presetID="21" presetClass="entr" presetSubtype="8"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heel(8)">
                                      <p:cBhvr>
                                        <p:cTn id="40"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3" grpId="0"/>
      <p:bldP spid="8" grpId="0"/>
      <p:bldP spid="9" grpId="0"/>
      <p:bldP spid="11"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2AE4477-3A9F-48D0-B465-ACA8A00121D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12" name="Rectangle 11">
            <a:extLst>
              <a:ext uri="{FF2B5EF4-FFF2-40B4-BE49-F238E27FC236}">
                <a16:creationId xmlns:a16="http://schemas.microsoft.com/office/drawing/2014/main" id="{A5D0CA77-E782-4732-901E-A5C7CDC9B392}"/>
              </a:ext>
            </a:extLst>
          </p:cNvPr>
          <p:cNvSpPr/>
          <p:nvPr/>
        </p:nvSpPr>
        <p:spPr>
          <a:xfrm>
            <a:off x="1427768" y="1152992"/>
            <a:ext cx="3579121" cy="400110"/>
          </a:xfrm>
          <a:prstGeom prst="rect">
            <a:avLst/>
          </a:prstGeom>
        </p:spPr>
        <p:txBody>
          <a:bodyPr wrap="none">
            <a:spAutoFit/>
          </a:bodyPr>
          <a:lstStyle/>
          <a:p>
            <a:r>
              <a:rPr lang="en-US" sz="2000" b="1" dirty="0">
                <a:solidFill>
                  <a:schemeClr val="bg1">
                    <a:lumMod val="95000"/>
                    <a:lumOff val="5000"/>
                  </a:schemeClr>
                </a:solidFill>
              </a:rPr>
              <a:t>Doctrine and Covenants 107:40.</a:t>
            </a:r>
          </a:p>
        </p:txBody>
      </p:sp>
      <p:sp>
        <p:nvSpPr>
          <p:cNvPr id="3" name="Rectangle 2">
            <a:extLst>
              <a:ext uri="{FF2B5EF4-FFF2-40B4-BE49-F238E27FC236}">
                <a16:creationId xmlns:a16="http://schemas.microsoft.com/office/drawing/2014/main" id="{8B6175E8-B1D6-44BB-9918-CB525325D073}"/>
              </a:ext>
            </a:extLst>
          </p:cNvPr>
          <p:cNvSpPr/>
          <p:nvPr/>
        </p:nvSpPr>
        <p:spPr>
          <a:xfrm>
            <a:off x="1427767" y="1460338"/>
            <a:ext cx="8869171" cy="584775"/>
          </a:xfrm>
          <a:prstGeom prst="rect">
            <a:avLst/>
          </a:prstGeom>
        </p:spPr>
        <p:txBody>
          <a:bodyPr wrap="square">
            <a:spAutoFit/>
          </a:bodyPr>
          <a:lstStyle/>
          <a:p>
            <a:pPr algn="just"/>
            <a:r>
              <a:rPr lang="en-US" sz="1600" dirty="0">
                <a:solidFill>
                  <a:schemeClr val="bg1"/>
                </a:solidFill>
                <a:latin typeface="Palatino"/>
              </a:rPr>
              <a:t>The order of this priesthood was confirmed to be handed down from father to son, and rightly belongs to the literal descendants of the chosen seed, to whom the promises were made.</a:t>
            </a:r>
            <a:endParaRPr lang="en-US" sz="1600" dirty="0">
              <a:solidFill>
                <a:schemeClr val="bg1"/>
              </a:solidFill>
            </a:endParaRPr>
          </a:p>
        </p:txBody>
      </p:sp>
      <p:sp>
        <p:nvSpPr>
          <p:cNvPr id="13" name="Rectangle 12">
            <a:extLst>
              <a:ext uri="{FF2B5EF4-FFF2-40B4-BE49-F238E27FC236}">
                <a16:creationId xmlns:a16="http://schemas.microsoft.com/office/drawing/2014/main" id="{E946B0A4-38B9-4275-B97E-E10AD9EB7C89}"/>
              </a:ext>
            </a:extLst>
          </p:cNvPr>
          <p:cNvSpPr/>
          <p:nvPr/>
        </p:nvSpPr>
        <p:spPr>
          <a:xfrm>
            <a:off x="1427765" y="2045113"/>
            <a:ext cx="4047198" cy="400110"/>
          </a:xfrm>
          <a:prstGeom prst="rect">
            <a:avLst/>
          </a:prstGeom>
        </p:spPr>
        <p:txBody>
          <a:bodyPr wrap="none">
            <a:spAutoFit/>
          </a:bodyPr>
          <a:lstStyle/>
          <a:p>
            <a:r>
              <a:rPr lang="en-US" sz="2000" b="1" dirty="0">
                <a:solidFill>
                  <a:schemeClr val="bg1">
                    <a:lumMod val="95000"/>
                    <a:lumOff val="5000"/>
                  </a:schemeClr>
                </a:solidFill>
              </a:rPr>
              <a:t>Doctrine and Covenants 107:41-50.</a:t>
            </a:r>
          </a:p>
        </p:txBody>
      </p:sp>
      <p:sp>
        <p:nvSpPr>
          <p:cNvPr id="4" name="Rectangle 3">
            <a:extLst>
              <a:ext uri="{FF2B5EF4-FFF2-40B4-BE49-F238E27FC236}">
                <a16:creationId xmlns:a16="http://schemas.microsoft.com/office/drawing/2014/main" id="{75A82CB4-ACB2-4FA4-9A04-F06661DBAE72}"/>
              </a:ext>
            </a:extLst>
          </p:cNvPr>
          <p:cNvSpPr/>
          <p:nvPr/>
        </p:nvSpPr>
        <p:spPr>
          <a:xfrm>
            <a:off x="1427766" y="2334910"/>
            <a:ext cx="8749903" cy="4185761"/>
          </a:xfrm>
          <a:prstGeom prst="rect">
            <a:avLst/>
          </a:prstGeom>
        </p:spPr>
        <p:txBody>
          <a:bodyPr wrap="square">
            <a:spAutoFit/>
          </a:bodyPr>
          <a:lstStyle/>
          <a:p>
            <a:pPr algn="just" fontAlgn="base"/>
            <a:r>
              <a:rPr lang="en-US" sz="1400" b="1" dirty="0">
                <a:solidFill>
                  <a:schemeClr val="bg1"/>
                </a:solidFill>
                <a:latin typeface="Palatino"/>
              </a:rPr>
              <a:t>41 </a:t>
            </a:r>
            <a:r>
              <a:rPr lang="en-US" sz="1400" dirty="0">
                <a:solidFill>
                  <a:schemeClr val="bg1"/>
                </a:solidFill>
                <a:latin typeface="Palatino"/>
              </a:rPr>
              <a:t>This order was instituted in the days of Adam, and came down by lineage in the following manner:</a:t>
            </a:r>
          </a:p>
          <a:p>
            <a:pPr algn="just" fontAlgn="base"/>
            <a:r>
              <a:rPr lang="en-US" sz="1400" b="1" dirty="0">
                <a:solidFill>
                  <a:schemeClr val="bg1"/>
                </a:solidFill>
                <a:latin typeface="Palatino"/>
              </a:rPr>
              <a:t>42 </a:t>
            </a:r>
            <a:r>
              <a:rPr lang="en-US" sz="1400" dirty="0">
                <a:solidFill>
                  <a:schemeClr val="bg1"/>
                </a:solidFill>
                <a:latin typeface="Palatino"/>
              </a:rPr>
              <a:t>From Adam to Seth, who was ordained by Adam at the age of sixty-nine years, and was blessed by him three years previous to his (Adam’s) death, and received the promise of God by his father, that his posterity should be the chosen of the Lord, and that they should be preserved unto the end of the earth;</a:t>
            </a:r>
          </a:p>
          <a:p>
            <a:pPr algn="just" fontAlgn="base"/>
            <a:r>
              <a:rPr lang="en-US" sz="1400" b="1" dirty="0">
                <a:solidFill>
                  <a:schemeClr val="bg1"/>
                </a:solidFill>
                <a:latin typeface="Palatino"/>
              </a:rPr>
              <a:t>43 </a:t>
            </a:r>
            <a:r>
              <a:rPr lang="en-US" sz="1400" dirty="0">
                <a:solidFill>
                  <a:schemeClr val="bg1"/>
                </a:solidFill>
                <a:latin typeface="Palatino"/>
              </a:rPr>
              <a:t>Because he (Seth) was a perfect man, and his likeness was the express likeness of his father, insomuch that he seemed to be like unto his father in all things, and could be distinguished from him only by his age.</a:t>
            </a:r>
          </a:p>
          <a:p>
            <a:pPr algn="just" fontAlgn="base"/>
            <a:r>
              <a:rPr lang="en-US" sz="1400" b="1" dirty="0">
                <a:solidFill>
                  <a:schemeClr val="bg1"/>
                </a:solidFill>
                <a:latin typeface="Palatino"/>
              </a:rPr>
              <a:t>44 </a:t>
            </a:r>
            <a:r>
              <a:rPr lang="en-US" sz="1400" dirty="0">
                <a:solidFill>
                  <a:schemeClr val="bg1"/>
                </a:solidFill>
                <a:latin typeface="Palatino"/>
              </a:rPr>
              <a:t>Enos was ordained at the age of one hundred and thirty-four years and four months, by the hand of Adam.</a:t>
            </a:r>
          </a:p>
          <a:p>
            <a:pPr algn="just" fontAlgn="base"/>
            <a:r>
              <a:rPr lang="en-US" sz="1400" b="1" dirty="0">
                <a:solidFill>
                  <a:schemeClr val="bg1"/>
                </a:solidFill>
                <a:latin typeface="Palatino"/>
              </a:rPr>
              <a:t>45 </a:t>
            </a:r>
            <a:r>
              <a:rPr lang="en-US" sz="1400" dirty="0">
                <a:solidFill>
                  <a:schemeClr val="bg1"/>
                </a:solidFill>
                <a:latin typeface="Palatino"/>
              </a:rPr>
              <a:t>God called upon Cainan in the wilderness in the fortieth year of his age; and he met Adam in journeying to the place Shedolamak. He was eighty-seven years old when he received his ordination.</a:t>
            </a:r>
          </a:p>
          <a:p>
            <a:pPr algn="just" fontAlgn="base"/>
            <a:r>
              <a:rPr lang="en-US" sz="1400" b="1" dirty="0">
                <a:solidFill>
                  <a:schemeClr val="bg1"/>
                </a:solidFill>
                <a:latin typeface="Palatino"/>
              </a:rPr>
              <a:t>46 </a:t>
            </a:r>
            <a:r>
              <a:rPr lang="en-US" sz="1400" dirty="0">
                <a:solidFill>
                  <a:schemeClr val="bg1"/>
                </a:solidFill>
                <a:latin typeface="Palatino"/>
              </a:rPr>
              <a:t>Mahalaleel was four hundred and ninety-six years and seven days old when he was ordained by the hand of Adam, who also blessed him.</a:t>
            </a:r>
          </a:p>
          <a:p>
            <a:pPr algn="just" fontAlgn="base"/>
            <a:r>
              <a:rPr lang="en-US" sz="1400" b="1" dirty="0">
                <a:solidFill>
                  <a:schemeClr val="bg1"/>
                </a:solidFill>
                <a:latin typeface="Palatino"/>
              </a:rPr>
              <a:t>47 </a:t>
            </a:r>
            <a:r>
              <a:rPr lang="en-US" sz="1400" dirty="0">
                <a:solidFill>
                  <a:schemeClr val="bg1"/>
                </a:solidFill>
                <a:latin typeface="Palatino"/>
              </a:rPr>
              <a:t>Jared was two hundred years old when he was ordained under the hand of Adam, who also blessed him.</a:t>
            </a:r>
          </a:p>
          <a:p>
            <a:pPr algn="just" fontAlgn="base"/>
            <a:r>
              <a:rPr lang="en-US" sz="1400" b="1" dirty="0">
                <a:solidFill>
                  <a:schemeClr val="bg1"/>
                </a:solidFill>
                <a:latin typeface="Palatino"/>
              </a:rPr>
              <a:t>48 </a:t>
            </a:r>
            <a:r>
              <a:rPr lang="en-US" sz="1400" dirty="0">
                <a:solidFill>
                  <a:schemeClr val="bg1"/>
                </a:solidFill>
                <a:latin typeface="Palatino"/>
              </a:rPr>
              <a:t>Enoch was twenty-five years old when he was ordained under the hand of Adam; and he was sixty-five and Adam blessed him.</a:t>
            </a:r>
          </a:p>
          <a:p>
            <a:pPr algn="just" fontAlgn="base"/>
            <a:r>
              <a:rPr lang="en-US" sz="1400" b="1" dirty="0">
                <a:solidFill>
                  <a:schemeClr val="bg1"/>
                </a:solidFill>
                <a:latin typeface="Palatino"/>
              </a:rPr>
              <a:t>49 </a:t>
            </a:r>
            <a:r>
              <a:rPr lang="en-US" sz="1400" dirty="0">
                <a:solidFill>
                  <a:schemeClr val="bg1"/>
                </a:solidFill>
                <a:latin typeface="Palatino"/>
              </a:rPr>
              <a:t>And he saw the Lord, and he walked with him, and was before his face continually; and he walked with God three hundred and sixty-five years, making him four hundred and thirty years old when he was translated.</a:t>
            </a:r>
          </a:p>
          <a:p>
            <a:pPr algn="just" fontAlgn="base"/>
            <a:r>
              <a:rPr lang="en-US" sz="1400" b="1" dirty="0">
                <a:solidFill>
                  <a:schemeClr val="bg1"/>
                </a:solidFill>
                <a:latin typeface="Palatino"/>
              </a:rPr>
              <a:t>50 </a:t>
            </a:r>
            <a:r>
              <a:rPr lang="en-US" sz="1400" dirty="0">
                <a:solidFill>
                  <a:schemeClr val="bg1"/>
                </a:solidFill>
                <a:latin typeface="Palatino"/>
              </a:rPr>
              <a:t>Methuselah was one hundred years old when he was ordained under the hand of Adam.</a:t>
            </a:r>
            <a:endParaRPr lang="en-US" sz="1400" b="0" i="0" dirty="0">
              <a:solidFill>
                <a:schemeClr val="bg1"/>
              </a:solidFill>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1000"/>
                                        <p:tgtEl>
                                          <p:spTgt spid="4"/>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vertical)">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07DEE8DB-5199-42E3-9233-13E7DEFE66C6}"/>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7A2D428D-618B-453C-95A7-E2A148787BC0}"/>
              </a:ext>
            </a:extLst>
          </p:cNvPr>
          <p:cNvSpPr/>
          <p:nvPr/>
        </p:nvSpPr>
        <p:spPr>
          <a:xfrm>
            <a:off x="1563756" y="933828"/>
            <a:ext cx="6573079" cy="369332"/>
          </a:xfrm>
          <a:prstGeom prst="rect">
            <a:avLst/>
          </a:prstGeom>
        </p:spPr>
        <p:txBody>
          <a:bodyPr wrap="square">
            <a:spAutoFit/>
          </a:bodyPr>
          <a:lstStyle/>
          <a:p>
            <a:pPr algn="just"/>
            <a:r>
              <a:rPr lang="en-US" b="1" dirty="0">
                <a:solidFill>
                  <a:schemeClr val="bg1"/>
                </a:solidFill>
              </a:rPr>
              <a:t>What two actions did Adam repeat as he presided over his family? </a:t>
            </a:r>
          </a:p>
        </p:txBody>
      </p:sp>
      <p:sp>
        <p:nvSpPr>
          <p:cNvPr id="5" name="Rectangle 4">
            <a:extLst>
              <a:ext uri="{FF2B5EF4-FFF2-40B4-BE49-F238E27FC236}">
                <a16:creationId xmlns:a16="http://schemas.microsoft.com/office/drawing/2014/main" id="{4970EF93-DC3E-4712-BE62-77924F86BC66}"/>
              </a:ext>
            </a:extLst>
          </p:cNvPr>
          <p:cNvSpPr/>
          <p:nvPr/>
        </p:nvSpPr>
        <p:spPr>
          <a:xfrm>
            <a:off x="1563756" y="1303160"/>
            <a:ext cx="8693427"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He ordained his worthy male descendants to offices in the priesthood, and he blessed them.</a:t>
            </a:r>
          </a:p>
        </p:txBody>
      </p:sp>
      <p:sp>
        <p:nvSpPr>
          <p:cNvPr id="12" name="Rectangle 11">
            <a:extLst>
              <a:ext uri="{FF2B5EF4-FFF2-40B4-BE49-F238E27FC236}">
                <a16:creationId xmlns:a16="http://schemas.microsoft.com/office/drawing/2014/main" id="{C121C493-6EE5-4765-B0CF-6C095ECF64AA}"/>
              </a:ext>
            </a:extLst>
          </p:cNvPr>
          <p:cNvSpPr/>
          <p:nvPr/>
        </p:nvSpPr>
        <p:spPr>
          <a:xfrm>
            <a:off x="1563756" y="1715346"/>
            <a:ext cx="3708964" cy="400110"/>
          </a:xfrm>
          <a:prstGeom prst="rect">
            <a:avLst/>
          </a:prstGeom>
        </p:spPr>
        <p:txBody>
          <a:bodyPr wrap="none">
            <a:spAutoFit/>
          </a:bodyPr>
          <a:lstStyle/>
          <a:p>
            <a:r>
              <a:rPr lang="en-US" sz="2000" b="1" dirty="0">
                <a:solidFill>
                  <a:schemeClr val="bg1">
                    <a:lumMod val="95000"/>
                    <a:lumOff val="5000"/>
                  </a:schemeClr>
                </a:solidFill>
              </a:rPr>
              <a:t>Doctrine and Covenants 107:53.</a:t>
            </a:r>
          </a:p>
        </p:txBody>
      </p:sp>
      <p:sp>
        <p:nvSpPr>
          <p:cNvPr id="13" name="Rectangle 12">
            <a:extLst>
              <a:ext uri="{FF2B5EF4-FFF2-40B4-BE49-F238E27FC236}">
                <a16:creationId xmlns:a16="http://schemas.microsoft.com/office/drawing/2014/main" id="{19E6EF0C-332A-4B33-BCC7-8DA5D65FD3C9}"/>
              </a:ext>
            </a:extLst>
          </p:cNvPr>
          <p:cNvSpPr/>
          <p:nvPr/>
        </p:nvSpPr>
        <p:spPr>
          <a:xfrm>
            <a:off x="1563756" y="2015320"/>
            <a:ext cx="8693426" cy="1077218"/>
          </a:xfrm>
          <a:prstGeom prst="rect">
            <a:avLst/>
          </a:prstGeom>
        </p:spPr>
        <p:txBody>
          <a:bodyPr wrap="square">
            <a:spAutoFit/>
          </a:bodyPr>
          <a:lstStyle/>
          <a:p>
            <a:pPr algn="just"/>
            <a:r>
              <a:rPr lang="en-US" sz="1600" dirty="0">
                <a:solidFill>
                  <a:schemeClr val="bg1"/>
                </a:solidFill>
                <a:latin typeface="Palatino"/>
              </a:rPr>
              <a:t>Three years previous to the death of Adam, he called Seth, Enos, Cainan, Mahalaleel, Jared, Enoch, and Methuselah, who were all high priests, with the residue of his posterity who were righteous, into the valley of Adam-</a:t>
            </a:r>
            <a:r>
              <a:rPr lang="en-US" sz="1600" dirty="0" err="1">
                <a:solidFill>
                  <a:schemeClr val="bg1"/>
                </a:solidFill>
                <a:latin typeface="Palatino"/>
              </a:rPr>
              <a:t>ondi</a:t>
            </a:r>
            <a:r>
              <a:rPr lang="en-US" sz="1600" dirty="0">
                <a:solidFill>
                  <a:schemeClr val="bg1"/>
                </a:solidFill>
                <a:latin typeface="Palatino"/>
              </a:rPr>
              <a:t>-Ahman, and there bestowed upon them his last blessing.</a:t>
            </a:r>
            <a:endParaRPr lang="en-US" sz="1600" dirty="0">
              <a:solidFill>
                <a:schemeClr val="bg1"/>
              </a:solidFill>
            </a:endParaRPr>
          </a:p>
        </p:txBody>
      </p:sp>
      <p:sp>
        <p:nvSpPr>
          <p:cNvPr id="14" name="Rectangle 13">
            <a:extLst>
              <a:ext uri="{FF2B5EF4-FFF2-40B4-BE49-F238E27FC236}">
                <a16:creationId xmlns:a16="http://schemas.microsoft.com/office/drawing/2014/main" id="{A334D148-B286-42D1-B92D-4F1A37A78966}"/>
              </a:ext>
            </a:extLst>
          </p:cNvPr>
          <p:cNvSpPr/>
          <p:nvPr/>
        </p:nvSpPr>
        <p:spPr>
          <a:xfrm>
            <a:off x="1563756" y="3092538"/>
            <a:ext cx="5594737" cy="369332"/>
          </a:xfrm>
          <a:prstGeom prst="rect">
            <a:avLst/>
          </a:prstGeom>
        </p:spPr>
        <p:txBody>
          <a:bodyPr wrap="none">
            <a:spAutoFit/>
          </a:bodyPr>
          <a:lstStyle/>
          <a:p>
            <a:r>
              <a:rPr lang="en-US" b="1" dirty="0">
                <a:solidFill>
                  <a:schemeClr val="bg1"/>
                </a:solidFill>
              </a:rPr>
              <a:t>How can Adam’s example serve as a pattern for fathers? </a:t>
            </a:r>
          </a:p>
        </p:txBody>
      </p:sp>
      <p:sp>
        <p:nvSpPr>
          <p:cNvPr id="15" name="Rectangle 14">
            <a:extLst>
              <a:ext uri="{FF2B5EF4-FFF2-40B4-BE49-F238E27FC236}">
                <a16:creationId xmlns:a16="http://schemas.microsoft.com/office/drawing/2014/main" id="{E3476EFB-A95E-42A5-B34F-08BC07099149}"/>
              </a:ext>
            </a:extLst>
          </p:cNvPr>
          <p:cNvSpPr/>
          <p:nvPr/>
        </p:nvSpPr>
        <p:spPr>
          <a:xfrm>
            <a:off x="1563756" y="3367853"/>
            <a:ext cx="8176592"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Fathers who hold the Melchizedek Priesthood have authority to bless their children.</a:t>
            </a:r>
          </a:p>
        </p:txBody>
      </p:sp>
      <p:sp>
        <p:nvSpPr>
          <p:cNvPr id="16" name="Rectangle 15">
            <a:extLst>
              <a:ext uri="{FF2B5EF4-FFF2-40B4-BE49-F238E27FC236}">
                <a16:creationId xmlns:a16="http://schemas.microsoft.com/office/drawing/2014/main" id="{E44FF307-C598-4137-975B-F0504365213F}"/>
              </a:ext>
            </a:extLst>
          </p:cNvPr>
          <p:cNvSpPr/>
          <p:nvPr/>
        </p:nvSpPr>
        <p:spPr>
          <a:xfrm>
            <a:off x="1563755" y="3689334"/>
            <a:ext cx="8587409" cy="646331"/>
          </a:xfrm>
          <a:prstGeom prst="rect">
            <a:avLst/>
          </a:prstGeom>
        </p:spPr>
        <p:txBody>
          <a:bodyPr wrap="square">
            <a:spAutoFit/>
          </a:bodyPr>
          <a:lstStyle/>
          <a:p>
            <a:pPr algn="just"/>
            <a:r>
              <a:rPr lang="en-US" b="1" dirty="0">
                <a:solidFill>
                  <a:schemeClr val="bg1"/>
                </a:solidFill>
              </a:rPr>
              <a:t>In addition to ordaining a son to the priesthood, when might a father give a priesthood blessing to a son or daughter? </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down)">
                                      <p:cBhvr>
                                        <p:cTn id="12" dur="500"/>
                                        <p:tgtEl>
                                          <p:spTgt spid="13"/>
                                        </p:tgtEl>
                                      </p:cBhvr>
                                    </p:animEffect>
                                  </p:childTnLst>
                                </p:cTn>
                              </p:par>
                              <p:par>
                                <p:cTn id="13" presetID="5" presetClass="entr" presetSubtype="5"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down)">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strVal val="#ppt_w*0.70"/>
                                          </p:val>
                                        </p:tav>
                                        <p:tav tm="100000">
                                          <p:val>
                                            <p:strVal val="#ppt_w"/>
                                          </p:val>
                                        </p:tav>
                                      </p:tavLst>
                                    </p:anim>
                                    <p:anim calcmode="lin" valueType="num">
                                      <p:cBhvr>
                                        <p:cTn id="21" dur="1000" fill="hold"/>
                                        <p:tgtEl>
                                          <p:spTgt spid="14"/>
                                        </p:tgtEl>
                                        <p:attrNameLst>
                                          <p:attrName>ppt_h</p:attrName>
                                        </p:attrNameLst>
                                      </p:cBhvr>
                                      <p:tavLst>
                                        <p:tav tm="0">
                                          <p:val>
                                            <p:strVal val="#ppt_h"/>
                                          </p:val>
                                        </p:tav>
                                        <p:tav tm="100000">
                                          <p:val>
                                            <p:strVal val="#ppt_h"/>
                                          </p:val>
                                        </p:tav>
                                      </p:tavLst>
                                    </p:anim>
                                    <p:animEffect transition="in" filter="fade">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fltVal val="0"/>
                                          </p:val>
                                        </p:tav>
                                        <p:tav tm="100000">
                                          <p:val>
                                            <p:strVal val="#ppt_w"/>
                                          </p:val>
                                        </p:tav>
                                      </p:tavLst>
                                    </p:anim>
                                    <p:anim calcmode="lin" valueType="num">
                                      <p:cBhvr>
                                        <p:cTn id="33" dur="1000" fill="hold"/>
                                        <p:tgtEl>
                                          <p:spTgt spid="16"/>
                                        </p:tgtEl>
                                        <p:attrNameLst>
                                          <p:attrName>ppt_h</p:attrName>
                                        </p:attrNameLst>
                                      </p:cBhvr>
                                      <p:tavLst>
                                        <p:tav tm="0">
                                          <p:val>
                                            <p:fltVal val="0"/>
                                          </p:val>
                                        </p:tav>
                                        <p:tav tm="100000">
                                          <p:val>
                                            <p:strVal val="#ppt_h"/>
                                          </p:val>
                                        </p:tav>
                                      </p:tavLst>
                                    </p:anim>
                                    <p:animEffect transition="in" filter="fade">
                                      <p:cBhvr>
                                        <p:cTn id="3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7B9F19-28EC-4ECC-9D09-115F2E56FEE7}"/>
              </a:ext>
            </a:extLst>
          </p:cNvPr>
          <p:cNvSpPr/>
          <p:nvPr/>
        </p:nvSpPr>
        <p:spPr>
          <a:xfrm>
            <a:off x="3737112" y="1530918"/>
            <a:ext cx="4996070" cy="13849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 name="Subtitle 4">
            <a:extLst>
              <a:ext uri="{FF2B5EF4-FFF2-40B4-BE49-F238E27FC236}">
                <a16:creationId xmlns:a16="http://schemas.microsoft.com/office/drawing/2014/main" id="{B0F11CED-2FDF-4450-8610-5C010ABE260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D7378D67-9EA9-4A65-ACB9-91AF82592763}"/>
              </a:ext>
            </a:extLst>
          </p:cNvPr>
          <p:cNvSpPr/>
          <p:nvPr/>
        </p:nvSpPr>
        <p:spPr>
          <a:xfrm>
            <a:off x="4876799" y="1530918"/>
            <a:ext cx="3856383" cy="1384995"/>
          </a:xfrm>
          <a:prstGeom prst="rect">
            <a:avLst/>
          </a:prstGeom>
        </p:spPr>
        <p:txBody>
          <a:bodyPr wrap="square">
            <a:spAutoFit/>
          </a:bodyPr>
          <a:lstStyle/>
          <a:p>
            <a:pPr algn="just"/>
            <a:r>
              <a:rPr lang="en-US" sz="1400" dirty="0">
                <a:solidFill>
                  <a:schemeClr val="bg1"/>
                </a:solidFill>
              </a:rPr>
              <a:t>“Homes without the priesthood are to be watched over and ministered to by the quorums of the priesthood. In this manner no blessings will be found wanting in any dwelling within the Church” (“The Power of the Priesthood, ”Ensignor Liahona, May 2010,9).</a:t>
            </a:r>
          </a:p>
        </p:txBody>
      </p:sp>
      <p:pic>
        <p:nvPicPr>
          <p:cNvPr id="7" name="Picture 6">
            <a:extLst>
              <a:ext uri="{FF2B5EF4-FFF2-40B4-BE49-F238E27FC236}">
                <a16:creationId xmlns:a16="http://schemas.microsoft.com/office/drawing/2014/main" id="{141A2759-859E-4467-B478-233DBB52FB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1521" y="1580822"/>
            <a:ext cx="975278" cy="1220931"/>
          </a:xfrm>
          <a:prstGeom prst="rect">
            <a:avLst/>
          </a:prstGeom>
        </p:spPr>
      </p:pic>
      <p:sp>
        <p:nvSpPr>
          <p:cNvPr id="13" name="TextBox 12">
            <a:extLst>
              <a:ext uri="{FF2B5EF4-FFF2-40B4-BE49-F238E27FC236}">
                <a16:creationId xmlns:a16="http://schemas.microsoft.com/office/drawing/2014/main" id="{0080EAB4-B9C0-4DD7-918A-050DE72ADE89}"/>
              </a:ext>
            </a:extLst>
          </p:cNvPr>
          <p:cNvSpPr txBox="1"/>
          <p:nvPr/>
        </p:nvSpPr>
        <p:spPr>
          <a:xfrm>
            <a:off x="1815548" y="890974"/>
            <a:ext cx="3068340" cy="369332"/>
          </a:xfrm>
          <a:prstGeom prst="rect">
            <a:avLst/>
          </a:prstGeom>
          <a:noFill/>
        </p:spPr>
        <p:txBody>
          <a:bodyPr wrap="none" rtlCol="0">
            <a:spAutoFit/>
          </a:bodyPr>
          <a:lstStyle/>
          <a:p>
            <a:r>
              <a:rPr lang="en-US" b="1" dirty="0">
                <a:solidFill>
                  <a:schemeClr val="bg1"/>
                </a:solidFill>
              </a:rPr>
              <a:t>President Boyd K. Packer Said:</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500"/>
                                        <p:tgtEl>
                                          <p:spTgt spid="3"/>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out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D511ED0C-4E52-4A13-8B34-DF696D42511D}"/>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2" name="Rectangle 1">
            <a:extLst>
              <a:ext uri="{FF2B5EF4-FFF2-40B4-BE49-F238E27FC236}">
                <a16:creationId xmlns:a16="http://schemas.microsoft.com/office/drawing/2014/main" id="{508EE761-35D8-4F33-8F18-902B804F50AD}"/>
              </a:ext>
            </a:extLst>
          </p:cNvPr>
          <p:cNvSpPr/>
          <p:nvPr/>
        </p:nvSpPr>
        <p:spPr>
          <a:xfrm>
            <a:off x="2650435" y="2828835"/>
            <a:ext cx="6891130" cy="1200329"/>
          </a:xfrm>
          <a:prstGeom prst="rect">
            <a:avLst/>
          </a:prstGeom>
        </p:spPr>
        <p:txBody>
          <a:bodyPr wrap="square">
            <a:spAutoFit/>
          </a:bodyPr>
          <a:lstStyle/>
          <a:p>
            <a:pPr algn="ctr"/>
            <a:r>
              <a:rPr lang="en-US" sz="3600" b="1" dirty="0">
                <a:solidFill>
                  <a:schemeClr val="bg1"/>
                </a:solidFill>
              </a:rPr>
              <a:t>“The Lord reveals the duties of presidents of priesthood quorums”</a:t>
            </a:r>
          </a:p>
        </p:txBody>
      </p:sp>
      <p:sp>
        <p:nvSpPr>
          <p:cNvPr id="3" name="Rectangle 2">
            <a:extLst>
              <a:ext uri="{FF2B5EF4-FFF2-40B4-BE49-F238E27FC236}">
                <a16:creationId xmlns:a16="http://schemas.microsoft.com/office/drawing/2014/main" id="{89A88CF6-7EF5-4BE1-B498-B99CA9275468}"/>
              </a:ext>
            </a:extLst>
          </p:cNvPr>
          <p:cNvSpPr/>
          <p:nvPr/>
        </p:nvSpPr>
        <p:spPr>
          <a:xfrm>
            <a:off x="1604963" y="1137238"/>
            <a:ext cx="3699924" cy="369332"/>
          </a:xfrm>
          <a:prstGeom prst="rect">
            <a:avLst/>
          </a:prstGeom>
        </p:spPr>
        <p:txBody>
          <a:bodyPr wrap="none">
            <a:spAutoFit/>
          </a:bodyPr>
          <a:lstStyle/>
          <a:p>
            <a:r>
              <a:rPr lang="en-US" b="1" dirty="0">
                <a:solidFill>
                  <a:schemeClr val="bg1"/>
                </a:solidFill>
              </a:rPr>
              <a:t>Doctrine and Covenants 107:58–100.</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01444562-2453-4512-9C21-4E68E6296727}"/>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pPr algn="just"/>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113</a:t>
            </a:r>
          </a:p>
        </p:txBody>
      </p:sp>
      <p:sp>
        <p:nvSpPr>
          <p:cNvPr id="10" name="Rectangle 9">
            <a:extLst>
              <a:ext uri="{FF2B5EF4-FFF2-40B4-BE49-F238E27FC236}">
                <a16:creationId xmlns:a16="http://schemas.microsoft.com/office/drawing/2014/main" id="{32BC5703-F2DE-448B-9AA8-BE9CE8C43031}"/>
              </a:ext>
            </a:extLst>
          </p:cNvPr>
          <p:cNvSpPr/>
          <p:nvPr/>
        </p:nvSpPr>
        <p:spPr>
          <a:xfrm>
            <a:off x="2170634" y="897410"/>
            <a:ext cx="7401339" cy="2538026"/>
          </a:xfrm>
          <a:prstGeom prst="rect">
            <a:avLst/>
          </a:prstGeom>
          <a:solidFill>
            <a:schemeClr val="accent2">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EE9FA0D-44EC-4B68-8F4A-C562BBECF32D}"/>
              </a:ext>
            </a:extLst>
          </p:cNvPr>
          <p:cNvSpPr/>
          <p:nvPr/>
        </p:nvSpPr>
        <p:spPr>
          <a:xfrm>
            <a:off x="2291609" y="1198910"/>
            <a:ext cx="3843132" cy="369332"/>
          </a:xfrm>
          <a:prstGeom prst="rect">
            <a:avLst/>
          </a:prstGeom>
        </p:spPr>
        <p:txBody>
          <a:bodyPr wrap="square">
            <a:spAutoFit/>
          </a:bodyPr>
          <a:lstStyle/>
          <a:p>
            <a:pPr algn="ctr"/>
            <a:r>
              <a:rPr lang="en-US" b="1" dirty="0">
                <a:solidFill>
                  <a:schemeClr val="bg1">
                    <a:lumMod val="95000"/>
                    <a:lumOff val="5000"/>
                  </a:schemeClr>
                </a:solidFill>
              </a:rPr>
              <a:t>Melchizedek Priesthood offices</a:t>
            </a:r>
          </a:p>
        </p:txBody>
      </p:sp>
      <p:sp>
        <p:nvSpPr>
          <p:cNvPr id="12" name="Rectangle 11">
            <a:extLst>
              <a:ext uri="{FF2B5EF4-FFF2-40B4-BE49-F238E27FC236}">
                <a16:creationId xmlns:a16="http://schemas.microsoft.com/office/drawing/2014/main" id="{956C2BAF-BA99-4CFF-A1E8-2D73FB8CA11E}"/>
              </a:ext>
            </a:extLst>
          </p:cNvPr>
          <p:cNvSpPr/>
          <p:nvPr/>
        </p:nvSpPr>
        <p:spPr>
          <a:xfrm>
            <a:off x="6311953" y="1198910"/>
            <a:ext cx="3178434" cy="369332"/>
          </a:xfrm>
          <a:prstGeom prst="rect">
            <a:avLst/>
          </a:prstGeom>
        </p:spPr>
        <p:txBody>
          <a:bodyPr wrap="none">
            <a:spAutoFit/>
          </a:bodyPr>
          <a:lstStyle/>
          <a:p>
            <a:r>
              <a:rPr lang="en-US" b="1" dirty="0">
                <a:solidFill>
                  <a:schemeClr val="bg1">
                    <a:lumMod val="95000"/>
                    <a:lumOff val="5000"/>
                  </a:schemeClr>
                </a:solidFill>
              </a:rPr>
              <a:t>Aaronic Priesthood offices</a:t>
            </a:r>
            <a:endParaRPr lang="en-US" b="1" dirty="0"/>
          </a:p>
        </p:txBody>
      </p:sp>
      <p:sp>
        <p:nvSpPr>
          <p:cNvPr id="13" name="Rectangle 12">
            <a:extLst>
              <a:ext uri="{FF2B5EF4-FFF2-40B4-BE49-F238E27FC236}">
                <a16:creationId xmlns:a16="http://schemas.microsoft.com/office/drawing/2014/main" id="{84778018-D368-4F0D-A909-C7A04D795614}"/>
              </a:ext>
            </a:extLst>
          </p:cNvPr>
          <p:cNvSpPr/>
          <p:nvPr/>
        </p:nvSpPr>
        <p:spPr>
          <a:xfrm>
            <a:off x="3538400" y="1635132"/>
            <a:ext cx="749244"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 Elder.</a:t>
            </a:r>
          </a:p>
        </p:txBody>
      </p:sp>
      <p:sp>
        <p:nvSpPr>
          <p:cNvPr id="14" name="Rectangle 13">
            <a:extLst>
              <a:ext uri="{FF2B5EF4-FFF2-40B4-BE49-F238E27FC236}">
                <a16:creationId xmlns:a16="http://schemas.microsoft.com/office/drawing/2014/main" id="{3CB019D4-3211-4545-B3EA-03750A01AAAE}"/>
              </a:ext>
            </a:extLst>
          </p:cNvPr>
          <p:cNvSpPr/>
          <p:nvPr/>
        </p:nvSpPr>
        <p:spPr>
          <a:xfrm>
            <a:off x="3295315" y="1909586"/>
            <a:ext cx="1254511"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High priest.</a:t>
            </a:r>
          </a:p>
        </p:txBody>
      </p:sp>
      <p:sp>
        <p:nvSpPr>
          <p:cNvPr id="15" name="Rectangle 14">
            <a:extLst>
              <a:ext uri="{FF2B5EF4-FFF2-40B4-BE49-F238E27FC236}">
                <a16:creationId xmlns:a16="http://schemas.microsoft.com/office/drawing/2014/main" id="{F5E3C469-E6B3-4181-93E8-409B2EB38C5B}"/>
              </a:ext>
            </a:extLst>
          </p:cNvPr>
          <p:cNvSpPr/>
          <p:nvPr/>
        </p:nvSpPr>
        <p:spPr>
          <a:xfrm>
            <a:off x="3413648" y="2242577"/>
            <a:ext cx="1095813"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Patriarch.</a:t>
            </a:r>
          </a:p>
        </p:txBody>
      </p:sp>
      <p:sp>
        <p:nvSpPr>
          <p:cNvPr id="16" name="Rectangle 15">
            <a:extLst>
              <a:ext uri="{FF2B5EF4-FFF2-40B4-BE49-F238E27FC236}">
                <a16:creationId xmlns:a16="http://schemas.microsoft.com/office/drawing/2014/main" id="{26935853-D9F2-4FD6-953E-995C695261E0}"/>
              </a:ext>
            </a:extLst>
          </p:cNvPr>
          <p:cNvSpPr/>
          <p:nvPr/>
        </p:nvSpPr>
        <p:spPr>
          <a:xfrm>
            <a:off x="3464815" y="2602059"/>
            <a:ext cx="1006558"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Seventy. </a:t>
            </a:r>
          </a:p>
        </p:txBody>
      </p:sp>
      <p:sp>
        <p:nvSpPr>
          <p:cNvPr id="17" name="Rectangle 16">
            <a:extLst>
              <a:ext uri="{FF2B5EF4-FFF2-40B4-BE49-F238E27FC236}">
                <a16:creationId xmlns:a16="http://schemas.microsoft.com/office/drawing/2014/main" id="{6347C3BC-A48C-4272-A175-43ABFC537C69}"/>
              </a:ext>
            </a:extLst>
          </p:cNvPr>
          <p:cNvSpPr/>
          <p:nvPr/>
        </p:nvSpPr>
        <p:spPr>
          <a:xfrm>
            <a:off x="3483473" y="2944900"/>
            <a:ext cx="940322"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Apostle.</a:t>
            </a:r>
          </a:p>
        </p:txBody>
      </p:sp>
      <p:sp>
        <p:nvSpPr>
          <p:cNvPr id="19" name="Rectangle 18">
            <a:extLst>
              <a:ext uri="{FF2B5EF4-FFF2-40B4-BE49-F238E27FC236}">
                <a16:creationId xmlns:a16="http://schemas.microsoft.com/office/drawing/2014/main" id="{E0BD27A6-C3F0-4953-88CA-7DD2693B6345}"/>
              </a:ext>
            </a:extLst>
          </p:cNvPr>
          <p:cNvSpPr/>
          <p:nvPr/>
        </p:nvSpPr>
        <p:spPr>
          <a:xfrm>
            <a:off x="7218004" y="2565233"/>
            <a:ext cx="865943"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Bishop.</a:t>
            </a:r>
          </a:p>
        </p:txBody>
      </p:sp>
      <p:sp>
        <p:nvSpPr>
          <p:cNvPr id="20" name="Rectangle 19">
            <a:extLst>
              <a:ext uri="{FF2B5EF4-FFF2-40B4-BE49-F238E27FC236}">
                <a16:creationId xmlns:a16="http://schemas.microsoft.com/office/drawing/2014/main" id="{F14116AB-5EBC-4FD0-91AF-144F2E801432}"/>
              </a:ext>
            </a:extLst>
          </p:cNvPr>
          <p:cNvSpPr/>
          <p:nvPr/>
        </p:nvSpPr>
        <p:spPr>
          <a:xfrm>
            <a:off x="7201364" y="1640151"/>
            <a:ext cx="945772"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Deacon.</a:t>
            </a:r>
          </a:p>
        </p:txBody>
      </p:sp>
      <p:sp>
        <p:nvSpPr>
          <p:cNvPr id="21" name="Rectangle 20">
            <a:extLst>
              <a:ext uri="{FF2B5EF4-FFF2-40B4-BE49-F238E27FC236}">
                <a16:creationId xmlns:a16="http://schemas.microsoft.com/office/drawing/2014/main" id="{C3BF3A3F-C436-4EC4-8388-0F5D57856648}"/>
              </a:ext>
            </a:extLst>
          </p:cNvPr>
          <p:cNvSpPr/>
          <p:nvPr/>
        </p:nvSpPr>
        <p:spPr>
          <a:xfrm>
            <a:off x="7149907" y="1960556"/>
            <a:ext cx="949362"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Teacher.</a:t>
            </a:r>
          </a:p>
        </p:txBody>
      </p:sp>
      <p:sp>
        <p:nvSpPr>
          <p:cNvPr id="22" name="Rectangle 21">
            <a:extLst>
              <a:ext uri="{FF2B5EF4-FFF2-40B4-BE49-F238E27FC236}">
                <a16:creationId xmlns:a16="http://schemas.microsoft.com/office/drawing/2014/main" id="{23C88F17-415B-4757-9F30-A8164C0AB238}"/>
              </a:ext>
            </a:extLst>
          </p:cNvPr>
          <p:cNvSpPr/>
          <p:nvPr/>
        </p:nvSpPr>
        <p:spPr>
          <a:xfrm>
            <a:off x="7267986" y="2244828"/>
            <a:ext cx="767198" cy="369332"/>
          </a:xfrm>
          <a:prstGeom prst="rect">
            <a:avLst/>
          </a:prstGeom>
        </p:spPr>
        <p:txBody>
          <a:bodyPr wrap="none">
            <a:spAutoFit/>
          </a:bodyPr>
          <a:lstStyle/>
          <a:p>
            <a:r>
              <a:rPr lang="en-US" i="1" dirty="0">
                <a:solidFill>
                  <a:schemeClr val="bg1">
                    <a:lumMod val="95000"/>
                    <a:lumOff val="5000"/>
                  </a:schemeClr>
                </a:solidFill>
                <a:effectLst>
                  <a:outerShdw blurRad="38100" dist="38100" dir="2700000" algn="tl">
                    <a:srgbClr val="000000">
                      <a:alpha val="43137"/>
                    </a:srgbClr>
                  </a:outerShdw>
                </a:effectLst>
              </a:rPr>
              <a:t>Priest.</a:t>
            </a:r>
          </a:p>
        </p:txBody>
      </p:sp>
      <p:sp>
        <p:nvSpPr>
          <p:cNvPr id="2" name="Rectangle 1">
            <a:extLst>
              <a:ext uri="{FF2B5EF4-FFF2-40B4-BE49-F238E27FC236}">
                <a16:creationId xmlns:a16="http://schemas.microsoft.com/office/drawing/2014/main" id="{8FDC20B9-05E7-4FD9-BDCC-4FCFF69BF200}"/>
              </a:ext>
            </a:extLst>
          </p:cNvPr>
          <p:cNvSpPr/>
          <p:nvPr/>
        </p:nvSpPr>
        <p:spPr>
          <a:xfrm>
            <a:off x="1992079" y="3768427"/>
            <a:ext cx="3092641" cy="369332"/>
          </a:xfrm>
          <a:prstGeom prst="rect">
            <a:avLst/>
          </a:prstGeom>
        </p:spPr>
        <p:txBody>
          <a:bodyPr wrap="none">
            <a:spAutoFit/>
          </a:bodyPr>
          <a:lstStyle/>
          <a:p>
            <a:r>
              <a:rPr lang="en-US" b="1" dirty="0">
                <a:solidFill>
                  <a:schemeClr val="bg1"/>
                </a:solidFill>
              </a:rPr>
              <a:t>What is a priesthood quorum?</a:t>
            </a:r>
          </a:p>
        </p:txBody>
      </p:sp>
      <p:sp>
        <p:nvSpPr>
          <p:cNvPr id="4" name="Rectangle 3">
            <a:extLst>
              <a:ext uri="{FF2B5EF4-FFF2-40B4-BE49-F238E27FC236}">
                <a16:creationId xmlns:a16="http://schemas.microsoft.com/office/drawing/2014/main" id="{6D30D11D-EEEE-4337-8DA5-35E83F59D3D3}"/>
              </a:ext>
            </a:extLst>
          </p:cNvPr>
          <p:cNvSpPr/>
          <p:nvPr/>
        </p:nvSpPr>
        <p:spPr>
          <a:xfrm>
            <a:off x="1992079" y="4029681"/>
            <a:ext cx="6897418" cy="369332"/>
          </a:xfrm>
          <a:prstGeom prst="rect">
            <a:avLst/>
          </a:prstGeom>
        </p:spPr>
        <p:txBody>
          <a:bodyPr wrap="square">
            <a:spAutoFit/>
          </a:bodyPr>
          <a:lstStyle/>
          <a:p>
            <a:r>
              <a:rPr lang="en-US" dirty="0">
                <a:solidFill>
                  <a:schemeClr val="bg1"/>
                </a:solidFill>
              </a:rPr>
              <a:t>An organized group of brethren who hold the same priesthood office.</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grpId="0" nodeType="click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 calcmode="lin" valueType="num">
                                      <p:cBhvr>
                                        <p:cTn id="18" dur="2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9" dur="250" fill="hold"/>
                                        <p:tgtEl>
                                          <p:spTgt spid="13"/>
                                        </p:tgtEl>
                                        <p:attrNameLst>
                                          <p:attrName>ppt_y</p:attrName>
                                        </p:attrNameLst>
                                      </p:cBhvr>
                                      <p:tavLst>
                                        <p:tav tm="0">
                                          <p:val>
                                            <p:strVal val="#ppt_y"/>
                                          </p:val>
                                        </p:tav>
                                        <p:tav tm="100000">
                                          <p:val>
                                            <p:strVal val="#ppt_y"/>
                                          </p:val>
                                        </p:tav>
                                      </p:tavLst>
                                    </p:anim>
                                    <p:anim calcmode="lin" valueType="num">
                                      <p:cBhvr>
                                        <p:cTn id="20" dur="2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1" dur="2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2" dur="250" tmFilter="0,0; .5, 1; 1, 1"/>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14"/>
                                        </p:tgtEl>
                                        <p:attrNameLst>
                                          <p:attrName>style.visibility</p:attrName>
                                        </p:attrNameLst>
                                      </p:cBhvr>
                                      <p:to>
                                        <p:strVal val="visible"/>
                                      </p:to>
                                    </p:set>
                                    <p:anim calcmode="lin" valueType="num">
                                      <p:cBhvr>
                                        <p:cTn id="27" dur="25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8" dur="250" fill="hold"/>
                                        <p:tgtEl>
                                          <p:spTgt spid="14"/>
                                        </p:tgtEl>
                                        <p:attrNameLst>
                                          <p:attrName>ppt_y</p:attrName>
                                        </p:attrNameLst>
                                      </p:cBhvr>
                                      <p:tavLst>
                                        <p:tav tm="0">
                                          <p:val>
                                            <p:strVal val="#ppt_y"/>
                                          </p:val>
                                        </p:tav>
                                        <p:tav tm="100000">
                                          <p:val>
                                            <p:strVal val="#ppt_y"/>
                                          </p:val>
                                        </p:tav>
                                      </p:tavLst>
                                    </p:anim>
                                    <p:anim calcmode="lin" valueType="num">
                                      <p:cBhvr>
                                        <p:cTn id="29" dur="25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0" dur="25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1" dur="250" tmFilter="0,0; .5, 1; 1, 1"/>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15"/>
                                        </p:tgtEl>
                                        <p:attrNameLst>
                                          <p:attrName>style.visibility</p:attrName>
                                        </p:attrNameLst>
                                      </p:cBhvr>
                                      <p:to>
                                        <p:strVal val="visible"/>
                                      </p:to>
                                    </p:set>
                                    <p:anim calcmode="lin" valueType="num">
                                      <p:cBhvr>
                                        <p:cTn id="36" dur="25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37" dur="250" fill="hold"/>
                                        <p:tgtEl>
                                          <p:spTgt spid="15"/>
                                        </p:tgtEl>
                                        <p:attrNameLst>
                                          <p:attrName>ppt_y</p:attrName>
                                        </p:attrNameLst>
                                      </p:cBhvr>
                                      <p:tavLst>
                                        <p:tav tm="0">
                                          <p:val>
                                            <p:strVal val="#ppt_y"/>
                                          </p:val>
                                        </p:tav>
                                        <p:tav tm="100000">
                                          <p:val>
                                            <p:strVal val="#ppt_y"/>
                                          </p:val>
                                        </p:tav>
                                      </p:tavLst>
                                    </p:anim>
                                    <p:anim calcmode="lin" valueType="num">
                                      <p:cBhvr>
                                        <p:cTn id="38" dur="25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39" dur="25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40" dur="250" tmFilter="0,0; .5, 1; 1, 1"/>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16"/>
                                        </p:tgtEl>
                                        <p:attrNameLst>
                                          <p:attrName>style.visibility</p:attrName>
                                        </p:attrNameLst>
                                      </p:cBhvr>
                                      <p:to>
                                        <p:strVal val="visible"/>
                                      </p:to>
                                    </p:set>
                                    <p:anim calcmode="lin" valueType="num">
                                      <p:cBhvr>
                                        <p:cTn id="45" dur="25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46" dur="250" fill="hold"/>
                                        <p:tgtEl>
                                          <p:spTgt spid="16"/>
                                        </p:tgtEl>
                                        <p:attrNameLst>
                                          <p:attrName>ppt_y</p:attrName>
                                        </p:attrNameLst>
                                      </p:cBhvr>
                                      <p:tavLst>
                                        <p:tav tm="0">
                                          <p:val>
                                            <p:strVal val="#ppt_y"/>
                                          </p:val>
                                        </p:tav>
                                        <p:tav tm="100000">
                                          <p:val>
                                            <p:strVal val="#ppt_y"/>
                                          </p:val>
                                        </p:tav>
                                      </p:tavLst>
                                    </p:anim>
                                    <p:anim calcmode="lin" valueType="num">
                                      <p:cBhvr>
                                        <p:cTn id="47" dur="25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48" dur="25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49" dur="250" tmFilter="0,0; .5, 1; 1, 1"/>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17"/>
                                        </p:tgtEl>
                                        <p:attrNameLst>
                                          <p:attrName>style.visibility</p:attrName>
                                        </p:attrNameLst>
                                      </p:cBhvr>
                                      <p:to>
                                        <p:strVal val="visible"/>
                                      </p:to>
                                    </p:set>
                                    <p:anim calcmode="lin" valueType="num">
                                      <p:cBhvr>
                                        <p:cTn id="54"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17"/>
                                        </p:tgtEl>
                                        <p:attrNameLst>
                                          <p:attrName>ppt_y</p:attrName>
                                        </p:attrNameLst>
                                      </p:cBhvr>
                                      <p:tavLst>
                                        <p:tav tm="0">
                                          <p:val>
                                            <p:strVal val="#ppt_y"/>
                                          </p:val>
                                        </p:tav>
                                        <p:tav tm="100000">
                                          <p:val>
                                            <p:strVal val="#ppt_y"/>
                                          </p:val>
                                        </p:tav>
                                      </p:tavLst>
                                    </p:anim>
                                    <p:anim calcmode="lin" valueType="num">
                                      <p:cBhvr>
                                        <p:cTn id="56"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20"/>
                                        </p:tgtEl>
                                        <p:attrNameLst>
                                          <p:attrName>style.visibility</p:attrName>
                                        </p:attrNameLst>
                                      </p:cBhvr>
                                      <p:to>
                                        <p:strVal val="visible"/>
                                      </p:to>
                                    </p:set>
                                    <p:anim calcmode="lin" valueType="num">
                                      <p:cBhvr>
                                        <p:cTn id="63" dur="25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64" dur="250" fill="hold"/>
                                        <p:tgtEl>
                                          <p:spTgt spid="20"/>
                                        </p:tgtEl>
                                        <p:attrNameLst>
                                          <p:attrName>ppt_y</p:attrName>
                                        </p:attrNameLst>
                                      </p:cBhvr>
                                      <p:tavLst>
                                        <p:tav tm="0">
                                          <p:val>
                                            <p:strVal val="#ppt_y"/>
                                          </p:val>
                                        </p:tav>
                                        <p:tav tm="100000">
                                          <p:val>
                                            <p:strVal val="#ppt_y"/>
                                          </p:val>
                                        </p:tav>
                                      </p:tavLst>
                                    </p:anim>
                                    <p:anim calcmode="lin" valueType="num">
                                      <p:cBhvr>
                                        <p:cTn id="65" dur="25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66" dur="25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67" dur="250" tmFilter="0,0; .5, 1; 1, 1"/>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21"/>
                                        </p:tgtEl>
                                        <p:attrNameLst>
                                          <p:attrName>style.visibility</p:attrName>
                                        </p:attrNameLst>
                                      </p:cBhvr>
                                      <p:to>
                                        <p:strVal val="visible"/>
                                      </p:to>
                                    </p:set>
                                    <p:anim calcmode="lin" valueType="num">
                                      <p:cBhvr>
                                        <p:cTn id="72" dur="25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73" dur="250" fill="hold"/>
                                        <p:tgtEl>
                                          <p:spTgt spid="21"/>
                                        </p:tgtEl>
                                        <p:attrNameLst>
                                          <p:attrName>ppt_y</p:attrName>
                                        </p:attrNameLst>
                                      </p:cBhvr>
                                      <p:tavLst>
                                        <p:tav tm="0">
                                          <p:val>
                                            <p:strVal val="#ppt_y"/>
                                          </p:val>
                                        </p:tav>
                                        <p:tav tm="100000">
                                          <p:val>
                                            <p:strVal val="#ppt_y"/>
                                          </p:val>
                                        </p:tav>
                                      </p:tavLst>
                                    </p:anim>
                                    <p:anim calcmode="lin" valueType="num">
                                      <p:cBhvr>
                                        <p:cTn id="74" dur="25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75" dur="25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250" tmFilter="0,0; .5, 1; 1, 1"/>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41" presetClass="entr" presetSubtype="0" fill="hold" grpId="0" nodeType="clickEffect">
                                  <p:stCondLst>
                                    <p:cond delay="0"/>
                                  </p:stCondLst>
                                  <p:iterate type="lt">
                                    <p:tmPct val="10000"/>
                                  </p:iterate>
                                  <p:childTnLst>
                                    <p:set>
                                      <p:cBhvr>
                                        <p:cTn id="80" dur="1" fill="hold">
                                          <p:stCondLst>
                                            <p:cond delay="0"/>
                                          </p:stCondLst>
                                        </p:cTn>
                                        <p:tgtEl>
                                          <p:spTgt spid="22"/>
                                        </p:tgtEl>
                                        <p:attrNameLst>
                                          <p:attrName>style.visibility</p:attrName>
                                        </p:attrNameLst>
                                      </p:cBhvr>
                                      <p:to>
                                        <p:strVal val="visible"/>
                                      </p:to>
                                    </p:set>
                                    <p:anim calcmode="lin" valueType="num">
                                      <p:cBhvr>
                                        <p:cTn id="81"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82" dur="250" fill="hold"/>
                                        <p:tgtEl>
                                          <p:spTgt spid="22"/>
                                        </p:tgtEl>
                                        <p:attrNameLst>
                                          <p:attrName>ppt_y</p:attrName>
                                        </p:attrNameLst>
                                      </p:cBhvr>
                                      <p:tavLst>
                                        <p:tav tm="0">
                                          <p:val>
                                            <p:strVal val="#ppt_y"/>
                                          </p:val>
                                        </p:tav>
                                        <p:tav tm="100000">
                                          <p:val>
                                            <p:strVal val="#ppt_y"/>
                                          </p:val>
                                        </p:tav>
                                      </p:tavLst>
                                    </p:anim>
                                    <p:anim calcmode="lin" valueType="num">
                                      <p:cBhvr>
                                        <p:cTn id="83"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84"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85" dur="250" tmFilter="0,0; .5, 1; 1, 1"/>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41" presetClass="entr" presetSubtype="0" fill="hold" grpId="0" nodeType="clickEffect">
                                  <p:stCondLst>
                                    <p:cond delay="0"/>
                                  </p:stCondLst>
                                  <p:iterate type="lt">
                                    <p:tmPct val="10000"/>
                                  </p:iterate>
                                  <p:childTnLst>
                                    <p:set>
                                      <p:cBhvr>
                                        <p:cTn id="89" dur="1" fill="hold">
                                          <p:stCondLst>
                                            <p:cond delay="0"/>
                                          </p:stCondLst>
                                        </p:cTn>
                                        <p:tgtEl>
                                          <p:spTgt spid="19"/>
                                        </p:tgtEl>
                                        <p:attrNameLst>
                                          <p:attrName>style.visibility</p:attrName>
                                        </p:attrNameLst>
                                      </p:cBhvr>
                                      <p:to>
                                        <p:strVal val="visible"/>
                                      </p:to>
                                    </p:set>
                                    <p:anim calcmode="lin" valueType="num">
                                      <p:cBhvr>
                                        <p:cTn id="90" dur="25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91" dur="250" fill="hold"/>
                                        <p:tgtEl>
                                          <p:spTgt spid="19"/>
                                        </p:tgtEl>
                                        <p:attrNameLst>
                                          <p:attrName>ppt_y</p:attrName>
                                        </p:attrNameLst>
                                      </p:cBhvr>
                                      <p:tavLst>
                                        <p:tav tm="0">
                                          <p:val>
                                            <p:strVal val="#ppt_y"/>
                                          </p:val>
                                        </p:tav>
                                        <p:tav tm="100000">
                                          <p:val>
                                            <p:strVal val="#ppt_y"/>
                                          </p:val>
                                        </p:tav>
                                      </p:tavLst>
                                    </p:anim>
                                    <p:anim calcmode="lin" valueType="num">
                                      <p:cBhvr>
                                        <p:cTn id="92" dur="25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93" dur="25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94" dur="250" tmFilter="0,0; .5, 1; 1, 1"/>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2"/>
                                        </p:tgtEl>
                                        <p:attrNameLst>
                                          <p:attrName>style.visibility</p:attrName>
                                        </p:attrNameLst>
                                      </p:cBhvr>
                                      <p:to>
                                        <p:strVal val="visible"/>
                                      </p:to>
                                    </p:set>
                                    <p:animEffect transition="in" filter="fade">
                                      <p:cBhvr>
                                        <p:cTn id="99" dur="1000"/>
                                        <p:tgtEl>
                                          <p:spTgt spid="2"/>
                                        </p:tgtEl>
                                      </p:cBhvr>
                                    </p:animEffect>
                                    <p:anim calcmode="lin" valueType="num">
                                      <p:cBhvr>
                                        <p:cTn id="100" dur="1000" fill="hold"/>
                                        <p:tgtEl>
                                          <p:spTgt spid="2"/>
                                        </p:tgtEl>
                                        <p:attrNameLst>
                                          <p:attrName>ppt_x</p:attrName>
                                        </p:attrNameLst>
                                      </p:cBhvr>
                                      <p:tavLst>
                                        <p:tav tm="0">
                                          <p:val>
                                            <p:strVal val="#ppt_x"/>
                                          </p:val>
                                        </p:tav>
                                        <p:tav tm="100000">
                                          <p:val>
                                            <p:strVal val="#ppt_x"/>
                                          </p:val>
                                        </p:tav>
                                      </p:tavLst>
                                    </p:anim>
                                    <p:anim calcmode="lin" valueType="num">
                                      <p:cBhvr>
                                        <p:cTn id="10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4"/>
                                        </p:tgtEl>
                                        <p:attrNameLst>
                                          <p:attrName>style.visibility</p:attrName>
                                        </p:attrNameLst>
                                      </p:cBhvr>
                                      <p:to>
                                        <p:strVal val="visible"/>
                                      </p:to>
                                    </p:set>
                                    <p:animEffect transition="in" filter="wipe(up)">
                                      <p:cBhvr>
                                        <p:cTn id="10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4" grpId="0"/>
      <p:bldP spid="15" grpId="0"/>
      <p:bldP spid="16" grpId="0"/>
      <p:bldP spid="17" grpId="0"/>
      <p:bldP spid="19" grpId="0"/>
      <p:bldP spid="20" grpId="0"/>
      <p:bldP spid="21" grpId="0"/>
      <p:bldP spid="22" grpId="0"/>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0</TotalTime>
  <Words>782</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PMingLiU-ExtB</vt:lpstr>
      <vt:lpstr>Yu Gothic UI Semibold</vt:lpstr>
      <vt:lpstr>Arial</vt:lpstr>
      <vt:lpstr>Calibri</vt:lpstr>
      <vt:lpstr>Calibri Light</vt:lpstr>
      <vt:lpstr>Microsoft Himalaya</vt:lpstr>
      <vt:lpstr>Mongolian Baiti</vt:lpstr>
      <vt:lpstr>MV Boli</vt:lpstr>
      <vt:lpstr>Palatino</vt:lpstr>
      <vt:lpstr>Tw Cen MT Condensed</vt:lpstr>
      <vt:lpstr>Wingdings 3</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2830</cp:revision>
  <dcterms:created xsi:type="dcterms:W3CDTF">2018-08-29T04:26:39Z</dcterms:created>
  <dcterms:modified xsi:type="dcterms:W3CDTF">2018-10-12T19:34:37Z</dcterms:modified>
</cp:coreProperties>
</file>