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6"/>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17" r:id="rId14"/>
    <p:sldId id="31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88028"/>
    <a:srgbClr val="D6E513"/>
    <a:srgbClr val="FFD757"/>
    <a:srgbClr val="E6E6E6"/>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7242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762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8021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785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1102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3010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441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348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66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96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965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82800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1372127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194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3214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5061260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50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alpha val="25000"/>
              </a:schemeClr>
            </a:gs>
            <a:gs pos="96500">
              <a:srgbClr val="A31A1B"/>
            </a:gs>
            <a:gs pos="93000">
              <a:srgbClr val="CC0000"/>
            </a:gs>
            <a:gs pos="8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10/12/2018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33303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 id="21474852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2" name="Rectangle 1">
            <a:extLst>
              <a:ext uri="{FF2B5EF4-FFF2-40B4-BE49-F238E27FC236}">
                <a16:creationId xmlns:a16="http://schemas.microsoft.com/office/drawing/2014/main" id="{1EDF42D4-B17A-4EDE-9A57-937C3B852D56}"/>
              </a:ext>
            </a:extLst>
          </p:cNvPr>
          <p:cNvSpPr/>
          <p:nvPr/>
        </p:nvSpPr>
        <p:spPr>
          <a:xfrm>
            <a:off x="3129138" y="2171134"/>
            <a:ext cx="6358597" cy="25545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A8CB470-27F5-4CBB-BFCD-081479510CF8}"/>
              </a:ext>
            </a:extLst>
          </p:cNvPr>
          <p:cNvSpPr/>
          <p:nvPr/>
        </p:nvSpPr>
        <p:spPr>
          <a:xfrm>
            <a:off x="4683926" y="2171134"/>
            <a:ext cx="4806461" cy="2554545"/>
          </a:xfrm>
          <a:prstGeom prst="rect">
            <a:avLst/>
          </a:prstGeom>
        </p:spPr>
        <p:txBody>
          <a:bodyPr wrap="square">
            <a:spAutoFit/>
          </a:bodyPr>
          <a:lstStyle/>
          <a:p>
            <a:pPr algn="just"/>
            <a:r>
              <a:rPr lang="en-US" sz="1600" dirty="0">
                <a:solidFill>
                  <a:schemeClr val="bg1">
                    <a:lumMod val="95000"/>
                    <a:lumOff val="5000"/>
                  </a:schemeClr>
                </a:solidFill>
              </a:rPr>
              <a:t>“There is no government in the Church of Jesus Christ separate and apart, above, or outside of the holy Priesthood or its authority. … [Auxiliary organizations] are not outside of, nor above it, nor beyond its reach. They acknowledge the principle of the Priesthood. Wherever they are they always exist with the view of accomplishing some good; some soul’s salvation, temporal or spiritual” (Teachings of Presidents of the Church: Joseph F. Smith[1998],341–42).</a:t>
            </a:r>
          </a:p>
        </p:txBody>
      </p:sp>
      <p:pic>
        <p:nvPicPr>
          <p:cNvPr id="1026" name="Picture 2" descr="Resultado de imagen para joseph F SMITH">
            <a:extLst>
              <a:ext uri="{FF2B5EF4-FFF2-40B4-BE49-F238E27FC236}">
                <a16:creationId xmlns:a16="http://schemas.microsoft.com/office/drawing/2014/main" id="{D6A405A4-56FD-443A-A7D8-3BB812AB1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438" y="2289111"/>
            <a:ext cx="1449836" cy="1864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9E9029-CEE6-43A4-95FA-736E75D3B340}"/>
              </a:ext>
            </a:extLst>
          </p:cNvPr>
          <p:cNvSpPr txBox="1"/>
          <p:nvPr/>
        </p:nvSpPr>
        <p:spPr>
          <a:xfrm>
            <a:off x="3202752" y="4156478"/>
            <a:ext cx="1507207" cy="523220"/>
          </a:xfrm>
          <a:prstGeom prst="rect">
            <a:avLst/>
          </a:prstGeom>
          <a:noFill/>
        </p:spPr>
        <p:txBody>
          <a:bodyPr wrap="none" rtlCol="0">
            <a:spAutoFit/>
          </a:bodyPr>
          <a:lstStyle/>
          <a:p>
            <a:pPr algn="ctr"/>
            <a:r>
              <a:rPr lang="en-US" sz="1400" b="1" dirty="0">
                <a:solidFill>
                  <a:schemeClr val="bg1">
                    <a:lumMod val="95000"/>
                    <a:lumOff val="5000"/>
                  </a:schemeClr>
                </a:solidFill>
              </a:rPr>
              <a:t>President</a:t>
            </a:r>
          </a:p>
          <a:p>
            <a:pPr algn="ctr"/>
            <a:r>
              <a:rPr lang="en-US" sz="1400" b="1" dirty="0">
                <a:solidFill>
                  <a:schemeClr val="bg1">
                    <a:lumMod val="95000"/>
                    <a:lumOff val="5000"/>
                  </a:schemeClr>
                </a:solidFill>
              </a:rPr>
              <a:t>Joseph F. Smith</a:t>
            </a:r>
          </a:p>
        </p:txBody>
      </p:sp>
    </p:spTree>
    <p:extLst>
      <p:ext uri="{BB962C8B-B14F-4D97-AF65-F5344CB8AC3E}">
        <p14:creationId xmlns:p14="http://schemas.microsoft.com/office/powerpoint/2010/main" val="2317971300"/>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3" name="Rectangle 2">
            <a:extLst>
              <a:ext uri="{FF2B5EF4-FFF2-40B4-BE49-F238E27FC236}">
                <a16:creationId xmlns:a16="http://schemas.microsoft.com/office/drawing/2014/main" id="{E8FB6187-302C-40A6-9F02-C281E9FEE926}"/>
              </a:ext>
            </a:extLst>
          </p:cNvPr>
          <p:cNvSpPr/>
          <p:nvPr/>
        </p:nvSpPr>
        <p:spPr>
          <a:xfrm>
            <a:off x="1528076" y="2940201"/>
            <a:ext cx="6411883" cy="369332"/>
          </a:xfrm>
          <a:prstGeom prst="rect">
            <a:avLst/>
          </a:prstGeom>
        </p:spPr>
        <p:txBody>
          <a:bodyPr wrap="none">
            <a:spAutoFit/>
          </a:bodyPr>
          <a:lstStyle/>
          <a:p>
            <a:pPr algn="just"/>
            <a:r>
              <a:rPr lang="en-US" b="1" dirty="0">
                <a:solidFill>
                  <a:schemeClr val="bg1">
                    <a:lumMod val="95000"/>
                    <a:lumOff val="5000"/>
                  </a:schemeClr>
                </a:solidFill>
              </a:rPr>
              <a:t>What authority does the Melchizedek Priesthood hold? </a:t>
            </a:r>
          </a:p>
        </p:txBody>
      </p:sp>
      <p:sp>
        <p:nvSpPr>
          <p:cNvPr id="6" name="Rectangle 5">
            <a:extLst>
              <a:ext uri="{FF2B5EF4-FFF2-40B4-BE49-F238E27FC236}">
                <a16:creationId xmlns:a16="http://schemas.microsoft.com/office/drawing/2014/main" id="{02A4E152-A32D-4000-B355-1FEEDEA80FF4}"/>
              </a:ext>
            </a:extLst>
          </p:cNvPr>
          <p:cNvSpPr/>
          <p:nvPr/>
        </p:nvSpPr>
        <p:spPr>
          <a:xfrm>
            <a:off x="1528077" y="957223"/>
            <a:ext cx="4179093" cy="369332"/>
          </a:xfrm>
          <a:prstGeom prst="rect">
            <a:avLst/>
          </a:prstGeom>
        </p:spPr>
        <p:txBody>
          <a:bodyPr wrap="none">
            <a:spAutoFit/>
          </a:bodyPr>
          <a:lstStyle/>
          <a:p>
            <a:r>
              <a:rPr lang="en-US" b="1" dirty="0">
                <a:solidFill>
                  <a:schemeClr val="bg1">
                    <a:lumMod val="95000"/>
                    <a:lumOff val="5000"/>
                  </a:schemeClr>
                </a:solidFill>
              </a:rPr>
              <a:t>Doctrine and Covenants 107:18-19.</a:t>
            </a:r>
          </a:p>
        </p:txBody>
      </p:sp>
      <p:sp>
        <p:nvSpPr>
          <p:cNvPr id="8" name="Rectangle 7">
            <a:extLst>
              <a:ext uri="{FF2B5EF4-FFF2-40B4-BE49-F238E27FC236}">
                <a16:creationId xmlns:a16="http://schemas.microsoft.com/office/drawing/2014/main" id="{2DBE787F-B090-497F-B82E-78F2DB395559}"/>
              </a:ext>
            </a:extLst>
          </p:cNvPr>
          <p:cNvSpPr/>
          <p:nvPr/>
        </p:nvSpPr>
        <p:spPr>
          <a:xfrm>
            <a:off x="1528076" y="1256215"/>
            <a:ext cx="8544391" cy="1569660"/>
          </a:xfrm>
          <a:prstGeom prst="rect">
            <a:avLst/>
          </a:prstGeom>
        </p:spPr>
        <p:txBody>
          <a:bodyPr wrap="square">
            <a:spAutoFit/>
          </a:bodyPr>
          <a:lstStyle/>
          <a:p>
            <a:pPr algn="just" fontAlgn="base"/>
            <a:r>
              <a:rPr lang="en-US" sz="1600" b="1" dirty="0">
                <a:solidFill>
                  <a:schemeClr val="bg1">
                    <a:lumMod val="95000"/>
                    <a:lumOff val="5000"/>
                  </a:schemeClr>
                </a:solidFill>
              </a:rPr>
              <a:t>18 </a:t>
            </a:r>
            <a:r>
              <a:rPr lang="en-US" sz="1600" dirty="0">
                <a:solidFill>
                  <a:schemeClr val="bg1">
                    <a:lumMod val="95000"/>
                    <a:lumOff val="5000"/>
                  </a:schemeClr>
                </a:solidFill>
              </a:rPr>
              <a:t>The power and authority of the higher, or Melchizedek Priesthood, is to hold the keys of all the spiritual blessings of the church—</a:t>
            </a:r>
          </a:p>
          <a:p>
            <a:pPr algn="just" fontAlgn="base"/>
            <a:r>
              <a:rPr lang="en-US" sz="1600" b="1" dirty="0">
                <a:solidFill>
                  <a:schemeClr val="bg1">
                    <a:lumMod val="95000"/>
                    <a:lumOff val="5000"/>
                  </a:schemeClr>
                </a:solidFill>
              </a:rPr>
              <a:t>19 </a:t>
            </a:r>
            <a:r>
              <a:rPr lang="en-US" sz="1600" dirty="0">
                <a:solidFill>
                  <a:schemeClr val="bg1">
                    <a:lumMod val="95000"/>
                    <a:lumOff val="5000"/>
                  </a:schemeClr>
                </a:solidFill>
              </a:rPr>
              <a:t>To have the privilege of receiving the mysteries of the kingdom of heaven, to have the heavens opened unto them, to commune with the general assembly and church of the Firstborn, and to enjoy the communion and presence of God the Father, and Jesus the mediator of the new covenant.</a:t>
            </a:r>
          </a:p>
        </p:txBody>
      </p:sp>
      <p:sp>
        <p:nvSpPr>
          <p:cNvPr id="4" name="Rectangle 3">
            <a:extLst>
              <a:ext uri="{FF2B5EF4-FFF2-40B4-BE49-F238E27FC236}">
                <a16:creationId xmlns:a16="http://schemas.microsoft.com/office/drawing/2014/main" id="{BD881D33-F73D-4A88-BC79-BA53871F7870}"/>
              </a:ext>
            </a:extLst>
          </p:cNvPr>
          <p:cNvSpPr/>
          <p:nvPr/>
        </p:nvSpPr>
        <p:spPr>
          <a:xfrm>
            <a:off x="1528076" y="3423859"/>
            <a:ext cx="8417782" cy="369332"/>
          </a:xfrm>
          <a:prstGeom prst="rect">
            <a:avLst/>
          </a:prstGeom>
        </p:spPr>
        <p:txBody>
          <a:bodyPr wrap="square">
            <a:spAutoFit/>
          </a:bodyPr>
          <a:lstStyle/>
          <a:p>
            <a:pPr algn="just"/>
            <a:r>
              <a:rPr lang="en-US" i="1" dirty="0">
                <a:solidFill>
                  <a:schemeClr val="bg1">
                    <a:lumMod val="95000"/>
                    <a:lumOff val="5000"/>
                  </a:schemeClr>
                </a:solidFill>
                <a:effectLst>
                  <a:outerShdw blurRad="38100" dist="38100" dir="2700000" algn="tl">
                    <a:srgbClr val="000000">
                      <a:alpha val="43137"/>
                    </a:srgbClr>
                  </a:outerShdw>
                </a:effectLst>
              </a:rPr>
              <a:t>Melchizedek Priesthood holds the keys of all the spiritual blessings of the Church.</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9" name="Rectangle 8">
            <a:extLst>
              <a:ext uri="{FF2B5EF4-FFF2-40B4-BE49-F238E27FC236}">
                <a16:creationId xmlns:a16="http://schemas.microsoft.com/office/drawing/2014/main" id="{71BFDD62-7940-4CB8-B064-FCD2055E93C5}"/>
              </a:ext>
            </a:extLst>
          </p:cNvPr>
          <p:cNvSpPr/>
          <p:nvPr/>
        </p:nvSpPr>
        <p:spPr>
          <a:xfrm>
            <a:off x="4174435" y="1835733"/>
            <a:ext cx="4697996" cy="133153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EA7FA7-5F91-4C15-8CBF-D1CE7D1C90A6}"/>
              </a:ext>
            </a:extLst>
          </p:cNvPr>
          <p:cNvSpPr/>
          <p:nvPr/>
        </p:nvSpPr>
        <p:spPr>
          <a:xfrm>
            <a:off x="5355508" y="1844106"/>
            <a:ext cx="3516923" cy="1169551"/>
          </a:xfrm>
          <a:prstGeom prst="rect">
            <a:avLst/>
          </a:prstGeom>
        </p:spPr>
        <p:txBody>
          <a:bodyPr wrap="square">
            <a:spAutoFit/>
          </a:bodyPr>
          <a:lstStyle/>
          <a:p>
            <a:pPr algn="just"/>
            <a:r>
              <a:rPr lang="en-US" sz="1400" dirty="0">
                <a:solidFill>
                  <a:schemeClr val="bg1">
                    <a:lumMod val="95000"/>
                    <a:lumOff val="5000"/>
                  </a:schemeClr>
                </a:solidFill>
              </a:rPr>
              <a:t>“[The Melchizedek Priesthood] is the channel through which all knowledge, doctrine, the plan of salvation, and every important matter is revealed from heaven” (in History of the Church,4:207).</a:t>
            </a:r>
          </a:p>
        </p:txBody>
      </p:sp>
      <p:pic>
        <p:nvPicPr>
          <p:cNvPr id="12" name="Picture 11">
            <a:extLst>
              <a:ext uri="{FF2B5EF4-FFF2-40B4-BE49-F238E27FC236}">
                <a16:creationId xmlns:a16="http://schemas.microsoft.com/office/drawing/2014/main" id="{37ECFEC5-31C3-4FF0-A918-2959FF2C2D78}"/>
              </a:ext>
            </a:extLst>
          </p:cNvPr>
          <p:cNvPicPr>
            <a:picLocks noChangeAspect="1"/>
          </p:cNvPicPr>
          <p:nvPr/>
        </p:nvPicPr>
        <p:blipFill rotWithShape="1">
          <a:blip r:embed="rId2">
            <a:extLst>
              <a:ext uri="{28A0092B-C50C-407E-A947-70E740481C1C}">
                <a14:useLocalDpi xmlns:a14="http://schemas.microsoft.com/office/drawing/2010/main" val="0"/>
              </a:ext>
            </a:extLst>
          </a:blip>
          <a:srcRect l="9700"/>
          <a:stretch/>
        </p:blipFill>
        <p:spPr>
          <a:xfrm>
            <a:off x="4276344" y="1924995"/>
            <a:ext cx="1079163" cy="1145112"/>
          </a:xfrm>
          <a:prstGeom prst="rect">
            <a:avLst/>
          </a:prstGeom>
        </p:spPr>
      </p:pic>
      <p:sp>
        <p:nvSpPr>
          <p:cNvPr id="13" name="TextBox 12">
            <a:extLst>
              <a:ext uri="{FF2B5EF4-FFF2-40B4-BE49-F238E27FC236}">
                <a16:creationId xmlns:a16="http://schemas.microsoft.com/office/drawing/2014/main" id="{D2729E28-2DA5-456D-881B-D7FFDBE3138F}"/>
              </a:ext>
            </a:extLst>
          </p:cNvPr>
          <p:cNvSpPr txBox="1"/>
          <p:nvPr/>
        </p:nvSpPr>
        <p:spPr>
          <a:xfrm>
            <a:off x="2246403" y="1142766"/>
            <a:ext cx="3016339" cy="369332"/>
          </a:xfrm>
          <a:prstGeom prst="rect">
            <a:avLst/>
          </a:prstGeom>
          <a:noFill/>
        </p:spPr>
        <p:txBody>
          <a:bodyPr wrap="none" rtlCol="0">
            <a:spAutoFit/>
          </a:bodyPr>
          <a:lstStyle/>
          <a:p>
            <a:r>
              <a:rPr lang="en-US" dirty="0">
                <a:solidFill>
                  <a:schemeClr val="bg1">
                    <a:lumMod val="95000"/>
                    <a:lumOff val="5000"/>
                  </a:schemeClr>
                </a:solidFill>
              </a:rPr>
              <a:t>Prophet Joseph Smith Said:</a:t>
            </a:r>
          </a:p>
        </p:txBody>
      </p:sp>
      <p:sp>
        <p:nvSpPr>
          <p:cNvPr id="15" name="Rectangle 14">
            <a:extLst>
              <a:ext uri="{FF2B5EF4-FFF2-40B4-BE49-F238E27FC236}">
                <a16:creationId xmlns:a16="http://schemas.microsoft.com/office/drawing/2014/main" id="{FD4EAE68-3000-4E97-A10B-CF6CED0BED68}"/>
              </a:ext>
            </a:extLst>
          </p:cNvPr>
          <p:cNvSpPr/>
          <p:nvPr/>
        </p:nvSpPr>
        <p:spPr>
          <a:xfrm>
            <a:off x="2246403" y="3448799"/>
            <a:ext cx="8150086" cy="369332"/>
          </a:xfrm>
          <a:prstGeom prst="rect">
            <a:avLst/>
          </a:prstGeom>
        </p:spPr>
        <p:txBody>
          <a:bodyPr wrap="square">
            <a:spAutoFit/>
          </a:bodyPr>
          <a:lstStyle/>
          <a:p>
            <a:r>
              <a:rPr lang="en-US" b="1" dirty="0">
                <a:solidFill>
                  <a:schemeClr val="bg1">
                    <a:lumMod val="95000"/>
                    <a:lumOff val="5000"/>
                  </a:schemeClr>
                </a:solidFill>
              </a:rPr>
              <a:t>Which spiritual blessings described in verse 19 stand out to you? Why?</a:t>
            </a:r>
          </a:p>
        </p:txBody>
      </p:sp>
      <p:sp>
        <p:nvSpPr>
          <p:cNvPr id="16" name="Rectangle 15">
            <a:extLst>
              <a:ext uri="{FF2B5EF4-FFF2-40B4-BE49-F238E27FC236}">
                <a16:creationId xmlns:a16="http://schemas.microsoft.com/office/drawing/2014/main" id="{55BDB78F-5D43-4465-9796-992415473BF2}"/>
              </a:ext>
            </a:extLst>
          </p:cNvPr>
          <p:cNvSpPr/>
          <p:nvPr/>
        </p:nvSpPr>
        <p:spPr>
          <a:xfrm>
            <a:off x="2246403" y="4099660"/>
            <a:ext cx="7904762" cy="646331"/>
          </a:xfrm>
          <a:prstGeom prst="rect">
            <a:avLst/>
          </a:prstGeom>
        </p:spPr>
        <p:txBody>
          <a:bodyPr wrap="square">
            <a:spAutoFit/>
          </a:bodyPr>
          <a:lstStyle/>
          <a:p>
            <a:pPr algn="just"/>
            <a:r>
              <a:rPr lang="en-US" b="1" dirty="0">
                <a:solidFill>
                  <a:schemeClr val="bg1">
                    <a:lumMod val="95000"/>
                    <a:lumOff val="5000"/>
                  </a:schemeClr>
                </a:solidFill>
              </a:rPr>
              <a:t>What are some blessings you have received through the Melchizedek Priesthood? </a:t>
            </a: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1000"/>
                                        <p:tgtEl>
                                          <p:spTgt spid="1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vertical)">
                                      <p:cBhvr>
                                        <p:cTn id="10" dur="1000"/>
                                        <p:tgtEl>
                                          <p:spTgt spid="9"/>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Left)">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3" name="Rectangle 2">
            <a:extLst>
              <a:ext uri="{FF2B5EF4-FFF2-40B4-BE49-F238E27FC236}">
                <a16:creationId xmlns:a16="http://schemas.microsoft.com/office/drawing/2014/main" id="{B6E3E12F-5ACB-418B-873B-B14B29841904}"/>
              </a:ext>
            </a:extLst>
          </p:cNvPr>
          <p:cNvSpPr/>
          <p:nvPr/>
        </p:nvSpPr>
        <p:spPr>
          <a:xfrm>
            <a:off x="1402178" y="957223"/>
            <a:ext cx="4490075" cy="369332"/>
          </a:xfrm>
          <a:prstGeom prst="rect">
            <a:avLst/>
          </a:prstGeom>
        </p:spPr>
        <p:txBody>
          <a:bodyPr wrap="none">
            <a:spAutoFit/>
          </a:bodyPr>
          <a:lstStyle/>
          <a:p>
            <a:r>
              <a:rPr lang="en-US" b="1" dirty="0">
                <a:solidFill>
                  <a:schemeClr val="bg1">
                    <a:lumMod val="95000"/>
                    <a:lumOff val="5000"/>
                  </a:schemeClr>
                </a:solidFill>
              </a:rPr>
              <a:t>Doctrine and Covenants 107:13-14, 20.</a:t>
            </a:r>
          </a:p>
        </p:txBody>
      </p:sp>
      <p:sp>
        <p:nvSpPr>
          <p:cNvPr id="2" name="Rectangle 1">
            <a:extLst>
              <a:ext uri="{FF2B5EF4-FFF2-40B4-BE49-F238E27FC236}">
                <a16:creationId xmlns:a16="http://schemas.microsoft.com/office/drawing/2014/main" id="{72A07E16-96AC-4436-BD50-8A90F8B8B62C}"/>
              </a:ext>
            </a:extLst>
          </p:cNvPr>
          <p:cNvSpPr/>
          <p:nvPr/>
        </p:nvSpPr>
        <p:spPr>
          <a:xfrm>
            <a:off x="1402177" y="3157889"/>
            <a:ext cx="5809283" cy="369332"/>
          </a:xfrm>
          <a:prstGeom prst="rect">
            <a:avLst/>
          </a:prstGeom>
        </p:spPr>
        <p:txBody>
          <a:bodyPr wrap="none">
            <a:spAutoFit/>
          </a:bodyPr>
          <a:lstStyle/>
          <a:p>
            <a:r>
              <a:rPr lang="en-US" b="1" dirty="0">
                <a:solidFill>
                  <a:schemeClr val="bg1">
                    <a:lumMod val="95000"/>
                    <a:lumOff val="5000"/>
                  </a:schemeClr>
                </a:solidFill>
              </a:rPr>
              <a:t>What authority does the Aaronic Priesthood hold?</a:t>
            </a:r>
          </a:p>
        </p:txBody>
      </p:sp>
      <p:sp>
        <p:nvSpPr>
          <p:cNvPr id="4" name="Rectangle 3">
            <a:extLst>
              <a:ext uri="{FF2B5EF4-FFF2-40B4-BE49-F238E27FC236}">
                <a16:creationId xmlns:a16="http://schemas.microsoft.com/office/drawing/2014/main" id="{9BCD9D19-6897-4279-AE71-8BC6F79E3B83}"/>
              </a:ext>
            </a:extLst>
          </p:cNvPr>
          <p:cNvSpPr/>
          <p:nvPr/>
        </p:nvSpPr>
        <p:spPr>
          <a:xfrm>
            <a:off x="1402178" y="3821922"/>
            <a:ext cx="8556827" cy="646331"/>
          </a:xfrm>
          <a:prstGeom prst="rect">
            <a:avLst/>
          </a:prstGeom>
        </p:spPr>
        <p:txBody>
          <a:bodyPr wrap="square">
            <a:spAutoFit/>
          </a:bodyPr>
          <a:lstStyle/>
          <a:p>
            <a:pPr algn="just"/>
            <a:r>
              <a:rPr lang="en-US" i="1" dirty="0">
                <a:solidFill>
                  <a:schemeClr val="bg1">
                    <a:lumMod val="95000"/>
                    <a:lumOff val="5000"/>
                  </a:schemeClr>
                </a:solidFill>
                <a:effectLst>
                  <a:outerShdw blurRad="38100" dist="38100" dir="2700000" algn="tl">
                    <a:srgbClr val="000000">
                      <a:alpha val="43137"/>
                    </a:srgbClr>
                  </a:outerShdw>
                </a:effectLst>
              </a:rPr>
              <a:t>The Aaronic Priesthood holds the keys of the ministering of angels and administering in outward ordinances.</a:t>
            </a:r>
          </a:p>
        </p:txBody>
      </p:sp>
      <p:sp>
        <p:nvSpPr>
          <p:cNvPr id="6" name="Rectangle 5">
            <a:extLst>
              <a:ext uri="{FF2B5EF4-FFF2-40B4-BE49-F238E27FC236}">
                <a16:creationId xmlns:a16="http://schemas.microsoft.com/office/drawing/2014/main" id="{BDACEA02-FF24-4E0A-85D7-7FC1A0B8C01B}"/>
              </a:ext>
            </a:extLst>
          </p:cNvPr>
          <p:cNvSpPr/>
          <p:nvPr/>
        </p:nvSpPr>
        <p:spPr>
          <a:xfrm>
            <a:off x="1402179" y="4514420"/>
            <a:ext cx="4919937" cy="369332"/>
          </a:xfrm>
          <a:prstGeom prst="rect">
            <a:avLst/>
          </a:prstGeom>
        </p:spPr>
        <p:txBody>
          <a:bodyPr wrap="none">
            <a:spAutoFit/>
          </a:bodyPr>
          <a:lstStyle/>
          <a:p>
            <a:r>
              <a:rPr lang="en-US" b="1" dirty="0">
                <a:solidFill>
                  <a:schemeClr val="bg1">
                    <a:lumMod val="95000"/>
                    <a:lumOff val="5000"/>
                  </a:schemeClr>
                </a:solidFill>
              </a:rPr>
              <a:t>What ordinance is mentioned in verse 20?</a:t>
            </a:r>
          </a:p>
        </p:txBody>
      </p:sp>
      <p:sp>
        <p:nvSpPr>
          <p:cNvPr id="7" name="Rectangle 6">
            <a:extLst>
              <a:ext uri="{FF2B5EF4-FFF2-40B4-BE49-F238E27FC236}">
                <a16:creationId xmlns:a16="http://schemas.microsoft.com/office/drawing/2014/main" id="{57B7A55E-44B9-416C-8B31-B87BBDECC4FF}"/>
              </a:ext>
            </a:extLst>
          </p:cNvPr>
          <p:cNvSpPr/>
          <p:nvPr/>
        </p:nvSpPr>
        <p:spPr>
          <a:xfrm>
            <a:off x="1402179" y="4885114"/>
            <a:ext cx="8556827" cy="646331"/>
          </a:xfrm>
          <a:prstGeom prst="rect">
            <a:avLst/>
          </a:prstGeom>
        </p:spPr>
        <p:txBody>
          <a:bodyPr wrap="square">
            <a:spAutoFit/>
          </a:bodyPr>
          <a:lstStyle/>
          <a:p>
            <a:pPr algn="just"/>
            <a:r>
              <a:rPr lang="en-US" b="1" dirty="0">
                <a:solidFill>
                  <a:schemeClr val="bg1">
                    <a:lumMod val="95000"/>
                    <a:lumOff val="5000"/>
                  </a:schemeClr>
                </a:solidFill>
              </a:rPr>
              <a:t>What other outward ordinance is administered by the authority of the Aaronic Priesthood? </a:t>
            </a:r>
          </a:p>
        </p:txBody>
      </p:sp>
      <p:sp>
        <p:nvSpPr>
          <p:cNvPr id="8" name="Rectangle 7">
            <a:extLst>
              <a:ext uri="{FF2B5EF4-FFF2-40B4-BE49-F238E27FC236}">
                <a16:creationId xmlns:a16="http://schemas.microsoft.com/office/drawing/2014/main" id="{08AD734A-F3E8-4836-99EB-2B668A374A5B}"/>
              </a:ext>
            </a:extLst>
          </p:cNvPr>
          <p:cNvSpPr/>
          <p:nvPr/>
        </p:nvSpPr>
        <p:spPr>
          <a:xfrm>
            <a:off x="1402179" y="5531445"/>
            <a:ext cx="1740476" cy="369332"/>
          </a:xfrm>
          <a:prstGeom prst="rect">
            <a:avLst/>
          </a:prstGeom>
        </p:spPr>
        <p:txBody>
          <a:bodyPr wrap="none">
            <a:spAutoFit/>
          </a:bodyPr>
          <a:lstStyle/>
          <a:p>
            <a:r>
              <a:rPr lang="en-US" i="1" dirty="0">
                <a:solidFill>
                  <a:schemeClr val="bg1">
                    <a:lumMod val="95000"/>
                    <a:lumOff val="5000"/>
                  </a:schemeClr>
                </a:solidFill>
                <a:effectLst>
                  <a:outerShdw blurRad="38100" dist="38100" dir="2700000" algn="tl">
                    <a:srgbClr val="000000">
                      <a:alpha val="43137"/>
                    </a:srgbClr>
                  </a:outerShdw>
                </a:effectLst>
              </a:rPr>
              <a:t>The sacrament.</a:t>
            </a:r>
          </a:p>
        </p:txBody>
      </p:sp>
      <p:sp>
        <p:nvSpPr>
          <p:cNvPr id="9" name="Rectangle 8">
            <a:extLst>
              <a:ext uri="{FF2B5EF4-FFF2-40B4-BE49-F238E27FC236}">
                <a16:creationId xmlns:a16="http://schemas.microsoft.com/office/drawing/2014/main" id="{D797F7E7-089F-44C5-85ED-190CA8224E2D}"/>
              </a:ext>
            </a:extLst>
          </p:cNvPr>
          <p:cNvSpPr/>
          <p:nvPr/>
        </p:nvSpPr>
        <p:spPr>
          <a:xfrm>
            <a:off x="1402179" y="5900777"/>
            <a:ext cx="8808620" cy="369332"/>
          </a:xfrm>
          <a:prstGeom prst="rect">
            <a:avLst/>
          </a:prstGeom>
        </p:spPr>
        <p:txBody>
          <a:bodyPr wrap="square">
            <a:spAutoFit/>
          </a:bodyPr>
          <a:lstStyle/>
          <a:p>
            <a:r>
              <a:rPr lang="en-US" b="1" dirty="0">
                <a:solidFill>
                  <a:schemeClr val="bg1">
                    <a:lumMod val="95000"/>
                    <a:lumOff val="5000"/>
                  </a:schemeClr>
                </a:solidFill>
              </a:rPr>
              <a:t>What are some blessings you have received through the Aaronic Priesthood?</a:t>
            </a:r>
          </a:p>
        </p:txBody>
      </p:sp>
      <p:sp>
        <p:nvSpPr>
          <p:cNvPr id="10" name="Rectangle 9">
            <a:extLst>
              <a:ext uri="{FF2B5EF4-FFF2-40B4-BE49-F238E27FC236}">
                <a16:creationId xmlns:a16="http://schemas.microsoft.com/office/drawing/2014/main" id="{B7533DA1-739B-43F4-9C9D-089725AC5824}"/>
              </a:ext>
            </a:extLst>
          </p:cNvPr>
          <p:cNvSpPr/>
          <p:nvPr/>
        </p:nvSpPr>
        <p:spPr>
          <a:xfrm>
            <a:off x="1402177" y="1241948"/>
            <a:ext cx="8808619" cy="1815882"/>
          </a:xfrm>
          <a:prstGeom prst="rect">
            <a:avLst/>
          </a:prstGeom>
        </p:spPr>
        <p:txBody>
          <a:bodyPr wrap="square">
            <a:spAutoFit/>
          </a:bodyPr>
          <a:lstStyle/>
          <a:p>
            <a:pPr algn="just" fontAlgn="base"/>
            <a:r>
              <a:rPr lang="en-US" sz="1600" b="1" dirty="0">
                <a:solidFill>
                  <a:schemeClr val="bg1">
                    <a:lumMod val="95000"/>
                    <a:lumOff val="5000"/>
                  </a:schemeClr>
                </a:solidFill>
                <a:latin typeface="Palatino"/>
              </a:rPr>
              <a:t>13 </a:t>
            </a:r>
            <a:r>
              <a:rPr lang="en-US" sz="1600" dirty="0">
                <a:solidFill>
                  <a:schemeClr val="bg1">
                    <a:lumMod val="95000"/>
                    <a:lumOff val="5000"/>
                  </a:schemeClr>
                </a:solidFill>
                <a:latin typeface="Palatino"/>
              </a:rPr>
              <a:t>The second priesthood is called the Priesthood of Aaron, because it was conferred upon Aaron and his seed, throughout all their generations.</a:t>
            </a:r>
          </a:p>
          <a:p>
            <a:pPr algn="just" fontAlgn="base"/>
            <a:r>
              <a:rPr lang="en-US" sz="1600" b="1" dirty="0">
                <a:solidFill>
                  <a:schemeClr val="bg1">
                    <a:lumMod val="95000"/>
                    <a:lumOff val="5000"/>
                  </a:schemeClr>
                </a:solidFill>
                <a:latin typeface="Palatino"/>
              </a:rPr>
              <a:t>14 </a:t>
            </a:r>
            <a:r>
              <a:rPr lang="en-US" sz="1600" dirty="0">
                <a:solidFill>
                  <a:schemeClr val="bg1">
                    <a:lumMod val="95000"/>
                    <a:lumOff val="5000"/>
                  </a:schemeClr>
                </a:solidFill>
                <a:latin typeface="Palatino"/>
              </a:rPr>
              <a:t>Why it is called the lesser priesthood is because it is an appendage to the greater, or the Melchizedek Priesthood, and has power in administering outward ordinances.</a:t>
            </a:r>
          </a:p>
          <a:p>
            <a:pPr algn="just" fontAlgn="base"/>
            <a:r>
              <a:rPr lang="en-US" sz="1600" b="1" dirty="0">
                <a:solidFill>
                  <a:schemeClr val="bg1">
                    <a:lumMod val="95000"/>
                    <a:lumOff val="5000"/>
                  </a:schemeClr>
                </a:solidFill>
                <a:latin typeface="Palatino"/>
              </a:rPr>
              <a:t>20 </a:t>
            </a:r>
            <a:r>
              <a:rPr lang="en-US" sz="1600" dirty="0">
                <a:solidFill>
                  <a:schemeClr val="bg1">
                    <a:lumMod val="95000"/>
                    <a:lumOff val="5000"/>
                  </a:schemeClr>
                </a:solidFill>
                <a:latin typeface="Palatino"/>
              </a:rPr>
              <a:t>The power and authority of the lesser, or Aaronic Priesthood, is to hold the keys of the ministering of angels, and to administer in outward ordinances, the letter of the gospel, the baptism of repentance for the remission of sins, agreeable to the covenants and commandments.</a:t>
            </a:r>
            <a:endParaRPr lang="en-US" sz="1600" b="0" i="0" dirty="0">
              <a:solidFill>
                <a:schemeClr val="bg1">
                  <a:lumMod val="95000"/>
                  <a:lumOff val="5000"/>
                </a:schemeClr>
              </a:solidFill>
              <a:effectLst/>
              <a:latin typeface="Palatino"/>
            </a:endParaRPr>
          </a:p>
        </p:txBody>
      </p:sp>
    </p:spTree>
    <p:extLst>
      <p:ext uri="{BB962C8B-B14F-4D97-AF65-F5344CB8AC3E}">
        <p14:creationId xmlns:p14="http://schemas.microsoft.com/office/powerpoint/2010/main" val="3190200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8"/>
                                        </p:tgtEl>
                                        <p:attrNameLst>
                                          <p:attrName>ppt_y</p:attrName>
                                        </p:attrNameLst>
                                      </p:cBhvr>
                                      <p:tavLst>
                                        <p:tav tm="0">
                                          <p:val>
                                            <p:strVal val="#ppt_y"/>
                                          </p:val>
                                        </p:tav>
                                        <p:tav tm="100000">
                                          <p:val>
                                            <p:strVal val="#ppt_y"/>
                                          </p:val>
                                        </p:tav>
                                      </p:tavLst>
                                    </p:anim>
                                    <p:anim calcmode="lin" valueType="num">
                                      <p:cBhvr>
                                        <p:cTn id="30"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2" name="Rectangle 1">
            <a:extLst>
              <a:ext uri="{FF2B5EF4-FFF2-40B4-BE49-F238E27FC236}">
                <a16:creationId xmlns:a16="http://schemas.microsoft.com/office/drawing/2014/main" id="{293A2739-BCFE-471B-BA3B-5656EF670431}"/>
              </a:ext>
            </a:extLst>
          </p:cNvPr>
          <p:cNvSpPr/>
          <p:nvPr/>
        </p:nvSpPr>
        <p:spPr>
          <a:xfrm>
            <a:off x="2170634" y="897410"/>
            <a:ext cx="7401339" cy="25380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AC2A14D2-8A9F-41C2-8CE4-9306A960EDA5}"/>
              </a:ext>
            </a:extLst>
          </p:cNvPr>
          <p:cNvSpPr/>
          <p:nvPr/>
        </p:nvSpPr>
        <p:spPr>
          <a:xfrm>
            <a:off x="1566167" y="3899481"/>
            <a:ext cx="4180696" cy="369332"/>
          </a:xfrm>
          <a:prstGeom prst="rect">
            <a:avLst/>
          </a:prstGeom>
        </p:spPr>
        <p:txBody>
          <a:bodyPr wrap="none">
            <a:spAutoFit/>
          </a:bodyPr>
          <a:lstStyle/>
          <a:p>
            <a:r>
              <a:rPr lang="en-US" b="1" dirty="0">
                <a:solidFill>
                  <a:schemeClr val="bg1">
                    <a:lumMod val="95000"/>
                    <a:lumOff val="5000"/>
                  </a:schemeClr>
                </a:solidFill>
              </a:rPr>
              <a:t>Doctrine and Covenants 107:13,15.</a:t>
            </a:r>
          </a:p>
        </p:txBody>
      </p:sp>
      <p:sp>
        <p:nvSpPr>
          <p:cNvPr id="3" name="Rectangle 2">
            <a:extLst>
              <a:ext uri="{FF2B5EF4-FFF2-40B4-BE49-F238E27FC236}">
                <a16:creationId xmlns:a16="http://schemas.microsoft.com/office/drawing/2014/main" id="{65F95E4C-4A89-40A2-88B2-48D92570B9FF}"/>
              </a:ext>
            </a:extLst>
          </p:cNvPr>
          <p:cNvSpPr/>
          <p:nvPr/>
        </p:nvSpPr>
        <p:spPr>
          <a:xfrm>
            <a:off x="1566166" y="4215805"/>
            <a:ext cx="8187433" cy="1077218"/>
          </a:xfrm>
          <a:prstGeom prst="rect">
            <a:avLst/>
          </a:prstGeom>
        </p:spPr>
        <p:txBody>
          <a:bodyPr wrap="square">
            <a:spAutoFit/>
          </a:bodyPr>
          <a:lstStyle/>
          <a:p>
            <a:pPr algn="just"/>
            <a:r>
              <a:rPr lang="en-US" sz="1600" b="1" dirty="0">
                <a:solidFill>
                  <a:schemeClr val="bg1">
                    <a:lumMod val="95000"/>
                    <a:lumOff val="5000"/>
                  </a:schemeClr>
                </a:solidFill>
                <a:latin typeface="Palatino"/>
              </a:rPr>
              <a:t>13 </a:t>
            </a:r>
            <a:r>
              <a:rPr lang="en-US" sz="1600" dirty="0">
                <a:solidFill>
                  <a:schemeClr val="bg1">
                    <a:lumMod val="95000"/>
                    <a:lumOff val="5000"/>
                  </a:schemeClr>
                </a:solidFill>
                <a:latin typeface="Palatino"/>
              </a:rPr>
              <a:t>The second priesthood is called the Priesthood of Aaron, because it was conferred upon Aaron and his seed, throughout all their generations.</a:t>
            </a:r>
          </a:p>
          <a:p>
            <a:pPr algn="just"/>
            <a:r>
              <a:rPr lang="en-US" sz="1600" b="1" dirty="0">
                <a:solidFill>
                  <a:schemeClr val="bg1">
                    <a:lumMod val="95000"/>
                    <a:lumOff val="5000"/>
                  </a:schemeClr>
                </a:solidFill>
              </a:rPr>
              <a:t>15 </a:t>
            </a:r>
            <a:r>
              <a:rPr lang="en-US" sz="1600" dirty="0">
                <a:solidFill>
                  <a:schemeClr val="bg1">
                    <a:lumMod val="95000"/>
                    <a:lumOff val="5000"/>
                  </a:schemeClr>
                </a:solidFill>
              </a:rPr>
              <a:t>The bishopric is the presidency of this priesthood, and holds the keys or authority of the same.</a:t>
            </a:r>
          </a:p>
        </p:txBody>
      </p:sp>
      <p:sp>
        <p:nvSpPr>
          <p:cNvPr id="6" name="Rectangle 5">
            <a:extLst>
              <a:ext uri="{FF2B5EF4-FFF2-40B4-BE49-F238E27FC236}">
                <a16:creationId xmlns:a16="http://schemas.microsoft.com/office/drawing/2014/main" id="{A1D0A7B7-437C-43D4-97AA-EF2F2A535FEB}"/>
              </a:ext>
            </a:extLst>
          </p:cNvPr>
          <p:cNvSpPr/>
          <p:nvPr/>
        </p:nvSpPr>
        <p:spPr>
          <a:xfrm>
            <a:off x="2291609" y="1198910"/>
            <a:ext cx="3843132" cy="369332"/>
          </a:xfrm>
          <a:prstGeom prst="rect">
            <a:avLst/>
          </a:prstGeom>
        </p:spPr>
        <p:txBody>
          <a:bodyPr wrap="square">
            <a:spAutoFit/>
          </a:bodyPr>
          <a:lstStyle/>
          <a:p>
            <a:pPr algn="ctr"/>
            <a:r>
              <a:rPr lang="en-US" b="1" dirty="0">
                <a:solidFill>
                  <a:schemeClr val="bg1">
                    <a:lumMod val="95000"/>
                    <a:lumOff val="5000"/>
                  </a:schemeClr>
                </a:solidFill>
              </a:rPr>
              <a:t>Melchizedek Priesthood offices</a:t>
            </a:r>
          </a:p>
        </p:txBody>
      </p:sp>
      <p:sp>
        <p:nvSpPr>
          <p:cNvPr id="7" name="Rectangle 6">
            <a:extLst>
              <a:ext uri="{FF2B5EF4-FFF2-40B4-BE49-F238E27FC236}">
                <a16:creationId xmlns:a16="http://schemas.microsoft.com/office/drawing/2014/main" id="{98130C65-CEDF-4BD6-8B14-51195F955467}"/>
              </a:ext>
            </a:extLst>
          </p:cNvPr>
          <p:cNvSpPr/>
          <p:nvPr/>
        </p:nvSpPr>
        <p:spPr>
          <a:xfrm>
            <a:off x="6311953" y="1198910"/>
            <a:ext cx="3178434" cy="369332"/>
          </a:xfrm>
          <a:prstGeom prst="rect">
            <a:avLst/>
          </a:prstGeom>
        </p:spPr>
        <p:txBody>
          <a:bodyPr wrap="none">
            <a:spAutoFit/>
          </a:bodyPr>
          <a:lstStyle/>
          <a:p>
            <a:r>
              <a:rPr lang="en-US" b="1" dirty="0">
                <a:solidFill>
                  <a:schemeClr val="bg1">
                    <a:lumMod val="95000"/>
                    <a:lumOff val="5000"/>
                  </a:schemeClr>
                </a:solidFill>
              </a:rPr>
              <a:t>Aaronic Priesthood offices</a:t>
            </a:r>
            <a:endParaRPr lang="en-US" b="1" dirty="0"/>
          </a:p>
        </p:txBody>
      </p:sp>
      <p:sp>
        <p:nvSpPr>
          <p:cNvPr id="8" name="Rectangle 7">
            <a:extLst>
              <a:ext uri="{FF2B5EF4-FFF2-40B4-BE49-F238E27FC236}">
                <a16:creationId xmlns:a16="http://schemas.microsoft.com/office/drawing/2014/main" id="{4E0A5B0E-3C2D-4C50-81E3-CE67837FA2F3}"/>
              </a:ext>
            </a:extLst>
          </p:cNvPr>
          <p:cNvSpPr/>
          <p:nvPr/>
        </p:nvSpPr>
        <p:spPr>
          <a:xfrm>
            <a:off x="3538400" y="1635132"/>
            <a:ext cx="880947" cy="369332"/>
          </a:xfrm>
          <a:prstGeom prst="rect">
            <a:avLst/>
          </a:prstGeom>
        </p:spPr>
        <p:txBody>
          <a:bodyPr wrap="none">
            <a:spAutoFit/>
          </a:bodyPr>
          <a:lstStyle/>
          <a:p>
            <a:r>
              <a:rPr lang="en-US" dirty="0">
                <a:solidFill>
                  <a:schemeClr val="bg1">
                    <a:lumMod val="95000"/>
                    <a:lumOff val="5000"/>
                  </a:schemeClr>
                </a:solidFill>
              </a:rPr>
              <a:t> Elder.</a:t>
            </a:r>
          </a:p>
        </p:txBody>
      </p:sp>
      <p:sp>
        <p:nvSpPr>
          <p:cNvPr id="9" name="Rectangle 8">
            <a:extLst>
              <a:ext uri="{FF2B5EF4-FFF2-40B4-BE49-F238E27FC236}">
                <a16:creationId xmlns:a16="http://schemas.microsoft.com/office/drawing/2014/main" id="{397185F9-D8E1-4C2D-9F11-3F06566F759B}"/>
              </a:ext>
            </a:extLst>
          </p:cNvPr>
          <p:cNvSpPr/>
          <p:nvPr/>
        </p:nvSpPr>
        <p:spPr>
          <a:xfrm>
            <a:off x="3295315" y="1909586"/>
            <a:ext cx="1438022" cy="369332"/>
          </a:xfrm>
          <a:prstGeom prst="rect">
            <a:avLst/>
          </a:prstGeom>
        </p:spPr>
        <p:txBody>
          <a:bodyPr wrap="none">
            <a:spAutoFit/>
          </a:bodyPr>
          <a:lstStyle/>
          <a:p>
            <a:r>
              <a:rPr lang="en-US" dirty="0">
                <a:solidFill>
                  <a:schemeClr val="bg1">
                    <a:lumMod val="95000"/>
                    <a:lumOff val="5000"/>
                  </a:schemeClr>
                </a:solidFill>
              </a:rPr>
              <a:t>High priest.</a:t>
            </a:r>
          </a:p>
        </p:txBody>
      </p:sp>
      <p:sp>
        <p:nvSpPr>
          <p:cNvPr id="10" name="Rectangle 9">
            <a:extLst>
              <a:ext uri="{FF2B5EF4-FFF2-40B4-BE49-F238E27FC236}">
                <a16:creationId xmlns:a16="http://schemas.microsoft.com/office/drawing/2014/main" id="{47D44CAD-EB2B-454A-9A85-4E01E6ED47A0}"/>
              </a:ext>
            </a:extLst>
          </p:cNvPr>
          <p:cNvSpPr/>
          <p:nvPr/>
        </p:nvSpPr>
        <p:spPr>
          <a:xfrm>
            <a:off x="3413648" y="2242577"/>
            <a:ext cx="1201355" cy="369332"/>
          </a:xfrm>
          <a:prstGeom prst="rect">
            <a:avLst/>
          </a:prstGeom>
        </p:spPr>
        <p:txBody>
          <a:bodyPr wrap="none">
            <a:spAutoFit/>
          </a:bodyPr>
          <a:lstStyle/>
          <a:p>
            <a:r>
              <a:rPr lang="en-US" dirty="0">
                <a:solidFill>
                  <a:schemeClr val="bg1">
                    <a:lumMod val="95000"/>
                    <a:lumOff val="5000"/>
                  </a:schemeClr>
                </a:solidFill>
              </a:rPr>
              <a:t>Patriarch.</a:t>
            </a:r>
          </a:p>
        </p:txBody>
      </p:sp>
      <p:sp>
        <p:nvSpPr>
          <p:cNvPr id="11" name="Rectangle 10">
            <a:extLst>
              <a:ext uri="{FF2B5EF4-FFF2-40B4-BE49-F238E27FC236}">
                <a16:creationId xmlns:a16="http://schemas.microsoft.com/office/drawing/2014/main" id="{6B90C23A-F6D5-4523-9AD6-C3F7B37830C7}"/>
              </a:ext>
            </a:extLst>
          </p:cNvPr>
          <p:cNvSpPr/>
          <p:nvPr/>
        </p:nvSpPr>
        <p:spPr>
          <a:xfrm>
            <a:off x="3464815" y="2602059"/>
            <a:ext cx="1099019" cy="369332"/>
          </a:xfrm>
          <a:prstGeom prst="rect">
            <a:avLst/>
          </a:prstGeom>
        </p:spPr>
        <p:txBody>
          <a:bodyPr wrap="none">
            <a:spAutoFit/>
          </a:bodyPr>
          <a:lstStyle/>
          <a:p>
            <a:r>
              <a:rPr lang="en-US" dirty="0">
                <a:solidFill>
                  <a:schemeClr val="bg1">
                    <a:lumMod val="95000"/>
                    <a:lumOff val="5000"/>
                  </a:schemeClr>
                </a:solidFill>
              </a:rPr>
              <a:t>Seventy. </a:t>
            </a:r>
          </a:p>
        </p:txBody>
      </p:sp>
      <p:sp>
        <p:nvSpPr>
          <p:cNvPr id="12" name="Rectangle 11">
            <a:extLst>
              <a:ext uri="{FF2B5EF4-FFF2-40B4-BE49-F238E27FC236}">
                <a16:creationId xmlns:a16="http://schemas.microsoft.com/office/drawing/2014/main" id="{52641917-693D-45AC-875F-98F452A3C260}"/>
              </a:ext>
            </a:extLst>
          </p:cNvPr>
          <p:cNvSpPr/>
          <p:nvPr/>
        </p:nvSpPr>
        <p:spPr>
          <a:xfrm>
            <a:off x="3483473" y="2944900"/>
            <a:ext cx="1061701" cy="369332"/>
          </a:xfrm>
          <a:prstGeom prst="rect">
            <a:avLst/>
          </a:prstGeom>
        </p:spPr>
        <p:txBody>
          <a:bodyPr wrap="none">
            <a:spAutoFit/>
          </a:bodyPr>
          <a:lstStyle/>
          <a:p>
            <a:r>
              <a:rPr lang="en-US" dirty="0">
                <a:solidFill>
                  <a:schemeClr val="bg1">
                    <a:lumMod val="95000"/>
                    <a:lumOff val="5000"/>
                  </a:schemeClr>
                </a:solidFill>
              </a:rPr>
              <a:t>Apostle.</a:t>
            </a:r>
          </a:p>
        </p:txBody>
      </p:sp>
      <p:sp>
        <p:nvSpPr>
          <p:cNvPr id="13" name="Rectangle 12">
            <a:extLst>
              <a:ext uri="{FF2B5EF4-FFF2-40B4-BE49-F238E27FC236}">
                <a16:creationId xmlns:a16="http://schemas.microsoft.com/office/drawing/2014/main" id="{6257F892-DC56-4538-BFCE-AE9CD46E3532}"/>
              </a:ext>
            </a:extLst>
          </p:cNvPr>
          <p:cNvSpPr/>
          <p:nvPr/>
        </p:nvSpPr>
        <p:spPr>
          <a:xfrm>
            <a:off x="7218004" y="2565233"/>
            <a:ext cx="960904" cy="369332"/>
          </a:xfrm>
          <a:prstGeom prst="rect">
            <a:avLst/>
          </a:prstGeom>
        </p:spPr>
        <p:txBody>
          <a:bodyPr wrap="none">
            <a:spAutoFit/>
          </a:bodyPr>
          <a:lstStyle/>
          <a:p>
            <a:r>
              <a:rPr lang="en-US" dirty="0">
                <a:solidFill>
                  <a:schemeClr val="bg1">
                    <a:lumMod val="95000"/>
                    <a:lumOff val="5000"/>
                  </a:schemeClr>
                </a:solidFill>
              </a:rPr>
              <a:t>Bishop.</a:t>
            </a:r>
          </a:p>
        </p:txBody>
      </p:sp>
      <p:sp>
        <p:nvSpPr>
          <p:cNvPr id="14" name="Rectangle 13">
            <a:extLst>
              <a:ext uri="{FF2B5EF4-FFF2-40B4-BE49-F238E27FC236}">
                <a16:creationId xmlns:a16="http://schemas.microsoft.com/office/drawing/2014/main" id="{2D673176-F89A-4594-9A65-FADDCB9E819E}"/>
              </a:ext>
            </a:extLst>
          </p:cNvPr>
          <p:cNvSpPr/>
          <p:nvPr/>
        </p:nvSpPr>
        <p:spPr>
          <a:xfrm>
            <a:off x="7201364" y="1640151"/>
            <a:ext cx="1061509" cy="369332"/>
          </a:xfrm>
          <a:prstGeom prst="rect">
            <a:avLst/>
          </a:prstGeom>
        </p:spPr>
        <p:txBody>
          <a:bodyPr wrap="none">
            <a:spAutoFit/>
          </a:bodyPr>
          <a:lstStyle/>
          <a:p>
            <a:r>
              <a:rPr lang="en-US">
                <a:solidFill>
                  <a:schemeClr val="bg1">
                    <a:lumMod val="95000"/>
                    <a:lumOff val="5000"/>
                  </a:schemeClr>
                </a:solidFill>
              </a:rPr>
              <a:t>Deacon.</a:t>
            </a:r>
            <a:endParaRPr lang="en-US" dirty="0">
              <a:solidFill>
                <a:schemeClr val="bg1">
                  <a:lumMod val="95000"/>
                  <a:lumOff val="5000"/>
                </a:schemeClr>
              </a:solidFill>
            </a:endParaRPr>
          </a:p>
        </p:txBody>
      </p:sp>
      <p:sp>
        <p:nvSpPr>
          <p:cNvPr id="15" name="Rectangle 14">
            <a:extLst>
              <a:ext uri="{FF2B5EF4-FFF2-40B4-BE49-F238E27FC236}">
                <a16:creationId xmlns:a16="http://schemas.microsoft.com/office/drawing/2014/main" id="{6419B8EA-8018-4CBF-89AE-C80C7592FA3D}"/>
              </a:ext>
            </a:extLst>
          </p:cNvPr>
          <p:cNvSpPr/>
          <p:nvPr/>
        </p:nvSpPr>
        <p:spPr>
          <a:xfrm>
            <a:off x="7149907" y="1960556"/>
            <a:ext cx="1097095" cy="369332"/>
          </a:xfrm>
          <a:prstGeom prst="rect">
            <a:avLst/>
          </a:prstGeom>
        </p:spPr>
        <p:txBody>
          <a:bodyPr wrap="none">
            <a:spAutoFit/>
          </a:bodyPr>
          <a:lstStyle/>
          <a:p>
            <a:r>
              <a:rPr lang="en-US" dirty="0">
                <a:solidFill>
                  <a:schemeClr val="bg1">
                    <a:lumMod val="95000"/>
                    <a:lumOff val="5000"/>
                  </a:schemeClr>
                </a:solidFill>
              </a:rPr>
              <a:t>Teacher.</a:t>
            </a:r>
          </a:p>
        </p:txBody>
      </p:sp>
      <p:sp>
        <p:nvSpPr>
          <p:cNvPr id="16" name="Rectangle 15">
            <a:extLst>
              <a:ext uri="{FF2B5EF4-FFF2-40B4-BE49-F238E27FC236}">
                <a16:creationId xmlns:a16="http://schemas.microsoft.com/office/drawing/2014/main" id="{835D16DC-E848-4FA1-9493-EE1A2A245266}"/>
              </a:ext>
            </a:extLst>
          </p:cNvPr>
          <p:cNvSpPr/>
          <p:nvPr/>
        </p:nvSpPr>
        <p:spPr>
          <a:xfrm>
            <a:off x="7267986" y="2244828"/>
            <a:ext cx="860941" cy="369332"/>
          </a:xfrm>
          <a:prstGeom prst="rect">
            <a:avLst/>
          </a:prstGeom>
        </p:spPr>
        <p:txBody>
          <a:bodyPr wrap="none">
            <a:spAutoFit/>
          </a:bodyPr>
          <a:lstStyle/>
          <a:p>
            <a:r>
              <a:rPr lang="en-US" dirty="0">
                <a:solidFill>
                  <a:schemeClr val="bg1">
                    <a:lumMod val="95000"/>
                    <a:lumOff val="5000"/>
                  </a:schemeClr>
                </a:solidFill>
              </a:rPr>
              <a:t>Priest.</a:t>
            </a:r>
          </a:p>
        </p:txBody>
      </p:sp>
    </p:spTree>
    <p:extLst>
      <p:ext uri="{BB962C8B-B14F-4D97-AF65-F5344CB8AC3E}">
        <p14:creationId xmlns:p14="http://schemas.microsoft.com/office/powerpoint/2010/main" val="2039386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8"/>
                                        </p:tgtEl>
                                        <p:attrNameLst>
                                          <p:attrName>ppt_y</p:attrName>
                                        </p:attrNameLst>
                                      </p:cBhvr>
                                      <p:tavLst>
                                        <p:tav tm="0">
                                          <p:val>
                                            <p:strVal val="#ppt_y"/>
                                          </p:val>
                                        </p:tav>
                                        <p:tav tm="100000">
                                          <p:val>
                                            <p:strVal val="#ppt_y"/>
                                          </p:val>
                                        </p:tav>
                                      </p:tavLst>
                                    </p:anim>
                                    <p:anim calcmode="lin" valueType="num">
                                      <p:cBhvr>
                                        <p:cTn id="32"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9"/>
                                        </p:tgtEl>
                                        <p:attrNameLst>
                                          <p:attrName>ppt_y</p:attrName>
                                        </p:attrNameLst>
                                      </p:cBhvr>
                                      <p:tavLst>
                                        <p:tav tm="0">
                                          <p:val>
                                            <p:strVal val="#ppt_y"/>
                                          </p:val>
                                        </p:tav>
                                        <p:tav tm="100000">
                                          <p:val>
                                            <p:strVal val="#ppt_y"/>
                                          </p:val>
                                        </p:tav>
                                      </p:tavLst>
                                    </p:anim>
                                    <p:anim calcmode="lin" valueType="num">
                                      <p:cBhvr>
                                        <p:cTn id="41"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0"/>
                                        </p:tgtEl>
                                        <p:attrNameLst>
                                          <p:attrName>style.visibility</p:attrName>
                                        </p:attrNameLst>
                                      </p:cBhvr>
                                      <p:to>
                                        <p:strVal val="visible"/>
                                      </p:to>
                                    </p:set>
                                    <p:anim calcmode="lin" valueType="num">
                                      <p:cBhvr>
                                        <p:cTn id="48"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0"/>
                                        </p:tgtEl>
                                        <p:attrNameLst>
                                          <p:attrName>ppt_y</p:attrName>
                                        </p:attrNameLst>
                                      </p:cBhvr>
                                      <p:tavLst>
                                        <p:tav tm="0">
                                          <p:val>
                                            <p:strVal val="#ppt_y"/>
                                          </p:val>
                                        </p:tav>
                                        <p:tav tm="100000">
                                          <p:val>
                                            <p:strVal val="#ppt_y"/>
                                          </p:val>
                                        </p:tav>
                                      </p:tavLst>
                                    </p:anim>
                                    <p:anim calcmode="lin" valueType="num">
                                      <p:cBhvr>
                                        <p:cTn id="50"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8" dur="250" fill="hold"/>
                                        <p:tgtEl>
                                          <p:spTgt spid="11"/>
                                        </p:tgtEl>
                                        <p:attrNameLst>
                                          <p:attrName>ppt_y</p:attrName>
                                        </p:attrNameLst>
                                      </p:cBhvr>
                                      <p:tavLst>
                                        <p:tav tm="0">
                                          <p:val>
                                            <p:strVal val="#ppt_y"/>
                                          </p:val>
                                        </p:tav>
                                        <p:tav tm="100000">
                                          <p:val>
                                            <p:strVal val="#ppt_y"/>
                                          </p:val>
                                        </p:tav>
                                      </p:tavLst>
                                    </p:anim>
                                    <p:anim calcmode="lin" valueType="num">
                                      <p:cBhvr>
                                        <p:cTn id="59"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0"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1" dur="250" tmFilter="0,0; .5, 1; 1, 1"/>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2"/>
                                        </p:tgtEl>
                                        <p:attrNameLst>
                                          <p:attrName>ppt_y</p:attrName>
                                        </p:attrNameLst>
                                      </p:cBhvr>
                                      <p:tavLst>
                                        <p:tav tm="0">
                                          <p:val>
                                            <p:strVal val="#ppt_y"/>
                                          </p:val>
                                        </p:tav>
                                        <p:tav tm="100000">
                                          <p:val>
                                            <p:strVal val="#ppt_y"/>
                                          </p:val>
                                        </p:tav>
                                      </p:tavLst>
                                    </p:anim>
                                    <p:anim calcmode="lin" valueType="num">
                                      <p:cBhvr>
                                        <p:cTn id="6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4"/>
                                        </p:tgtEl>
                                        <p:attrNameLst>
                                          <p:attrName>style.visibility</p:attrName>
                                        </p:attrNameLst>
                                      </p:cBhvr>
                                      <p:to>
                                        <p:strVal val="visible"/>
                                      </p:to>
                                    </p:set>
                                    <p:anim calcmode="lin" valueType="num">
                                      <p:cBhvr>
                                        <p:cTn id="75"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14"/>
                                        </p:tgtEl>
                                        <p:attrNameLst>
                                          <p:attrName>ppt_y</p:attrName>
                                        </p:attrNameLst>
                                      </p:cBhvr>
                                      <p:tavLst>
                                        <p:tav tm="0">
                                          <p:val>
                                            <p:strVal val="#ppt_y"/>
                                          </p:val>
                                        </p:tav>
                                        <p:tav tm="100000">
                                          <p:val>
                                            <p:strVal val="#ppt_y"/>
                                          </p:val>
                                        </p:tav>
                                      </p:tavLst>
                                    </p:anim>
                                    <p:anim calcmode="lin" valueType="num">
                                      <p:cBhvr>
                                        <p:cTn id="77"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5"/>
                                        </p:tgtEl>
                                        <p:attrNameLst>
                                          <p:attrName>style.visibility</p:attrName>
                                        </p:attrNameLst>
                                      </p:cBhvr>
                                      <p:to>
                                        <p:strVal val="visible"/>
                                      </p:to>
                                    </p:set>
                                    <p:anim calcmode="lin" valueType="num">
                                      <p:cBhvr>
                                        <p:cTn id="84"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15"/>
                                        </p:tgtEl>
                                        <p:attrNameLst>
                                          <p:attrName>ppt_y</p:attrName>
                                        </p:attrNameLst>
                                      </p:cBhvr>
                                      <p:tavLst>
                                        <p:tav tm="0">
                                          <p:val>
                                            <p:strVal val="#ppt_y"/>
                                          </p:val>
                                        </p:tav>
                                        <p:tav tm="100000">
                                          <p:val>
                                            <p:strVal val="#ppt_y"/>
                                          </p:val>
                                        </p:tav>
                                      </p:tavLst>
                                    </p:anim>
                                    <p:anim calcmode="lin" valueType="num">
                                      <p:cBhvr>
                                        <p:cTn id="86"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16"/>
                                        </p:tgtEl>
                                        <p:attrNameLst>
                                          <p:attrName>style.visibility</p:attrName>
                                        </p:attrNameLst>
                                      </p:cBhvr>
                                      <p:to>
                                        <p:strVal val="visible"/>
                                      </p:to>
                                    </p:set>
                                    <p:anim calcmode="lin" valueType="num">
                                      <p:cBhvr>
                                        <p:cTn id="93"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16"/>
                                        </p:tgtEl>
                                        <p:attrNameLst>
                                          <p:attrName>ppt_y</p:attrName>
                                        </p:attrNameLst>
                                      </p:cBhvr>
                                      <p:tavLst>
                                        <p:tav tm="0">
                                          <p:val>
                                            <p:strVal val="#ppt_y"/>
                                          </p:val>
                                        </p:tav>
                                        <p:tav tm="100000">
                                          <p:val>
                                            <p:strVal val="#ppt_y"/>
                                          </p:val>
                                        </p:tav>
                                      </p:tavLst>
                                    </p:anim>
                                    <p:anim calcmode="lin" valueType="num">
                                      <p:cBhvr>
                                        <p:cTn id="95"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13"/>
                                        </p:tgtEl>
                                        <p:attrNameLst>
                                          <p:attrName>style.visibility</p:attrName>
                                        </p:attrNameLst>
                                      </p:cBhvr>
                                      <p:to>
                                        <p:strVal val="visible"/>
                                      </p:to>
                                    </p:set>
                                    <p:anim calcmode="lin" valueType="num">
                                      <p:cBhvr>
                                        <p:cTn id="102"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03" dur="250" fill="hold"/>
                                        <p:tgtEl>
                                          <p:spTgt spid="13"/>
                                        </p:tgtEl>
                                        <p:attrNameLst>
                                          <p:attrName>ppt_y</p:attrName>
                                        </p:attrNameLst>
                                      </p:cBhvr>
                                      <p:tavLst>
                                        <p:tav tm="0">
                                          <p:val>
                                            <p:strVal val="#ppt_y"/>
                                          </p:val>
                                        </p:tav>
                                        <p:tav tm="100000">
                                          <p:val>
                                            <p:strVal val="#ppt_y"/>
                                          </p:val>
                                        </p:tav>
                                      </p:tavLst>
                                    </p:anim>
                                    <p:anim calcmode="lin" valueType="num">
                                      <p:cBhvr>
                                        <p:cTn id="104"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5"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2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P spid="6" grpId="0"/>
      <p:bldP spid="7" grpId="0"/>
      <p:bldP spid="8" grpId="0"/>
      <p:bldP spid="9"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3" name="Rectangle 2">
            <a:extLst>
              <a:ext uri="{FF2B5EF4-FFF2-40B4-BE49-F238E27FC236}">
                <a16:creationId xmlns:a16="http://schemas.microsoft.com/office/drawing/2014/main" id="{A45A8041-F84B-4507-A449-C607E8B54304}"/>
              </a:ext>
            </a:extLst>
          </p:cNvPr>
          <p:cNvSpPr/>
          <p:nvPr/>
        </p:nvSpPr>
        <p:spPr>
          <a:xfrm>
            <a:off x="2182977" y="3136612"/>
            <a:ext cx="7826046" cy="584775"/>
          </a:xfrm>
          <a:prstGeom prst="rect">
            <a:avLst/>
          </a:prstGeom>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ea typeface="Microsoft Himalaya" panose="01010100010101010101" pitchFamily="2" charset="0"/>
                <a:cs typeface="Calibri" panose="020F0502020204030204" pitchFamily="34" charset="0"/>
              </a:rPr>
              <a:t>Doctrine and Covenants 106:1-107:20.</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4" name="Rectangle 3">
            <a:extLst>
              <a:ext uri="{FF2B5EF4-FFF2-40B4-BE49-F238E27FC236}">
                <a16:creationId xmlns:a16="http://schemas.microsoft.com/office/drawing/2014/main" id="{8FE11D2D-B114-47DE-AE8C-157713071642}"/>
              </a:ext>
            </a:extLst>
          </p:cNvPr>
          <p:cNvSpPr/>
          <p:nvPr/>
        </p:nvSpPr>
        <p:spPr>
          <a:xfrm>
            <a:off x="3048000" y="2459504"/>
            <a:ext cx="6096000" cy="1938992"/>
          </a:xfrm>
          <a:prstGeom prst="rect">
            <a:avLst/>
          </a:prstGeom>
        </p:spPr>
        <p:txBody>
          <a:bodyPr>
            <a:spAutoFit/>
          </a:bodyPr>
          <a:lstStyle/>
          <a:p>
            <a:pPr algn="ctr"/>
            <a:r>
              <a:rPr lang="en-US" sz="4000" dirty="0">
                <a:solidFill>
                  <a:schemeClr val="bg1">
                    <a:lumMod val="95000"/>
                    <a:lumOff val="5000"/>
                  </a:schemeClr>
                </a:solidFill>
                <a:latin typeface="Bahnschrift SemiLight SemiConde" panose="020B0502040204020203" pitchFamily="34" charset="0"/>
              </a:rPr>
              <a:t>“The Lord calls Warren Cowdery as the presiding high priest in Freedom, New York”</a:t>
            </a:r>
          </a:p>
        </p:txBody>
      </p:sp>
      <p:sp>
        <p:nvSpPr>
          <p:cNvPr id="5" name="Rectangle 4">
            <a:extLst>
              <a:ext uri="{FF2B5EF4-FFF2-40B4-BE49-F238E27FC236}">
                <a16:creationId xmlns:a16="http://schemas.microsoft.com/office/drawing/2014/main" id="{60E62809-EC93-4BB2-824C-4BA8726F2DBB}"/>
              </a:ext>
            </a:extLst>
          </p:cNvPr>
          <p:cNvSpPr/>
          <p:nvPr/>
        </p:nvSpPr>
        <p:spPr>
          <a:xfrm>
            <a:off x="1838711" y="1204519"/>
            <a:ext cx="3581109" cy="400110"/>
          </a:xfrm>
          <a:prstGeom prst="rect">
            <a:avLst/>
          </a:prstGeom>
        </p:spPr>
        <p:txBody>
          <a:bodyPr wrap="none">
            <a:spAutoFit/>
          </a:bodyPr>
          <a:lstStyle/>
          <a:p>
            <a:r>
              <a:rPr lang="en-US" sz="2000" dirty="0">
                <a:solidFill>
                  <a:schemeClr val="bg1">
                    <a:lumMod val="95000"/>
                    <a:lumOff val="5000"/>
                  </a:schemeClr>
                </a:solidFill>
                <a:effectLst>
                  <a:outerShdw blurRad="38100" dist="38100" dir="2700000" algn="tl">
                    <a:srgbClr val="000000">
                      <a:alpha val="43137"/>
                    </a:srgbClr>
                  </a:outerShdw>
                </a:effectLst>
              </a:rPr>
              <a:t>Doctrine and Covenants 106.</a:t>
            </a:r>
          </a:p>
        </p:txBody>
      </p:sp>
    </p:spTree>
    <p:extLst>
      <p:ext uri="{BB962C8B-B14F-4D97-AF65-F5344CB8AC3E}">
        <p14:creationId xmlns:p14="http://schemas.microsoft.com/office/powerpoint/2010/main" val="2245227433"/>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2" name="Rectangle 1">
            <a:extLst>
              <a:ext uri="{FF2B5EF4-FFF2-40B4-BE49-F238E27FC236}">
                <a16:creationId xmlns:a16="http://schemas.microsoft.com/office/drawing/2014/main" id="{D494C04C-632E-4FE0-B508-02D7D2935EFA}"/>
              </a:ext>
            </a:extLst>
          </p:cNvPr>
          <p:cNvSpPr/>
          <p:nvPr/>
        </p:nvSpPr>
        <p:spPr>
          <a:xfrm>
            <a:off x="1492539" y="1077910"/>
            <a:ext cx="6322693" cy="369332"/>
          </a:xfrm>
          <a:prstGeom prst="rect">
            <a:avLst/>
          </a:prstGeom>
        </p:spPr>
        <p:txBody>
          <a:bodyPr wrap="none">
            <a:spAutoFit/>
          </a:bodyPr>
          <a:lstStyle/>
          <a:p>
            <a:r>
              <a:rPr lang="en-US" b="1" dirty="0">
                <a:solidFill>
                  <a:schemeClr val="bg1">
                    <a:lumMod val="95000"/>
                    <a:lumOff val="5000"/>
                  </a:schemeClr>
                </a:solidFill>
              </a:rPr>
              <a:t>How do you think that person felt as he was sustained?</a:t>
            </a:r>
          </a:p>
        </p:txBody>
      </p:sp>
      <p:sp>
        <p:nvSpPr>
          <p:cNvPr id="8" name="Rectangle 7">
            <a:extLst>
              <a:ext uri="{FF2B5EF4-FFF2-40B4-BE49-F238E27FC236}">
                <a16:creationId xmlns:a16="http://schemas.microsoft.com/office/drawing/2014/main" id="{C173EFCE-591A-440F-A98E-BC0A55DD71FA}"/>
              </a:ext>
            </a:extLst>
          </p:cNvPr>
          <p:cNvSpPr/>
          <p:nvPr/>
        </p:nvSpPr>
        <p:spPr>
          <a:xfrm>
            <a:off x="1492539" y="1612481"/>
            <a:ext cx="3844066" cy="369332"/>
          </a:xfrm>
          <a:prstGeom prst="rect">
            <a:avLst/>
          </a:prstGeom>
        </p:spPr>
        <p:txBody>
          <a:bodyPr wrap="none">
            <a:spAutoFit/>
          </a:bodyPr>
          <a:lstStyle/>
          <a:p>
            <a:r>
              <a:rPr lang="en-US" b="1" dirty="0">
                <a:solidFill>
                  <a:schemeClr val="bg1">
                    <a:lumMod val="95000"/>
                    <a:lumOff val="5000"/>
                  </a:schemeClr>
                </a:solidFill>
                <a:effectLst>
                  <a:outerShdw blurRad="38100" dist="38100" dir="2700000" algn="tl">
                    <a:srgbClr val="000000">
                      <a:alpha val="43137"/>
                    </a:srgbClr>
                  </a:outerShdw>
                </a:effectLst>
              </a:rPr>
              <a:t>Doctrine and Covenants 106:1-3.</a:t>
            </a:r>
          </a:p>
        </p:txBody>
      </p:sp>
      <p:sp>
        <p:nvSpPr>
          <p:cNvPr id="3" name="Rectangle 2">
            <a:extLst>
              <a:ext uri="{FF2B5EF4-FFF2-40B4-BE49-F238E27FC236}">
                <a16:creationId xmlns:a16="http://schemas.microsoft.com/office/drawing/2014/main" id="{65F88763-86BF-43C1-A379-B67B577BD7EB}"/>
              </a:ext>
            </a:extLst>
          </p:cNvPr>
          <p:cNvSpPr/>
          <p:nvPr/>
        </p:nvSpPr>
        <p:spPr>
          <a:xfrm>
            <a:off x="1492538" y="1911875"/>
            <a:ext cx="8382981" cy="1815882"/>
          </a:xfrm>
          <a:prstGeom prst="rect">
            <a:avLst/>
          </a:prstGeom>
        </p:spPr>
        <p:txBody>
          <a:bodyPr wrap="square">
            <a:spAutoFit/>
          </a:bodyPr>
          <a:lstStyle/>
          <a:p>
            <a:pPr algn="just" fontAlgn="base"/>
            <a:r>
              <a:rPr lang="en-US" sz="1600" b="1" dirty="0">
                <a:solidFill>
                  <a:schemeClr val="bg1">
                    <a:lumMod val="95000"/>
                    <a:lumOff val="5000"/>
                  </a:schemeClr>
                </a:solidFill>
                <a:latin typeface="Palatino"/>
              </a:rPr>
              <a:t>1 </a:t>
            </a:r>
            <a:r>
              <a:rPr lang="en-US" sz="1600" dirty="0">
                <a:solidFill>
                  <a:schemeClr val="bg1">
                    <a:lumMod val="95000"/>
                    <a:lumOff val="5000"/>
                  </a:schemeClr>
                </a:solidFill>
                <a:latin typeface="Palatino"/>
              </a:rPr>
              <a:t>It is my will that my servant Warren A. Cowdery should be appointed and ordained a presiding high priest over my church, in the land of Freedom and the regions round about;</a:t>
            </a:r>
          </a:p>
          <a:p>
            <a:pPr algn="just" fontAlgn="base"/>
            <a:r>
              <a:rPr lang="en-US" sz="1600" b="1" dirty="0">
                <a:solidFill>
                  <a:schemeClr val="bg1">
                    <a:lumMod val="95000"/>
                    <a:lumOff val="5000"/>
                  </a:schemeClr>
                </a:solidFill>
                <a:latin typeface="Palatino"/>
              </a:rPr>
              <a:t>2 </a:t>
            </a:r>
            <a:r>
              <a:rPr lang="en-US" sz="1600" dirty="0">
                <a:solidFill>
                  <a:schemeClr val="bg1">
                    <a:lumMod val="95000"/>
                    <a:lumOff val="5000"/>
                  </a:schemeClr>
                </a:solidFill>
                <a:latin typeface="Palatino"/>
              </a:rPr>
              <a:t>And should preach my everlasting gospel, and lift up his voice and warn the people, not only in his own place, but in the adjoining counties;</a:t>
            </a:r>
          </a:p>
          <a:p>
            <a:pPr algn="just" fontAlgn="base"/>
            <a:r>
              <a:rPr lang="en-US" sz="1600" b="1" dirty="0">
                <a:solidFill>
                  <a:schemeClr val="bg1">
                    <a:lumMod val="95000"/>
                    <a:lumOff val="5000"/>
                  </a:schemeClr>
                </a:solidFill>
                <a:latin typeface="Palatino"/>
              </a:rPr>
              <a:t>3 </a:t>
            </a:r>
            <a:r>
              <a:rPr lang="en-US" sz="1600" dirty="0">
                <a:solidFill>
                  <a:schemeClr val="bg1">
                    <a:lumMod val="95000"/>
                    <a:lumOff val="5000"/>
                  </a:schemeClr>
                </a:solidFill>
                <a:latin typeface="Palatino"/>
              </a:rPr>
              <a:t>And devote his whole time to this high and holy calling, which I now give unto him, seeking diligently the kingdom of heaven and its righteousness, and all things necessary shall be added thereunto; for the laborer is worthy of his hire.</a:t>
            </a:r>
            <a:endParaRPr lang="en-US" sz="1600" b="0" i="0" dirty="0">
              <a:solidFill>
                <a:schemeClr val="bg1">
                  <a:lumMod val="95000"/>
                  <a:lumOff val="5000"/>
                </a:schemeClr>
              </a:solidFill>
              <a:effectLst/>
              <a:latin typeface="Palatino"/>
            </a:endParaRPr>
          </a:p>
        </p:txBody>
      </p:sp>
      <p:sp>
        <p:nvSpPr>
          <p:cNvPr id="9" name="Rectangle 8">
            <a:extLst>
              <a:ext uri="{FF2B5EF4-FFF2-40B4-BE49-F238E27FC236}">
                <a16:creationId xmlns:a16="http://schemas.microsoft.com/office/drawing/2014/main" id="{C72FE22B-8CAC-424D-99EC-0A20CCBF299C}"/>
              </a:ext>
            </a:extLst>
          </p:cNvPr>
          <p:cNvSpPr/>
          <p:nvPr/>
        </p:nvSpPr>
        <p:spPr>
          <a:xfrm>
            <a:off x="1492537" y="3727757"/>
            <a:ext cx="5853718" cy="369332"/>
          </a:xfrm>
          <a:prstGeom prst="rect">
            <a:avLst/>
          </a:prstGeom>
        </p:spPr>
        <p:txBody>
          <a:bodyPr wrap="none">
            <a:spAutoFit/>
          </a:bodyPr>
          <a:lstStyle/>
          <a:p>
            <a:r>
              <a:rPr lang="en-US" b="1" dirty="0">
                <a:solidFill>
                  <a:schemeClr val="bg1">
                    <a:lumMod val="95000"/>
                    <a:lumOff val="5000"/>
                  </a:schemeClr>
                </a:solidFill>
              </a:rPr>
              <a:t>What did the Lord instruct Warren Cowdery to do?</a:t>
            </a:r>
          </a:p>
        </p:txBody>
      </p:sp>
      <p:sp>
        <p:nvSpPr>
          <p:cNvPr id="10" name="Rectangle 9">
            <a:extLst>
              <a:ext uri="{FF2B5EF4-FFF2-40B4-BE49-F238E27FC236}">
                <a16:creationId xmlns:a16="http://schemas.microsoft.com/office/drawing/2014/main" id="{241D704D-E95A-4139-A84A-35281D600F20}"/>
              </a:ext>
            </a:extLst>
          </p:cNvPr>
          <p:cNvSpPr/>
          <p:nvPr/>
        </p:nvSpPr>
        <p:spPr>
          <a:xfrm>
            <a:off x="1492539" y="4097089"/>
            <a:ext cx="3763916" cy="369332"/>
          </a:xfrm>
          <a:prstGeom prst="rect">
            <a:avLst/>
          </a:prstGeom>
        </p:spPr>
        <p:txBody>
          <a:bodyPr wrap="none">
            <a:spAutoFit/>
          </a:bodyPr>
          <a:lstStyle/>
          <a:p>
            <a:r>
              <a:rPr lang="en-US" b="1" dirty="0">
                <a:solidFill>
                  <a:schemeClr val="bg1">
                    <a:lumMod val="95000"/>
                    <a:lumOff val="5000"/>
                  </a:schemeClr>
                </a:solidFill>
                <a:effectLst>
                  <a:outerShdw blurRad="38100" dist="38100" dir="2700000" algn="tl">
                    <a:srgbClr val="000000">
                      <a:alpha val="43137"/>
                    </a:srgbClr>
                  </a:outerShdw>
                </a:effectLst>
              </a:rPr>
              <a:t>Doctrine and Covenants 106:6.</a:t>
            </a:r>
          </a:p>
        </p:txBody>
      </p:sp>
      <p:sp>
        <p:nvSpPr>
          <p:cNvPr id="11" name="Rectangle 10">
            <a:extLst>
              <a:ext uri="{FF2B5EF4-FFF2-40B4-BE49-F238E27FC236}">
                <a16:creationId xmlns:a16="http://schemas.microsoft.com/office/drawing/2014/main" id="{4263A2A5-AF47-4D37-B8D8-34A2E80D1693}"/>
              </a:ext>
            </a:extLst>
          </p:cNvPr>
          <p:cNvSpPr/>
          <p:nvPr/>
        </p:nvSpPr>
        <p:spPr>
          <a:xfrm>
            <a:off x="1492536" y="4345952"/>
            <a:ext cx="8382981" cy="646331"/>
          </a:xfrm>
          <a:prstGeom prst="rect">
            <a:avLst/>
          </a:prstGeom>
        </p:spPr>
        <p:txBody>
          <a:bodyPr wrap="square">
            <a:spAutoFit/>
          </a:bodyPr>
          <a:lstStyle/>
          <a:p>
            <a:pPr algn="just"/>
            <a:r>
              <a:rPr lang="en-US" dirty="0">
                <a:solidFill>
                  <a:schemeClr val="bg1">
                    <a:lumMod val="95000"/>
                    <a:lumOff val="5000"/>
                  </a:schemeClr>
                </a:solidFill>
                <a:latin typeface="Palatino"/>
              </a:rPr>
              <a:t>And again, verily I say unto you, there was joy in heaven when my servant Warren bowed to my scepter, and separated himself from the crafts of men;</a:t>
            </a:r>
            <a:endParaRPr lang="en-US" dirty="0">
              <a:solidFill>
                <a:schemeClr val="bg1">
                  <a:lumMod val="95000"/>
                  <a:lumOff val="5000"/>
                </a:schemeClr>
              </a:solidFill>
            </a:endParaRPr>
          </a:p>
        </p:txBody>
      </p:sp>
      <p:sp>
        <p:nvSpPr>
          <p:cNvPr id="12" name="Rectangle 11">
            <a:extLst>
              <a:ext uri="{FF2B5EF4-FFF2-40B4-BE49-F238E27FC236}">
                <a16:creationId xmlns:a16="http://schemas.microsoft.com/office/drawing/2014/main" id="{2BBF9DBF-8DF1-4A13-9799-5D7A67226B22}"/>
              </a:ext>
            </a:extLst>
          </p:cNvPr>
          <p:cNvSpPr/>
          <p:nvPr/>
        </p:nvSpPr>
        <p:spPr>
          <a:xfrm>
            <a:off x="1492536" y="4988375"/>
            <a:ext cx="7088756" cy="369332"/>
          </a:xfrm>
          <a:prstGeom prst="rect">
            <a:avLst/>
          </a:prstGeom>
        </p:spPr>
        <p:txBody>
          <a:bodyPr wrap="square">
            <a:spAutoFit/>
          </a:bodyPr>
          <a:lstStyle/>
          <a:p>
            <a:pPr algn="just"/>
            <a:r>
              <a:rPr lang="en-US" b="1" dirty="0">
                <a:solidFill>
                  <a:schemeClr val="bg1">
                    <a:lumMod val="95000"/>
                    <a:lumOff val="5000"/>
                  </a:schemeClr>
                </a:solidFill>
              </a:rPr>
              <a:t>What do you think the phrase “bowed to my scepter” means?</a:t>
            </a:r>
          </a:p>
        </p:txBody>
      </p:sp>
    </p:spTree>
    <p:extLst>
      <p:ext uri="{BB962C8B-B14F-4D97-AF65-F5344CB8AC3E}">
        <p14:creationId xmlns:p14="http://schemas.microsoft.com/office/powerpoint/2010/main" val="271785075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Scale>
                                      <p:cBhvr>
                                        <p:cTn id="2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
                                        </p:tgtEl>
                                        <p:attrNameLst>
                                          <p:attrName>ppt_x</p:attrName>
                                          <p:attrName>ppt_y</p:attrName>
                                        </p:attrNameLst>
                                      </p:cBhvr>
                                    </p:animMotion>
                                    <p:animEffect transition="in" filter="fade">
                                      <p:cBhvr>
                                        <p:cTn id="22" dur="1000"/>
                                        <p:tgtEl>
                                          <p:spTgt spid="10"/>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Scale>
                                      <p:cBhvr>
                                        <p:cTn id="2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gtEl>
                                        <p:attrNameLst>
                                          <p:attrName>ppt_x</p:attrName>
                                          <p:attrName>ppt_y</p:attrName>
                                        </p:attrNameLst>
                                      </p:cBhvr>
                                    </p:animMotion>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0-#ppt_w/2"/>
                                          </p:val>
                                        </p:tav>
                                        <p:tav tm="100000">
                                          <p:val>
                                            <p:strVal val="#ppt_x"/>
                                          </p:val>
                                        </p:tav>
                                      </p:tavLst>
                                    </p:anim>
                                    <p:anim calcmode="lin" valueType="num">
                                      <p:cBhvr additive="base">
                                        <p:cTn id="3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4" name="Rectangle 3">
            <a:extLst>
              <a:ext uri="{FF2B5EF4-FFF2-40B4-BE49-F238E27FC236}">
                <a16:creationId xmlns:a16="http://schemas.microsoft.com/office/drawing/2014/main" id="{FBE22427-D09E-4A05-B853-34E462E03087}"/>
              </a:ext>
            </a:extLst>
          </p:cNvPr>
          <p:cNvSpPr/>
          <p:nvPr/>
        </p:nvSpPr>
        <p:spPr>
          <a:xfrm>
            <a:off x="1261402" y="978502"/>
            <a:ext cx="9289367" cy="369332"/>
          </a:xfrm>
          <a:prstGeom prst="rect">
            <a:avLst/>
          </a:prstGeom>
        </p:spPr>
        <p:txBody>
          <a:bodyPr wrap="square">
            <a:spAutoFit/>
          </a:bodyPr>
          <a:lstStyle/>
          <a:p>
            <a:pPr algn="just"/>
            <a:r>
              <a:rPr lang="en-US" b="1" dirty="0">
                <a:solidFill>
                  <a:schemeClr val="bg1">
                    <a:lumMod val="95000"/>
                    <a:lumOff val="5000"/>
                  </a:schemeClr>
                </a:solidFill>
              </a:rPr>
              <a:t>What do you think the phrase “separated himself from the crafts of men” means?</a:t>
            </a:r>
          </a:p>
        </p:txBody>
      </p:sp>
      <p:sp>
        <p:nvSpPr>
          <p:cNvPr id="5" name="Rectangle 4">
            <a:extLst>
              <a:ext uri="{FF2B5EF4-FFF2-40B4-BE49-F238E27FC236}">
                <a16:creationId xmlns:a16="http://schemas.microsoft.com/office/drawing/2014/main" id="{22A9C84B-52A4-44D7-A1FE-2CEE86BD7CD0}"/>
              </a:ext>
            </a:extLst>
          </p:cNvPr>
          <p:cNvSpPr/>
          <p:nvPr/>
        </p:nvSpPr>
        <p:spPr>
          <a:xfrm>
            <a:off x="1189985" y="1449699"/>
            <a:ext cx="9497280" cy="646331"/>
          </a:xfrm>
          <a:prstGeom prst="rect">
            <a:avLst/>
          </a:prstGeom>
        </p:spPr>
        <p:txBody>
          <a:bodyPr wrap="none">
            <a:spAutoFit/>
          </a:bodyPr>
          <a:lstStyle/>
          <a:p>
            <a:r>
              <a:rPr lang="en-US" dirty="0">
                <a:solidFill>
                  <a:schemeClr val="bg1">
                    <a:lumMod val="95000"/>
                    <a:lumOff val="5000"/>
                  </a:schemeClr>
                </a:solidFill>
              </a:rPr>
              <a:t> If</a:t>
            </a:r>
            <a:r>
              <a:rPr lang="en-US" u="sng" dirty="0">
                <a:solidFill>
                  <a:schemeClr val="bg1">
                    <a:lumMod val="95000"/>
                    <a:lumOff val="5000"/>
                  </a:schemeClr>
                </a:solidFill>
              </a:rPr>
              <a:t>_____                 __               _____________,</a:t>
            </a:r>
            <a:r>
              <a:rPr lang="en-US" dirty="0">
                <a:solidFill>
                  <a:schemeClr val="bg1">
                    <a:lumMod val="95000"/>
                    <a:lumOff val="5000"/>
                  </a:schemeClr>
                </a:solidFill>
              </a:rPr>
              <a:t> then</a:t>
            </a:r>
            <a:r>
              <a:rPr lang="en-US" u="sng" dirty="0">
                <a:solidFill>
                  <a:schemeClr val="bg1">
                    <a:lumMod val="95000"/>
                    <a:lumOff val="5000"/>
                  </a:schemeClr>
                </a:solidFill>
              </a:rPr>
              <a:t>____                           _                           _____  </a:t>
            </a:r>
          </a:p>
          <a:p>
            <a:r>
              <a:rPr lang="en-US" u="sng" dirty="0">
                <a:solidFill>
                  <a:schemeClr val="bg1">
                    <a:lumMod val="95000"/>
                    <a:lumOff val="5000"/>
                  </a:schemeClr>
                </a:solidFill>
              </a:rPr>
              <a:t>______        __                             .</a:t>
            </a:r>
          </a:p>
        </p:txBody>
      </p:sp>
      <p:sp>
        <p:nvSpPr>
          <p:cNvPr id="9" name="Rectangle 8">
            <a:extLst>
              <a:ext uri="{FF2B5EF4-FFF2-40B4-BE49-F238E27FC236}">
                <a16:creationId xmlns:a16="http://schemas.microsoft.com/office/drawing/2014/main" id="{2CC79E2B-9167-403D-AA4F-F643C6AE8D99}"/>
              </a:ext>
            </a:extLst>
          </p:cNvPr>
          <p:cNvSpPr/>
          <p:nvPr/>
        </p:nvSpPr>
        <p:spPr>
          <a:xfrm>
            <a:off x="1261403" y="2276742"/>
            <a:ext cx="3970702" cy="369332"/>
          </a:xfrm>
          <a:prstGeom prst="rect">
            <a:avLst/>
          </a:prstGeom>
        </p:spPr>
        <p:txBody>
          <a:bodyPr wrap="none">
            <a:spAutoFit/>
          </a:bodyPr>
          <a:lstStyle/>
          <a:p>
            <a:r>
              <a:rPr lang="en-US" b="1" dirty="0">
                <a:solidFill>
                  <a:schemeClr val="bg1">
                    <a:lumMod val="95000"/>
                    <a:lumOff val="5000"/>
                  </a:schemeClr>
                </a:solidFill>
                <a:effectLst>
                  <a:outerShdw blurRad="38100" dist="38100" dir="2700000" algn="tl">
                    <a:srgbClr val="000000">
                      <a:alpha val="43137"/>
                    </a:srgbClr>
                  </a:outerShdw>
                </a:effectLst>
              </a:rPr>
              <a:t>Doctrine and Covenants 106:7-8.</a:t>
            </a:r>
          </a:p>
        </p:txBody>
      </p:sp>
      <p:sp>
        <p:nvSpPr>
          <p:cNvPr id="7" name="Rectangle 6">
            <a:extLst>
              <a:ext uri="{FF2B5EF4-FFF2-40B4-BE49-F238E27FC236}">
                <a16:creationId xmlns:a16="http://schemas.microsoft.com/office/drawing/2014/main" id="{8CEAF512-C353-464D-AFCE-4D21EDADCA47}"/>
              </a:ext>
            </a:extLst>
          </p:cNvPr>
          <p:cNvSpPr/>
          <p:nvPr/>
        </p:nvSpPr>
        <p:spPr>
          <a:xfrm>
            <a:off x="1261402" y="2589802"/>
            <a:ext cx="9289367" cy="1323439"/>
          </a:xfrm>
          <a:prstGeom prst="rect">
            <a:avLst/>
          </a:prstGeom>
        </p:spPr>
        <p:txBody>
          <a:bodyPr wrap="square">
            <a:spAutoFit/>
          </a:bodyPr>
          <a:lstStyle/>
          <a:p>
            <a:pPr algn="just" fontAlgn="base"/>
            <a:r>
              <a:rPr lang="en-US" sz="1600" b="1" dirty="0">
                <a:solidFill>
                  <a:schemeClr val="bg1">
                    <a:lumMod val="95000"/>
                    <a:lumOff val="5000"/>
                  </a:schemeClr>
                </a:solidFill>
                <a:latin typeface="Palatino"/>
              </a:rPr>
              <a:t>7 </a:t>
            </a:r>
            <a:r>
              <a:rPr lang="en-US" sz="1600" dirty="0">
                <a:solidFill>
                  <a:schemeClr val="bg1">
                    <a:lumMod val="95000"/>
                    <a:lumOff val="5000"/>
                  </a:schemeClr>
                </a:solidFill>
                <a:latin typeface="Palatino"/>
              </a:rPr>
              <a:t>Therefore, blessed is my servant Warren, for I will have mercy on him; and, notwithstanding the vanity of his heart, I will lift him up inasmuch as he will humble himself before me.</a:t>
            </a:r>
          </a:p>
          <a:p>
            <a:pPr algn="just" fontAlgn="base"/>
            <a:r>
              <a:rPr lang="en-US" sz="1600" b="1" dirty="0">
                <a:solidFill>
                  <a:schemeClr val="bg1">
                    <a:lumMod val="95000"/>
                    <a:lumOff val="5000"/>
                  </a:schemeClr>
                </a:solidFill>
                <a:latin typeface="Palatino"/>
              </a:rPr>
              <a:t>8 </a:t>
            </a:r>
            <a:r>
              <a:rPr lang="en-US" sz="1600" dirty="0">
                <a:solidFill>
                  <a:schemeClr val="bg1">
                    <a:lumMod val="95000"/>
                    <a:lumOff val="5000"/>
                  </a:schemeClr>
                </a:solidFill>
                <a:latin typeface="Palatino"/>
              </a:rPr>
              <a:t>And I will give him grace and assurance wherewith he may stand; and if he continue to be a faithful witness and a light unto the church I have prepared a crown for him in the mansions of my Father. Even so. Amen.</a:t>
            </a:r>
            <a:endParaRPr lang="en-US" sz="1600" b="0" i="0" dirty="0">
              <a:solidFill>
                <a:schemeClr val="bg1">
                  <a:lumMod val="95000"/>
                  <a:lumOff val="5000"/>
                </a:schemeClr>
              </a:solidFill>
              <a:effectLst/>
              <a:latin typeface="Palatino"/>
            </a:endParaRPr>
          </a:p>
        </p:txBody>
      </p:sp>
      <p:sp>
        <p:nvSpPr>
          <p:cNvPr id="12" name="Rectangle 11">
            <a:extLst>
              <a:ext uri="{FF2B5EF4-FFF2-40B4-BE49-F238E27FC236}">
                <a16:creationId xmlns:a16="http://schemas.microsoft.com/office/drawing/2014/main" id="{B264A47B-538E-45A1-9421-C84F28372D22}"/>
              </a:ext>
            </a:extLst>
          </p:cNvPr>
          <p:cNvSpPr/>
          <p:nvPr/>
        </p:nvSpPr>
        <p:spPr>
          <a:xfrm>
            <a:off x="1496678" y="1427419"/>
            <a:ext cx="4134273" cy="369332"/>
          </a:xfrm>
          <a:prstGeom prst="rect">
            <a:avLst/>
          </a:prstGeom>
        </p:spPr>
        <p:txBody>
          <a:bodyPr wrap="none">
            <a:spAutoFit/>
          </a:bodyPr>
          <a:lstStyle/>
          <a:p>
            <a:r>
              <a:rPr lang="en-US" dirty="0">
                <a:solidFill>
                  <a:schemeClr val="bg1">
                    <a:lumMod val="95000"/>
                    <a:lumOff val="5000"/>
                  </a:schemeClr>
                </a:solidFill>
              </a:rPr>
              <a:t>we humble ourselves before the Lord</a:t>
            </a:r>
            <a:endParaRPr lang="en-US" dirty="0"/>
          </a:p>
        </p:txBody>
      </p:sp>
      <p:sp>
        <p:nvSpPr>
          <p:cNvPr id="13" name="Rectangle 12">
            <a:extLst>
              <a:ext uri="{FF2B5EF4-FFF2-40B4-BE49-F238E27FC236}">
                <a16:creationId xmlns:a16="http://schemas.microsoft.com/office/drawing/2014/main" id="{AB3C66B2-3572-45CE-81AC-BCA098672322}"/>
              </a:ext>
            </a:extLst>
          </p:cNvPr>
          <p:cNvSpPr/>
          <p:nvPr/>
        </p:nvSpPr>
        <p:spPr>
          <a:xfrm>
            <a:off x="6135756" y="1426950"/>
            <a:ext cx="4454769" cy="369332"/>
          </a:xfrm>
          <a:prstGeom prst="rect">
            <a:avLst/>
          </a:prstGeom>
        </p:spPr>
        <p:txBody>
          <a:bodyPr wrap="square">
            <a:spAutoFit/>
          </a:bodyPr>
          <a:lstStyle/>
          <a:p>
            <a:r>
              <a:rPr lang="en-US" dirty="0">
                <a:solidFill>
                  <a:schemeClr val="bg1">
                    <a:lumMod val="95000"/>
                    <a:lumOff val="5000"/>
                  </a:schemeClr>
                </a:solidFill>
              </a:rPr>
              <a:t>He will have mercy on us, lift us up, and</a:t>
            </a:r>
            <a:endParaRPr lang="en-US" dirty="0"/>
          </a:p>
        </p:txBody>
      </p:sp>
      <p:sp>
        <p:nvSpPr>
          <p:cNvPr id="14" name="Rectangle 13">
            <a:extLst>
              <a:ext uri="{FF2B5EF4-FFF2-40B4-BE49-F238E27FC236}">
                <a16:creationId xmlns:a16="http://schemas.microsoft.com/office/drawing/2014/main" id="{4F4757A8-BAC1-4C72-A7D4-D8BE7C00541E}"/>
              </a:ext>
            </a:extLst>
          </p:cNvPr>
          <p:cNvSpPr/>
          <p:nvPr/>
        </p:nvSpPr>
        <p:spPr>
          <a:xfrm>
            <a:off x="1204053" y="1713150"/>
            <a:ext cx="3243901" cy="369332"/>
          </a:xfrm>
          <a:prstGeom prst="rect">
            <a:avLst/>
          </a:prstGeom>
        </p:spPr>
        <p:txBody>
          <a:bodyPr wrap="none">
            <a:spAutoFit/>
          </a:bodyPr>
          <a:lstStyle/>
          <a:p>
            <a:r>
              <a:rPr lang="en-US" dirty="0">
                <a:solidFill>
                  <a:schemeClr val="bg1">
                    <a:lumMod val="95000"/>
                    <a:lumOff val="5000"/>
                  </a:schemeClr>
                </a:solidFill>
              </a:rPr>
              <a:t>give us grace and assurance</a:t>
            </a:r>
            <a:endParaRPr lang="en-US" dirty="0"/>
          </a:p>
        </p:txBody>
      </p:sp>
      <p:sp>
        <p:nvSpPr>
          <p:cNvPr id="15" name="Rectangle 14">
            <a:extLst>
              <a:ext uri="{FF2B5EF4-FFF2-40B4-BE49-F238E27FC236}">
                <a16:creationId xmlns:a16="http://schemas.microsoft.com/office/drawing/2014/main" id="{AEFAB421-C7B5-4995-A6E1-92EA55ADE142}"/>
              </a:ext>
            </a:extLst>
          </p:cNvPr>
          <p:cNvSpPr/>
          <p:nvPr/>
        </p:nvSpPr>
        <p:spPr>
          <a:xfrm>
            <a:off x="1261400" y="3913241"/>
            <a:ext cx="8979879" cy="369332"/>
          </a:xfrm>
          <a:prstGeom prst="rect">
            <a:avLst/>
          </a:prstGeom>
        </p:spPr>
        <p:txBody>
          <a:bodyPr wrap="square">
            <a:spAutoFit/>
          </a:bodyPr>
          <a:lstStyle/>
          <a:p>
            <a:pPr algn="just"/>
            <a:r>
              <a:rPr lang="en-US" b="1" dirty="0">
                <a:solidFill>
                  <a:schemeClr val="bg1">
                    <a:lumMod val="95000"/>
                    <a:lumOff val="5000"/>
                  </a:schemeClr>
                </a:solidFill>
              </a:rPr>
              <a:t>In what ways does the Lord lift up those who humble themselves before Him?</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500">
        <p:pull dir="ru"/>
      </p:transition>
    </mc:Choice>
    <mc:Fallback>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out)">
                                      <p:cBhvr>
                                        <p:cTn id="14" dur="2000"/>
                                        <p:tgtEl>
                                          <p:spTgt spid="9"/>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Horizontal)">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2" name="Rectangle 1">
            <a:extLst>
              <a:ext uri="{FF2B5EF4-FFF2-40B4-BE49-F238E27FC236}">
                <a16:creationId xmlns:a16="http://schemas.microsoft.com/office/drawing/2014/main" id="{D768C453-4F6B-4994-B90A-85E73542D687}"/>
              </a:ext>
            </a:extLst>
          </p:cNvPr>
          <p:cNvSpPr/>
          <p:nvPr/>
        </p:nvSpPr>
        <p:spPr>
          <a:xfrm>
            <a:off x="2586111" y="2828835"/>
            <a:ext cx="7019778" cy="1200329"/>
          </a:xfrm>
          <a:prstGeom prst="rect">
            <a:avLst/>
          </a:prstGeom>
        </p:spPr>
        <p:txBody>
          <a:bodyPr wrap="square">
            <a:spAutoFit/>
          </a:bodyPr>
          <a:lstStyle/>
          <a:p>
            <a:pPr algn="ctr"/>
            <a:r>
              <a:rPr lang="en-US" sz="3600" dirty="0">
                <a:solidFill>
                  <a:schemeClr val="bg1">
                    <a:lumMod val="95000"/>
                    <a:lumOff val="5000"/>
                  </a:schemeClr>
                </a:solidFill>
                <a:latin typeface="Bahnschrift SemiLight SemiConde" panose="020B0502040204020203" pitchFamily="34" charset="0"/>
              </a:rPr>
              <a:t>“The Lord teaches about the Melchizedek and Aaronic Priesthoods”</a:t>
            </a:r>
          </a:p>
        </p:txBody>
      </p:sp>
      <p:sp>
        <p:nvSpPr>
          <p:cNvPr id="8" name="Rectangle 7">
            <a:extLst>
              <a:ext uri="{FF2B5EF4-FFF2-40B4-BE49-F238E27FC236}">
                <a16:creationId xmlns:a16="http://schemas.microsoft.com/office/drawing/2014/main" id="{3CDF6A88-7373-40C5-92F4-BC4F95595BFF}"/>
              </a:ext>
            </a:extLst>
          </p:cNvPr>
          <p:cNvSpPr/>
          <p:nvPr/>
        </p:nvSpPr>
        <p:spPr>
          <a:xfrm>
            <a:off x="1601273" y="1049774"/>
            <a:ext cx="4005968" cy="369332"/>
          </a:xfrm>
          <a:prstGeom prst="rect">
            <a:avLst/>
          </a:prstGeom>
        </p:spPr>
        <p:txBody>
          <a:bodyPr wrap="none">
            <a:spAutoFit/>
          </a:bodyPr>
          <a:lstStyle/>
          <a:p>
            <a:r>
              <a:rPr lang="en-US" b="1" dirty="0">
                <a:solidFill>
                  <a:schemeClr val="bg1">
                    <a:lumMod val="95000"/>
                    <a:lumOff val="5000"/>
                  </a:schemeClr>
                </a:solidFill>
              </a:rPr>
              <a:t>Doctrine and Covenants 107:1–20.</a:t>
            </a:r>
          </a:p>
        </p:txBody>
      </p:sp>
    </p:spTree>
    <p:extLst>
      <p:ext uri="{BB962C8B-B14F-4D97-AF65-F5344CB8AC3E}">
        <p14:creationId xmlns:p14="http://schemas.microsoft.com/office/powerpoint/2010/main" val="3398445452"/>
      </p:ext>
    </p:extLst>
  </p:cSld>
  <p:clrMapOvr>
    <a:masterClrMapping/>
  </p:clrMapOvr>
  <p:transition spd="slow">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2" name="Rectangle 1">
            <a:extLst>
              <a:ext uri="{FF2B5EF4-FFF2-40B4-BE49-F238E27FC236}">
                <a16:creationId xmlns:a16="http://schemas.microsoft.com/office/drawing/2014/main" id="{6BEC14A0-E3BE-4B00-8D2F-6E46C51BFA21}"/>
              </a:ext>
            </a:extLst>
          </p:cNvPr>
          <p:cNvSpPr/>
          <p:nvPr/>
        </p:nvSpPr>
        <p:spPr>
          <a:xfrm>
            <a:off x="2236763" y="1069145"/>
            <a:ext cx="7253624" cy="19132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a:t>This prophet “was a man of faith, who wrought righteousness; and when a child he feared God, and stopped the mouths of lions, and quenched the violence of fire” (Joseph Smith Translation, Genesis 14:26[in the Bible appendix]). As king of Salem, he “did establish peace in the land in his days; therefore he was called the prince of peace” (Alma 13:18). The prophet Abraham paid tithes to him (see Alma 13:15).</a:t>
            </a:r>
          </a:p>
        </p:txBody>
      </p:sp>
      <p:sp>
        <p:nvSpPr>
          <p:cNvPr id="3" name="Rectangle 2">
            <a:extLst>
              <a:ext uri="{FF2B5EF4-FFF2-40B4-BE49-F238E27FC236}">
                <a16:creationId xmlns:a16="http://schemas.microsoft.com/office/drawing/2014/main" id="{95642E16-2F57-41FA-81D1-B01C9203CD8E}"/>
              </a:ext>
            </a:extLst>
          </p:cNvPr>
          <p:cNvSpPr/>
          <p:nvPr/>
        </p:nvSpPr>
        <p:spPr>
          <a:xfrm>
            <a:off x="5025835" y="3160521"/>
            <a:ext cx="2140330" cy="523220"/>
          </a:xfrm>
          <a:prstGeom prst="rect">
            <a:avLst/>
          </a:prstGeom>
        </p:spPr>
        <p:txBody>
          <a:bodyPr wrap="none">
            <a:spAutoFit/>
          </a:bodyPr>
          <a:lstStyle/>
          <a:p>
            <a:r>
              <a:rPr lang="en-US" sz="2800" dirty="0">
                <a:solidFill>
                  <a:schemeClr val="bg1">
                    <a:lumMod val="95000"/>
                    <a:lumOff val="5000"/>
                  </a:schemeClr>
                </a:solidFill>
                <a:latin typeface="Bahnschrift SemiBold SemiConden" panose="020B0502040204020203" pitchFamily="34" charset="0"/>
              </a:rPr>
              <a:t>“Melchizedek”</a:t>
            </a:r>
          </a:p>
        </p:txBody>
      </p:sp>
      <p:sp>
        <p:nvSpPr>
          <p:cNvPr id="7" name="Rectangle 6">
            <a:extLst>
              <a:ext uri="{FF2B5EF4-FFF2-40B4-BE49-F238E27FC236}">
                <a16:creationId xmlns:a16="http://schemas.microsoft.com/office/drawing/2014/main" id="{20D4ED4A-D22D-4EBC-8FF3-808D761EC4EA}"/>
              </a:ext>
            </a:extLst>
          </p:cNvPr>
          <p:cNvSpPr/>
          <p:nvPr/>
        </p:nvSpPr>
        <p:spPr>
          <a:xfrm>
            <a:off x="1857607" y="3677246"/>
            <a:ext cx="3925818" cy="369332"/>
          </a:xfrm>
          <a:prstGeom prst="rect">
            <a:avLst/>
          </a:prstGeom>
        </p:spPr>
        <p:txBody>
          <a:bodyPr wrap="none">
            <a:spAutoFit/>
          </a:bodyPr>
          <a:lstStyle/>
          <a:p>
            <a:r>
              <a:rPr lang="en-US" b="1" dirty="0">
                <a:solidFill>
                  <a:schemeClr val="bg1">
                    <a:lumMod val="95000"/>
                    <a:lumOff val="5000"/>
                  </a:schemeClr>
                </a:solidFill>
              </a:rPr>
              <a:t>Doctrine and Covenants 107:1-4.</a:t>
            </a:r>
          </a:p>
        </p:txBody>
      </p:sp>
      <p:sp>
        <p:nvSpPr>
          <p:cNvPr id="6" name="Rectangle 5">
            <a:extLst>
              <a:ext uri="{FF2B5EF4-FFF2-40B4-BE49-F238E27FC236}">
                <a16:creationId xmlns:a16="http://schemas.microsoft.com/office/drawing/2014/main" id="{DB0F2BD1-7946-4EF6-B961-E642E8F0B030}"/>
              </a:ext>
            </a:extLst>
          </p:cNvPr>
          <p:cNvSpPr/>
          <p:nvPr/>
        </p:nvSpPr>
        <p:spPr>
          <a:xfrm>
            <a:off x="1857607" y="3990306"/>
            <a:ext cx="8327402" cy="1938992"/>
          </a:xfrm>
          <a:prstGeom prst="rect">
            <a:avLst/>
          </a:prstGeom>
        </p:spPr>
        <p:txBody>
          <a:bodyPr wrap="square">
            <a:spAutoFit/>
          </a:bodyPr>
          <a:lstStyle/>
          <a:p>
            <a:pPr algn="just" fontAlgn="base"/>
            <a:r>
              <a:rPr lang="en-US" sz="1500" b="1" dirty="0">
                <a:solidFill>
                  <a:schemeClr val="bg1">
                    <a:lumMod val="95000"/>
                    <a:lumOff val="5000"/>
                  </a:schemeClr>
                </a:solidFill>
                <a:latin typeface="Palatino"/>
              </a:rPr>
              <a:t>1 </a:t>
            </a:r>
            <a:r>
              <a:rPr lang="en-US" sz="1500" dirty="0">
                <a:solidFill>
                  <a:schemeClr val="bg1">
                    <a:lumMod val="95000"/>
                    <a:lumOff val="5000"/>
                  </a:schemeClr>
                </a:solidFill>
                <a:latin typeface="Palatino"/>
              </a:rPr>
              <a:t>There are, in the church, two priesthoods, namely, the Melchizedek and Aaronic, including the Levitical Priesthood.</a:t>
            </a:r>
          </a:p>
          <a:p>
            <a:pPr algn="just" fontAlgn="base"/>
            <a:r>
              <a:rPr lang="en-US" sz="1500" b="1" dirty="0">
                <a:solidFill>
                  <a:schemeClr val="bg1">
                    <a:lumMod val="95000"/>
                    <a:lumOff val="5000"/>
                  </a:schemeClr>
                </a:solidFill>
                <a:latin typeface="Palatino"/>
              </a:rPr>
              <a:t>2 </a:t>
            </a:r>
            <a:r>
              <a:rPr lang="en-US" sz="1500" dirty="0">
                <a:solidFill>
                  <a:schemeClr val="bg1">
                    <a:lumMod val="95000"/>
                    <a:lumOff val="5000"/>
                  </a:schemeClr>
                </a:solidFill>
                <a:latin typeface="Palatino"/>
              </a:rPr>
              <a:t>Why the first is called the Melchizedek Priesthood is because Melchizedek was such a great high priest.</a:t>
            </a:r>
          </a:p>
          <a:p>
            <a:pPr algn="just" fontAlgn="base"/>
            <a:r>
              <a:rPr lang="en-US" sz="1500" b="1" dirty="0">
                <a:solidFill>
                  <a:schemeClr val="bg1">
                    <a:lumMod val="95000"/>
                    <a:lumOff val="5000"/>
                  </a:schemeClr>
                </a:solidFill>
                <a:latin typeface="Palatino"/>
              </a:rPr>
              <a:t>3 </a:t>
            </a:r>
            <a:r>
              <a:rPr lang="en-US" sz="1500" dirty="0">
                <a:solidFill>
                  <a:schemeClr val="bg1">
                    <a:lumMod val="95000"/>
                    <a:lumOff val="5000"/>
                  </a:schemeClr>
                </a:solidFill>
                <a:latin typeface="Palatino"/>
              </a:rPr>
              <a:t>Before his day it was called </a:t>
            </a:r>
            <a:r>
              <a:rPr lang="en-US" sz="1500" i="1" dirty="0">
                <a:solidFill>
                  <a:schemeClr val="bg1">
                    <a:lumMod val="95000"/>
                    <a:lumOff val="5000"/>
                  </a:schemeClr>
                </a:solidFill>
                <a:latin typeface="Palatino"/>
              </a:rPr>
              <a:t>the Holy Priesthood, after the Order of the Son of God.</a:t>
            </a:r>
            <a:endParaRPr lang="en-US" sz="1500" dirty="0">
              <a:solidFill>
                <a:schemeClr val="bg1">
                  <a:lumMod val="95000"/>
                  <a:lumOff val="5000"/>
                </a:schemeClr>
              </a:solidFill>
              <a:latin typeface="Palatino"/>
            </a:endParaRPr>
          </a:p>
          <a:p>
            <a:pPr algn="just" fontAlgn="base"/>
            <a:r>
              <a:rPr lang="en-US" sz="1500" b="1" dirty="0">
                <a:solidFill>
                  <a:schemeClr val="bg1">
                    <a:lumMod val="95000"/>
                    <a:lumOff val="5000"/>
                  </a:schemeClr>
                </a:solidFill>
                <a:latin typeface="Palatino"/>
              </a:rPr>
              <a:t>4 </a:t>
            </a:r>
            <a:r>
              <a:rPr lang="en-US" sz="1500" dirty="0">
                <a:solidFill>
                  <a:schemeClr val="bg1">
                    <a:lumMod val="95000"/>
                    <a:lumOff val="5000"/>
                  </a:schemeClr>
                </a:solidFill>
                <a:latin typeface="Palatino"/>
              </a:rPr>
              <a:t>But out of respect or reverence to the name of the Supreme Being, to avoid the too frequent repetition of his name, they, the church, in ancient days, called that priesthood after Melchizedek, or the Melchizedek Priesthood.</a:t>
            </a:r>
            <a:endParaRPr lang="en-US" sz="1500" b="0" i="0" dirty="0">
              <a:solidFill>
                <a:schemeClr val="bg1">
                  <a:lumMod val="95000"/>
                  <a:lumOff val="5000"/>
                </a:schemeClr>
              </a:solidFill>
              <a:effectLst/>
              <a:latin typeface="Palatino"/>
            </a:endParaRP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2" name="Rectangle 1">
            <a:extLst>
              <a:ext uri="{FF2B5EF4-FFF2-40B4-BE49-F238E27FC236}">
                <a16:creationId xmlns:a16="http://schemas.microsoft.com/office/drawing/2014/main" id="{4E08435F-F087-4B3C-8011-4BE3F7CE5D7E}"/>
              </a:ext>
            </a:extLst>
          </p:cNvPr>
          <p:cNvSpPr/>
          <p:nvPr/>
        </p:nvSpPr>
        <p:spPr>
          <a:xfrm>
            <a:off x="1687814" y="890974"/>
            <a:ext cx="8459371" cy="369332"/>
          </a:xfrm>
          <a:prstGeom prst="rect">
            <a:avLst/>
          </a:prstGeom>
        </p:spPr>
        <p:txBody>
          <a:bodyPr wrap="square">
            <a:spAutoFit/>
          </a:bodyPr>
          <a:lstStyle/>
          <a:p>
            <a:pPr algn="just"/>
            <a:r>
              <a:rPr lang="en-US" b="1" dirty="0">
                <a:solidFill>
                  <a:schemeClr val="bg1">
                    <a:lumMod val="95000"/>
                    <a:lumOff val="5000"/>
                  </a:schemeClr>
                </a:solidFill>
              </a:rPr>
              <a:t>What was the Melchizedek Priesthood called before Melchizedek’s day? </a:t>
            </a:r>
          </a:p>
        </p:txBody>
      </p:sp>
      <p:sp>
        <p:nvSpPr>
          <p:cNvPr id="5" name="Rectangle 4">
            <a:extLst>
              <a:ext uri="{FF2B5EF4-FFF2-40B4-BE49-F238E27FC236}">
                <a16:creationId xmlns:a16="http://schemas.microsoft.com/office/drawing/2014/main" id="{C7730611-9809-462D-AFC0-C1728C260D13}"/>
              </a:ext>
            </a:extLst>
          </p:cNvPr>
          <p:cNvSpPr/>
          <p:nvPr/>
        </p:nvSpPr>
        <p:spPr>
          <a:xfrm>
            <a:off x="1687814" y="1361455"/>
            <a:ext cx="5921814" cy="369332"/>
          </a:xfrm>
          <a:prstGeom prst="rect">
            <a:avLst/>
          </a:prstGeom>
        </p:spPr>
        <p:txBody>
          <a:bodyPr wrap="none">
            <a:spAutoFit/>
          </a:bodyPr>
          <a:lstStyle/>
          <a:p>
            <a:r>
              <a:rPr lang="en-US" b="1" dirty="0">
                <a:solidFill>
                  <a:schemeClr val="bg1">
                    <a:lumMod val="95000"/>
                    <a:lumOff val="5000"/>
                  </a:schemeClr>
                </a:solidFill>
              </a:rPr>
              <a:t> Why is it now called the Melchizedek Priesthood? </a:t>
            </a:r>
          </a:p>
        </p:txBody>
      </p:sp>
      <p:sp>
        <p:nvSpPr>
          <p:cNvPr id="6" name="Rectangle 5">
            <a:extLst>
              <a:ext uri="{FF2B5EF4-FFF2-40B4-BE49-F238E27FC236}">
                <a16:creationId xmlns:a16="http://schemas.microsoft.com/office/drawing/2014/main" id="{073F0E62-F1CA-4D59-9A3A-2988C6298441}"/>
              </a:ext>
            </a:extLst>
          </p:cNvPr>
          <p:cNvSpPr/>
          <p:nvPr/>
        </p:nvSpPr>
        <p:spPr>
          <a:xfrm>
            <a:off x="1687814" y="1831936"/>
            <a:ext cx="6823140" cy="369332"/>
          </a:xfrm>
          <a:prstGeom prst="rect">
            <a:avLst/>
          </a:prstGeom>
        </p:spPr>
        <p:txBody>
          <a:bodyPr wrap="square">
            <a:spAutoFit/>
          </a:bodyPr>
          <a:lstStyle/>
          <a:p>
            <a:r>
              <a:rPr lang="en-US" i="1" dirty="0">
                <a:solidFill>
                  <a:schemeClr val="bg1">
                    <a:lumMod val="95000"/>
                    <a:lumOff val="5000"/>
                  </a:schemeClr>
                </a:solidFill>
                <a:effectLst>
                  <a:outerShdw blurRad="38100" dist="38100" dir="2700000" algn="tl">
                    <a:srgbClr val="000000">
                      <a:alpha val="43137"/>
                    </a:srgbClr>
                  </a:outerShdw>
                </a:effectLst>
              </a:rPr>
              <a:t>The Melchizedek Priesthood is after the order of the Son of God.</a:t>
            </a:r>
          </a:p>
        </p:txBody>
      </p:sp>
      <p:sp>
        <p:nvSpPr>
          <p:cNvPr id="7" name="Rectangle 6">
            <a:extLst>
              <a:ext uri="{FF2B5EF4-FFF2-40B4-BE49-F238E27FC236}">
                <a16:creationId xmlns:a16="http://schemas.microsoft.com/office/drawing/2014/main" id="{3E694698-B718-44E5-B222-8EA12DB46E5A}"/>
              </a:ext>
            </a:extLst>
          </p:cNvPr>
          <p:cNvSpPr/>
          <p:nvPr/>
        </p:nvSpPr>
        <p:spPr>
          <a:xfrm>
            <a:off x="1687813" y="2311233"/>
            <a:ext cx="8459373" cy="646331"/>
          </a:xfrm>
          <a:prstGeom prst="rect">
            <a:avLst/>
          </a:prstGeom>
        </p:spPr>
        <p:txBody>
          <a:bodyPr wrap="square">
            <a:spAutoFit/>
          </a:bodyPr>
          <a:lstStyle/>
          <a:p>
            <a:pPr algn="just"/>
            <a:r>
              <a:rPr lang="en-US" b="1" dirty="0">
                <a:solidFill>
                  <a:schemeClr val="bg1">
                    <a:lumMod val="95000"/>
                    <a:lumOff val="5000"/>
                  </a:schemeClr>
                </a:solidFill>
              </a:rPr>
              <a:t> What does this principle suggest about how priesthood holders should fulfill their responsibilities? </a:t>
            </a:r>
          </a:p>
        </p:txBody>
      </p:sp>
      <p:sp>
        <p:nvSpPr>
          <p:cNvPr id="8" name="Rectangle 7">
            <a:extLst>
              <a:ext uri="{FF2B5EF4-FFF2-40B4-BE49-F238E27FC236}">
                <a16:creationId xmlns:a16="http://schemas.microsoft.com/office/drawing/2014/main" id="{FF2C6E22-8F00-48F4-8AF0-DD335493068B}"/>
              </a:ext>
            </a:extLst>
          </p:cNvPr>
          <p:cNvSpPr/>
          <p:nvPr/>
        </p:nvSpPr>
        <p:spPr>
          <a:xfrm>
            <a:off x="3650412" y="3889273"/>
            <a:ext cx="4232969" cy="1790114"/>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845B1A-4CD9-4F0F-A600-2FB0A9D275F0}"/>
              </a:ext>
            </a:extLst>
          </p:cNvPr>
          <p:cNvSpPr/>
          <p:nvPr/>
        </p:nvSpPr>
        <p:spPr>
          <a:xfrm>
            <a:off x="5217708" y="3991020"/>
            <a:ext cx="2665673" cy="1600438"/>
          </a:xfrm>
          <a:prstGeom prst="rect">
            <a:avLst/>
          </a:prstGeom>
        </p:spPr>
        <p:txBody>
          <a:bodyPr wrap="square">
            <a:spAutoFit/>
          </a:bodyPr>
          <a:lstStyle/>
          <a:p>
            <a:pPr algn="just"/>
            <a:r>
              <a:rPr lang="en-US" sz="1400" dirty="0">
                <a:solidFill>
                  <a:schemeClr val="bg1">
                    <a:lumMod val="95000"/>
                    <a:lumOff val="5000"/>
                  </a:schemeClr>
                </a:solidFill>
              </a:rPr>
              <a:t>“When priesthood authority is exercised properly, priesthood bearers do what He [Jesus Christ] would do if He were present” (“The Power of the Priesthood,” Ensign, May 2010,7).</a:t>
            </a:r>
          </a:p>
        </p:txBody>
      </p:sp>
      <p:pic>
        <p:nvPicPr>
          <p:cNvPr id="15" name="Picture 14">
            <a:extLst>
              <a:ext uri="{FF2B5EF4-FFF2-40B4-BE49-F238E27FC236}">
                <a16:creationId xmlns:a16="http://schemas.microsoft.com/office/drawing/2014/main" id="{7CC6C03C-0F06-46E8-B3F6-7C7C8F6FC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559" y="3998283"/>
            <a:ext cx="1266825" cy="1585913"/>
          </a:xfrm>
          <a:prstGeom prst="rect">
            <a:avLst/>
          </a:prstGeom>
        </p:spPr>
      </p:pic>
      <p:sp>
        <p:nvSpPr>
          <p:cNvPr id="16" name="TextBox 15">
            <a:extLst>
              <a:ext uri="{FF2B5EF4-FFF2-40B4-BE49-F238E27FC236}">
                <a16:creationId xmlns:a16="http://schemas.microsoft.com/office/drawing/2014/main" id="{612CAFD8-DE87-4E64-B9A6-AD95C6F37C5D}"/>
              </a:ext>
            </a:extLst>
          </p:cNvPr>
          <p:cNvSpPr txBox="1"/>
          <p:nvPr/>
        </p:nvSpPr>
        <p:spPr>
          <a:xfrm>
            <a:off x="1773602" y="3389780"/>
            <a:ext cx="3608360" cy="369332"/>
          </a:xfrm>
          <a:prstGeom prst="rect">
            <a:avLst/>
          </a:prstGeom>
          <a:noFill/>
        </p:spPr>
        <p:txBody>
          <a:bodyPr wrap="none" rtlCol="0">
            <a:spAutoFit/>
          </a:bodyPr>
          <a:lstStyle/>
          <a:p>
            <a:r>
              <a:rPr lang="en-US" b="1" dirty="0">
                <a:solidFill>
                  <a:schemeClr val="bg1">
                    <a:lumMod val="95000"/>
                    <a:lumOff val="5000"/>
                  </a:schemeClr>
                </a:solidFill>
              </a:rPr>
              <a:t>President Boyd K Packer said:</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6"/>
                                        </p:tgtEl>
                                        <p:attrNameLst>
                                          <p:attrName>ppt_y</p:attrName>
                                        </p:attrNameLst>
                                      </p:cBhvr>
                                      <p:tavLst>
                                        <p:tav tm="0">
                                          <p:val>
                                            <p:strVal val="#ppt_y"/>
                                          </p:val>
                                        </p:tav>
                                        <p:tav tm="100000">
                                          <p:val>
                                            <p:strVal val="#ppt_y"/>
                                          </p:val>
                                        </p:tav>
                                      </p:tavLst>
                                    </p:anim>
                                    <p:anim calcmode="lin" valueType="num">
                                      <p:cBhvr>
                                        <p:cTn id="14"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10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10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111</a:t>
            </a:r>
          </a:p>
        </p:txBody>
      </p:sp>
      <p:sp>
        <p:nvSpPr>
          <p:cNvPr id="2" name="Rectangle 1">
            <a:extLst>
              <a:ext uri="{FF2B5EF4-FFF2-40B4-BE49-F238E27FC236}">
                <a16:creationId xmlns:a16="http://schemas.microsoft.com/office/drawing/2014/main" id="{13AF4333-BAA9-4225-978F-2963787CCA3F}"/>
              </a:ext>
            </a:extLst>
          </p:cNvPr>
          <p:cNvSpPr/>
          <p:nvPr/>
        </p:nvSpPr>
        <p:spPr>
          <a:xfrm>
            <a:off x="2218006" y="890974"/>
            <a:ext cx="7755988" cy="369332"/>
          </a:xfrm>
          <a:prstGeom prst="rect">
            <a:avLst/>
          </a:prstGeom>
        </p:spPr>
        <p:txBody>
          <a:bodyPr wrap="square">
            <a:spAutoFit/>
          </a:bodyPr>
          <a:lstStyle/>
          <a:p>
            <a:pPr algn="ctr"/>
            <a:r>
              <a:rPr lang="en-US" i="1" dirty="0">
                <a:solidFill>
                  <a:schemeClr val="bg1">
                    <a:lumMod val="95000"/>
                    <a:lumOff val="5000"/>
                  </a:schemeClr>
                </a:solidFill>
                <a:effectLst>
                  <a:outerShdw blurRad="38100" dist="38100" dir="2700000" algn="tl">
                    <a:srgbClr val="000000">
                      <a:alpha val="43137"/>
                    </a:srgbClr>
                  </a:outerShdw>
                </a:effectLst>
              </a:rPr>
              <a:t>Relief Society, Sunday School, Young Men, Young Women, and Primary.</a:t>
            </a:r>
          </a:p>
        </p:txBody>
      </p:sp>
      <p:sp>
        <p:nvSpPr>
          <p:cNvPr id="4" name="Rectangle 3">
            <a:extLst>
              <a:ext uri="{FF2B5EF4-FFF2-40B4-BE49-F238E27FC236}">
                <a16:creationId xmlns:a16="http://schemas.microsoft.com/office/drawing/2014/main" id="{6180F049-5E65-4220-BF3D-2A4157FF45ED}"/>
              </a:ext>
            </a:extLst>
          </p:cNvPr>
          <p:cNvSpPr/>
          <p:nvPr/>
        </p:nvSpPr>
        <p:spPr>
          <a:xfrm>
            <a:off x="1528078" y="1361455"/>
            <a:ext cx="2806922" cy="369332"/>
          </a:xfrm>
          <a:prstGeom prst="rect">
            <a:avLst/>
          </a:prstGeom>
        </p:spPr>
        <p:txBody>
          <a:bodyPr wrap="none">
            <a:spAutoFit/>
          </a:bodyPr>
          <a:lstStyle/>
          <a:p>
            <a:r>
              <a:rPr lang="en-US" b="1" dirty="0">
                <a:solidFill>
                  <a:schemeClr val="bg1">
                    <a:lumMod val="95000"/>
                    <a:lumOff val="5000"/>
                  </a:schemeClr>
                </a:solidFill>
              </a:rPr>
              <a:t>What is an appendage?</a:t>
            </a:r>
          </a:p>
        </p:txBody>
      </p:sp>
      <p:sp>
        <p:nvSpPr>
          <p:cNvPr id="13" name="Rectangle 12">
            <a:extLst>
              <a:ext uri="{FF2B5EF4-FFF2-40B4-BE49-F238E27FC236}">
                <a16:creationId xmlns:a16="http://schemas.microsoft.com/office/drawing/2014/main" id="{97689FD4-CE2C-4C87-86D5-E698322F2BDF}"/>
              </a:ext>
            </a:extLst>
          </p:cNvPr>
          <p:cNvSpPr/>
          <p:nvPr/>
        </p:nvSpPr>
        <p:spPr>
          <a:xfrm>
            <a:off x="1528078" y="1661338"/>
            <a:ext cx="4151329" cy="369332"/>
          </a:xfrm>
          <a:prstGeom prst="rect">
            <a:avLst/>
          </a:prstGeom>
        </p:spPr>
        <p:txBody>
          <a:bodyPr wrap="none">
            <a:spAutoFit/>
          </a:bodyPr>
          <a:lstStyle/>
          <a:p>
            <a:r>
              <a:rPr lang="en-US" i="1" dirty="0">
                <a:solidFill>
                  <a:schemeClr val="bg1">
                    <a:lumMod val="95000"/>
                    <a:lumOff val="5000"/>
                  </a:schemeClr>
                </a:solidFill>
                <a:effectLst>
                  <a:outerShdw blurRad="38100" dist="38100" dir="2700000" algn="tl">
                    <a:srgbClr val="000000">
                      <a:alpha val="43137"/>
                    </a:srgbClr>
                  </a:outerShdw>
                </a:effectLst>
              </a:rPr>
              <a:t>A part of a body, such as an arm or leg.</a:t>
            </a:r>
          </a:p>
        </p:txBody>
      </p:sp>
      <p:sp>
        <p:nvSpPr>
          <p:cNvPr id="14" name="Rectangle 13">
            <a:extLst>
              <a:ext uri="{FF2B5EF4-FFF2-40B4-BE49-F238E27FC236}">
                <a16:creationId xmlns:a16="http://schemas.microsoft.com/office/drawing/2014/main" id="{B1AB62A2-6F30-466D-AF5D-698CF9EFCCA0}"/>
              </a:ext>
            </a:extLst>
          </p:cNvPr>
          <p:cNvSpPr/>
          <p:nvPr/>
        </p:nvSpPr>
        <p:spPr>
          <a:xfrm>
            <a:off x="1528077" y="2117751"/>
            <a:ext cx="7855073" cy="369332"/>
          </a:xfrm>
          <a:prstGeom prst="rect">
            <a:avLst/>
          </a:prstGeom>
        </p:spPr>
        <p:txBody>
          <a:bodyPr wrap="square">
            <a:spAutoFit/>
          </a:bodyPr>
          <a:lstStyle/>
          <a:p>
            <a:r>
              <a:rPr lang="en-US" b="1" dirty="0">
                <a:solidFill>
                  <a:schemeClr val="bg1">
                    <a:lumMod val="95000"/>
                    <a:lumOff val="5000"/>
                  </a:schemeClr>
                </a:solidFill>
              </a:rPr>
              <a:t>What right and authority does the Melchizedek Priesthood hold?</a:t>
            </a:r>
          </a:p>
        </p:txBody>
      </p:sp>
      <p:sp>
        <p:nvSpPr>
          <p:cNvPr id="15" name="Rectangle 14">
            <a:extLst>
              <a:ext uri="{FF2B5EF4-FFF2-40B4-BE49-F238E27FC236}">
                <a16:creationId xmlns:a16="http://schemas.microsoft.com/office/drawing/2014/main" id="{1919971B-403C-4B8D-9D83-7089E661D278}"/>
              </a:ext>
            </a:extLst>
          </p:cNvPr>
          <p:cNvSpPr/>
          <p:nvPr/>
        </p:nvSpPr>
        <p:spPr>
          <a:xfrm>
            <a:off x="1528077" y="2487083"/>
            <a:ext cx="8853880" cy="646331"/>
          </a:xfrm>
          <a:prstGeom prst="rect">
            <a:avLst/>
          </a:prstGeom>
        </p:spPr>
        <p:txBody>
          <a:bodyPr wrap="square">
            <a:spAutoFit/>
          </a:bodyPr>
          <a:lstStyle/>
          <a:p>
            <a:pPr algn="just"/>
            <a:r>
              <a:rPr lang="en-US" i="1" dirty="0">
                <a:solidFill>
                  <a:schemeClr val="bg1">
                    <a:lumMod val="95000"/>
                    <a:lumOff val="5000"/>
                  </a:schemeClr>
                </a:solidFill>
                <a:effectLst>
                  <a:outerShdw blurRad="38100" dist="38100" dir="2700000" algn="tl">
                    <a:srgbClr val="000000">
                      <a:alpha val="43137"/>
                    </a:srgbClr>
                  </a:outerShdw>
                </a:effectLst>
              </a:rPr>
              <a:t>The Melchizedek Priesthood holds the right of presidency, power, and authority over all the offices in the Church, and the authority to administer in spiritual things.</a:t>
            </a:r>
          </a:p>
        </p:txBody>
      </p:sp>
      <p:sp>
        <p:nvSpPr>
          <p:cNvPr id="16" name="Rectangle 15">
            <a:extLst>
              <a:ext uri="{FF2B5EF4-FFF2-40B4-BE49-F238E27FC236}">
                <a16:creationId xmlns:a16="http://schemas.microsoft.com/office/drawing/2014/main" id="{3389CBE5-2895-45F5-9FB9-502EE0257875}"/>
              </a:ext>
            </a:extLst>
          </p:cNvPr>
          <p:cNvSpPr/>
          <p:nvPr/>
        </p:nvSpPr>
        <p:spPr>
          <a:xfrm>
            <a:off x="1528077" y="3318080"/>
            <a:ext cx="3763916" cy="369332"/>
          </a:xfrm>
          <a:prstGeom prst="rect">
            <a:avLst/>
          </a:prstGeom>
        </p:spPr>
        <p:txBody>
          <a:bodyPr wrap="none">
            <a:spAutoFit/>
          </a:bodyPr>
          <a:lstStyle/>
          <a:p>
            <a:r>
              <a:rPr lang="en-US" b="1" dirty="0">
                <a:solidFill>
                  <a:schemeClr val="bg1">
                    <a:lumMod val="95000"/>
                    <a:lumOff val="5000"/>
                  </a:schemeClr>
                </a:solidFill>
              </a:rPr>
              <a:t>Doctrine and Covenants 107:10.</a:t>
            </a:r>
          </a:p>
        </p:txBody>
      </p:sp>
      <p:sp>
        <p:nvSpPr>
          <p:cNvPr id="17" name="Rectangle 16">
            <a:extLst>
              <a:ext uri="{FF2B5EF4-FFF2-40B4-BE49-F238E27FC236}">
                <a16:creationId xmlns:a16="http://schemas.microsoft.com/office/drawing/2014/main" id="{DA4C3452-F9F6-4BB6-BE46-7A110B982DBA}"/>
              </a:ext>
            </a:extLst>
          </p:cNvPr>
          <p:cNvSpPr/>
          <p:nvPr/>
        </p:nvSpPr>
        <p:spPr>
          <a:xfrm>
            <a:off x="1528077" y="3629674"/>
            <a:ext cx="8755406" cy="1200329"/>
          </a:xfrm>
          <a:prstGeom prst="rect">
            <a:avLst/>
          </a:prstGeom>
        </p:spPr>
        <p:txBody>
          <a:bodyPr wrap="square">
            <a:spAutoFit/>
          </a:bodyPr>
          <a:lstStyle/>
          <a:p>
            <a:pPr algn="just"/>
            <a:r>
              <a:rPr lang="en-US" dirty="0">
                <a:solidFill>
                  <a:schemeClr val="bg1">
                    <a:lumMod val="95000"/>
                    <a:lumOff val="5000"/>
                  </a:schemeClr>
                </a:solidFill>
                <a:latin typeface="Palatino"/>
              </a:rPr>
              <a:t>High priests after the order of the Melchizedek Priesthood have a right to officiate in their own standing, under the direction of the presidency, in administering spiritual things, and also in the office of an elder, priest (of the Levitical order), teacher, deacon, and member.</a:t>
            </a:r>
            <a:endParaRPr lang="en-US" dirty="0">
              <a:solidFill>
                <a:schemeClr val="bg1">
                  <a:lumMod val="95000"/>
                  <a:lumOff val="5000"/>
                </a:schemeClr>
              </a:solidFill>
            </a:endParaRP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out)">
                                      <p:cBhvr>
                                        <p:cTn id="19" dur="12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upRight)">
                                      <p:cBhvr>
                                        <p:cTn id="31" dur="1000"/>
                                        <p:tgtEl>
                                          <p:spTgt spid="16"/>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trips(upRight)">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0</TotalTime>
  <Words>796</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PMingLiU-ExtB</vt:lpstr>
      <vt:lpstr>Yu Gothic UI Semibold</vt:lpstr>
      <vt:lpstr>Arial</vt:lpstr>
      <vt:lpstr>Bahnschrift SemiBold SemiConden</vt:lpstr>
      <vt:lpstr>Bahnschrift SemiLight SemiConde</vt:lpstr>
      <vt:lpstr>Bookman Old Style</vt:lpstr>
      <vt:lpstr>Calibri</vt:lpstr>
      <vt:lpstr>Microsoft Himalaya</vt:lpstr>
      <vt:lpstr>Mongolian Baiti</vt:lpstr>
      <vt:lpstr>MV Boli</vt:lpstr>
      <vt:lpstr>Palatino</vt:lpstr>
      <vt:lpstr>Rockwell</vt:lpstr>
      <vt:lpstr>Tw Cen MT Condensed</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2804</cp:revision>
  <dcterms:created xsi:type="dcterms:W3CDTF">2018-08-29T04:26:39Z</dcterms:created>
  <dcterms:modified xsi:type="dcterms:W3CDTF">2018-10-12T17:38:30Z</dcterms:modified>
</cp:coreProperties>
</file>