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13" r:id="rId1"/>
  </p:sldMasterIdLst>
  <p:notesMasterIdLst>
    <p:notesMasterId r:id="rId14"/>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D6E513"/>
    <a:srgbClr val="FFD757"/>
    <a:srgbClr val="E6E6E6"/>
    <a:srgbClr val="13BD23"/>
    <a:srgbClr val="B9B93A"/>
    <a:srgbClr val="FF6600"/>
    <a:srgbClr val="CC00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724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76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8021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785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1102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3010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41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348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66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296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965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9828001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13721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19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3214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5061260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850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460">
              <a:srgbClr val="E6E6E6"/>
            </a:gs>
            <a:gs pos="67921">
              <a:srgbClr val="E5E6E5"/>
            </a:gs>
            <a:gs pos="66843">
              <a:srgbClr val="E3E5E3"/>
            </a:gs>
            <a:gs pos="64687">
              <a:srgbClr val="DFE3E0"/>
            </a:gs>
            <a:gs pos="60375">
              <a:srgbClr val="D88028"/>
            </a:gs>
            <a:gs pos="30000">
              <a:srgbClr val="FFD757"/>
            </a:gs>
            <a:gs pos="23000">
              <a:schemeClr val="tx1">
                <a:lumMod val="65000"/>
              </a:schemeClr>
            </a:gs>
            <a:gs pos="0">
              <a:schemeClr val="accent1">
                <a:lumMod val="89000"/>
              </a:schemeClr>
            </a:gs>
            <a:gs pos="93000">
              <a:srgbClr val="D6E513"/>
            </a:gs>
            <a:gs pos="45000">
              <a:schemeClr val="accent1">
                <a:lumMod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63330393"/>
      </p:ext>
    </p:extLst>
  </p:cSld>
  <p:clrMap bg1="dk1" tx1="lt1" bg2="dk2" tx2="lt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27" r:id="rId14"/>
    <p:sldLayoutId id="2147485228" r:id="rId15"/>
    <p:sldLayoutId id="2147485229" r:id="rId16"/>
    <p:sldLayoutId id="2147485230"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3" name="Rectangle 2">
            <a:extLst>
              <a:ext uri="{FF2B5EF4-FFF2-40B4-BE49-F238E27FC236}">
                <a16:creationId xmlns:a16="http://schemas.microsoft.com/office/drawing/2014/main" id="{5447BA46-A89B-4167-BBFE-85DA2C20D903}"/>
              </a:ext>
            </a:extLst>
          </p:cNvPr>
          <p:cNvSpPr/>
          <p:nvPr/>
        </p:nvSpPr>
        <p:spPr>
          <a:xfrm>
            <a:off x="2743199" y="2417401"/>
            <a:ext cx="6336374" cy="18158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933579A1-EF23-44C1-8320-9FFF43AF460C}"/>
              </a:ext>
            </a:extLst>
          </p:cNvPr>
          <p:cNvSpPr/>
          <p:nvPr/>
        </p:nvSpPr>
        <p:spPr>
          <a:xfrm>
            <a:off x="4282490" y="2417400"/>
            <a:ext cx="4797083" cy="1815882"/>
          </a:xfrm>
          <a:prstGeom prst="rect">
            <a:avLst/>
          </a:prstGeom>
        </p:spPr>
        <p:txBody>
          <a:bodyPr wrap="square">
            <a:spAutoFit/>
          </a:bodyPr>
          <a:lstStyle/>
          <a:p>
            <a:pPr algn="just"/>
            <a:r>
              <a:rPr lang="en-US" sz="1400" dirty="0">
                <a:solidFill>
                  <a:schemeClr val="bg1"/>
                </a:solidFill>
              </a:rPr>
              <a:t>“God did not want you to fight. He could not organize His kingdom with twelve men to open the Gospel door to the nations of the earth, and with seventy men under their direction to follow in their tracks, unless He took them from a body of men who had offered their lives, and who had made as great a sacrifice as did Abraham” (in History of the Church,2:182; see also Church History in the Fulness of Times,151).</a:t>
            </a:r>
          </a:p>
        </p:txBody>
      </p:sp>
      <p:pic>
        <p:nvPicPr>
          <p:cNvPr id="8" name="Picture 7">
            <a:extLst>
              <a:ext uri="{FF2B5EF4-FFF2-40B4-BE49-F238E27FC236}">
                <a16:creationId xmlns:a16="http://schemas.microsoft.com/office/drawing/2014/main" id="{4585FE7E-23C9-48F7-8DF0-FF2588972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302" y="2555651"/>
            <a:ext cx="1376188" cy="1539380"/>
          </a:xfrm>
          <a:prstGeom prst="rect">
            <a:avLst/>
          </a:prstGeom>
        </p:spPr>
      </p:pic>
    </p:spTree>
    <p:extLst>
      <p:ext uri="{BB962C8B-B14F-4D97-AF65-F5344CB8AC3E}">
        <p14:creationId xmlns:p14="http://schemas.microsoft.com/office/powerpoint/2010/main" val="2317971300"/>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2" name="Rectangle 1">
            <a:extLst>
              <a:ext uri="{FF2B5EF4-FFF2-40B4-BE49-F238E27FC236}">
                <a16:creationId xmlns:a16="http://schemas.microsoft.com/office/drawing/2014/main" id="{3CAAAD0C-E598-4AA3-996F-B3E4A3591BF9}"/>
              </a:ext>
            </a:extLst>
          </p:cNvPr>
          <p:cNvSpPr/>
          <p:nvPr/>
        </p:nvSpPr>
        <p:spPr>
          <a:xfrm>
            <a:off x="3048000" y="2681765"/>
            <a:ext cx="6096000" cy="1754326"/>
          </a:xfrm>
          <a:prstGeom prst="rect">
            <a:avLst/>
          </a:prstGeom>
        </p:spPr>
        <p:txBody>
          <a:bodyPr>
            <a:spAutoFit/>
          </a:bodyPr>
          <a:lstStyle/>
          <a:p>
            <a:pPr algn="ctr"/>
            <a:r>
              <a:rPr lang="en-US" sz="3600" dirty="0">
                <a:solidFill>
                  <a:schemeClr val="bg1"/>
                </a:solidFill>
                <a:latin typeface="Georgia" panose="02040502050405020303" pitchFamily="18" charset="0"/>
              </a:rPr>
              <a:t>“The Lord teaches the Saints what they are to do before Zion is redeemed”</a:t>
            </a:r>
          </a:p>
        </p:txBody>
      </p:sp>
      <p:sp>
        <p:nvSpPr>
          <p:cNvPr id="5" name="Rectangle 4">
            <a:extLst>
              <a:ext uri="{FF2B5EF4-FFF2-40B4-BE49-F238E27FC236}">
                <a16:creationId xmlns:a16="http://schemas.microsoft.com/office/drawing/2014/main" id="{9C466695-9ABB-40D0-B64E-BE744F96D592}"/>
              </a:ext>
            </a:extLst>
          </p:cNvPr>
          <p:cNvSpPr/>
          <p:nvPr/>
        </p:nvSpPr>
        <p:spPr>
          <a:xfrm>
            <a:off x="1664753" y="1176994"/>
            <a:ext cx="4132606" cy="369332"/>
          </a:xfrm>
          <a:prstGeom prst="rect">
            <a:avLst/>
          </a:prstGeom>
        </p:spPr>
        <p:txBody>
          <a:bodyPr wrap="none">
            <a:spAutoFit/>
          </a:bodyPr>
          <a:lstStyle/>
          <a:p>
            <a:r>
              <a:rPr lang="en-US" b="1" dirty="0">
                <a:solidFill>
                  <a:schemeClr val="bg1"/>
                </a:solidFill>
              </a:rPr>
              <a:t>Doctrine and Covenants 105:20–41.</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2" name="Rectangle 1">
            <a:extLst>
              <a:ext uri="{FF2B5EF4-FFF2-40B4-BE49-F238E27FC236}">
                <a16:creationId xmlns:a16="http://schemas.microsoft.com/office/drawing/2014/main" id="{63B57872-9E33-4581-9FC7-8DEFA87A5D86}"/>
              </a:ext>
            </a:extLst>
          </p:cNvPr>
          <p:cNvSpPr/>
          <p:nvPr/>
        </p:nvSpPr>
        <p:spPr>
          <a:xfrm>
            <a:off x="1608448" y="1110734"/>
            <a:ext cx="6811480" cy="369332"/>
          </a:xfrm>
          <a:prstGeom prst="rect">
            <a:avLst/>
          </a:prstGeom>
        </p:spPr>
        <p:txBody>
          <a:bodyPr wrap="none">
            <a:spAutoFit/>
          </a:bodyPr>
          <a:lstStyle/>
          <a:p>
            <a:r>
              <a:rPr lang="en-US" b="1" dirty="0">
                <a:solidFill>
                  <a:schemeClr val="bg1"/>
                </a:solidFill>
                <a:latin typeface="Georgia" panose="02040502050405020303" pitchFamily="18" charset="0"/>
              </a:rPr>
              <a:t>What are some ways we should respond to persecution?</a:t>
            </a:r>
          </a:p>
        </p:txBody>
      </p:sp>
      <p:sp>
        <p:nvSpPr>
          <p:cNvPr id="14" name="Rectangle 13">
            <a:extLst>
              <a:ext uri="{FF2B5EF4-FFF2-40B4-BE49-F238E27FC236}">
                <a16:creationId xmlns:a16="http://schemas.microsoft.com/office/drawing/2014/main" id="{3EF29C9D-9602-4A7E-8A24-EE32867E39A3}"/>
              </a:ext>
            </a:extLst>
          </p:cNvPr>
          <p:cNvSpPr/>
          <p:nvPr/>
        </p:nvSpPr>
        <p:spPr>
          <a:xfrm>
            <a:off x="1608448" y="1480066"/>
            <a:ext cx="4223977" cy="369332"/>
          </a:xfrm>
          <a:prstGeom prst="rect">
            <a:avLst/>
          </a:prstGeom>
        </p:spPr>
        <p:txBody>
          <a:bodyPr wrap="none">
            <a:spAutoFit/>
          </a:bodyPr>
          <a:lstStyle/>
          <a:p>
            <a:r>
              <a:rPr lang="en-US" b="1" dirty="0">
                <a:solidFill>
                  <a:schemeClr val="bg1"/>
                </a:solidFill>
              </a:rPr>
              <a:t>Doctrine and Covenants 105:38-41.</a:t>
            </a:r>
          </a:p>
        </p:txBody>
      </p:sp>
      <p:sp>
        <p:nvSpPr>
          <p:cNvPr id="3" name="Rectangle 2">
            <a:extLst>
              <a:ext uri="{FF2B5EF4-FFF2-40B4-BE49-F238E27FC236}">
                <a16:creationId xmlns:a16="http://schemas.microsoft.com/office/drawing/2014/main" id="{4EC6A8DF-F045-44B3-93AD-2121E72E3193}"/>
              </a:ext>
            </a:extLst>
          </p:cNvPr>
          <p:cNvSpPr/>
          <p:nvPr/>
        </p:nvSpPr>
        <p:spPr>
          <a:xfrm>
            <a:off x="1608447" y="1769886"/>
            <a:ext cx="8794509" cy="1569660"/>
          </a:xfrm>
          <a:prstGeom prst="rect">
            <a:avLst/>
          </a:prstGeom>
        </p:spPr>
        <p:txBody>
          <a:bodyPr wrap="square">
            <a:spAutoFit/>
          </a:bodyPr>
          <a:lstStyle/>
          <a:p>
            <a:pPr algn="just" fontAlgn="base"/>
            <a:r>
              <a:rPr lang="en-US" sz="1600" b="1" dirty="0">
                <a:solidFill>
                  <a:schemeClr val="bg1"/>
                </a:solidFill>
                <a:latin typeface="Palatino"/>
              </a:rPr>
              <a:t>38 </a:t>
            </a:r>
            <a:r>
              <a:rPr lang="en-US" sz="1600" dirty="0">
                <a:solidFill>
                  <a:schemeClr val="bg1"/>
                </a:solidFill>
                <a:latin typeface="Palatino"/>
              </a:rPr>
              <a:t>And again I say unto you, sue for peace, not only to the people that have smitten you, but also to all people;</a:t>
            </a:r>
          </a:p>
          <a:p>
            <a:pPr algn="just" fontAlgn="base"/>
            <a:r>
              <a:rPr lang="en-US" sz="1600" b="1" dirty="0">
                <a:solidFill>
                  <a:schemeClr val="bg1"/>
                </a:solidFill>
                <a:latin typeface="Palatino"/>
              </a:rPr>
              <a:t>39 </a:t>
            </a:r>
            <a:r>
              <a:rPr lang="en-US" sz="1600" dirty="0">
                <a:solidFill>
                  <a:schemeClr val="bg1"/>
                </a:solidFill>
                <a:latin typeface="Palatino"/>
              </a:rPr>
              <a:t>And lift up an ensign of peace, and make a proclamation of peace unto the ends of the earth;</a:t>
            </a:r>
          </a:p>
          <a:p>
            <a:pPr algn="just" fontAlgn="base"/>
            <a:r>
              <a:rPr lang="en-US" sz="1600" b="1" dirty="0">
                <a:solidFill>
                  <a:schemeClr val="bg1"/>
                </a:solidFill>
                <a:latin typeface="Palatino"/>
              </a:rPr>
              <a:t>40 </a:t>
            </a:r>
            <a:r>
              <a:rPr lang="en-US" sz="1600" dirty="0">
                <a:solidFill>
                  <a:schemeClr val="bg1"/>
                </a:solidFill>
                <a:latin typeface="Palatino"/>
              </a:rPr>
              <a:t>And make proposals for peace unto those who have smitten you, according to the voice of the Spirit which is in you, and all things shall work together for your good.</a:t>
            </a:r>
          </a:p>
          <a:p>
            <a:pPr algn="just" fontAlgn="base"/>
            <a:r>
              <a:rPr lang="en-US" sz="1600" b="1" dirty="0">
                <a:solidFill>
                  <a:schemeClr val="bg1"/>
                </a:solidFill>
                <a:latin typeface="Palatino"/>
              </a:rPr>
              <a:t>41 </a:t>
            </a:r>
            <a:r>
              <a:rPr lang="en-US" sz="1600" dirty="0">
                <a:solidFill>
                  <a:schemeClr val="bg1"/>
                </a:solidFill>
                <a:latin typeface="Palatino"/>
              </a:rPr>
              <a:t>Therefore, be faithful; and behold, and lo, I am with you even unto the end. Even so. Amen.</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FDBE0C42-18C2-4436-B2A1-2FAFEA5F9FC3}"/>
              </a:ext>
            </a:extLst>
          </p:cNvPr>
          <p:cNvSpPr/>
          <p:nvPr/>
        </p:nvSpPr>
        <p:spPr>
          <a:xfrm>
            <a:off x="1608447" y="3319674"/>
            <a:ext cx="8794508" cy="646331"/>
          </a:xfrm>
          <a:prstGeom prst="rect">
            <a:avLst/>
          </a:prstGeom>
        </p:spPr>
        <p:txBody>
          <a:bodyPr wrap="square">
            <a:spAutoFit/>
          </a:bodyPr>
          <a:lstStyle/>
          <a:p>
            <a:pPr algn="just"/>
            <a:r>
              <a:rPr lang="en-US" b="1" dirty="0">
                <a:solidFill>
                  <a:schemeClr val="bg1"/>
                </a:solidFill>
                <a:latin typeface="Georgia" panose="02040502050405020303" pitchFamily="18" charset="0"/>
              </a:rPr>
              <a:t>What blessing would come to the Saints in Missouri if they sought to establish peace with others?</a:t>
            </a:r>
          </a:p>
        </p:txBody>
      </p:sp>
      <p:sp>
        <p:nvSpPr>
          <p:cNvPr id="6" name="Rectangle 5">
            <a:extLst>
              <a:ext uri="{FF2B5EF4-FFF2-40B4-BE49-F238E27FC236}">
                <a16:creationId xmlns:a16="http://schemas.microsoft.com/office/drawing/2014/main" id="{71403B3A-96F0-4A9B-8CE1-C3D590BF3D02}"/>
              </a:ext>
            </a:extLst>
          </p:cNvPr>
          <p:cNvSpPr/>
          <p:nvPr/>
        </p:nvSpPr>
        <p:spPr>
          <a:xfrm>
            <a:off x="1608445" y="3967806"/>
            <a:ext cx="9059555" cy="353943"/>
          </a:xfrm>
          <a:prstGeom prst="rect">
            <a:avLst/>
          </a:prstGeom>
        </p:spPr>
        <p:txBody>
          <a:bodyPr wrap="square">
            <a:spAutoFit/>
          </a:bodyPr>
          <a:lstStyle/>
          <a:p>
            <a:pPr algn="just"/>
            <a:r>
              <a:rPr lang="en-US" sz="1700" i="1" dirty="0">
                <a:solidFill>
                  <a:schemeClr val="bg1"/>
                </a:solidFill>
                <a:effectLst>
                  <a:outerShdw blurRad="38100" dist="38100" dir="2700000" algn="tl">
                    <a:srgbClr val="000000">
                      <a:alpha val="43137"/>
                    </a:srgbClr>
                  </a:outerShdw>
                </a:effectLst>
              </a:rPr>
              <a:t>If we seek to establish peace with others, then all things will work together for our good.</a:t>
            </a:r>
          </a:p>
        </p:txBody>
      </p:sp>
      <p:sp>
        <p:nvSpPr>
          <p:cNvPr id="7" name="Rectangle 6">
            <a:extLst>
              <a:ext uri="{FF2B5EF4-FFF2-40B4-BE49-F238E27FC236}">
                <a16:creationId xmlns:a16="http://schemas.microsoft.com/office/drawing/2014/main" id="{2A2DB0D3-6CDE-4D05-9C5B-1F2AD0051A97}"/>
              </a:ext>
            </a:extLst>
          </p:cNvPr>
          <p:cNvSpPr/>
          <p:nvPr/>
        </p:nvSpPr>
        <p:spPr>
          <a:xfrm>
            <a:off x="1608445" y="4383095"/>
            <a:ext cx="6279283" cy="369332"/>
          </a:xfrm>
          <a:prstGeom prst="rect">
            <a:avLst/>
          </a:prstGeom>
        </p:spPr>
        <p:txBody>
          <a:bodyPr wrap="none">
            <a:spAutoFit/>
          </a:bodyPr>
          <a:lstStyle/>
          <a:p>
            <a:r>
              <a:rPr lang="en-US" b="1" dirty="0">
                <a:solidFill>
                  <a:schemeClr val="bg1"/>
                </a:solidFill>
                <a:latin typeface="Georgia" panose="02040502050405020303" pitchFamily="18" charset="0"/>
              </a:rPr>
              <a:t>What can we do to help establish peace with others?</a:t>
            </a:r>
          </a:p>
        </p:txBody>
      </p:sp>
      <p:sp>
        <p:nvSpPr>
          <p:cNvPr id="8" name="Rectangle 7">
            <a:extLst>
              <a:ext uri="{FF2B5EF4-FFF2-40B4-BE49-F238E27FC236}">
                <a16:creationId xmlns:a16="http://schemas.microsoft.com/office/drawing/2014/main" id="{F9EC3488-80CA-497C-9A08-46021C2A6248}"/>
              </a:ext>
            </a:extLst>
          </p:cNvPr>
          <p:cNvSpPr/>
          <p:nvPr/>
        </p:nvSpPr>
        <p:spPr>
          <a:xfrm>
            <a:off x="1608445" y="4749496"/>
            <a:ext cx="8794510" cy="646331"/>
          </a:xfrm>
          <a:prstGeom prst="rect">
            <a:avLst/>
          </a:prstGeom>
        </p:spPr>
        <p:txBody>
          <a:bodyPr wrap="square">
            <a:spAutoFit/>
          </a:bodyPr>
          <a:lstStyle/>
          <a:p>
            <a:pPr algn="just"/>
            <a:r>
              <a:rPr lang="en-US" b="1" dirty="0">
                <a:solidFill>
                  <a:schemeClr val="bg1"/>
                </a:solidFill>
                <a:latin typeface="Georgia" panose="02040502050405020303" pitchFamily="18" charset="0"/>
              </a:rPr>
              <a:t>How have you been blessed as you have sought to establish peace, including with those who might persecute you?</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6"/>
                                        </p:tgtEl>
                                        <p:attrNameLst>
                                          <p:attrName>ppt_y</p:attrName>
                                        </p:attrNameLst>
                                      </p:cBhvr>
                                      <p:tavLst>
                                        <p:tav tm="0">
                                          <p:val>
                                            <p:strVal val="#ppt_y"/>
                                          </p:val>
                                        </p:tav>
                                        <p:tav tm="100000">
                                          <p:val>
                                            <p:strVal val="#ppt_y"/>
                                          </p:val>
                                        </p:tav>
                                      </p:tavLst>
                                    </p:anim>
                                    <p:anim calcmode="lin" valueType="num">
                                      <p:cBhvr>
                                        <p:cTn id="24"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3" name="Rectangle 2">
            <a:extLst>
              <a:ext uri="{FF2B5EF4-FFF2-40B4-BE49-F238E27FC236}">
                <a16:creationId xmlns:a16="http://schemas.microsoft.com/office/drawing/2014/main" id="{A45A8041-F84B-4507-A449-C607E8B54304}"/>
              </a:ext>
            </a:extLst>
          </p:cNvPr>
          <p:cNvSpPr/>
          <p:nvPr/>
        </p:nvSpPr>
        <p:spPr>
          <a:xfrm>
            <a:off x="2945117" y="2844225"/>
            <a:ext cx="6301766" cy="584775"/>
          </a:xfrm>
          <a:prstGeom prst="rect">
            <a:avLst/>
          </a:prstGeom>
        </p:spPr>
        <p:txBody>
          <a:bodyPr wrap="square">
            <a:spAutoFit/>
          </a:bodyPr>
          <a:lstStyle/>
          <a:p>
            <a:pPr algn="ctr"/>
            <a:r>
              <a:rPr lang="en-US" sz="3200" b="1" dirty="0">
                <a:solidFill>
                  <a:schemeClr val="bg1"/>
                </a:solidFill>
                <a:effectLst>
                  <a:outerShdw blurRad="38100" dist="38100" dir="2700000" algn="tl">
                    <a:srgbClr val="000000">
                      <a:alpha val="43137"/>
                    </a:srgbClr>
                  </a:outerShdw>
                </a:effectLst>
                <a:ea typeface="Microsoft Himalaya" panose="01010100010101010101" pitchFamily="2" charset="0"/>
                <a:cs typeface="Calibri" panose="020F0502020204030204" pitchFamily="34" charset="0"/>
              </a:rPr>
              <a:t>Doctrine and Covenants 105.</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2" name="Rectangle 1">
            <a:extLst>
              <a:ext uri="{FF2B5EF4-FFF2-40B4-BE49-F238E27FC236}">
                <a16:creationId xmlns:a16="http://schemas.microsoft.com/office/drawing/2014/main" id="{5C3B83D7-DA1B-4EEC-8781-A3FBCF937CB3}"/>
              </a:ext>
            </a:extLst>
          </p:cNvPr>
          <p:cNvSpPr/>
          <p:nvPr/>
        </p:nvSpPr>
        <p:spPr>
          <a:xfrm>
            <a:off x="2292626" y="2767280"/>
            <a:ext cx="7606748" cy="1323439"/>
          </a:xfrm>
          <a:prstGeom prst="rect">
            <a:avLst/>
          </a:prstGeom>
        </p:spPr>
        <p:txBody>
          <a:bodyPr wrap="square">
            <a:spAutoFit/>
          </a:bodyPr>
          <a:lstStyle/>
          <a:p>
            <a:pPr algn="ctr"/>
            <a:r>
              <a:rPr lang="en-US" sz="4000" dirty="0">
                <a:solidFill>
                  <a:schemeClr val="bg1"/>
                </a:solidFill>
                <a:latin typeface="Georgia" panose="02040502050405020303" pitchFamily="18" charset="0"/>
              </a:rPr>
              <a:t>“The Lord instructs the Saints to wait for the redemption of Zion”</a:t>
            </a:r>
          </a:p>
        </p:txBody>
      </p:sp>
      <p:sp>
        <p:nvSpPr>
          <p:cNvPr id="3" name="Rectangle 2">
            <a:extLst>
              <a:ext uri="{FF2B5EF4-FFF2-40B4-BE49-F238E27FC236}">
                <a16:creationId xmlns:a16="http://schemas.microsoft.com/office/drawing/2014/main" id="{D80D31C8-B342-4610-99A2-7259474A7372}"/>
              </a:ext>
            </a:extLst>
          </p:cNvPr>
          <p:cNvSpPr/>
          <p:nvPr/>
        </p:nvSpPr>
        <p:spPr>
          <a:xfrm>
            <a:off x="1608002" y="1275129"/>
            <a:ext cx="4005968" cy="369332"/>
          </a:xfrm>
          <a:prstGeom prst="rect">
            <a:avLst/>
          </a:prstGeom>
        </p:spPr>
        <p:txBody>
          <a:bodyPr wrap="none">
            <a:spAutoFit/>
          </a:bodyPr>
          <a:lstStyle/>
          <a:p>
            <a:r>
              <a:rPr lang="en-US" b="1" dirty="0">
                <a:solidFill>
                  <a:schemeClr val="bg1"/>
                </a:solidFill>
              </a:rPr>
              <a:t>Doctrine and Covenants 105:1–19.</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pic>
        <p:nvPicPr>
          <p:cNvPr id="6" name="Picture 5">
            <a:extLst>
              <a:ext uri="{FF2B5EF4-FFF2-40B4-BE49-F238E27FC236}">
                <a16:creationId xmlns:a16="http://schemas.microsoft.com/office/drawing/2014/main" id="{F7DC854A-FA76-456B-8C19-91F663C71AB8}"/>
              </a:ext>
            </a:extLst>
          </p:cNvPr>
          <p:cNvPicPr/>
          <p:nvPr/>
        </p:nvPicPr>
        <p:blipFill rotWithShape="1">
          <a:blip r:embed="rId2"/>
          <a:srcRect l="19785" t="29498" r="52747" b="16646"/>
          <a:stretch/>
        </p:blipFill>
        <p:spPr bwMode="auto">
          <a:xfrm>
            <a:off x="7801678" y="1288904"/>
            <a:ext cx="3212172" cy="411309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3D298CE2-2EE8-438F-B440-31626368113C}"/>
              </a:ext>
            </a:extLst>
          </p:cNvPr>
          <p:cNvSpPr/>
          <p:nvPr/>
        </p:nvSpPr>
        <p:spPr>
          <a:xfrm>
            <a:off x="1178150" y="1514008"/>
            <a:ext cx="6038576" cy="369332"/>
          </a:xfrm>
          <a:prstGeom prst="rect">
            <a:avLst/>
          </a:prstGeom>
        </p:spPr>
        <p:txBody>
          <a:bodyPr wrap="none">
            <a:spAutoFit/>
          </a:bodyPr>
          <a:lstStyle/>
          <a:p>
            <a:r>
              <a:rPr lang="en-US" b="1" dirty="0">
                <a:solidFill>
                  <a:schemeClr val="bg1"/>
                </a:solidFill>
              </a:rPr>
              <a:t>What role did unity play in accomplishing this task?</a:t>
            </a:r>
          </a:p>
        </p:txBody>
      </p:sp>
      <p:sp>
        <p:nvSpPr>
          <p:cNvPr id="5" name="Rectangle 4">
            <a:extLst>
              <a:ext uri="{FF2B5EF4-FFF2-40B4-BE49-F238E27FC236}">
                <a16:creationId xmlns:a16="http://schemas.microsoft.com/office/drawing/2014/main" id="{6055E7D2-DD52-4CAE-87D3-079E4E6D5361}"/>
              </a:ext>
            </a:extLst>
          </p:cNvPr>
          <p:cNvSpPr/>
          <p:nvPr/>
        </p:nvSpPr>
        <p:spPr>
          <a:xfrm>
            <a:off x="1178150" y="2142871"/>
            <a:ext cx="6096000" cy="3416320"/>
          </a:xfrm>
          <a:prstGeom prst="rect">
            <a:avLst/>
          </a:prstGeom>
        </p:spPr>
        <p:txBody>
          <a:bodyPr>
            <a:spAutoFit/>
          </a:bodyPr>
          <a:lstStyle/>
          <a:p>
            <a:pPr algn="just"/>
            <a:r>
              <a:rPr lang="en-US" dirty="0">
                <a:solidFill>
                  <a:schemeClr val="bg1"/>
                </a:solidFill>
              </a:rPr>
              <a:t>The response to the Prophet Joseph Smith and others’ efforts to recruit volunteers and resources for Zion’s Camp was not as successful as hoped for. By the time the camp, or army, began its march in the beginning of May 1834, only 122 people had volunteered to go. Zion’s Camp recruited additional volunteers along the way to Missouri. When the group that Hyrum Smith and Lyman Wight had recruited from Michigan Territory met up with Joseph Smith’s company in early June 1834, Zion’s Camp consisted of just over 200 men, 12 women, and 9 children (see Alexander L. Baugh, “Joseph Smith and Zion’s Camp,” Ensign, June 2005,45).</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6" name="Rectangle 5">
            <a:extLst>
              <a:ext uri="{FF2B5EF4-FFF2-40B4-BE49-F238E27FC236}">
                <a16:creationId xmlns:a16="http://schemas.microsoft.com/office/drawing/2014/main" id="{2F970777-E4D5-4842-801F-02294234D5D6}"/>
              </a:ext>
            </a:extLst>
          </p:cNvPr>
          <p:cNvSpPr/>
          <p:nvPr/>
        </p:nvSpPr>
        <p:spPr>
          <a:xfrm>
            <a:off x="1500553" y="914078"/>
            <a:ext cx="3844066" cy="369332"/>
          </a:xfrm>
          <a:prstGeom prst="rect">
            <a:avLst/>
          </a:prstGeom>
        </p:spPr>
        <p:txBody>
          <a:bodyPr wrap="none">
            <a:spAutoFit/>
          </a:bodyPr>
          <a:lstStyle/>
          <a:p>
            <a:r>
              <a:rPr lang="en-US" b="1" dirty="0">
                <a:solidFill>
                  <a:schemeClr val="bg1"/>
                </a:solidFill>
              </a:rPr>
              <a:t>Doctrine and Covenants 105:7-8.</a:t>
            </a:r>
          </a:p>
        </p:txBody>
      </p:sp>
      <p:sp>
        <p:nvSpPr>
          <p:cNvPr id="2" name="Rectangle 1">
            <a:extLst>
              <a:ext uri="{FF2B5EF4-FFF2-40B4-BE49-F238E27FC236}">
                <a16:creationId xmlns:a16="http://schemas.microsoft.com/office/drawing/2014/main" id="{B40B53FF-496D-4849-BD22-8EB8CB4F357F}"/>
              </a:ext>
            </a:extLst>
          </p:cNvPr>
          <p:cNvSpPr/>
          <p:nvPr/>
        </p:nvSpPr>
        <p:spPr>
          <a:xfrm>
            <a:off x="1500553" y="1184934"/>
            <a:ext cx="8698524" cy="1323439"/>
          </a:xfrm>
          <a:prstGeom prst="rect">
            <a:avLst/>
          </a:prstGeom>
        </p:spPr>
        <p:txBody>
          <a:bodyPr wrap="square">
            <a:spAutoFit/>
          </a:bodyPr>
          <a:lstStyle/>
          <a:p>
            <a:pPr algn="just" fontAlgn="base"/>
            <a:r>
              <a:rPr lang="en-US" sz="1600" b="1" dirty="0">
                <a:solidFill>
                  <a:schemeClr val="bg1"/>
                </a:solidFill>
                <a:latin typeface="Palatino"/>
              </a:rPr>
              <a:t>7 </a:t>
            </a:r>
            <a:r>
              <a:rPr lang="en-US" sz="1600" dirty="0">
                <a:solidFill>
                  <a:schemeClr val="bg1"/>
                </a:solidFill>
                <a:latin typeface="Palatino"/>
              </a:rPr>
              <a:t>I speak not concerning those who are appointed to lead my people, who are the first elders of my church, for they are not all under this condemnation;</a:t>
            </a:r>
          </a:p>
          <a:p>
            <a:pPr algn="just" fontAlgn="base"/>
            <a:r>
              <a:rPr lang="en-US" sz="1600" b="1" dirty="0">
                <a:solidFill>
                  <a:schemeClr val="bg1"/>
                </a:solidFill>
                <a:latin typeface="Palatino"/>
              </a:rPr>
              <a:t>8 </a:t>
            </a:r>
            <a:r>
              <a:rPr lang="en-US" sz="1600" dirty="0">
                <a:solidFill>
                  <a:schemeClr val="bg1"/>
                </a:solidFill>
                <a:latin typeface="Palatino"/>
              </a:rPr>
              <a:t>But I speak concerning my churches abroad—there are many who will say: Where is their God? Behold, he will deliver them in time of trouble, otherwise we will not go up unto Zion, and will keep our moneys.</a:t>
            </a:r>
            <a:endParaRPr lang="en-US" sz="1600" b="0" i="0" dirty="0">
              <a:solidFill>
                <a:schemeClr val="bg1"/>
              </a:solidFill>
              <a:effectLst/>
              <a:latin typeface="Palatino"/>
            </a:endParaRPr>
          </a:p>
        </p:txBody>
      </p:sp>
      <p:sp>
        <p:nvSpPr>
          <p:cNvPr id="8" name="Rectangle 7">
            <a:extLst>
              <a:ext uri="{FF2B5EF4-FFF2-40B4-BE49-F238E27FC236}">
                <a16:creationId xmlns:a16="http://schemas.microsoft.com/office/drawing/2014/main" id="{A4B13810-2514-4B09-8AD7-85F46CC8A8F6}"/>
              </a:ext>
            </a:extLst>
          </p:cNvPr>
          <p:cNvSpPr/>
          <p:nvPr/>
        </p:nvSpPr>
        <p:spPr>
          <a:xfrm>
            <a:off x="1500553" y="2635031"/>
            <a:ext cx="3970702" cy="369332"/>
          </a:xfrm>
          <a:prstGeom prst="rect">
            <a:avLst/>
          </a:prstGeom>
        </p:spPr>
        <p:txBody>
          <a:bodyPr wrap="none">
            <a:spAutoFit/>
          </a:bodyPr>
          <a:lstStyle/>
          <a:p>
            <a:r>
              <a:rPr lang="en-US" b="1" dirty="0">
                <a:solidFill>
                  <a:schemeClr val="bg1"/>
                </a:solidFill>
              </a:rPr>
              <a:t>Doctrine and Covenants 105:1-6.</a:t>
            </a:r>
          </a:p>
        </p:txBody>
      </p:sp>
      <p:sp>
        <p:nvSpPr>
          <p:cNvPr id="3" name="Rectangle 2">
            <a:extLst>
              <a:ext uri="{FF2B5EF4-FFF2-40B4-BE49-F238E27FC236}">
                <a16:creationId xmlns:a16="http://schemas.microsoft.com/office/drawing/2014/main" id="{9027CF5E-01CF-41E5-8B03-DE51E9002E73}"/>
              </a:ext>
            </a:extLst>
          </p:cNvPr>
          <p:cNvSpPr/>
          <p:nvPr/>
        </p:nvSpPr>
        <p:spPr>
          <a:xfrm>
            <a:off x="1500554" y="2938103"/>
            <a:ext cx="8698524" cy="3046988"/>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Verily I say unto you who have assembled yourselves together that you may learn my will concerning the redemption of mine afflicted people—</a:t>
            </a:r>
          </a:p>
          <a:p>
            <a:pPr algn="just" fontAlgn="base"/>
            <a:r>
              <a:rPr lang="en-US" sz="1600" b="1" dirty="0">
                <a:solidFill>
                  <a:schemeClr val="bg1"/>
                </a:solidFill>
                <a:latin typeface="Palatino"/>
              </a:rPr>
              <a:t>2 </a:t>
            </a:r>
            <a:r>
              <a:rPr lang="en-US" sz="1600" dirty="0">
                <a:solidFill>
                  <a:schemeClr val="bg1"/>
                </a:solidFill>
                <a:latin typeface="Palatino"/>
              </a:rPr>
              <a:t>Behold, I say unto you, were it not for the transgressions of my people, speaking concerning the church and not individuals, they might have been redeemed even now.</a:t>
            </a:r>
          </a:p>
          <a:p>
            <a:pPr algn="just" fontAlgn="base"/>
            <a:r>
              <a:rPr lang="en-US" sz="1600" b="1" dirty="0">
                <a:solidFill>
                  <a:schemeClr val="bg1"/>
                </a:solidFill>
                <a:latin typeface="Palatino"/>
              </a:rPr>
              <a:t>3 </a:t>
            </a:r>
            <a:r>
              <a:rPr lang="en-US" sz="1600" dirty="0">
                <a:solidFill>
                  <a:schemeClr val="bg1"/>
                </a:solidFill>
                <a:latin typeface="Palatino"/>
              </a:rPr>
              <a:t>But behold, they have not learned to be obedient to the things which I required at their hands, but are full of all manner of evil, and do not impart of their substance, as becometh saints, to the poor and afflicted among them;</a:t>
            </a:r>
          </a:p>
          <a:p>
            <a:pPr algn="just" fontAlgn="base"/>
            <a:r>
              <a:rPr lang="en-US" sz="1600" b="1" dirty="0">
                <a:solidFill>
                  <a:schemeClr val="bg1"/>
                </a:solidFill>
                <a:latin typeface="Palatino"/>
              </a:rPr>
              <a:t>4 </a:t>
            </a:r>
            <a:r>
              <a:rPr lang="en-US" sz="1600" dirty="0">
                <a:solidFill>
                  <a:schemeClr val="bg1"/>
                </a:solidFill>
                <a:latin typeface="Palatino"/>
              </a:rPr>
              <a:t>And are not united according to the union required by the law of the celestial kingdom;</a:t>
            </a:r>
          </a:p>
          <a:p>
            <a:pPr algn="just" fontAlgn="base"/>
            <a:r>
              <a:rPr lang="en-US" sz="1600" b="1" dirty="0">
                <a:solidFill>
                  <a:schemeClr val="bg1"/>
                </a:solidFill>
                <a:latin typeface="Palatino"/>
              </a:rPr>
              <a:t>5 </a:t>
            </a:r>
            <a:r>
              <a:rPr lang="en-US" sz="1600" dirty="0">
                <a:solidFill>
                  <a:schemeClr val="bg1"/>
                </a:solidFill>
                <a:latin typeface="Palatino"/>
              </a:rPr>
              <a:t>And Zion cannot be built up unless it is by the principles of the law of the celestial kingdom; otherwise I cannot receive her unto myself.</a:t>
            </a:r>
          </a:p>
          <a:p>
            <a:pPr algn="just" fontAlgn="base"/>
            <a:r>
              <a:rPr lang="en-US" sz="1600" b="1" dirty="0">
                <a:solidFill>
                  <a:schemeClr val="bg1"/>
                </a:solidFill>
                <a:latin typeface="Palatino"/>
              </a:rPr>
              <a:t>6 </a:t>
            </a:r>
            <a:r>
              <a:rPr lang="en-US" sz="1600" dirty="0">
                <a:solidFill>
                  <a:schemeClr val="bg1"/>
                </a:solidFill>
                <a:latin typeface="Palatino"/>
              </a:rPr>
              <a:t>And my people must needs be chastened until they learn obedience, if it must needs be, by the things which they suffer.</a:t>
            </a:r>
            <a:endParaRPr lang="en-US" sz="1600" b="0" i="0" dirty="0">
              <a:solidFill>
                <a:schemeClr val="bg1"/>
              </a:solidFill>
              <a:effectLst/>
              <a:latin typeface="Palatino"/>
            </a:endParaRP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3" name="Rectangle 2">
            <a:extLst>
              <a:ext uri="{FF2B5EF4-FFF2-40B4-BE49-F238E27FC236}">
                <a16:creationId xmlns:a16="http://schemas.microsoft.com/office/drawing/2014/main" id="{9D4F2DFA-8FAE-486F-818D-3482B9B6C606}"/>
              </a:ext>
            </a:extLst>
          </p:cNvPr>
          <p:cNvSpPr/>
          <p:nvPr/>
        </p:nvSpPr>
        <p:spPr>
          <a:xfrm>
            <a:off x="1078523" y="890974"/>
            <a:ext cx="8670388" cy="369332"/>
          </a:xfrm>
          <a:prstGeom prst="rect">
            <a:avLst/>
          </a:prstGeom>
        </p:spPr>
        <p:txBody>
          <a:bodyPr wrap="square">
            <a:spAutoFit/>
          </a:bodyPr>
          <a:lstStyle/>
          <a:p>
            <a:pPr algn="just"/>
            <a:r>
              <a:rPr lang="en-US" b="1" dirty="0">
                <a:solidFill>
                  <a:schemeClr val="bg1"/>
                </a:solidFill>
                <a:latin typeface="Georgia" panose="02040502050405020303" pitchFamily="18" charset="0"/>
              </a:rPr>
              <a:t>In what ways had Church members failed to be united and obedient?</a:t>
            </a:r>
          </a:p>
        </p:txBody>
      </p:sp>
      <p:sp>
        <p:nvSpPr>
          <p:cNvPr id="4" name="Rectangle 3">
            <a:extLst>
              <a:ext uri="{FF2B5EF4-FFF2-40B4-BE49-F238E27FC236}">
                <a16:creationId xmlns:a16="http://schemas.microsoft.com/office/drawing/2014/main" id="{E963C355-DF1D-4341-BB25-831B9C7A0671}"/>
              </a:ext>
            </a:extLst>
          </p:cNvPr>
          <p:cNvSpPr/>
          <p:nvPr/>
        </p:nvSpPr>
        <p:spPr>
          <a:xfrm>
            <a:off x="1078523" y="1361455"/>
            <a:ext cx="4894289" cy="369332"/>
          </a:xfrm>
          <a:prstGeom prst="rect">
            <a:avLst/>
          </a:prstGeom>
        </p:spPr>
        <p:txBody>
          <a:bodyPr wrap="none">
            <a:spAutoFit/>
          </a:bodyPr>
          <a:lstStyle/>
          <a:p>
            <a:r>
              <a:rPr lang="en-US" b="1" dirty="0">
                <a:solidFill>
                  <a:schemeClr val="bg1"/>
                </a:solidFill>
                <a:latin typeface="Georgia" panose="02040502050405020303" pitchFamily="18" charset="0"/>
              </a:rPr>
              <a:t>What must we do to help build up Zion?</a:t>
            </a:r>
          </a:p>
        </p:txBody>
      </p:sp>
      <p:sp>
        <p:nvSpPr>
          <p:cNvPr id="5" name="Rectangle 4">
            <a:extLst>
              <a:ext uri="{FF2B5EF4-FFF2-40B4-BE49-F238E27FC236}">
                <a16:creationId xmlns:a16="http://schemas.microsoft.com/office/drawing/2014/main" id="{607A402A-F078-422A-B739-62C071EAB099}"/>
              </a:ext>
            </a:extLst>
          </p:cNvPr>
          <p:cNvSpPr/>
          <p:nvPr/>
        </p:nvSpPr>
        <p:spPr>
          <a:xfrm>
            <a:off x="1078522" y="1831936"/>
            <a:ext cx="8163951"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To help build up Zion, we must be united and obedient to all that God asks. </a:t>
            </a:r>
          </a:p>
        </p:txBody>
      </p:sp>
      <p:sp>
        <p:nvSpPr>
          <p:cNvPr id="6" name="Rectangle 5">
            <a:extLst>
              <a:ext uri="{FF2B5EF4-FFF2-40B4-BE49-F238E27FC236}">
                <a16:creationId xmlns:a16="http://schemas.microsoft.com/office/drawing/2014/main" id="{81EC9461-27B6-45F8-ADFD-9384DE128506}"/>
              </a:ext>
            </a:extLst>
          </p:cNvPr>
          <p:cNvSpPr/>
          <p:nvPr/>
        </p:nvSpPr>
        <p:spPr>
          <a:xfrm>
            <a:off x="1078521" y="2302417"/>
            <a:ext cx="9036149" cy="369332"/>
          </a:xfrm>
          <a:prstGeom prst="rect">
            <a:avLst/>
          </a:prstGeom>
        </p:spPr>
        <p:txBody>
          <a:bodyPr wrap="square">
            <a:spAutoFit/>
          </a:bodyPr>
          <a:lstStyle/>
          <a:p>
            <a:pPr algn="just"/>
            <a:r>
              <a:rPr lang="en-US" b="1" dirty="0">
                <a:solidFill>
                  <a:schemeClr val="bg1"/>
                </a:solidFill>
                <a:latin typeface="Georgia" panose="02040502050405020303" pitchFamily="18" charset="0"/>
              </a:rPr>
              <a:t>Why do you think unity and obedience are required for Zion to be built up?</a:t>
            </a:r>
          </a:p>
        </p:txBody>
      </p:sp>
      <p:sp>
        <p:nvSpPr>
          <p:cNvPr id="7" name="Rectangle 6">
            <a:extLst>
              <a:ext uri="{FF2B5EF4-FFF2-40B4-BE49-F238E27FC236}">
                <a16:creationId xmlns:a16="http://schemas.microsoft.com/office/drawing/2014/main" id="{07E38D97-F57F-481A-81F0-6FBB819F9821}"/>
              </a:ext>
            </a:extLst>
          </p:cNvPr>
          <p:cNvSpPr/>
          <p:nvPr/>
        </p:nvSpPr>
        <p:spPr>
          <a:xfrm>
            <a:off x="1078520" y="2772898"/>
            <a:ext cx="9036149" cy="646331"/>
          </a:xfrm>
          <a:prstGeom prst="rect">
            <a:avLst/>
          </a:prstGeom>
        </p:spPr>
        <p:txBody>
          <a:bodyPr wrap="square">
            <a:spAutoFit/>
          </a:bodyPr>
          <a:lstStyle/>
          <a:p>
            <a:pPr algn="just"/>
            <a:r>
              <a:rPr lang="en-US" b="1" dirty="0">
                <a:solidFill>
                  <a:schemeClr val="bg1"/>
                </a:solidFill>
                <a:latin typeface="Georgia" panose="02040502050405020303" pitchFamily="18" charset="0"/>
              </a:rPr>
              <a:t>What experiences have helped you understand the importance of Church members being united?</a:t>
            </a:r>
          </a:p>
        </p:txBody>
      </p:sp>
    </p:spTree>
    <p:extLst>
      <p:ext uri="{BB962C8B-B14F-4D97-AF65-F5344CB8AC3E}">
        <p14:creationId xmlns:p14="http://schemas.microsoft.com/office/powerpoint/2010/main" val="339844545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5"/>
                                        </p:tgtEl>
                                        <p:attrNameLst>
                                          <p:attrName>ppt_y</p:attrName>
                                        </p:attrNameLst>
                                      </p:cBhvr>
                                      <p:tavLst>
                                        <p:tav tm="0">
                                          <p:val>
                                            <p:strVal val="#ppt_y"/>
                                          </p:val>
                                        </p:tav>
                                        <p:tav tm="100000">
                                          <p:val>
                                            <p:strVal val="#ppt_y"/>
                                          </p:val>
                                        </p:tav>
                                      </p:tavLst>
                                    </p:anim>
                                    <p:anim calcmode="lin" valueType="num">
                                      <p:cBhvr>
                                        <p:cTn id="14"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19AFF2-9999-426C-9501-73A01A0AC4BB}"/>
              </a:ext>
            </a:extLst>
          </p:cNvPr>
          <p:cNvSpPr/>
          <p:nvPr/>
        </p:nvSpPr>
        <p:spPr>
          <a:xfrm>
            <a:off x="1538067" y="890974"/>
            <a:ext cx="9115865" cy="26165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a:solidFill>
                  <a:schemeClr val="bg1"/>
                </a:solidFill>
              </a:rPr>
              <a:t>Zion’s Camp marched about 900 miles (1,450 kilometers) through 4 states, traveling between 20 and 40 miles (about 30–60 kilometers) a day for 45 days. Camp members experienced blistered feet, hot and humid weather conditions food shortages, and unhealthy food. On occasion, intense thirst moved some camp members to drink swamp water from which mosquito larvae had been strained out (sometimes using their teeth as strainers) or to drink water out of horse tracks after a rainstorm. Throughout the expedition, Zion’s Camp was also often threatened with violence from others. (See Church History in the Fulness of Times Student Manual,2nd ed. [Church Educational System manual, 2003], 143–45.)</a:t>
            </a:r>
          </a:p>
        </p:txBody>
      </p:sp>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5" name="Rectangle 4">
            <a:extLst>
              <a:ext uri="{FF2B5EF4-FFF2-40B4-BE49-F238E27FC236}">
                <a16:creationId xmlns:a16="http://schemas.microsoft.com/office/drawing/2014/main" id="{10B275F9-2E95-4596-83A2-93F8A70C83AC}"/>
              </a:ext>
            </a:extLst>
          </p:cNvPr>
          <p:cNvSpPr/>
          <p:nvPr/>
        </p:nvSpPr>
        <p:spPr>
          <a:xfrm>
            <a:off x="1538067" y="3793380"/>
            <a:ext cx="8548468" cy="369332"/>
          </a:xfrm>
          <a:prstGeom prst="rect">
            <a:avLst/>
          </a:prstGeom>
        </p:spPr>
        <p:txBody>
          <a:bodyPr wrap="square">
            <a:spAutoFit/>
          </a:bodyPr>
          <a:lstStyle/>
          <a:p>
            <a:pPr algn="just"/>
            <a:r>
              <a:rPr lang="en-US" b="1" dirty="0">
                <a:solidFill>
                  <a:schemeClr val="bg1"/>
                </a:solidFill>
                <a:latin typeface="Georgia" panose="02040502050405020303" pitchFamily="18" charset="0"/>
              </a:rPr>
              <a:t>How do you think you would have responded to these challenges?</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12" name="Rectangle 11">
            <a:extLst>
              <a:ext uri="{FF2B5EF4-FFF2-40B4-BE49-F238E27FC236}">
                <a16:creationId xmlns:a16="http://schemas.microsoft.com/office/drawing/2014/main" id="{9931504F-4D47-4B1A-B07F-44B60CB3B994}"/>
              </a:ext>
            </a:extLst>
          </p:cNvPr>
          <p:cNvSpPr/>
          <p:nvPr/>
        </p:nvSpPr>
        <p:spPr>
          <a:xfrm>
            <a:off x="1247334" y="890974"/>
            <a:ext cx="3970702" cy="369332"/>
          </a:xfrm>
          <a:prstGeom prst="rect">
            <a:avLst/>
          </a:prstGeom>
        </p:spPr>
        <p:txBody>
          <a:bodyPr wrap="none">
            <a:spAutoFit/>
          </a:bodyPr>
          <a:lstStyle/>
          <a:p>
            <a:r>
              <a:rPr lang="en-US" b="1" dirty="0">
                <a:solidFill>
                  <a:schemeClr val="bg1"/>
                </a:solidFill>
              </a:rPr>
              <a:t>Doctrine and Covenants 105:9-14.</a:t>
            </a:r>
          </a:p>
        </p:txBody>
      </p:sp>
      <p:sp>
        <p:nvSpPr>
          <p:cNvPr id="3" name="Rectangle 2">
            <a:extLst>
              <a:ext uri="{FF2B5EF4-FFF2-40B4-BE49-F238E27FC236}">
                <a16:creationId xmlns:a16="http://schemas.microsoft.com/office/drawing/2014/main" id="{153C49A3-FFD2-4FED-86B5-889501E1623F}"/>
              </a:ext>
            </a:extLst>
          </p:cNvPr>
          <p:cNvSpPr/>
          <p:nvPr/>
        </p:nvSpPr>
        <p:spPr>
          <a:xfrm>
            <a:off x="1247334" y="4195362"/>
            <a:ext cx="9486313" cy="369332"/>
          </a:xfrm>
          <a:prstGeom prst="rect">
            <a:avLst/>
          </a:prstGeom>
        </p:spPr>
        <p:txBody>
          <a:bodyPr wrap="square">
            <a:spAutoFit/>
          </a:bodyPr>
          <a:lstStyle/>
          <a:p>
            <a:pPr algn="just"/>
            <a:r>
              <a:rPr lang="en-US" b="1" dirty="0">
                <a:solidFill>
                  <a:schemeClr val="bg1"/>
                </a:solidFill>
                <a:latin typeface="Georgia" panose="02040502050405020303" pitchFamily="18" charset="0"/>
              </a:rPr>
              <a:t>What did the Lord instruct the camp to do regarding the redemption of Zion?</a:t>
            </a:r>
          </a:p>
        </p:txBody>
      </p:sp>
      <p:sp>
        <p:nvSpPr>
          <p:cNvPr id="4" name="Rectangle 3">
            <a:extLst>
              <a:ext uri="{FF2B5EF4-FFF2-40B4-BE49-F238E27FC236}">
                <a16:creationId xmlns:a16="http://schemas.microsoft.com/office/drawing/2014/main" id="{E930097A-C315-4B4B-8235-010DF9771B2F}"/>
              </a:ext>
            </a:extLst>
          </p:cNvPr>
          <p:cNvSpPr/>
          <p:nvPr/>
        </p:nvSpPr>
        <p:spPr>
          <a:xfrm>
            <a:off x="1247334" y="1176510"/>
            <a:ext cx="9120556" cy="3046988"/>
          </a:xfrm>
          <a:prstGeom prst="rect">
            <a:avLst/>
          </a:prstGeom>
        </p:spPr>
        <p:txBody>
          <a:bodyPr wrap="square">
            <a:spAutoFit/>
          </a:bodyPr>
          <a:lstStyle/>
          <a:p>
            <a:pPr algn="just" fontAlgn="base"/>
            <a:r>
              <a:rPr lang="en-US" sz="1600" b="1" dirty="0">
                <a:solidFill>
                  <a:schemeClr val="bg1"/>
                </a:solidFill>
                <a:latin typeface="Palatino"/>
              </a:rPr>
              <a:t>9 </a:t>
            </a:r>
            <a:r>
              <a:rPr lang="en-US" sz="1600" dirty="0">
                <a:solidFill>
                  <a:schemeClr val="bg1"/>
                </a:solidFill>
                <a:latin typeface="Palatino"/>
              </a:rPr>
              <a:t>Therefore, in consequence of the transgressions of my people, it is expedient in me that mine elders should wait for a little season for the redemption of Zion—</a:t>
            </a:r>
          </a:p>
          <a:p>
            <a:pPr algn="just" fontAlgn="base"/>
            <a:r>
              <a:rPr lang="en-US" sz="1600" b="1" dirty="0">
                <a:solidFill>
                  <a:schemeClr val="bg1"/>
                </a:solidFill>
                <a:latin typeface="Palatino"/>
              </a:rPr>
              <a:t>10 </a:t>
            </a:r>
            <a:r>
              <a:rPr lang="en-US" sz="1600" dirty="0">
                <a:solidFill>
                  <a:schemeClr val="bg1"/>
                </a:solidFill>
                <a:latin typeface="Palatino"/>
              </a:rPr>
              <a:t>That they themselves may be prepared, and that my people may be taught more perfectly, and have experience, and know more perfectly concerning their duty, and the things which I require at their hands.</a:t>
            </a:r>
          </a:p>
          <a:p>
            <a:pPr algn="just" fontAlgn="base"/>
            <a:r>
              <a:rPr lang="en-US" sz="1600" b="1" dirty="0">
                <a:solidFill>
                  <a:schemeClr val="bg1"/>
                </a:solidFill>
                <a:latin typeface="Palatino"/>
              </a:rPr>
              <a:t>11 </a:t>
            </a:r>
            <a:r>
              <a:rPr lang="en-US" sz="1600" dirty="0">
                <a:solidFill>
                  <a:schemeClr val="bg1"/>
                </a:solidFill>
                <a:latin typeface="Palatino"/>
              </a:rPr>
              <a:t>And this cannot be brought to pass until mine elders are endowed with power from on high.</a:t>
            </a:r>
          </a:p>
          <a:p>
            <a:pPr algn="just" fontAlgn="base"/>
            <a:r>
              <a:rPr lang="en-US" sz="1600" b="1" dirty="0">
                <a:solidFill>
                  <a:schemeClr val="bg1"/>
                </a:solidFill>
                <a:latin typeface="Palatino"/>
              </a:rPr>
              <a:t>12 </a:t>
            </a:r>
            <a:r>
              <a:rPr lang="en-US" sz="1600" dirty="0">
                <a:solidFill>
                  <a:schemeClr val="bg1"/>
                </a:solidFill>
                <a:latin typeface="Palatino"/>
              </a:rPr>
              <a:t>For behold, I have prepared a great endowment and blessing to be poured out upon them, inasmuch as they are faithful and continue in humility before me.</a:t>
            </a:r>
          </a:p>
          <a:p>
            <a:pPr algn="just" fontAlgn="base"/>
            <a:r>
              <a:rPr lang="en-US" sz="1600" b="1" dirty="0">
                <a:solidFill>
                  <a:schemeClr val="bg1"/>
                </a:solidFill>
                <a:latin typeface="Palatino"/>
              </a:rPr>
              <a:t>13 </a:t>
            </a:r>
            <a:r>
              <a:rPr lang="en-US" sz="1600" dirty="0">
                <a:solidFill>
                  <a:schemeClr val="bg1"/>
                </a:solidFill>
                <a:latin typeface="Palatino"/>
              </a:rPr>
              <a:t>Therefore it is expedient in me that mine elders should wait for a little season, for the redemption of Zion.</a:t>
            </a:r>
          </a:p>
          <a:p>
            <a:pPr algn="just" fontAlgn="base"/>
            <a:r>
              <a:rPr lang="en-US" sz="1600" b="1" dirty="0">
                <a:solidFill>
                  <a:schemeClr val="bg1"/>
                </a:solidFill>
                <a:latin typeface="Palatino"/>
              </a:rPr>
              <a:t>14 </a:t>
            </a:r>
            <a:r>
              <a:rPr lang="en-US" sz="1600" dirty="0">
                <a:solidFill>
                  <a:schemeClr val="bg1"/>
                </a:solidFill>
                <a:latin typeface="Palatino"/>
              </a:rPr>
              <a:t>For behold, I do not require at their hands to fight the battles of Zion; for, as I said in a former commandment, even so will I fulfil—I will fight your battles.</a:t>
            </a:r>
            <a:endParaRPr lang="en-US" sz="1600" b="0" i="0" dirty="0">
              <a:solidFill>
                <a:schemeClr val="bg1"/>
              </a:solidFill>
              <a:effectLst/>
              <a:latin typeface="Palatino"/>
            </a:endParaRPr>
          </a:p>
        </p:txBody>
      </p:sp>
      <p:sp>
        <p:nvSpPr>
          <p:cNvPr id="13" name="Rectangle 12">
            <a:extLst>
              <a:ext uri="{FF2B5EF4-FFF2-40B4-BE49-F238E27FC236}">
                <a16:creationId xmlns:a16="http://schemas.microsoft.com/office/drawing/2014/main" id="{0C084C40-77FA-472A-A079-0CAFB67CDEB7}"/>
              </a:ext>
            </a:extLst>
          </p:cNvPr>
          <p:cNvSpPr/>
          <p:nvPr/>
        </p:nvSpPr>
        <p:spPr>
          <a:xfrm>
            <a:off x="1247333" y="4564694"/>
            <a:ext cx="9120555" cy="646331"/>
          </a:xfrm>
          <a:prstGeom prst="rect">
            <a:avLst/>
          </a:prstGeom>
        </p:spPr>
        <p:txBody>
          <a:bodyPr wrap="square">
            <a:spAutoFit/>
          </a:bodyPr>
          <a:lstStyle/>
          <a:p>
            <a:pPr algn="just"/>
            <a:r>
              <a:rPr lang="en-US" b="1" dirty="0">
                <a:solidFill>
                  <a:schemeClr val="bg1"/>
                </a:solidFill>
                <a:latin typeface="Georgia" panose="02040502050405020303" pitchFamily="18" charset="0"/>
              </a:rPr>
              <a:t>H</a:t>
            </a:r>
            <a:r>
              <a:rPr lang="en-US" b="1">
                <a:solidFill>
                  <a:schemeClr val="bg1"/>
                </a:solidFill>
                <a:latin typeface="Georgia" panose="02040502050405020303" pitchFamily="18" charset="0"/>
              </a:rPr>
              <a:t>ow </a:t>
            </a:r>
            <a:r>
              <a:rPr lang="en-US" b="1" dirty="0">
                <a:solidFill>
                  <a:schemeClr val="bg1"/>
                </a:solidFill>
                <a:latin typeface="Georgia" panose="02040502050405020303" pitchFamily="18" charset="0"/>
              </a:rPr>
              <a:t>might you have felt hearing this revelation just before arriving at your destination?</a:t>
            </a:r>
          </a:p>
        </p:txBody>
      </p:sp>
      <p:sp>
        <p:nvSpPr>
          <p:cNvPr id="14" name="Rectangle 13">
            <a:extLst>
              <a:ext uri="{FF2B5EF4-FFF2-40B4-BE49-F238E27FC236}">
                <a16:creationId xmlns:a16="http://schemas.microsoft.com/office/drawing/2014/main" id="{85C03195-45EA-480C-9073-E94566039005}"/>
              </a:ext>
            </a:extLst>
          </p:cNvPr>
          <p:cNvSpPr/>
          <p:nvPr/>
        </p:nvSpPr>
        <p:spPr>
          <a:xfrm>
            <a:off x="1223889" y="5211025"/>
            <a:ext cx="9284678" cy="353943"/>
          </a:xfrm>
          <a:prstGeom prst="rect">
            <a:avLst/>
          </a:prstGeom>
        </p:spPr>
        <p:txBody>
          <a:bodyPr wrap="square">
            <a:spAutoFit/>
          </a:bodyPr>
          <a:lstStyle/>
          <a:p>
            <a:pPr algn="just"/>
            <a:r>
              <a:rPr lang="en-US" sz="1700" b="1" dirty="0">
                <a:solidFill>
                  <a:schemeClr val="bg1"/>
                </a:solidFill>
                <a:latin typeface="Georgia" panose="02040502050405020303" pitchFamily="18" charset="0"/>
              </a:rPr>
              <a:t>What reasons did the Lord give for why Zion would not be redeemed at that time?</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110</a:t>
            </a:r>
          </a:p>
        </p:txBody>
      </p:sp>
      <p:sp>
        <p:nvSpPr>
          <p:cNvPr id="6" name="Rectangle 5">
            <a:extLst>
              <a:ext uri="{FF2B5EF4-FFF2-40B4-BE49-F238E27FC236}">
                <a16:creationId xmlns:a16="http://schemas.microsoft.com/office/drawing/2014/main" id="{FB2BB038-7578-492F-BC1A-393A5DC3348D}"/>
              </a:ext>
            </a:extLst>
          </p:cNvPr>
          <p:cNvSpPr/>
          <p:nvPr/>
        </p:nvSpPr>
        <p:spPr>
          <a:xfrm>
            <a:off x="1247334" y="890974"/>
            <a:ext cx="4223977" cy="369332"/>
          </a:xfrm>
          <a:prstGeom prst="rect">
            <a:avLst/>
          </a:prstGeom>
        </p:spPr>
        <p:txBody>
          <a:bodyPr wrap="none">
            <a:spAutoFit/>
          </a:bodyPr>
          <a:lstStyle/>
          <a:p>
            <a:r>
              <a:rPr lang="en-US" b="1" dirty="0">
                <a:solidFill>
                  <a:schemeClr val="bg1"/>
                </a:solidFill>
              </a:rPr>
              <a:t>Doctrine and Covenants 105:18-19.</a:t>
            </a:r>
          </a:p>
        </p:txBody>
      </p:sp>
      <p:sp>
        <p:nvSpPr>
          <p:cNvPr id="3" name="Rectangle 2">
            <a:extLst>
              <a:ext uri="{FF2B5EF4-FFF2-40B4-BE49-F238E27FC236}">
                <a16:creationId xmlns:a16="http://schemas.microsoft.com/office/drawing/2014/main" id="{FA151D81-AE77-4896-BAE4-E07046458F6E}"/>
              </a:ext>
            </a:extLst>
          </p:cNvPr>
          <p:cNvSpPr/>
          <p:nvPr/>
        </p:nvSpPr>
        <p:spPr>
          <a:xfrm>
            <a:off x="1247334" y="1163462"/>
            <a:ext cx="8726660" cy="1077218"/>
          </a:xfrm>
          <a:prstGeom prst="rect">
            <a:avLst/>
          </a:prstGeom>
        </p:spPr>
        <p:txBody>
          <a:bodyPr wrap="square">
            <a:spAutoFit/>
          </a:bodyPr>
          <a:lstStyle/>
          <a:p>
            <a:pPr algn="just" fontAlgn="base"/>
            <a:r>
              <a:rPr lang="en-US" sz="1600" b="1" dirty="0">
                <a:solidFill>
                  <a:schemeClr val="bg1"/>
                </a:solidFill>
                <a:latin typeface="Palatino"/>
              </a:rPr>
              <a:t>18 </a:t>
            </a:r>
            <a:r>
              <a:rPr lang="en-US" sz="1600" dirty="0">
                <a:solidFill>
                  <a:schemeClr val="bg1"/>
                </a:solidFill>
                <a:latin typeface="Palatino"/>
              </a:rPr>
              <a:t>But inasmuch as there are those who have hearkened unto my words, I have prepared a blessing and an endowment for them, if they continue faithful.</a:t>
            </a:r>
          </a:p>
          <a:p>
            <a:pPr algn="just" fontAlgn="base"/>
            <a:r>
              <a:rPr lang="en-US" sz="1600" b="1" dirty="0">
                <a:solidFill>
                  <a:schemeClr val="bg1"/>
                </a:solidFill>
                <a:latin typeface="Palatino"/>
              </a:rPr>
              <a:t>19 </a:t>
            </a:r>
            <a:r>
              <a:rPr lang="en-US" sz="1600" dirty="0">
                <a:solidFill>
                  <a:schemeClr val="bg1"/>
                </a:solidFill>
                <a:latin typeface="Palatino"/>
              </a:rPr>
              <a:t>I have heard their prayers, and will accept their offering; and it is expedient in me that they should be brought thus far for a trial of their faith.</a:t>
            </a:r>
            <a:endParaRPr lang="en-US" sz="1600" b="0" i="0" dirty="0">
              <a:solidFill>
                <a:schemeClr val="bg1"/>
              </a:solidFill>
              <a:effectLst/>
              <a:latin typeface="Palatino"/>
            </a:endParaRPr>
          </a:p>
        </p:txBody>
      </p:sp>
      <p:sp>
        <p:nvSpPr>
          <p:cNvPr id="7" name="Rectangle 6">
            <a:extLst>
              <a:ext uri="{FF2B5EF4-FFF2-40B4-BE49-F238E27FC236}">
                <a16:creationId xmlns:a16="http://schemas.microsoft.com/office/drawing/2014/main" id="{F2ADA2AD-D79C-427D-93FD-6E5C74A15C4E}"/>
              </a:ext>
            </a:extLst>
          </p:cNvPr>
          <p:cNvSpPr/>
          <p:nvPr/>
        </p:nvSpPr>
        <p:spPr>
          <a:xfrm>
            <a:off x="1247333" y="2267184"/>
            <a:ext cx="8726659" cy="646331"/>
          </a:xfrm>
          <a:prstGeom prst="rect">
            <a:avLst/>
          </a:prstGeom>
        </p:spPr>
        <p:txBody>
          <a:bodyPr wrap="square">
            <a:spAutoFit/>
          </a:bodyPr>
          <a:lstStyle/>
          <a:p>
            <a:pPr algn="just"/>
            <a:r>
              <a:rPr lang="en-US" b="1" dirty="0">
                <a:solidFill>
                  <a:schemeClr val="bg1"/>
                </a:solidFill>
                <a:latin typeface="Georgia" panose="02040502050405020303" pitchFamily="18" charset="0"/>
              </a:rPr>
              <a:t>Why did the Lord command Zion’s Camp to travel all the way to Missouri and then reveal that Zion would not yet be redeemed?</a:t>
            </a:r>
          </a:p>
        </p:txBody>
      </p:sp>
      <p:sp>
        <p:nvSpPr>
          <p:cNvPr id="8" name="Rectangle 7">
            <a:extLst>
              <a:ext uri="{FF2B5EF4-FFF2-40B4-BE49-F238E27FC236}">
                <a16:creationId xmlns:a16="http://schemas.microsoft.com/office/drawing/2014/main" id="{F870BD2F-7F06-49E1-B89C-891310DD84B3}"/>
              </a:ext>
            </a:extLst>
          </p:cNvPr>
          <p:cNvSpPr/>
          <p:nvPr/>
        </p:nvSpPr>
        <p:spPr>
          <a:xfrm>
            <a:off x="1247333" y="2950896"/>
            <a:ext cx="8726658" cy="646331"/>
          </a:xfrm>
          <a:prstGeom prst="rect">
            <a:avLst/>
          </a:prstGeom>
        </p:spPr>
        <p:txBody>
          <a:bodyPr wrap="square">
            <a:spAutoFit/>
          </a:bodyPr>
          <a:lstStyle/>
          <a:p>
            <a:pPr algn="just"/>
            <a:r>
              <a:rPr lang="en-US" b="1" dirty="0">
                <a:solidFill>
                  <a:schemeClr val="bg1"/>
                </a:solidFill>
                <a:latin typeface="Georgia" panose="02040502050405020303" pitchFamily="18" charset="0"/>
              </a:rPr>
              <a:t>In what ways was the faith of the members of Zion’s Camp tried during their experience?</a:t>
            </a:r>
          </a:p>
        </p:txBody>
      </p:sp>
      <p:sp>
        <p:nvSpPr>
          <p:cNvPr id="9" name="Rectangle 8">
            <a:extLst>
              <a:ext uri="{FF2B5EF4-FFF2-40B4-BE49-F238E27FC236}">
                <a16:creationId xmlns:a16="http://schemas.microsoft.com/office/drawing/2014/main" id="{BB1757EE-F57F-42AE-B546-70EFEACE5376}"/>
              </a:ext>
            </a:extLst>
          </p:cNvPr>
          <p:cNvSpPr/>
          <p:nvPr/>
        </p:nvSpPr>
        <p:spPr>
          <a:xfrm>
            <a:off x="1247333" y="3634608"/>
            <a:ext cx="4666662" cy="369332"/>
          </a:xfrm>
          <a:prstGeom prst="rect">
            <a:avLst/>
          </a:prstGeom>
        </p:spPr>
        <p:txBody>
          <a:bodyPr wrap="none">
            <a:spAutoFit/>
          </a:bodyPr>
          <a:lstStyle/>
          <a:p>
            <a:r>
              <a:rPr lang="en-US" b="1" dirty="0">
                <a:solidFill>
                  <a:schemeClr val="bg1"/>
                </a:solidFill>
                <a:latin typeface="Georgia" panose="02040502050405020303" pitchFamily="18" charset="0"/>
              </a:rPr>
              <a:t>What can we learn from these verses?</a:t>
            </a:r>
          </a:p>
        </p:txBody>
      </p:sp>
      <p:sp>
        <p:nvSpPr>
          <p:cNvPr id="10" name="Rectangle 9">
            <a:extLst>
              <a:ext uri="{FF2B5EF4-FFF2-40B4-BE49-F238E27FC236}">
                <a16:creationId xmlns:a16="http://schemas.microsoft.com/office/drawing/2014/main" id="{AE60B785-11B7-4680-9242-08FCC8E3532F}"/>
              </a:ext>
            </a:extLst>
          </p:cNvPr>
          <p:cNvSpPr/>
          <p:nvPr/>
        </p:nvSpPr>
        <p:spPr>
          <a:xfrm>
            <a:off x="1247332" y="3963843"/>
            <a:ext cx="8445307"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God has prepared great blessings for those who are faithful through their trials.</a:t>
            </a:r>
          </a:p>
        </p:txBody>
      </p:sp>
      <p:sp>
        <p:nvSpPr>
          <p:cNvPr id="11" name="Rectangle 10">
            <a:extLst>
              <a:ext uri="{FF2B5EF4-FFF2-40B4-BE49-F238E27FC236}">
                <a16:creationId xmlns:a16="http://schemas.microsoft.com/office/drawing/2014/main" id="{EDF108AD-3259-4C34-80F7-AC6E07F807EF}"/>
              </a:ext>
            </a:extLst>
          </p:cNvPr>
          <p:cNvSpPr/>
          <p:nvPr/>
        </p:nvSpPr>
        <p:spPr>
          <a:xfrm>
            <a:off x="1247331" y="4370556"/>
            <a:ext cx="8243055" cy="369332"/>
          </a:xfrm>
          <a:prstGeom prst="rect">
            <a:avLst/>
          </a:prstGeom>
        </p:spPr>
        <p:txBody>
          <a:bodyPr wrap="square">
            <a:spAutoFit/>
          </a:bodyPr>
          <a:lstStyle/>
          <a:p>
            <a:pPr algn="just"/>
            <a:r>
              <a:rPr lang="en-US" b="1" dirty="0">
                <a:solidFill>
                  <a:schemeClr val="bg1"/>
                </a:solidFill>
                <a:latin typeface="Georgia" panose="02040502050405020303" pitchFamily="18" charset="0"/>
              </a:rPr>
              <a:t>When have you or someone you know experienced a trial of faith?</a:t>
            </a:r>
          </a:p>
        </p:txBody>
      </p:sp>
      <p:sp>
        <p:nvSpPr>
          <p:cNvPr id="12" name="Rectangle 11">
            <a:extLst>
              <a:ext uri="{FF2B5EF4-FFF2-40B4-BE49-F238E27FC236}">
                <a16:creationId xmlns:a16="http://schemas.microsoft.com/office/drawing/2014/main" id="{EC041175-5F78-4F26-B764-3196B1369B6C}"/>
              </a:ext>
            </a:extLst>
          </p:cNvPr>
          <p:cNvSpPr/>
          <p:nvPr/>
        </p:nvSpPr>
        <p:spPr>
          <a:xfrm>
            <a:off x="1247330" y="4739888"/>
            <a:ext cx="8009211" cy="369332"/>
          </a:xfrm>
          <a:prstGeom prst="rect">
            <a:avLst/>
          </a:prstGeom>
        </p:spPr>
        <p:txBody>
          <a:bodyPr wrap="square">
            <a:spAutoFit/>
          </a:bodyPr>
          <a:lstStyle/>
          <a:p>
            <a:pPr algn="just"/>
            <a:r>
              <a:rPr lang="en-US" b="1" dirty="0">
                <a:solidFill>
                  <a:schemeClr val="bg1"/>
                </a:solidFill>
                <a:latin typeface="Georgia" panose="02040502050405020303" pitchFamily="18" charset="0"/>
              </a:rPr>
              <a:t>How have trials of your faith prepared you for greater blessings? </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by="(-#ppt_w*2)" calcmode="lin" valueType="num">
                                      <p:cBhvr rctx="PPT">
                                        <p:cTn id="23" dur="75" autoRev="1" fill="hold">
                                          <p:stCondLst>
                                            <p:cond delay="0"/>
                                          </p:stCondLst>
                                        </p:cTn>
                                        <p:tgtEl>
                                          <p:spTgt spid="10"/>
                                        </p:tgtEl>
                                        <p:attrNameLst>
                                          <p:attrName>ppt_w</p:attrName>
                                        </p:attrNameLst>
                                      </p:cBhvr>
                                    </p:anim>
                                    <p:anim by="(#ppt_w*0.50)" calcmode="lin" valueType="num">
                                      <p:cBhvr>
                                        <p:cTn id="24" dur="75" decel="50000" autoRev="1" fill="hold">
                                          <p:stCondLst>
                                            <p:cond delay="0"/>
                                          </p:stCondLst>
                                        </p:cTn>
                                        <p:tgtEl>
                                          <p:spTgt spid="10"/>
                                        </p:tgtEl>
                                        <p:attrNameLst>
                                          <p:attrName>ppt_x</p:attrName>
                                        </p:attrNameLst>
                                      </p:cBhvr>
                                    </p:anim>
                                    <p:anim from="(-#ppt_h/2)" to="(#ppt_y)" calcmode="lin" valueType="num">
                                      <p:cBhvr>
                                        <p:cTn id="25" dur="150" fill="hold">
                                          <p:stCondLst>
                                            <p:cond delay="0"/>
                                          </p:stCondLst>
                                        </p:cTn>
                                        <p:tgtEl>
                                          <p:spTgt spid="10"/>
                                        </p:tgtEl>
                                        <p:attrNameLst>
                                          <p:attrName>ppt_y</p:attrName>
                                        </p:attrNameLst>
                                      </p:cBhvr>
                                    </p:anim>
                                    <p:animRot by="21600000">
                                      <p:cBhvr>
                                        <p:cTn id="26" dur="150" fill="hold">
                                          <p:stCondLst>
                                            <p:cond delay="0"/>
                                          </p:stCondLst>
                                        </p:cTn>
                                        <p:tgtEl>
                                          <p:spTgt spid="1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0</TotalTime>
  <Words>759</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PMingLiU-ExtB</vt:lpstr>
      <vt:lpstr>Yu Gothic UI Semibold</vt:lpstr>
      <vt:lpstr>Arial</vt:lpstr>
      <vt:lpstr>Bookman Old Style</vt:lpstr>
      <vt:lpstr>Calibri</vt:lpstr>
      <vt:lpstr>Georgia</vt:lpstr>
      <vt:lpstr>Microsoft Himalaya</vt:lpstr>
      <vt:lpstr>Mongolian Baiti</vt:lpstr>
      <vt:lpstr>MV Boli</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2782</cp:revision>
  <dcterms:created xsi:type="dcterms:W3CDTF">2018-08-29T04:26:39Z</dcterms:created>
  <dcterms:modified xsi:type="dcterms:W3CDTF">2018-10-12T16:28:05Z</dcterms:modified>
</cp:coreProperties>
</file>