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5"/>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2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BD23"/>
    <a:srgbClr val="B9B93A"/>
    <a:srgbClr val="FF6600"/>
    <a:srgbClr val="D6E513"/>
    <a:srgbClr val="CC0000"/>
    <a:srgbClr val="FFD757"/>
    <a:srgbClr val="E6E6E6"/>
    <a:srgbClr val="D88028"/>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46000">
              <a:schemeClr val="accent3">
                <a:lumMod val="95000"/>
                <a:lumOff val="5000"/>
              </a:schemeClr>
            </a:gs>
            <a:gs pos="100000">
              <a:srgbClr val="13BD2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2" name="Rectangle 1">
            <a:extLst>
              <a:ext uri="{FF2B5EF4-FFF2-40B4-BE49-F238E27FC236}">
                <a16:creationId xmlns:a16="http://schemas.microsoft.com/office/drawing/2014/main" id="{32F7A28D-C63F-4D30-A5F2-3D9E8476A6DE}"/>
              </a:ext>
            </a:extLst>
          </p:cNvPr>
          <p:cNvSpPr/>
          <p:nvPr/>
        </p:nvSpPr>
        <p:spPr>
          <a:xfrm>
            <a:off x="2878847" y="869872"/>
            <a:ext cx="6513065" cy="369332"/>
          </a:xfrm>
          <a:prstGeom prst="rect">
            <a:avLst/>
          </a:prstGeom>
        </p:spPr>
        <p:txBody>
          <a:bodyPr wrap="none">
            <a:spAutoFit/>
          </a:bodyPr>
          <a:lstStyle/>
          <a:p>
            <a:r>
              <a:rPr lang="en-US" b="1" dirty="0">
                <a:solidFill>
                  <a:schemeClr val="bg1"/>
                </a:solidFill>
              </a:rPr>
              <a:t>Doctrine and Covenants 104:23, 25, 31, 33, 35, 38, 42, 46.</a:t>
            </a:r>
          </a:p>
        </p:txBody>
      </p:sp>
      <p:sp>
        <p:nvSpPr>
          <p:cNvPr id="6" name="Rectangle 5">
            <a:extLst>
              <a:ext uri="{FF2B5EF4-FFF2-40B4-BE49-F238E27FC236}">
                <a16:creationId xmlns:a16="http://schemas.microsoft.com/office/drawing/2014/main" id="{4F4DFB87-7CA5-4928-B49B-65DB06A3B879}"/>
              </a:ext>
            </a:extLst>
          </p:cNvPr>
          <p:cNvSpPr/>
          <p:nvPr/>
        </p:nvSpPr>
        <p:spPr>
          <a:xfrm>
            <a:off x="1632700" y="1182932"/>
            <a:ext cx="8923606" cy="2893100"/>
          </a:xfrm>
          <a:prstGeom prst="rect">
            <a:avLst/>
          </a:prstGeom>
        </p:spPr>
        <p:txBody>
          <a:bodyPr wrap="square">
            <a:spAutoFit/>
          </a:bodyPr>
          <a:lstStyle/>
          <a:p>
            <a:pPr algn="just"/>
            <a:r>
              <a:rPr lang="en-US" sz="1600" b="1" dirty="0">
                <a:solidFill>
                  <a:schemeClr val="bg1"/>
                </a:solidFill>
                <a:latin typeface="Palatino"/>
              </a:rPr>
              <a:t>23 </a:t>
            </a:r>
            <a:r>
              <a:rPr lang="en-US" sz="1600" dirty="0">
                <a:solidFill>
                  <a:schemeClr val="bg1"/>
                </a:solidFill>
                <a:latin typeface="Palatino"/>
              </a:rPr>
              <a:t>And I will multiply blessings upon him, inasmuch as he will be humble before me.</a:t>
            </a:r>
          </a:p>
          <a:p>
            <a:pPr algn="just"/>
            <a:r>
              <a:rPr lang="en-US" sz="1600" b="1" dirty="0">
                <a:solidFill>
                  <a:schemeClr val="bg1"/>
                </a:solidFill>
                <a:latin typeface="Palatino"/>
              </a:rPr>
              <a:t>25 </a:t>
            </a:r>
            <a:r>
              <a:rPr lang="en-US" sz="1600" dirty="0">
                <a:solidFill>
                  <a:schemeClr val="bg1"/>
                </a:solidFill>
                <a:latin typeface="Palatino"/>
              </a:rPr>
              <a:t>And inasmuch as he is faithful, I will multiply blessings upon him and his seed after him.</a:t>
            </a:r>
          </a:p>
          <a:p>
            <a:pPr algn="just"/>
            <a:r>
              <a:rPr lang="en-US" sz="1600" b="1" dirty="0">
                <a:solidFill>
                  <a:schemeClr val="bg1"/>
                </a:solidFill>
                <a:latin typeface="Palatino"/>
              </a:rPr>
              <a:t>31 </a:t>
            </a:r>
            <a:r>
              <a:rPr lang="en-US" sz="1600" dirty="0">
                <a:solidFill>
                  <a:schemeClr val="bg1"/>
                </a:solidFill>
                <a:latin typeface="Palatino"/>
              </a:rPr>
              <a:t>And inasmuch as they are faithful, behold I will bless, and multiply blessings upon them.</a:t>
            </a:r>
          </a:p>
          <a:p>
            <a:pPr algn="just"/>
            <a:r>
              <a:rPr lang="en-US" sz="1600" b="1" dirty="0">
                <a:solidFill>
                  <a:schemeClr val="bg1"/>
                </a:solidFill>
                <a:latin typeface="Palatino"/>
              </a:rPr>
              <a:t>33 </a:t>
            </a:r>
            <a:r>
              <a:rPr lang="en-US" sz="1600" dirty="0">
                <a:solidFill>
                  <a:schemeClr val="bg1"/>
                </a:solidFill>
                <a:latin typeface="Palatino"/>
              </a:rPr>
              <a:t>And, inasmuch as they are faithful, I will multiply blessings upon them and their seed after them, even a multiplicity of blessings.</a:t>
            </a:r>
          </a:p>
          <a:p>
            <a:pPr algn="just"/>
            <a:r>
              <a:rPr lang="en-US" sz="1600" b="1" dirty="0">
                <a:solidFill>
                  <a:schemeClr val="bg1"/>
                </a:solidFill>
                <a:latin typeface="Palatino"/>
              </a:rPr>
              <a:t>35 </a:t>
            </a:r>
            <a:r>
              <a:rPr lang="en-US" sz="1600" dirty="0">
                <a:solidFill>
                  <a:schemeClr val="bg1"/>
                </a:solidFill>
                <a:latin typeface="Palatino"/>
              </a:rPr>
              <a:t>And inasmuch as he is faithful, I will multiply blessings upon him.</a:t>
            </a:r>
          </a:p>
          <a:p>
            <a:pPr algn="just"/>
            <a:r>
              <a:rPr lang="en-US" sz="1600" b="1" dirty="0">
                <a:solidFill>
                  <a:schemeClr val="bg1"/>
                </a:solidFill>
                <a:latin typeface="Palatino"/>
              </a:rPr>
              <a:t>38 </a:t>
            </a:r>
            <a:r>
              <a:rPr lang="en-US" sz="1600" dirty="0">
                <a:solidFill>
                  <a:schemeClr val="bg1"/>
                </a:solidFill>
                <a:latin typeface="Palatino"/>
              </a:rPr>
              <a:t>And inasmuch as he is faithful, I will multiply a multiplicity of blessings upon him.</a:t>
            </a:r>
          </a:p>
          <a:p>
            <a:pPr algn="just"/>
            <a:r>
              <a:rPr lang="en-US" sz="1600" b="1" dirty="0">
                <a:solidFill>
                  <a:schemeClr val="bg1"/>
                </a:solidFill>
                <a:latin typeface="Palatino"/>
              </a:rPr>
              <a:t>42 </a:t>
            </a:r>
            <a:r>
              <a:rPr lang="en-US" sz="1600" dirty="0">
                <a:solidFill>
                  <a:schemeClr val="bg1"/>
                </a:solidFill>
                <a:latin typeface="Palatino"/>
              </a:rPr>
              <a:t>And inasmuch as he is faithful in keeping my commandments, which I have given unto him, I will multiply blessings upon him and his seed after him, even a multiplicity of blessings.</a:t>
            </a:r>
            <a:r>
              <a:rPr lang="en-US" sz="1600" b="1" dirty="0">
                <a:solidFill>
                  <a:schemeClr val="bg1"/>
                </a:solidFill>
                <a:latin typeface="Palatino"/>
              </a:rPr>
              <a:t> 46 </a:t>
            </a:r>
            <a:r>
              <a:rPr lang="en-US" sz="1600" dirty="0">
                <a:solidFill>
                  <a:schemeClr val="bg1"/>
                </a:solidFill>
                <a:latin typeface="Palatino"/>
              </a:rPr>
              <a:t>And I will multiply blessings upon the house of my servant Joseph Smith, Jun., inasmuch as he is faithful, even a multiplicity of blessings.</a:t>
            </a:r>
          </a:p>
        </p:txBody>
      </p:sp>
      <p:sp>
        <p:nvSpPr>
          <p:cNvPr id="12" name="Rectangle 11">
            <a:extLst>
              <a:ext uri="{FF2B5EF4-FFF2-40B4-BE49-F238E27FC236}">
                <a16:creationId xmlns:a16="http://schemas.microsoft.com/office/drawing/2014/main" id="{8263A427-8FDC-4818-8C91-659E3BFA088D}"/>
              </a:ext>
            </a:extLst>
          </p:cNvPr>
          <p:cNvSpPr/>
          <p:nvPr/>
        </p:nvSpPr>
        <p:spPr>
          <a:xfrm>
            <a:off x="1632699" y="3973593"/>
            <a:ext cx="8923605" cy="646331"/>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can this phrase teach us about how our obedience affects the blessings we receive?</a:t>
            </a:r>
          </a:p>
        </p:txBody>
      </p:sp>
      <p:sp>
        <p:nvSpPr>
          <p:cNvPr id="13" name="Rectangle 12">
            <a:extLst>
              <a:ext uri="{FF2B5EF4-FFF2-40B4-BE49-F238E27FC236}">
                <a16:creationId xmlns:a16="http://schemas.microsoft.com/office/drawing/2014/main" id="{509789F4-9E60-4EF9-87AC-2A522C5CD3FA}"/>
              </a:ext>
            </a:extLst>
          </p:cNvPr>
          <p:cNvSpPr/>
          <p:nvPr/>
        </p:nvSpPr>
        <p:spPr>
          <a:xfrm>
            <a:off x="1632699" y="4608899"/>
            <a:ext cx="559133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Inasmuch as we are humble and faithful, the Lord will</a:t>
            </a:r>
          </a:p>
        </p:txBody>
      </p:sp>
      <p:sp>
        <p:nvSpPr>
          <p:cNvPr id="15" name="Rectangle 14">
            <a:extLst>
              <a:ext uri="{FF2B5EF4-FFF2-40B4-BE49-F238E27FC236}">
                <a16:creationId xmlns:a16="http://schemas.microsoft.com/office/drawing/2014/main" id="{CF747A23-230F-48A2-A3E5-42D532EB5759}"/>
              </a:ext>
            </a:extLst>
          </p:cNvPr>
          <p:cNvSpPr/>
          <p:nvPr/>
        </p:nvSpPr>
        <p:spPr>
          <a:xfrm>
            <a:off x="7007442" y="4608899"/>
            <a:ext cx="255243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 multiply our blessings.</a:t>
            </a:r>
          </a:p>
        </p:txBody>
      </p:sp>
      <p:sp>
        <p:nvSpPr>
          <p:cNvPr id="16" name="Rectangle 15">
            <a:extLst>
              <a:ext uri="{FF2B5EF4-FFF2-40B4-BE49-F238E27FC236}">
                <a16:creationId xmlns:a16="http://schemas.microsoft.com/office/drawing/2014/main" id="{344114BA-B164-4715-9F7D-5BDB4D98B480}"/>
              </a:ext>
            </a:extLst>
          </p:cNvPr>
          <p:cNvSpPr/>
          <p:nvPr/>
        </p:nvSpPr>
        <p:spPr>
          <a:xfrm>
            <a:off x="1632698" y="5076704"/>
            <a:ext cx="8923605" cy="646331"/>
          </a:xfrm>
          <a:prstGeom prst="rect">
            <a:avLst/>
          </a:prstGeom>
        </p:spPr>
        <p:txBody>
          <a:bodyPr wrap="square">
            <a:spAutoFit/>
          </a:bodyPr>
          <a:lstStyle/>
          <a:p>
            <a:pPr algn="just"/>
            <a:r>
              <a:rPr lang="en-US" b="1" dirty="0">
                <a:solidFill>
                  <a:schemeClr val="bg1"/>
                </a:solidFill>
                <a:latin typeface="Comic Sans MS" panose="030F0702030302020204" pitchFamily="66" charset="0"/>
              </a:rPr>
              <a:t>When have you seen someone blessed for being faithful in their responsibilities to the Lord?</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3" name="Rectangle 2">
            <a:extLst>
              <a:ext uri="{FF2B5EF4-FFF2-40B4-BE49-F238E27FC236}">
                <a16:creationId xmlns:a16="http://schemas.microsoft.com/office/drawing/2014/main" id="{A65F7C23-29E5-4792-B728-3619B33BA0E9}"/>
              </a:ext>
            </a:extLst>
          </p:cNvPr>
          <p:cNvSpPr/>
          <p:nvPr/>
        </p:nvSpPr>
        <p:spPr>
          <a:xfrm>
            <a:off x="2783058" y="2459504"/>
            <a:ext cx="6625883" cy="1938992"/>
          </a:xfrm>
          <a:prstGeom prst="rect">
            <a:avLst/>
          </a:prstGeom>
        </p:spPr>
        <p:txBody>
          <a:bodyPr wrap="square">
            <a:spAutoFit/>
          </a:bodyPr>
          <a:lstStyle/>
          <a:p>
            <a:pPr algn="ctr"/>
            <a:r>
              <a:rPr lang="en-US" sz="4000" b="1" dirty="0">
                <a:solidFill>
                  <a:schemeClr val="bg1"/>
                </a:solidFill>
                <a:latin typeface="MV Boli" panose="02000500030200090000" pitchFamily="2" charset="0"/>
                <a:cs typeface="MV Boli" panose="02000500030200090000" pitchFamily="2" charset="0"/>
              </a:rPr>
              <a:t>“The Lord instructs Church leaders regarding the United Order’s debts”</a:t>
            </a:r>
          </a:p>
        </p:txBody>
      </p:sp>
      <p:sp>
        <p:nvSpPr>
          <p:cNvPr id="4" name="Rectangle 3">
            <a:extLst>
              <a:ext uri="{FF2B5EF4-FFF2-40B4-BE49-F238E27FC236}">
                <a16:creationId xmlns:a16="http://schemas.microsoft.com/office/drawing/2014/main" id="{5B26D198-52AB-4063-BB1D-2AD2F6F0C53E}"/>
              </a:ext>
            </a:extLst>
          </p:cNvPr>
          <p:cNvSpPr/>
          <p:nvPr/>
        </p:nvSpPr>
        <p:spPr>
          <a:xfrm>
            <a:off x="1651297" y="1162315"/>
            <a:ext cx="4132606" cy="369332"/>
          </a:xfrm>
          <a:prstGeom prst="rect">
            <a:avLst/>
          </a:prstGeom>
        </p:spPr>
        <p:txBody>
          <a:bodyPr wrap="none">
            <a:spAutoFit/>
          </a:bodyPr>
          <a:lstStyle/>
          <a:p>
            <a:r>
              <a:rPr lang="en-US" b="1" dirty="0">
                <a:solidFill>
                  <a:schemeClr val="bg1"/>
                </a:solidFill>
              </a:rPr>
              <a:t>Doctrine and Covenants 104:78–86.</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9" name="Rectangle 8">
            <a:extLst>
              <a:ext uri="{FF2B5EF4-FFF2-40B4-BE49-F238E27FC236}">
                <a16:creationId xmlns:a16="http://schemas.microsoft.com/office/drawing/2014/main" id="{A648E701-D16C-4254-9771-70CFCED4754D}"/>
              </a:ext>
            </a:extLst>
          </p:cNvPr>
          <p:cNvSpPr/>
          <p:nvPr/>
        </p:nvSpPr>
        <p:spPr>
          <a:xfrm>
            <a:off x="1651293" y="992191"/>
            <a:ext cx="3763916" cy="369332"/>
          </a:xfrm>
          <a:prstGeom prst="rect">
            <a:avLst/>
          </a:prstGeom>
        </p:spPr>
        <p:txBody>
          <a:bodyPr wrap="none">
            <a:spAutoFit/>
          </a:bodyPr>
          <a:lstStyle/>
          <a:p>
            <a:r>
              <a:rPr lang="en-US" b="1" dirty="0">
                <a:solidFill>
                  <a:schemeClr val="bg1"/>
                </a:solidFill>
              </a:rPr>
              <a:t>Doctrine and Covenants 104:78.</a:t>
            </a:r>
          </a:p>
        </p:txBody>
      </p:sp>
      <p:sp>
        <p:nvSpPr>
          <p:cNvPr id="10" name="Rectangle 9">
            <a:extLst>
              <a:ext uri="{FF2B5EF4-FFF2-40B4-BE49-F238E27FC236}">
                <a16:creationId xmlns:a16="http://schemas.microsoft.com/office/drawing/2014/main" id="{0734E344-EC4E-41DC-A412-D62AA2353478}"/>
              </a:ext>
            </a:extLst>
          </p:cNvPr>
          <p:cNvSpPr/>
          <p:nvPr/>
        </p:nvSpPr>
        <p:spPr>
          <a:xfrm>
            <a:off x="1651292" y="1263047"/>
            <a:ext cx="8575915" cy="584775"/>
          </a:xfrm>
          <a:prstGeom prst="rect">
            <a:avLst/>
          </a:prstGeom>
        </p:spPr>
        <p:txBody>
          <a:bodyPr wrap="square">
            <a:spAutoFit/>
          </a:bodyPr>
          <a:lstStyle/>
          <a:p>
            <a:pPr algn="just"/>
            <a:r>
              <a:rPr lang="en-US" sz="1600" dirty="0">
                <a:solidFill>
                  <a:schemeClr val="bg1"/>
                </a:solidFill>
                <a:latin typeface="Palatino"/>
              </a:rPr>
              <a:t>And again, verily I say unto you, concerning your debts—behold it is my will that you shall pay all your debts.</a:t>
            </a:r>
            <a:endParaRPr lang="en-US" sz="1600" dirty="0">
              <a:solidFill>
                <a:schemeClr val="bg1"/>
              </a:solidFill>
            </a:endParaRPr>
          </a:p>
        </p:txBody>
      </p:sp>
      <p:sp>
        <p:nvSpPr>
          <p:cNvPr id="11" name="Rectangle 10">
            <a:extLst>
              <a:ext uri="{FF2B5EF4-FFF2-40B4-BE49-F238E27FC236}">
                <a16:creationId xmlns:a16="http://schemas.microsoft.com/office/drawing/2014/main" id="{D6FBF10F-37D7-4753-B049-A7AE46A5DD80}"/>
              </a:ext>
            </a:extLst>
          </p:cNvPr>
          <p:cNvSpPr/>
          <p:nvPr/>
        </p:nvSpPr>
        <p:spPr>
          <a:xfrm>
            <a:off x="1651294" y="1806466"/>
            <a:ext cx="8287835" cy="369332"/>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did the Lord instruct the members of the United Order to do?</a:t>
            </a:r>
          </a:p>
        </p:txBody>
      </p:sp>
      <p:sp>
        <p:nvSpPr>
          <p:cNvPr id="12" name="Rectangle 11">
            <a:extLst>
              <a:ext uri="{FF2B5EF4-FFF2-40B4-BE49-F238E27FC236}">
                <a16:creationId xmlns:a16="http://schemas.microsoft.com/office/drawing/2014/main" id="{CA1F9EF6-E459-479E-BDDF-344D9B9FB82D}"/>
              </a:ext>
            </a:extLst>
          </p:cNvPr>
          <p:cNvSpPr/>
          <p:nvPr/>
        </p:nvSpPr>
        <p:spPr>
          <a:xfrm>
            <a:off x="1651292" y="2147480"/>
            <a:ext cx="4097340" cy="369332"/>
          </a:xfrm>
          <a:prstGeom prst="rect">
            <a:avLst/>
          </a:prstGeom>
        </p:spPr>
        <p:txBody>
          <a:bodyPr wrap="none">
            <a:spAutoFit/>
          </a:bodyPr>
          <a:lstStyle/>
          <a:p>
            <a:r>
              <a:rPr lang="en-US" b="1" dirty="0">
                <a:solidFill>
                  <a:schemeClr val="bg1"/>
                </a:solidFill>
              </a:rPr>
              <a:t>Doctrine and Covenants 104:80-82.</a:t>
            </a:r>
          </a:p>
        </p:txBody>
      </p:sp>
      <p:sp>
        <p:nvSpPr>
          <p:cNvPr id="13" name="Rectangle 12">
            <a:extLst>
              <a:ext uri="{FF2B5EF4-FFF2-40B4-BE49-F238E27FC236}">
                <a16:creationId xmlns:a16="http://schemas.microsoft.com/office/drawing/2014/main" id="{F5CA866A-2D6A-485B-A205-C8F95E1465DA}"/>
              </a:ext>
            </a:extLst>
          </p:cNvPr>
          <p:cNvSpPr/>
          <p:nvPr/>
        </p:nvSpPr>
        <p:spPr>
          <a:xfrm>
            <a:off x="1651292" y="2402486"/>
            <a:ext cx="8575914" cy="2062103"/>
          </a:xfrm>
          <a:prstGeom prst="rect">
            <a:avLst/>
          </a:prstGeom>
        </p:spPr>
        <p:txBody>
          <a:bodyPr wrap="square">
            <a:spAutoFit/>
          </a:bodyPr>
          <a:lstStyle/>
          <a:p>
            <a:pPr algn="just" fontAlgn="base"/>
            <a:r>
              <a:rPr lang="en-US" sz="1600" b="1" dirty="0">
                <a:solidFill>
                  <a:schemeClr val="bg1"/>
                </a:solidFill>
                <a:latin typeface="Palatino"/>
              </a:rPr>
              <a:t>80 </a:t>
            </a:r>
            <a:r>
              <a:rPr lang="en-US" sz="1600" dirty="0">
                <a:solidFill>
                  <a:schemeClr val="bg1"/>
                </a:solidFill>
                <a:latin typeface="Palatino"/>
              </a:rPr>
              <a:t>And inasmuch as you are diligent and humble, and exercise the prayer of faith, behold, I will soften the hearts of those to whom you are in debt, until I shall send means unto you for your deliverance.</a:t>
            </a:r>
          </a:p>
          <a:p>
            <a:pPr algn="just" fontAlgn="base"/>
            <a:r>
              <a:rPr lang="en-US" sz="1600" b="1" dirty="0">
                <a:solidFill>
                  <a:schemeClr val="bg1"/>
                </a:solidFill>
                <a:latin typeface="Palatino"/>
              </a:rPr>
              <a:t>81 </a:t>
            </a:r>
            <a:r>
              <a:rPr lang="en-US" sz="1600" dirty="0">
                <a:solidFill>
                  <a:schemeClr val="bg1"/>
                </a:solidFill>
                <a:latin typeface="Palatino"/>
              </a:rPr>
              <a:t>Therefore write speedily to New York and write according to that which shall be dictated by my Spirit; and I will soften the hearts of those to whom you are in debt, that it shall be taken away out of their minds to bring affliction upon you.</a:t>
            </a:r>
          </a:p>
          <a:p>
            <a:pPr algn="just" fontAlgn="base"/>
            <a:r>
              <a:rPr lang="en-US" sz="1600" b="1" dirty="0">
                <a:solidFill>
                  <a:schemeClr val="bg1"/>
                </a:solidFill>
                <a:latin typeface="Palatino"/>
              </a:rPr>
              <a:t>82 </a:t>
            </a:r>
            <a:r>
              <a:rPr lang="en-US" sz="1600" dirty="0">
                <a:solidFill>
                  <a:schemeClr val="bg1"/>
                </a:solidFill>
                <a:latin typeface="Palatino"/>
              </a:rPr>
              <a:t>And inasmuch as ye are humble and faithful and call upon my name, behold, I will give you the victory.</a:t>
            </a:r>
            <a:endParaRPr lang="en-US" sz="1600" b="0" i="0" dirty="0">
              <a:solidFill>
                <a:schemeClr val="bg1"/>
              </a:solidFill>
              <a:effectLst/>
              <a:latin typeface="Palatino"/>
            </a:endParaRP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2" name="Rectangle 1">
            <a:extLst>
              <a:ext uri="{FF2B5EF4-FFF2-40B4-BE49-F238E27FC236}">
                <a16:creationId xmlns:a16="http://schemas.microsoft.com/office/drawing/2014/main" id="{14B20879-AD38-44E2-A64D-9A6EEC8B4F7A}"/>
              </a:ext>
            </a:extLst>
          </p:cNvPr>
          <p:cNvSpPr/>
          <p:nvPr/>
        </p:nvSpPr>
        <p:spPr>
          <a:xfrm>
            <a:off x="1388012" y="2973497"/>
            <a:ext cx="9120553" cy="646331"/>
          </a:xfrm>
          <a:prstGeom prst="rect">
            <a:avLst/>
          </a:prstGeom>
        </p:spPr>
        <p:txBody>
          <a:bodyPr wrap="square">
            <a:spAutoFit/>
          </a:bodyPr>
          <a:lstStyle/>
          <a:p>
            <a:pPr algn="just"/>
            <a:r>
              <a:rPr lang="en-US" b="1" dirty="0">
                <a:solidFill>
                  <a:schemeClr val="bg1"/>
                </a:solidFill>
                <a:latin typeface="Comic Sans MS" panose="030F0702030302020204" pitchFamily="66" charset="0"/>
              </a:rPr>
              <a:t>Who from the scriptures is an example of the principle we identified in verses 80–82? Who do you know today who is an example of this principle?</a:t>
            </a:r>
          </a:p>
        </p:txBody>
      </p:sp>
      <p:sp>
        <p:nvSpPr>
          <p:cNvPr id="4" name="Rectangle 3">
            <a:extLst>
              <a:ext uri="{FF2B5EF4-FFF2-40B4-BE49-F238E27FC236}">
                <a16:creationId xmlns:a16="http://schemas.microsoft.com/office/drawing/2014/main" id="{121A4D93-1FC1-4464-AE1B-467B33B022F1}"/>
              </a:ext>
            </a:extLst>
          </p:cNvPr>
          <p:cNvSpPr/>
          <p:nvPr/>
        </p:nvSpPr>
        <p:spPr>
          <a:xfrm>
            <a:off x="1388017" y="990013"/>
            <a:ext cx="8575913" cy="369332"/>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principle can we learn from Doctrine and Covenants 104:80–82?</a:t>
            </a:r>
          </a:p>
        </p:txBody>
      </p:sp>
      <p:sp>
        <p:nvSpPr>
          <p:cNvPr id="6" name="Rectangle 5">
            <a:extLst>
              <a:ext uri="{FF2B5EF4-FFF2-40B4-BE49-F238E27FC236}">
                <a16:creationId xmlns:a16="http://schemas.microsoft.com/office/drawing/2014/main" id="{7A990341-6A3A-4062-A74B-D3980FF05D5F}"/>
              </a:ext>
            </a:extLst>
          </p:cNvPr>
          <p:cNvSpPr/>
          <p:nvPr/>
        </p:nvSpPr>
        <p:spPr>
          <a:xfrm>
            <a:off x="1388015" y="1359344"/>
            <a:ext cx="912055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If we are humble and faithful and call upon the Lord’s name, then He will help us accomplish what He has asked us to </a:t>
            </a:r>
            <a:r>
              <a:rPr lang="en-US" i="1">
                <a:solidFill>
                  <a:schemeClr val="bg1"/>
                </a:solidFill>
                <a:effectLst>
                  <a:outerShdw blurRad="38100" dist="38100" dir="2700000" algn="tl">
                    <a:srgbClr val="000000">
                      <a:alpha val="43137"/>
                    </a:srgbClr>
                  </a:outerShdw>
                </a:effectLst>
              </a:rPr>
              <a:t>do. </a:t>
            </a:r>
            <a:endParaRPr lang="en-US" i="1" dirty="0">
              <a:solidFill>
                <a:schemeClr val="bg1"/>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0EC3C4BD-EDE6-4C6A-9F79-36AA10662741}"/>
              </a:ext>
            </a:extLst>
          </p:cNvPr>
          <p:cNvSpPr/>
          <p:nvPr/>
        </p:nvSpPr>
        <p:spPr>
          <a:xfrm>
            <a:off x="1388012" y="2010411"/>
            <a:ext cx="9120553" cy="923330"/>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does the Lord ask Church members to do today that might be considered challenging? What role do you think humility, faithfulness, and prayer have in accomplishing the things the Lord has asked you to do?</a:t>
            </a:r>
          </a:p>
        </p:txBody>
      </p:sp>
    </p:spTree>
    <p:extLst>
      <p:ext uri="{BB962C8B-B14F-4D97-AF65-F5344CB8AC3E}">
        <p14:creationId xmlns:p14="http://schemas.microsoft.com/office/powerpoint/2010/main" val="71981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outVertical)">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3" name="Rectangle 2">
            <a:extLst>
              <a:ext uri="{FF2B5EF4-FFF2-40B4-BE49-F238E27FC236}">
                <a16:creationId xmlns:a16="http://schemas.microsoft.com/office/drawing/2014/main" id="{A45A8041-F84B-4507-A449-C607E8B54304}"/>
              </a:ext>
            </a:extLst>
          </p:cNvPr>
          <p:cNvSpPr/>
          <p:nvPr/>
        </p:nvSpPr>
        <p:spPr>
          <a:xfrm>
            <a:off x="3266304" y="2782669"/>
            <a:ext cx="5659392"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Microsoft Himalaya" panose="01010100010101010101" pitchFamily="2" charset="0"/>
                <a:cs typeface="Calibri" panose="020F0502020204030204" pitchFamily="34" charset="0"/>
              </a:rPr>
              <a:t>Doctrine and Covenants 104.</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4" name="Rectangle 3">
            <a:extLst>
              <a:ext uri="{FF2B5EF4-FFF2-40B4-BE49-F238E27FC236}">
                <a16:creationId xmlns:a16="http://schemas.microsoft.com/office/drawing/2014/main" id="{64C69CF1-F17F-49CC-A98B-423DA1C4FD9C}"/>
              </a:ext>
            </a:extLst>
          </p:cNvPr>
          <p:cNvSpPr/>
          <p:nvPr/>
        </p:nvSpPr>
        <p:spPr>
          <a:xfrm>
            <a:off x="2126804" y="2705725"/>
            <a:ext cx="7938392" cy="1446550"/>
          </a:xfrm>
          <a:prstGeom prst="rect">
            <a:avLst/>
          </a:prstGeom>
        </p:spPr>
        <p:txBody>
          <a:bodyPr wrap="none">
            <a:spAutoFit/>
          </a:bodyPr>
          <a:lstStyle/>
          <a:p>
            <a:r>
              <a:rPr lang="en-US" sz="4400" b="1" dirty="0">
                <a:solidFill>
                  <a:schemeClr val="bg1"/>
                </a:solidFill>
                <a:latin typeface="MV Boli" panose="02000500030200090000" pitchFamily="2" charset="0"/>
                <a:cs typeface="MV Boli" panose="02000500030200090000" pitchFamily="2" charset="0"/>
              </a:rPr>
              <a:t>“The Lord gives instructions </a:t>
            </a:r>
          </a:p>
          <a:p>
            <a:r>
              <a:rPr lang="en-US" sz="4400" b="1" dirty="0">
                <a:solidFill>
                  <a:schemeClr val="bg1"/>
                </a:solidFill>
                <a:latin typeface="MV Boli" panose="02000500030200090000" pitchFamily="2" charset="0"/>
                <a:cs typeface="MV Boli" panose="02000500030200090000" pitchFamily="2" charset="0"/>
              </a:rPr>
              <a:t>concerning the United Order”</a:t>
            </a:r>
          </a:p>
        </p:txBody>
      </p:sp>
      <p:sp>
        <p:nvSpPr>
          <p:cNvPr id="5" name="Rectangle 4">
            <a:extLst>
              <a:ext uri="{FF2B5EF4-FFF2-40B4-BE49-F238E27FC236}">
                <a16:creationId xmlns:a16="http://schemas.microsoft.com/office/drawing/2014/main" id="{14B4A2C8-CF96-4BD6-9E11-B0FACDD60E94}"/>
              </a:ext>
            </a:extLst>
          </p:cNvPr>
          <p:cNvSpPr/>
          <p:nvPr/>
        </p:nvSpPr>
        <p:spPr>
          <a:xfrm>
            <a:off x="1460596" y="1035706"/>
            <a:ext cx="4005968" cy="369332"/>
          </a:xfrm>
          <a:prstGeom prst="rect">
            <a:avLst/>
          </a:prstGeom>
        </p:spPr>
        <p:txBody>
          <a:bodyPr wrap="none">
            <a:spAutoFit/>
          </a:bodyPr>
          <a:lstStyle/>
          <a:p>
            <a:r>
              <a:rPr lang="en-US" b="1" dirty="0">
                <a:solidFill>
                  <a:schemeClr val="bg1"/>
                </a:solidFill>
              </a:rPr>
              <a:t>Doctrine and Covenants 104:1–18.</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2" name="Rectangle 1">
            <a:extLst>
              <a:ext uri="{FF2B5EF4-FFF2-40B4-BE49-F238E27FC236}">
                <a16:creationId xmlns:a16="http://schemas.microsoft.com/office/drawing/2014/main" id="{10D29D20-C4C2-40A1-8298-3D5533E2C32F}"/>
              </a:ext>
            </a:extLst>
          </p:cNvPr>
          <p:cNvSpPr/>
          <p:nvPr/>
        </p:nvSpPr>
        <p:spPr>
          <a:xfrm>
            <a:off x="1361695" y="1063842"/>
            <a:ext cx="5405647" cy="369332"/>
          </a:xfrm>
          <a:prstGeom prst="rect">
            <a:avLst/>
          </a:prstGeom>
        </p:spPr>
        <p:txBody>
          <a:bodyPr wrap="none">
            <a:spAutoFit/>
          </a:bodyPr>
          <a:lstStyle/>
          <a:p>
            <a:r>
              <a:rPr lang="en-US" b="1" dirty="0">
                <a:solidFill>
                  <a:schemeClr val="bg1"/>
                </a:solidFill>
                <a:latin typeface="Comic Sans MS" panose="030F0702030302020204" pitchFamily="66" charset="0"/>
              </a:rPr>
              <a:t>What was necessary to lift the heavy object?</a:t>
            </a:r>
          </a:p>
        </p:txBody>
      </p:sp>
      <p:sp>
        <p:nvSpPr>
          <p:cNvPr id="3" name="Rectangle 2">
            <a:extLst>
              <a:ext uri="{FF2B5EF4-FFF2-40B4-BE49-F238E27FC236}">
                <a16:creationId xmlns:a16="http://schemas.microsoft.com/office/drawing/2014/main" id="{6883D7A8-AB5B-4AB5-AD09-E8CB7955E50A}"/>
              </a:ext>
            </a:extLst>
          </p:cNvPr>
          <p:cNvSpPr/>
          <p:nvPr/>
        </p:nvSpPr>
        <p:spPr>
          <a:xfrm>
            <a:off x="3508721" y="1433174"/>
            <a:ext cx="5725542" cy="400110"/>
          </a:xfrm>
          <a:prstGeom prst="rect">
            <a:avLst/>
          </a:prstGeom>
        </p:spPr>
        <p:txBody>
          <a:bodyPr wrap="none">
            <a:spAutoFit/>
          </a:bodyPr>
          <a:lstStyle/>
          <a:p>
            <a:r>
              <a:rPr lang="en-US" sz="2000" b="1" dirty="0">
                <a:solidFill>
                  <a:schemeClr val="bg1"/>
                </a:solidFill>
              </a:rPr>
              <a:t>Introduction to Doctrine and Covenants 104.</a:t>
            </a:r>
          </a:p>
        </p:txBody>
      </p:sp>
      <p:sp>
        <p:nvSpPr>
          <p:cNvPr id="8" name="Rectangle 7">
            <a:extLst>
              <a:ext uri="{FF2B5EF4-FFF2-40B4-BE49-F238E27FC236}">
                <a16:creationId xmlns:a16="http://schemas.microsoft.com/office/drawing/2014/main" id="{B5728E9A-3DB1-46E6-8670-BA3513222783}"/>
              </a:ext>
            </a:extLst>
          </p:cNvPr>
          <p:cNvSpPr/>
          <p:nvPr/>
        </p:nvSpPr>
        <p:spPr>
          <a:xfrm>
            <a:off x="1460171" y="1661365"/>
            <a:ext cx="8921788" cy="2308324"/>
          </a:xfrm>
          <a:prstGeom prst="rect">
            <a:avLst/>
          </a:prstGeom>
        </p:spPr>
        <p:txBody>
          <a:bodyPr wrap="square">
            <a:spAutoFit/>
          </a:bodyPr>
          <a:lstStyle/>
          <a:p>
            <a:pPr algn="just"/>
            <a:r>
              <a:rPr lang="en-US" dirty="0">
                <a:solidFill>
                  <a:schemeClr val="bg1"/>
                </a:solidFill>
                <a:latin typeface="Open Sans"/>
              </a:rPr>
              <a:t>Revelation given to Joseph Smith the Prophet, at or near Kirtland, Ohio, April 23, 1834, concerning the United Firm (see the headings to sections 78 and 82). The occasion was likely that of a council meeting of members of the United Firm, which discussed the pressing temporal needs of the Church. An earlier meeting of the firm on April 10 had resolved that the organization be dissolved. This revelation directs that the firm instead be reorganized; its properties were to be divided among members of the firm as their stewardships. Under Joseph Smith’s direction, the phrase “United Firm” was later replaced with “United Order” in the revelation.</a:t>
            </a:r>
            <a:endParaRPr lang="en-US" dirty="0">
              <a:solidFill>
                <a:schemeClr val="bg1"/>
              </a:solidFill>
            </a:endParaRP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13" name="Rectangle 12">
            <a:extLst>
              <a:ext uri="{FF2B5EF4-FFF2-40B4-BE49-F238E27FC236}">
                <a16:creationId xmlns:a16="http://schemas.microsoft.com/office/drawing/2014/main" id="{498F85A5-62FD-449A-B129-9F98D7760AD4}"/>
              </a:ext>
            </a:extLst>
          </p:cNvPr>
          <p:cNvSpPr/>
          <p:nvPr/>
        </p:nvSpPr>
        <p:spPr>
          <a:xfrm>
            <a:off x="1460596" y="1035706"/>
            <a:ext cx="3879332" cy="369332"/>
          </a:xfrm>
          <a:prstGeom prst="rect">
            <a:avLst/>
          </a:prstGeom>
        </p:spPr>
        <p:txBody>
          <a:bodyPr wrap="none">
            <a:spAutoFit/>
          </a:bodyPr>
          <a:lstStyle/>
          <a:p>
            <a:r>
              <a:rPr lang="en-US" b="1" dirty="0">
                <a:solidFill>
                  <a:schemeClr val="bg1"/>
                </a:solidFill>
              </a:rPr>
              <a:t>Doctrine and Covenants 104:1–4.</a:t>
            </a:r>
          </a:p>
        </p:txBody>
      </p:sp>
      <p:sp>
        <p:nvSpPr>
          <p:cNvPr id="4" name="Rectangle 3">
            <a:extLst>
              <a:ext uri="{FF2B5EF4-FFF2-40B4-BE49-F238E27FC236}">
                <a16:creationId xmlns:a16="http://schemas.microsoft.com/office/drawing/2014/main" id="{9AC0F542-9A22-4696-872E-A1726AD84CFA}"/>
              </a:ext>
            </a:extLst>
          </p:cNvPr>
          <p:cNvSpPr/>
          <p:nvPr/>
        </p:nvSpPr>
        <p:spPr>
          <a:xfrm>
            <a:off x="1460595" y="1318848"/>
            <a:ext cx="8822887" cy="2554545"/>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Verily I say unto you, my friends, I give unto you counsel, and a commandment, concerning all the properties which belong to the order which I commanded to be organized and established, to be a united order, and an everlasting order for the benefit of my church, and for the salvation of men until I come—</a:t>
            </a:r>
          </a:p>
          <a:p>
            <a:pPr algn="just" fontAlgn="base"/>
            <a:r>
              <a:rPr lang="en-US" sz="1600" b="1" dirty="0">
                <a:solidFill>
                  <a:schemeClr val="bg1"/>
                </a:solidFill>
                <a:latin typeface="Palatino"/>
              </a:rPr>
              <a:t>2 </a:t>
            </a:r>
            <a:r>
              <a:rPr lang="en-US" sz="1600" dirty="0">
                <a:solidFill>
                  <a:schemeClr val="bg1"/>
                </a:solidFill>
                <a:latin typeface="Palatino"/>
              </a:rPr>
              <a:t>With promise immutable and unchangeable, that inasmuch as those whom I commanded were faithful they should be blessed with a multiplicity of blessings;</a:t>
            </a:r>
          </a:p>
          <a:p>
            <a:pPr algn="just" fontAlgn="base"/>
            <a:r>
              <a:rPr lang="en-US" sz="1600" b="1" dirty="0">
                <a:solidFill>
                  <a:schemeClr val="bg1"/>
                </a:solidFill>
                <a:latin typeface="Palatino"/>
              </a:rPr>
              <a:t>3 </a:t>
            </a:r>
            <a:r>
              <a:rPr lang="en-US" sz="1600" dirty="0">
                <a:solidFill>
                  <a:schemeClr val="bg1"/>
                </a:solidFill>
                <a:latin typeface="Palatino"/>
              </a:rPr>
              <a:t>But inasmuch as they were not faithful they were nigh unto cursing.</a:t>
            </a:r>
          </a:p>
          <a:p>
            <a:pPr algn="just" fontAlgn="base"/>
            <a:r>
              <a:rPr lang="en-US" sz="1600" b="1" dirty="0">
                <a:solidFill>
                  <a:schemeClr val="bg1"/>
                </a:solidFill>
                <a:latin typeface="Palatino"/>
              </a:rPr>
              <a:t>4 </a:t>
            </a:r>
            <a:r>
              <a:rPr lang="en-US" sz="1600" dirty="0">
                <a:solidFill>
                  <a:schemeClr val="bg1"/>
                </a:solidFill>
                <a:latin typeface="Palatino"/>
              </a:rPr>
              <a:t>Therefore, inasmuch as some of my servants have not kept the commandment, but have broken the covenant through covetousness, and with feigned words, I have cursed them with a very sore and grievous curse.</a:t>
            </a:r>
            <a:endParaRPr lang="en-US" sz="1600" b="0" i="0" dirty="0">
              <a:solidFill>
                <a:schemeClr val="bg1"/>
              </a:solidFill>
              <a:effectLst/>
              <a:latin typeface="Palatino"/>
            </a:endParaRPr>
          </a:p>
        </p:txBody>
      </p:sp>
      <p:sp>
        <p:nvSpPr>
          <p:cNvPr id="5" name="Rectangle 4">
            <a:extLst>
              <a:ext uri="{FF2B5EF4-FFF2-40B4-BE49-F238E27FC236}">
                <a16:creationId xmlns:a16="http://schemas.microsoft.com/office/drawing/2014/main" id="{A7BEF800-B897-4115-8DEB-CFC8572D2672}"/>
              </a:ext>
            </a:extLst>
          </p:cNvPr>
          <p:cNvSpPr/>
          <p:nvPr/>
        </p:nvSpPr>
        <p:spPr>
          <a:xfrm>
            <a:off x="1460594" y="3873393"/>
            <a:ext cx="7486458" cy="369332"/>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did some of the brethren break because of covetousness?</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9" name="Rectangle 8">
            <a:extLst>
              <a:ext uri="{FF2B5EF4-FFF2-40B4-BE49-F238E27FC236}">
                <a16:creationId xmlns:a16="http://schemas.microsoft.com/office/drawing/2014/main" id="{75F00381-55E0-4132-970A-EDDCE565A5CC}"/>
              </a:ext>
            </a:extLst>
          </p:cNvPr>
          <p:cNvSpPr/>
          <p:nvPr/>
        </p:nvSpPr>
        <p:spPr>
          <a:xfrm>
            <a:off x="1460596" y="1035706"/>
            <a:ext cx="4179093" cy="369332"/>
          </a:xfrm>
          <a:prstGeom prst="rect">
            <a:avLst/>
          </a:prstGeom>
        </p:spPr>
        <p:txBody>
          <a:bodyPr wrap="none">
            <a:spAutoFit/>
          </a:bodyPr>
          <a:lstStyle/>
          <a:p>
            <a:r>
              <a:rPr lang="en-US" b="1" dirty="0">
                <a:solidFill>
                  <a:schemeClr val="bg1"/>
                </a:solidFill>
              </a:rPr>
              <a:t>Doctrine and Covenants 104:11-13.</a:t>
            </a:r>
          </a:p>
        </p:txBody>
      </p:sp>
      <p:sp>
        <p:nvSpPr>
          <p:cNvPr id="2" name="Rectangle 1">
            <a:extLst>
              <a:ext uri="{FF2B5EF4-FFF2-40B4-BE49-F238E27FC236}">
                <a16:creationId xmlns:a16="http://schemas.microsoft.com/office/drawing/2014/main" id="{495ACA3F-41A5-40A6-A7F9-792B85F444D6}"/>
              </a:ext>
            </a:extLst>
          </p:cNvPr>
          <p:cNvSpPr/>
          <p:nvPr/>
        </p:nvSpPr>
        <p:spPr>
          <a:xfrm>
            <a:off x="1460595" y="1334698"/>
            <a:ext cx="8991699" cy="1323439"/>
          </a:xfrm>
          <a:prstGeom prst="rect">
            <a:avLst/>
          </a:prstGeom>
        </p:spPr>
        <p:txBody>
          <a:bodyPr wrap="square">
            <a:spAutoFit/>
          </a:bodyPr>
          <a:lstStyle/>
          <a:p>
            <a:pPr algn="just" fontAlgn="base"/>
            <a:r>
              <a:rPr lang="en-US" sz="1600" b="1" dirty="0">
                <a:solidFill>
                  <a:schemeClr val="bg1"/>
                </a:solidFill>
                <a:latin typeface="Palatino"/>
              </a:rPr>
              <a:t>11 </a:t>
            </a:r>
            <a:r>
              <a:rPr lang="en-US" sz="1600" dirty="0">
                <a:solidFill>
                  <a:schemeClr val="bg1"/>
                </a:solidFill>
                <a:latin typeface="Palatino"/>
              </a:rPr>
              <a:t>It is wisdom in me; therefore, a commandment I give unto you, that ye shall organize yourselves and appoint every man his stewardship;</a:t>
            </a:r>
          </a:p>
          <a:p>
            <a:pPr algn="just" fontAlgn="base"/>
            <a:r>
              <a:rPr lang="en-US" sz="1600" b="1" dirty="0">
                <a:solidFill>
                  <a:schemeClr val="bg1"/>
                </a:solidFill>
                <a:latin typeface="Palatino"/>
              </a:rPr>
              <a:t>12 </a:t>
            </a:r>
            <a:r>
              <a:rPr lang="en-US" sz="1600" dirty="0">
                <a:solidFill>
                  <a:schemeClr val="bg1"/>
                </a:solidFill>
                <a:latin typeface="Palatino"/>
              </a:rPr>
              <a:t>That every man may give an account unto me of the stewardship which is appointed unto him.</a:t>
            </a:r>
          </a:p>
          <a:p>
            <a:pPr algn="just" fontAlgn="base"/>
            <a:r>
              <a:rPr lang="en-US" sz="1600" b="1" dirty="0">
                <a:solidFill>
                  <a:schemeClr val="bg1"/>
                </a:solidFill>
                <a:latin typeface="Palatino"/>
              </a:rPr>
              <a:t>13 </a:t>
            </a:r>
            <a:r>
              <a:rPr lang="en-US" sz="1600" dirty="0">
                <a:solidFill>
                  <a:schemeClr val="bg1"/>
                </a:solidFill>
                <a:latin typeface="Palatino"/>
              </a:rPr>
              <a:t>For it is expedient that I, the Lord, should make every man accountable, as a steward over earthly blessings, which I have made and prepared for my creatures.</a:t>
            </a:r>
            <a:endParaRPr lang="en-US" sz="1600" b="0" i="0" dirty="0">
              <a:solidFill>
                <a:schemeClr val="bg1"/>
              </a:solidFill>
              <a:effectLst/>
              <a:latin typeface="Palatino"/>
            </a:endParaRPr>
          </a:p>
        </p:txBody>
      </p:sp>
      <p:sp>
        <p:nvSpPr>
          <p:cNvPr id="10" name="Rectangle 9">
            <a:extLst>
              <a:ext uri="{FF2B5EF4-FFF2-40B4-BE49-F238E27FC236}">
                <a16:creationId xmlns:a16="http://schemas.microsoft.com/office/drawing/2014/main" id="{9C19B71F-FC56-4939-9E4E-6FB82B6C867A}"/>
              </a:ext>
            </a:extLst>
          </p:cNvPr>
          <p:cNvSpPr/>
          <p:nvPr/>
        </p:nvSpPr>
        <p:spPr>
          <a:xfrm>
            <a:off x="1460594" y="2685266"/>
            <a:ext cx="8991698" cy="353943"/>
          </a:xfrm>
          <a:prstGeom prst="rect">
            <a:avLst/>
          </a:prstGeom>
        </p:spPr>
        <p:txBody>
          <a:bodyPr wrap="square">
            <a:spAutoFit/>
          </a:bodyPr>
          <a:lstStyle/>
          <a:p>
            <a:pPr algn="just"/>
            <a:r>
              <a:rPr lang="en-US" sz="1700" b="1" dirty="0">
                <a:solidFill>
                  <a:schemeClr val="bg1"/>
                </a:solidFill>
                <a:latin typeface="Comic Sans MS" panose="030F0702030302020204" pitchFamily="66" charset="0"/>
              </a:rPr>
              <a:t>Why did the Lord appoint a stewardship to each member of the United Order? </a:t>
            </a:r>
          </a:p>
        </p:txBody>
      </p:sp>
      <p:sp>
        <p:nvSpPr>
          <p:cNvPr id="12" name="Rectangle 11">
            <a:extLst>
              <a:ext uri="{FF2B5EF4-FFF2-40B4-BE49-F238E27FC236}">
                <a16:creationId xmlns:a16="http://schemas.microsoft.com/office/drawing/2014/main" id="{8688F031-5EA0-4C99-82A4-43E8A4274CCB}"/>
              </a:ext>
            </a:extLst>
          </p:cNvPr>
          <p:cNvSpPr/>
          <p:nvPr/>
        </p:nvSpPr>
        <p:spPr>
          <a:xfrm>
            <a:off x="1460596" y="3013389"/>
            <a:ext cx="3763916" cy="369332"/>
          </a:xfrm>
          <a:prstGeom prst="rect">
            <a:avLst/>
          </a:prstGeom>
        </p:spPr>
        <p:txBody>
          <a:bodyPr wrap="none">
            <a:spAutoFit/>
          </a:bodyPr>
          <a:lstStyle/>
          <a:p>
            <a:r>
              <a:rPr lang="en-US" b="1" dirty="0">
                <a:solidFill>
                  <a:schemeClr val="bg1"/>
                </a:solidFill>
              </a:rPr>
              <a:t>Doctrine and Covenants 104:14.</a:t>
            </a:r>
          </a:p>
        </p:txBody>
      </p:sp>
      <p:sp>
        <p:nvSpPr>
          <p:cNvPr id="13" name="Rectangle 12">
            <a:extLst>
              <a:ext uri="{FF2B5EF4-FFF2-40B4-BE49-F238E27FC236}">
                <a16:creationId xmlns:a16="http://schemas.microsoft.com/office/drawing/2014/main" id="{515D3BD2-DF5B-44B9-80F1-5E253BF55E82}"/>
              </a:ext>
            </a:extLst>
          </p:cNvPr>
          <p:cNvSpPr/>
          <p:nvPr/>
        </p:nvSpPr>
        <p:spPr>
          <a:xfrm>
            <a:off x="1460594" y="3283092"/>
            <a:ext cx="8991698" cy="646331"/>
          </a:xfrm>
          <a:prstGeom prst="rect">
            <a:avLst/>
          </a:prstGeom>
        </p:spPr>
        <p:txBody>
          <a:bodyPr wrap="square">
            <a:spAutoFit/>
          </a:bodyPr>
          <a:lstStyle/>
          <a:p>
            <a:pPr algn="just"/>
            <a:r>
              <a:rPr lang="en-US" dirty="0">
                <a:solidFill>
                  <a:schemeClr val="bg1"/>
                </a:solidFill>
                <a:latin typeface="Palatino"/>
              </a:rPr>
              <a:t>I, the Lord, stretched out the heavens, and built the earth, my very handiwork; and all things therein are mine.</a:t>
            </a:r>
            <a:endParaRPr lang="en-US" dirty="0">
              <a:solidFill>
                <a:schemeClr val="bg1"/>
              </a:solidFill>
            </a:endParaRPr>
          </a:p>
        </p:txBody>
      </p:sp>
      <p:sp>
        <p:nvSpPr>
          <p:cNvPr id="14" name="Rectangle 13">
            <a:extLst>
              <a:ext uri="{FF2B5EF4-FFF2-40B4-BE49-F238E27FC236}">
                <a16:creationId xmlns:a16="http://schemas.microsoft.com/office/drawing/2014/main" id="{5874AC1D-F6D3-4720-8344-4D31BD7557EF}"/>
              </a:ext>
            </a:extLst>
          </p:cNvPr>
          <p:cNvSpPr/>
          <p:nvPr/>
        </p:nvSpPr>
        <p:spPr>
          <a:xfrm>
            <a:off x="1460594" y="3875960"/>
            <a:ext cx="8991698" cy="353943"/>
          </a:xfrm>
          <a:prstGeom prst="rect">
            <a:avLst/>
          </a:prstGeom>
        </p:spPr>
        <p:txBody>
          <a:bodyPr wrap="square">
            <a:spAutoFit/>
          </a:bodyPr>
          <a:lstStyle/>
          <a:p>
            <a:pPr algn="just"/>
            <a:r>
              <a:rPr lang="en-US" sz="1700" b="1" dirty="0">
                <a:solidFill>
                  <a:schemeClr val="bg1"/>
                </a:solidFill>
                <a:latin typeface="Comic Sans MS" panose="030F0702030302020204" pitchFamily="66" charset="0"/>
              </a:rPr>
              <a:t>Who owned the property that was to be given to members of the United Order?</a:t>
            </a:r>
          </a:p>
        </p:txBody>
      </p:sp>
      <p:sp>
        <p:nvSpPr>
          <p:cNvPr id="15" name="Rectangle 14">
            <a:extLst>
              <a:ext uri="{FF2B5EF4-FFF2-40B4-BE49-F238E27FC236}">
                <a16:creationId xmlns:a16="http://schemas.microsoft.com/office/drawing/2014/main" id="{8CAF6FE6-A9F2-4061-8E2C-D186B01A6165}"/>
              </a:ext>
            </a:extLst>
          </p:cNvPr>
          <p:cNvSpPr/>
          <p:nvPr/>
        </p:nvSpPr>
        <p:spPr>
          <a:xfrm>
            <a:off x="1460594" y="4268773"/>
            <a:ext cx="584121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The Lord created the earth, and all things in it are His.</a:t>
            </a:r>
          </a:p>
        </p:txBody>
      </p:sp>
      <p:sp>
        <p:nvSpPr>
          <p:cNvPr id="16" name="Rectangle 15">
            <a:extLst>
              <a:ext uri="{FF2B5EF4-FFF2-40B4-BE49-F238E27FC236}">
                <a16:creationId xmlns:a16="http://schemas.microsoft.com/office/drawing/2014/main" id="{0915BE9E-BAEC-418D-8D6B-08F0E0FFF4F4}"/>
              </a:ext>
            </a:extLst>
          </p:cNvPr>
          <p:cNvSpPr/>
          <p:nvPr/>
        </p:nvSpPr>
        <p:spPr>
          <a:xfrm>
            <a:off x="1460594" y="4638105"/>
            <a:ext cx="8738483" cy="369332"/>
          </a:xfrm>
          <a:prstGeom prst="rect">
            <a:avLst/>
          </a:prstGeom>
        </p:spPr>
        <p:txBody>
          <a:bodyPr wrap="square">
            <a:spAutoFit/>
          </a:bodyPr>
          <a:lstStyle/>
          <a:p>
            <a:pPr algn="just"/>
            <a:r>
              <a:rPr lang="en-US" b="1" dirty="0">
                <a:solidFill>
                  <a:schemeClr val="bg1"/>
                </a:solidFill>
                <a:latin typeface="Comic Sans MS" panose="030F0702030302020204" pitchFamily="66" charset="0"/>
              </a:rPr>
              <a:t>How might this truth influence the way you view and use your possessions?</a:t>
            </a:r>
          </a:p>
        </p:txBody>
      </p:sp>
    </p:spTree>
    <p:extLst>
      <p:ext uri="{BB962C8B-B14F-4D97-AF65-F5344CB8AC3E}">
        <p14:creationId xmlns:p14="http://schemas.microsoft.com/office/powerpoint/2010/main" val="339844545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80">
                                          <p:stCondLst>
                                            <p:cond delay="0"/>
                                          </p:stCondLst>
                                        </p:cTn>
                                        <p:tgtEl>
                                          <p:spTgt spid="14"/>
                                        </p:tgtEl>
                                      </p:cBhvr>
                                    </p:animEffect>
                                    <p:anim calcmode="lin" valueType="num">
                                      <p:cBhvr>
                                        <p:cTn id="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gtEl>
                                      </p:cBhvr>
                                      <p:to x="100000" y="60000"/>
                                    </p:animScale>
                                    <p:animScale>
                                      <p:cBhvr>
                                        <p:cTn id="34" dur="166" decel="50000">
                                          <p:stCondLst>
                                            <p:cond delay="676"/>
                                          </p:stCondLst>
                                        </p:cTn>
                                        <p:tgtEl>
                                          <p:spTgt spid="14"/>
                                        </p:tgtEl>
                                      </p:cBhvr>
                                      <p:to x="100000" y="100000"/>
                                    </p:animScale>
                                    <p:animScale>
                                      <p:cBhvr>
                                        <p:cTn id="35" dur="26">
                                          <p:stCondLst>
                                            <p:cond delay="1312"/>
                                          </p:stCondLst>
                                        </p:cTn>
                                        <p:tgtEl>
                                          <p:spTgt spid="14"/>
                                        </p:tgtEl>
                                      </p:cBhvr>
                                      <p:to x="100000" y="80000"/>
                                    </p:animScale>
                                    <p:animScale>
                                      <p:cBhvr>
                                        <p:cTn id="36" dur="166" decel="50000">
                                          <p:stCondLst>
                                            <p:cond delay="1338"/>
                                          </p:stCondLst>
                                        </p:cTn>
                                        <p:tgtEl>
                                          <p:spTgt spid="14"/>
                                        </p:tgtEl>
                                      </p:cBhvr>
                                      <p:to x="100000" y="100000"/>
                                    </p:animScale>
                                    <p:animScale>
                                      <p:cBhvr>
                                        <p:cTn id="37" dur="26">
                                          <p:stCondLst>
                                            <p:cond delay="1642"/>
                                          </p:stCondLst>
                                        </p:cTn>
                                        <p:tgtEl>
                                          <p:spTgt spid="14"/>
                                        </p:tgtEl>
                                      </p:cBhvr>
                                      <p:to x="100000" y="90000"/>
                                    </p:animScale>
                                    <p:animScale>
                                      <p:cBhvr>
                                        <p:cTn id="38" dur="166" decel="50000">
                                          <p:stCondLst>
                                            <p:cond delay="1668"/>
                                          </p:stCondLst>
                                        </p:cTn>
                                        <p:tgtEl>
                                          <p:spTgt spid="14"/>
                                        </p:tgtEl>
                                      </p:cBhvr>
                                      <p:to x="100000" y="100000"/>
                                    </p:animScale>
                                    <p:animScale>
                                      <p:cBhvr>
                                        <p:cTn id="39" dur="26">
                                          <p:stCondLst>
                                            <p:cond delay="1808"/>
                                          </p:stCondLst>
                                        </p:cTn>
                                        <p:tgtEl>
                                          <p:spTgt spid="14"/>
                                        </p:tgtEl>
                                      </p:cBhvr>
                                      <p:to x="100000" y="95000"/>
                                    </p:animScale>
                                    <p:animScale>
                                      <p:cBhvr>
                                        <p:cTn id="40" dur="166" decel="50000">
                                          <p:stCondLst>
                                            <p:cond delay="1834"/>
                                          </p:stCondLst>
                                        </p:cTn>
                                        <p:tgtEl>
                                          <p:spTgt spid="1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15"/>
                                        </p:tgtEl>
                                        <p:attrNameLst>
                                          <p:attrName>ppt_y</p:attrName>
                                        </p:attrNameLst>
                                      </p:cBhvr>
                                      <p:tavLst>
                                        <p:tav tm="0">
                                          <p:val>
                                            <p:strVal val="#ppt_y"/>
                                          </p:val>
                                        </p:tav>
                                        <p:tav tm="100000">
                                          <p:val>
                                            <p:strVal val="#ppt_y"/>
                                          </p:val>
                                        </p:tav>
                                      </p:tavLst>
                                    </p:anim>
                                    <p:anim calcmode="lin" valueType="num">
                                      <p:cBhvr>
                                        <p:cTn id="47"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Scale>
                                      <p:cBhvr>
                                        <p:cTn id="5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6"/>
                                        </p:tgtEl>
                                        <p:attrNameLst>
                                          <p:attrName>ppt_x</p:attrName>
                                          <p:attrName>ppt_y</p:attrName>
                                        </p:attrNameLst>
                                      </p:cBhvr>
                                    </p:animMotion>
                                    <p:animEffect transition="in" filter="fade">
                                      <p:cBhvr>
                                        <p:cTn id="5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10" name="Rectangle 9">
            <a:extLst>
              <a:ext uri="{FF2B5EF4-FFF2-40B4-BE49-F238E27FC236}">
                <a16:creationId xmlns:a16="http://schemas.microsoft.com/office/drawing/2014/main" id="{6E4013EF-16A1-4DAB-87AC-66560F35E520}"/>
              </a:ext>
            </a:extLst>
          </p:cNvPr>
          <p:cNvSpPr/>
          <p:nvPr/>
        </p:nvSpPr>
        <p:spPr>
          <a:xfrm>
            <a:off x="1460596" y="1035706"/>
            <a:ext cx="4223977" cy="369332"/>
          </a:xfrm>
          <a:prstGeom prst="rect">
            <a:avLst/>
          </a:prstGeom>
        </p:spPr>
        <p:txBody>
          <a:bodyPr wrap="none">
            <a:spAutoFit/>
          </a:bodyPr>
          <a:lstStyle/>
          <a:p>
            <a:r>
              <a:rPr lang="en-US" b="1" dirty="0">
                <a:solidFill>
                  <a:schemeClr val="bg1"/>
                </a:solidFill>
              </a:rPr>
              <a:t>Doctrine and Covenants 104:15-18.</a:t>
            </a:r>
          </a:p>
        </p:txBody>
      </p:sp>
      <p:sp>
        <p:nvSpPr>
          <p:cNvPr id="2" name="Rectangle 1">
            <a:extLst>
              <a:ext uri="{FF2B5EF4-FFF2-40B4-BE49-F238E27FC236}">
                <a16:creationId xmlns:a16="http://schemas.microsoft.com/office/drawing/2014/main" id="{7792A363-A352-4176-80A6-BDFA0F2724EE}"/>
              </a:ext>
            </a:extLst>
          </p:cNvPr>
          <p:cNvSpPr/>
          <p:nvPr/>
        </p:nvSpPr>
        <p:spPr>
          <a:xfrm>
            <a:off x="1460595" y="1334698"/>
            <a:ext cx="8836955" cy="2062103"/>
          </a:xfrm>
          <a:prstGeom prst="rect">
            <a:avLst/>
          </a:prstGeom>
        </p:spPr>
        <p:txBody>
          <a:bodyPr wrap="square">
            <a:spAutoFit/>
          </a:bodyPr>
          <a:lstStyle/>
          <a:p>
            <a:pPr algn="just" fontAlgn="base"/>
            <a:r>
              <a:rPr lang="en-US" sz="1600" b="1" dirty="0">
                <a:solidFill>
                  <a:schemeClr val="bg1"/>
                </a:solidFill>
                <a:latin typeface="Palatino"/>
              </a:rPr>
              <a:t>15 </a:t>
            </a:r>
            <a:r>
              <a:rPr lang="en-US" sz="1600" dirty="0">
                <a:solidFill>
                  <a:schemeClr val="bg1"/>
                </a:solidFill>
                <a:latin typeface="Palatino"/>
              </a:rPr>
              <a:t>And it is my purpose to provide for my saints, for all things are mine.</a:t>
            </a:r>
          </a:p>
          <a:p>
            <a:pPr algn="just" fontAlgn="base"/>
            <a:r>
              <a:rPr lang="en-US" sz="1600" b="1" dirty="0">
                <a:solidFill>
                  <a:schemeClr val="bg1"/>
                </a:solidFill>
                <a:latin typeface="Palatino"/>
              </a:rPr>
              <a:t>16 </a:t>
            </a:r>
            <a:r>
              <a:rPr lang="en-US" sz="1600" dirty="0">
                <a:solidFill>
                  <a:schemeClr val="bg1"/>
                </a:solidFill>
                <a:latin typeface="Palatino"/>
              </a:rPr>
              <a:t>But it must needs be done in mine own way; and behold this is the way that I, the Lord, have decreed to provide for my saints, that the poor shall be exalted, in that the rich are made low.</a:t>
            </a:r>
          </a:p>
          <a:p>
            <a:pPr algn="just" fontAlgn="base"/>
            <a:r>
              <a:rPr lang="en-US" sz="1600" b="1" dirty="0">
                <a:solidFill>
                  <a:schemeClr val="bg1"/>
                </a:solidFill>
                <a:latin typeface="Palatino"/>
              </a:rPr>
              <a:t>17 </a:t>
            </a:r>
            <a:r>
              <a:rPr lang="en-US" sz="1600" dirty="0">
                <a:solidFill>
                  <a:schemeClr val="bg1"/>
                </a:solidFill>
                <a:latin typeface="Palatino"/>
              </a:rPr>
              <a:t>For the earth is full, and there is enough and to spare; yea, I prepared all things, and have given unto the children of men to be agents unto themselves.</a:t>
            </a:r>
          </a:p>
          <a:p>
            <a:pPr algn="just" fontAlgn="base"/>
            <a:r>
              <a:rPr lang="en-US" sz="1600" b="1" dirty="0">
                <a:solidFill>
                  <a:schemeClr val="bg1"/>
                </a:solidFill>
                <a:latin typeface="Palatino"/>
              </a:rPr>
              <a:t>18 </a:t>
            </a:r>
            <a:r>
              <a:rPr lang="en-US" sz="1600" dirty="0">
                <a:solidFill>
                  <a:schemeClr val="bg1"/>
                </a:solidFill>
                <a:latin typeface="Palatino"/>
              </a:rPr>
              <a:t>Therefore, if any man shall take of the abundance which I have made, and impart not his portion, according to the law of my gospel, unto the poor and the needy, he shall, with the wicked, lift up his eyes in hell, being in torment.</a:t>
            </a:r>
            <a:endParaRPr lang="en-US" sz="1600" b="0" i="0" dirty="0">
              <a:solidFill>
                <a:schemeClr val="bg1"/>
              </a:solidFill>
              <a:effectLst/>
              <a:latin typeface="Palatino"/>
            </a:endParaRPr>
          </a:p>
        </p:txBody>
      </p:sp>
      <p:sp>
        <p:nvSpPr>
          <p:cNvPr id="11" name="Rectangle 10">
            <a:extLst>
              <a:ext uri="{FF2B5EF4-FFF2-40B4-BE49-F238E27FC236}">
                <a16:creationId xmlns:a16="http://schemas.microsoft.com/office/drawing/2014/main" id="{3794DE6C-B541-49DE-A948-DDA0279DD356}"/>
              </a:ext>
            </a:extLst>
          </p:cNvPr>
          <p:cNvSpPr/>
          <p:nvPr/>
        </p:nvSpPr>
        <p:spPr>
          <a:xfrm>
            <a:off x="1460595" y="3427259"/>
            <a:ext cx="6479659" cy="369332"/>
          </a:xfrm>
          <a:prstGeom prst="rect">
            <a:avLst/>
          </a:prstGeom>
        </p:spPr>
        <p:txBody>
          <a:bodyPr wrap="none">
            <a:spAutoFit/>
          </a:bodyPr>
          <a:lstStyle/>
          <a:p>
            <a:r>
              <a:rPr lang="en-US" b="1" dirty="0">
                <a:solidFill>
                  <a:schemeClr val="bg1"/>
                </a:solidFill>
                <a:latin typeface="Comic Sans MS" panose="030F0702030302020204" pitchFamily="66" charset="0"/>
              </a:rPr>
              <a:t>How does the Lord want His Saints to be provided for?</a:t>
            </a:r>
          </a:p>
        </p:txBody>
      </p:sp>
      <p:sp>
        <p:nvSpPr>
          <p:cNvPr id="12" name="Rectangle 11">
            <a:extLst>
              <a:ext uri="{FF2B5EF4-FFF2-40B4-BE49-F238E27FC236}">
                <a16:creationId xmlns:a16="http://schemas.microsoft.com/office/drawing/2014/main" id="{B0BC28C4-874A-4673-AC56-23B1C33A6E4F}"/>
              </a:ext>
            </a:extLst>
          </p:cNvPr>
          <p:cNvSpPr/>
          <p:nvPr/>
        </p:nvSpPr>
        <p:spPr>
          <a:xfrm>
            <a:off x="1460594" y="3796591"/>
            <a:ext cx="8836955" cy="646331"/>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do you think it means that “the poor are exalted in that the rich are made low”?</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fmla="#ppt_w*sin(2.5*pi*$)">
                                          <p:val>
                                            <p:fltVal val="0"/>
                                          </p:val>
                                        </p:tav>
                                        <p:tav tm="100000">
                                          <p:val>
                                            <p:fltVal val="1"/>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2" name="Rectangle 1">
            <a:extLst>
              <a:ext uri="{FF2B5EF4-FFF2-40B4-BE49-F238E27FC236}">
                <a16:creationId xmlns:a16="http://schemas.microsoft.com/office/drawing/2014/main" id="{9E5A62C0-C307-4CF9-851C-6C8296349B71}"/>
              </a:ext>
            </a:extLst>
          </p:cNvPr>
          <p:cNvSpPr/>
          <p:nvPr/>
        </p:nvSpPr>
        <p:spPr>
          <a:xfrm>
            <a:off x="3132187" y="1012874"/>
            <a:ext cx="6315997" cy="25973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D2988E6-634E-4611-9A6C-4F6782FEC19F}"/>
              </a:ext>
            </a:extLst>
          </p:cNvPr>
          <p:cNvSpPr/>
          <p:nvPr/>
        </p:nvSpPr>
        <p:spPr>
          <a:xfrm>
            <a:off x="4622966" y="1024885"/>
            <a:ext cx="4867421" cy="2585323"/>
          </a:xfrm>
          <a:prstGeom prst="rect">
            <a:avLst/>
          </a:prstGeom>
        </p:spPr>
        <p:txBody>
          <a:bodyPr wrap="square">
            <a:spAutoFit/>
          </a:bodyPr>
          <a:lstStyle/>
          <a:p>
            <a:pPr algn="just"/>
            <a:r>
              <a:rPr lang="en-US" dirty="0">
                <a:solidFill>
                  <a:schemeClr val="bg1"/>
                </a:solidFill>
                <a:latin typeface="Calibri" panose="020F0502020204030204" pitchFamily="34" charset="0"/>
                <a:cs typeface="Calibri" panose="020F0502020204030204" pitchFamily="34" charset="0"/>
              </a:rPr>
              <a:t>“The Lord’s way consists of helping people help themselves. The poor are exalted because they work for the temporary assistance they receive, they are taught correct principles, and they are able to lift themselves from poverty to self-reliance. The rich are made low because they humble themselves to give generously of their means to those in need” (“Inspired Church Welfare,” Ensign, May 1999,77).</a:t>
            </a:r>
          </a:p>
        </p:txBody>
      </p:sp>
      <p:pic>
        <p:nvPicPr>
          <p:cNvPr id="1026" name="Picture 2" descr="Resultado de imagen para joseph b wirthlin">
            <a:extLst>
              <a:ext uri="{FF2B5EF4-FFF2-40B4-BE49-F238E27FC236}">
                <a16:creationId xmlns:a16="http://schemas.microsoft.com/office/drawing/2014/main" id="{598B82AE-B998-46F5-9313-EE489779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365" y="1132449"/>
            <a:ext cx="1371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F533D7-B7D0-4F25-A43D-35C67C8B1DDF}"/>
              </a:ext>
            </a:extLst>
          </p:cNvPr>
          <p:cNvSpPr txBox="1"/>
          <p:nvPr/>
        </p:nvSpPr>
        <p:spPr>
          <a:xfrm>
            <a:off x="3174391" y="2973260"/>
            <a:ext cx="1525547" cy="461665"/>
          </a:xfrm>
          <a:prstGeom prst="rect">
            <a:avLst/>
          </a:prstGeom>
          <a:noFill/>
        </p:spPr>
        <p:txBody>
          <a:bodyPr wrap="none" rtlCol="0">
            <a:spAutoFit/>
          </a:bodyPr>
          <a:lstStyle/>
          <a:p>
            <a:pPr algn="ctr"/>
            <a:r>
              <a:rPr lang="en-US" sz="1200" b="1" dirty="0">
                <a:solidFill>
                  <a:schemeClr val="bg1"/>
                </a:solidFill>
              </a:rPr>
              <a:t>Elder</a:t>
            </a:r>
          </a:p>
          <a:p>
            <a:pPr algn="ctr"/>
            <a:r>
              <a:rPr lang="en-US" sz="1200" b="1" dirty="0">
                <a:solidFill>
                  <a:schemeClr val="bg1"/>
                </a:solidFill>
              </a:rPr>
              <a:t>Joseph B. Wirthlin</a:t>
            </a:r>
          </a:p>
        </p:txBody>
      </p:sp>
      <p:sp>
        <p:nvSpPr>
          <p:cNvPr id="7" name="Rectangle 6">
            <a:extLst>
              <a:ext uri="{FF2B5EF4-FFF2-40B4-BE49-F238E27FC236}">
                <a16:creationId xmlns:a16="http://schemas.microsoft.com/office/drawing/2014/main" id="{891681F1-D24B-4BB3-BCB9-EDCB2578C3EC}"/>
              </a:ext>
            </a:extLst>
          </p:cNvPr>
          <p:cNvSpPr/>
          <p:nvPr/>
        </p:nvSpPr>
        <p:spPr>
          <a:xfrm>
            <a:off x="1458350" y="3744119"/>
            <a:ext cx="8768861" cy="646331"/>
          </a:xfrm>
          <a:prstGeom prst="rect">
            <a:avLst/>
          </a:prstGeom>
        </p:spPr>
        <p:txBody>
          <a:bodyPr wrap="square">
            <a:spAutoFit/>
          </a:bodyPr>
          <a:lstStyle/>
          <a:p>
            <a:pPr algn="just"/>
            <a:r>
              <a:rPr lang="en-US" b="1" dirty="0">
                <a:solidFill>
                  <a:schemeClr val="bg1"/>
                </a:solidFill>
                <a:latin typeface="Comic Sans MS" panose="030F0702030302020204" pitchFamily="66" charset="0"/>
              </a:rPr>
              <a:t>What principles do verses 17–18t each about our responsibility to help others?</a:t>
            </a:r>
          </a:p>
        </p:txBody>
      </p:sp>
      <p:sp>
        <p:nvSpPr>
          <p:cNvPr id="8" name="Rectangle 7">
            <a:extLst>
              <a:ext uri="{FF2B5EF4-FFF2-40B4-BE49-F238E27FC236}">
                <a16:creationId xmlns:a16="http://schemas.microsoft.com/office/drawing/2014/main" id="{966636B7-B510-40FC-9874-2249ADD6404F}"/>
              </a:ext>
            </a:extLst>
          </p:cNvPr>
          <p:cNvSpPr/>
          <p:nvPr/>
        </p:nvSpPr>
        <p:spPr>
          <a:xfrm>
            <a:off x="1458350" y="4390450"/>
            <a:ext cx="7512764"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We are accountable to use what the Lord has given us to help others.</a:t>
            </a:r>
          </a:p>
        </p:txBody>
      </p:sp>
      <p:sp>
        <p:nvSpPr>
          <p:cNvPr id="9" name="Rectangle 8">
            <a:extLst>
              <a:ext uri="{FF2B5EF4-FFF2-40B4-BE49-F238E27FC236}">
                <a16:creationId xmlns:a16="http://schemas.microsoft.com/office/drawing/2014/main" id="{F926B534-131C-4D83-8B06-0768E48C153F}"/>
              </a:ext>
            </a:extLst>
          </p:cNvPr>
          <p:cNvSpPr/>
          <p:nvPr/>
        </p:nvSpPr>
        <p:spPr>
          <a:xfrm>
            <a:off x="1458349" y="4909624"/>
            <a:ext cx="9542586" cy="361637"/>
          </a:xfrm>
          <a:prstGeom prst="rect">
            <a:avLst/>
          </a:prstGeom>
        </p:spPr>
        <p:txBody>
          <a:bodyPr wrap="square">
            <a:spAutoFit/>
          </a:bodyPr>
          <a:lstStyle/>
          <a:p>
            <a:pPr algn="just"/>
            <a:r>
              <a:rPr lang="en-US" sz="1720" b="1" dirty="0">
                <a:solidFill>
                  <a:schemeClr val="bg1"/>
                </a:solidFill>
                <a:latin typeface="Comic Sans MS" panose="030F0702030302020204" pitchFamily="66" charset="0"/>
              </a:rPr>
              <a:t>Why do you think it is important that we impart of our abundance to those in need?</a:t>
            </a:r>
          </a:p>
        </p:txBody>
      </p:sp>
      <p:sp>
        <p:nvSpPr>
          <p:cNvPr id="11" name="Rectangle 10">
            <a:extLst>
              <a:ext uri="{FF2B5EF4-FFF2-40B4-BE49-F238E27FC236}">
                <a16:creationId xmlns:a16="http://schemas.microsoft.com/office/drawing/2014/main" id="{694A3B04-1C20-427E-9852-28CB589FAA1E}"/>
              </a:ext>
            </a:extLst>
          </p:cNvPr>
          <p:cNvSpPr/>
          <p:nvPr/>
        </p:nvSpPr>
        <p:spPr>
          <a:xfrm>
            <a:off x="1422122" y="5356219"/>
            <a:ext cx="5020926" cy="369332"/>
          </a:xfrm>
          <a:prstGeom prst="rect">
            <a:avLst/>
          </a:prstGeom>
        </p:spPr>
        <p:txBody>
          <a:bodyPr wrap="none">
            <a:spAutoFit/>
          </a:bodyPr>
          <a:lstStyle/>
          <a:p>
            <a:pPr algn="just"/>
            <a:r>
              <a:rPr lang="en-US" b="1" dirty="0">
                <a:solidFill>
                  <a:schemeClr val="bg1"/>
                </a:solidFill>
                <a:latin typeface="Comic Sans MS" panose="030F0702030302020204" pitchFamily="66" charset="0"/>
              </a:rPr>
              <a:t>How can we help others in the Lord’s way?</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109</a:t>
            </a:r>
          </a:p>
        </p:txBody>
      </p:sp>
      <p:sp>
        <p:nvSpPr>
          <p:cNvPr id="2" name="Rectangle 1">
            <a:extLst>
              <a:ext uri="{FF2B5EF4-FFF2-40B4-BE49-F238E27FC236}">
                <a16:creationId xmlns:a16="http://schemas.microsoft.com/office/drawing/2014/main" id="{DBC50EE6-AD0D-46D2-9042-01AE0F0400A2}"/>
              </a:ext>
            </a:extLst>
          </p:cNvPr>
          <p:cNvSpPr/>
          <p:nvPr/>
        </p:nvSpPr>
        <p:spPr>
          <a:xfrm>
            <a:off x="2368061" y="2551837"/>
            <a:ext cx="7455877" cy="1754326"/>
          </a:xfrm>
          <a:prstGeom prst="rect">
            <a:avLst/>
          </a:prstGeom>
        </p:spPr>
        <p:txBody>
          <a:bodyPr wrap="square">
            <a:spAutoFit/>
          </a:bodyPr>
          <a:lstStyle/>
          <a:p>
            <a:pPr algn="ctr"/>
            <a:r>
              <a:rPr lang="en-US" sz="3600" dirty="0">
                <a:solidFill>
                  <a:schemeClr val="bg1"/>
                </a:solidFill>
                <a:latin typeface="MV Boli" panose="02000500030200090000" pitchFamily="2" charset="0"/>
                <a:cs typeface="MV Boli" panose="02000500030200090000" pitchFamily="2" charset="0"/>
              </a:rPr>
              <a:t>“The Lord gives instructions concerning the United Order, stewardships, and the treasury”</a:t>
            </a:r>
          </a:p>
        </p:txBody>
      </p:sp>
      <p:sp>
        <p:nvSpPr>
          <p:cNvPr id="4" name="Rectangle 3">
            <a:extLst>
              <a:ext uri="{FF2B5EF4-FFF2-40B4-BE49-F238E27FC236}">
                <a16:creationId xmlns:a16="http://schemas.microsoft.com/office/drawing/2014/main" id="{80167D58-2448-471A-892E-6B968726D1F8}"/>
              </a:ext>
            </a:extLst>
          </p:cNvPr>
          <p:cNvSpPr/>
          <p:nvPr/>
        </p:nvSpPr>
        <p:spPr>
          <a:xfrm>
            <a:off x="1440282" y="1049774"/>
            <a:ext cx="4132606" cy="369332"/>
          </a:xfrm>
          <a:prstGeom prst="rect">
            <a:avLst/>
          </a:prstGeom>
        </p:spPr>
        <p:txBody>
          <a:bodyPr wrap="none">
            <a:spAutoFit/>
          </a:bodyPr>
          <a:lstStyle/>
          <a:p>
            <a:r>
              <a:rPr lang="en-US" b="1" dirty="0">
                <a:solidFill>
                  <a:schemeClr val="bg1"/>
                </a:solidFill>
              </a:rPr>
              <a:t>Doctrine and Covenants 104:19–77.</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625</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PMingLiU-ExtB</vt:lpstr>
      <vt:lpstr>Yu Gothic UI Semibold</vt:lpstr>
      <vt:lpstr>Arial</vt:lpstr>
      <vt:lpstr>Bookman Old Style</vt:lpstr>
      <vt:lpstr>Calibri</vt:lpstr>
      <vt:lpstr>Comic Sans MS</vt:lpstr>
      <vt:lpstr>Microsoft Himalaya</vt:lpstr>
      <vt:lpstr>Mongolian Baiti</vt:lpstr>
      <vt:lpstr>MV Boli</vt:lpstr>
      <vt:lpstr>Open Sans</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2775</cp:revision>
  <dcterms:created xsi:type="dcterms:W3CDTF">2018-08-29T04:26:39Z</dcterms:created>
  <dcterms:modified xsi:type="dcterms:W3CDTF">2018-10-12T15:56:00Z</dcterms:modified>
</cp:coreProperties>
</file>