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5"/>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1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3A"/>
    <a:srgbClr val="FF6600"/>
    <a:srgbClr val="D6E513"/>
    <a:srgbClr val="CC0000"/>
    <a:srgbClr val="FFD757"/>
    <a:srgbClr val="13BD23"/>
    <a:srgbClr val="E6E6E6"/>
    <a:srgbClr val="D88028"/>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40000"/>
                <a:lumOff val="60000"/>
              </a:schemeClr>
            </a:gs>
            <a:gs pos="69000">
              <a:schemeClr val="accent6">
                <a:lumMod val="60000"/>
                <a:lumOff val="40000"/>
              </a:schemeClr>
            </a:gs>
            <a:gs pos="53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3" name="Rectangle 2">
            <a:extLst>
              <a:ext uri="{FF2B5EF4-FFF2-40B4-BE49-F238E27FC236}">
                <a16:creationId xmlns:a16="http://schemas.microsoft.com/office/drawing/2014/main" id="{C8BF2416-C86D-4544-B9F9-97323084C8D7}"/>
              </a:ext>
            </a:extLst>
          </p:cNvPr>
          <p:cNvSpPr/>
          <p:nvPr/>
        </p:nvSpPr>
        <p:spPr>
          <a:xfrm>
            <a:off x="1275471" y="1094155"/>
            <a:ext cx="9289366" cy="646331"/>
          </a:xfrm>
          <a:prstGeom prst="rect">
            <a:avLst/>
          </a:prstGeom>
        </p:spPr>
        <p:txBody>
          <a:bodyPr wrap="square">
            <a:spAutoFit/>
          </a:bodyPr>
          <a:lstStyle/>
          <a:p>
            <a:pPr algn="just"/>
            <a:r>
              <a:rPr lang="en-US" b="1" dirty="0">
                <a:solidFill>
                  <a:schemeClr val="bg1"/>
                </a:solidFill>
              </a:rPr>
              <a:t>Do you think you would have been willing to go to Jackson County to help the Saints? Why or why not?</a:t>
            </a:r>
          </a:p>
        </p:txBody>
      </p:sp>
      <p:sp>
        <p:nvSpPr>
          <p:cNvPr id="4" name="Rectangle 3">
            <a:extLst>
              <a:ext uri="{FF2B5EF4-FFF2-40B4-BE49-F238E27FC236}">
                <a16:creationId xmlns:a16="http://schemas.microsoft.com/office/drawing/2014/main" id="{224F8B6F-F8CD-4960-971B-30DAA5F3EBAF}"/>
              </a:ext>
            </a:extLst>
          </p:cNvPr>
          <p:cNvSpPr/>
          <p:nvPr/>
        </p:nvSpPr>
        <p:spPr>
          <a:xfrm>
            <a:off x="1275471" y="1807699"/>
            <a:ext cx="8993944" cy="369332"/>
          </a:xfrm>
          <a:prstGeom prst="rect">
            <a:avLst/>
          </a:prstGeom>
        </p:spPr>
        <p:txBody>
          <a:bodyPr wrap="square">
            <a:spAutoFit/>
          </a:bodyPr>
          <a:lstStyle/>
          <a:p>
            <a:pPr algn="just"/>
            <a:r>
              <a:rPr lang="en-US" b="1" dirty="0">
                <a:solidFill>
                  <a:schemeClr val="bg1"/>
                </a:solidFill>
              </a:rPr>
              <a:t>What concerns might you have had about volunteering to join Zion’s Camp? </a:t>
            </a:r>
          </a:p>
        </p:txBody>
      </p:sp>
      <p:sp>
        <p:nvSpPr>
          <p:cNvPr id="5" name="Rectangle 4">
            <a:extLst>
              <a:ext uri="{FF2B5EF4-FFF2-40B4-BE49-F238E27FC236}">
                <a16:creationId xmlns:a16="http://schemas.microsoft.com/office/drawing/2014/main" id="{B946FBE7-025C-46F6-8EF3-ABB457CE1FB8}"/>
              </a:ext>
            </a:extLst>
          </p:cNvPr>
          <p:cNvSpPr/>
          <p:nvPr/>
        </p:nvSpPr>
        <p:spPr>
          <a:xfrm>
            <a:off x="1275470" y="2244244"/>
            <a:ext cx="8670387" cy="369332"/>
          </a:xfrm>
          <a:prstGeom prst="rect">
            <a:avLst/>
          </a:prstGeom>
        </p:spPr>
        <p:txBody>
          <a:bodyPr wrap="square">
            <a:spAutoFit/>
          </a:bodyPr>
          <a:lstStyle/>
          <a:p>
            <a:pPr algn="just"/>
            <a:r>
              <a:rPr lang="en-US" b="1" dirty="0">
                <a:solidFill>
                  <a:schemeClr val="bg1"/>
                </a:solidFill>
              </a:rPr>
              <a:t>How would the promise in this verse affect your decision to volunteer?</a:t>
            </a:r>
          </a:p>
        </p:txBody>
      </p:sp>
      <p:sp>
        <p:nvSpPr>
          <p:cNvPr id="14" name="Rectangle 13">
            <a:extLst>
              <a:ext uri="{FF2B5EF4-FFF2-40B4-BE49-F238E27FC236}">
                <a16:creationId xmlns:a16="http://schemas.microsoft.com/office/drawing/2014/main" id="{D6A3A786-164D-422F-9554-08E5507BBE4B}"/>
              </a:ext>
            </a:extLst>
          </p:cNvPr>
          <p:cNvSpPr/>
          <p:nvPr/>
        </p:nvSpPr>
        <p:spPr>
          <a:xfrm>
            <a:off x="1275470" y="2680789"/>
            <a:ext cx="4097340"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Doctrine and Covenants 103:27-28.</a:t>
            </a:r>
          </a:p>
        </p:txBody>
      </p:sp>
      <p:sp>
        <p:nvSpPr>
          <p:cNvPr id="8" name="Rectangle 7">
            <a:extLst>
              <a:ext uri="{FF2B5EF4-FFF2-40B4-BE49-F238E27FC236}">
                <a16:creationId xmlns:a16="http://schemas.microsoft.com/office/drawing/2014/main" id="{3D143DCB-A4B8-4DAC-93B4-E4F0332022ED}"/>
              </a:ext>
            </a:extLst>
          </p:cNvPr>
          <p:cNvSpPr/>
          <p:nvPr/>
        </p:nvSpPr>
        <p:spPr>
          <a:xfrm>
            <a:off x="1275469" y="2985696"/>
            <a:ext cx="9289365" cy="830997"/>
          </a:xfrm>
          <a:prstGeom prst="rect">
            <a:avLst/>
          </a:prstGeom>
        </p:spPr>
        <p:txBody>
          <a:bodyPr wrap="square">
            <a:spAutoFit/>
          </a:bodyPr>
          <a:lstStyle/>
          <a:p>
            <a:pPr algn="just" fontAlgn="base"/>
            <a:r>
              <a:rPr lang="en-US" sz="1600" b="1" dirty="0">
                <a:solidFill>
                  <a:schemeClr val="bg1"/>
                </a:solidFill>
                <a:latin typeface="Palatino"/>
              </a:rPr>
              <a:t>27 </a:t>
            </a:r>
            <a:r>
              <a:rPr lang="en-US" sz="1600" dirty="0">
                <a:solidFill>
                  <a:schemeClr val="bg1"/>
                </a:solidFill>
                <a:latin typeface="Palatino"/>
              </a:rPr>
              <a:t>Let no man be afraid to lay down his life for my sake; for whoso layeth down his life for my sake shall find it again.</a:t>
            </a:r>
          </a:p>
          <a:p>
            <a:pPr algn="just" fontAlgn="base"/>
            <a:r>
              <a:rPr lang="en-US" sz="1600" b="1" dirty="0">
                <a:solidFill>
                  <a:schemeClr val="bg1"/>
                </a:solidFill>
                <a:latin typeface="Palatino"/>
              </a:rPr>
              <a:t>28 </a:t>
            </a:r>
            <a:r>
              <a:rPr lang="en-US" sz="1600" dirty="0">
                <a:solidFill>
                  <a:schemeClr val="bg1"/>
                </a:solidFill>
                <a:latin typeface="Palatino"/>
              </a:rPr>
              <a:t>And whoso is not willing to lay down his life for my sake is not my disciple.</a:t>
            </a:r>
            <a:endParaRPr lang="en-US" sz="1600" b="0" i="0" dirty="0">
              <a:solidFill>
                <a:schemeClr val="bg1"/>
              </a:solidFill>
              <a:effectLst/>
              <a:latin typeface="Palatino"/>
            </a:endParaRPr>
          </a:p>
        </p:txBody>
      </p:sp>
      <p:sp>
        <p:nvSpPr>
          <p:cNvPr id="9" name="Rectangle 8">
            <a:extLst>
              <a:ext uri="{FF2B5EF4-FFF2-40B4-BE49-F238E27FC236}">
                <a16:creationId xmlns:a16="http://schemas.microsoft.com/office/drawing/2014/main" id="{042A4CC4-3D49-41EC-9256-742DC1B990D1}"/>
              </a:ext>
            </a:extLst>
          </p:cNvPr>
          <p:cNvSpPr/>
          <p:nvPr/>
        </p:nvSpPr>
        <p:spPr>
          <a:xfrm>
            <a:off x="1275467" y="3827417"/>
            <a:ext cx="8670387" cy="369332"/>
          </a:xfrm>
          <a:prstGeom prst="rect">
            <a:avLst/>
          </a:prstGeom>
        </p:spPr>
        <p:txBody>
          <a:bodyPr wrap="square">
            <a:spAutoFit/>
          </a:bodyPr>
          <a:lstStyle/>
          <a:p>
            <a:r>
              <a:rPr lang="en-US" b="1" dirty="0">
                <a:solidFill>
                  <a:schemeClr val="bg1"/>
                </a:solidFill>
              </a:rPr>
              <a:t>What do you think the phrase “lay down his life for my sake” means?</a:t>
            </a:r>
          </a:p>
        </p:txBody>
      </p:sp>
      <p:sp>
        <p:nvSpPr>
          <p:cNvPr id="10" name="Rectangle 9">
            <a:extLst>
              <a:ext uri="{FF2B5EF4-FFF2-40B4-BE49-F238E27FC236}">
                <a16:creationId xmlns:a16="http://schemas.microsoft.com/office/drawing/2014/main" id="{02F770F8-28FF-4E4A-9759-639CBD93CE8C}"/>
              </a:ext>
            </a:extLst>
          </p:cNvPr>
          <p:cNvSpPr/>
          <p:nvPr/>
        </p:nvSpPr>
        <p:spPr>
          <a:xfrm>
            <a:off x="1275466" y="4098947"/>
            <a:ext cx="8993943" cy="646331"/>
          </a:xfrm>
          <a:prstGeom prst="rect">
            <a:avLst/>
          </a:prstGeom>
        </p:spPr>
        <p:txBody>
          <a:bodyPr wrap="square">
            <a:spAutoFit/>
          </a:bodyPr>
          <a:lstStyle/>
          <a:p>
            <a:pPr algn="just"/>
            <a:r>
              <a:rPr lang="en-US" b="1" dirty="0">
                <a:solidFill>
                  <a:schemeClr val="bg1"/>
                </a:solidFill>
              </a:rPr>
              <a:t>What does the Lord call someone who is willing to lay down his or her life for the Lord’s sake?</a:t>
            </a:r>
          </a:p>
        </p:txBody>
      </p:sp>
      <p:sp>
        <p:nvSpPr>
          <p:cNvPr id="11" name="Rectangle 10">
            <a:extLst>
              <a:ext uri="{FF2B5EF4-FFF2-40B4-BE49-F238E27FC236}">
                <a16:creationId xmlns:a16="http://schemas.microsoft.com/office/drawing/2014/main" id="{6205583F-18A0-4A53-BFA6-F41FA5F2916E}"/>
              </a:ext>
            </a:extLst>
          </p:cNvPr>
          <p:cNvSpPr/>
          <p:nvPr/>
        </p:nvSpPr>
        <p:spPr>
          <a:xfrm>
            <a:off x="1275465" y="4745278"/>
            <a:ext cx="7446504"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Disciples of Jesus Christ are willing to give their lives for His sake.</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out)">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800" decel="100000"/>
                                        <p:tgtEl>
                                          <p:spTgt spid="14"/>
                                        </p:tgtEl>
                                      </p:cBhvr>
                                    </p:animEffect>
                                    <p:anim calcmode="lin" valueType="num">
                                      <p:cBhvr>
                                        <p:cTn id="26" dur="800" decel="100000" fill="hold"/>
                                        <p:tgtEl>
                                          <p:spTgt spid="14"/>
                                        </p:tgtEl>
                                        <p:attrNameLst>
                                          <p:attrName>style.rotation</p:attrName>
                                        </p:attrNameLst>
                                      </p:cBhvr>
                                      <p:tavLst>
                                        <p:tav tm="0">
                                          <p:val>
                                            <p:fltVal val="-90"/>
                                          </p:val>
                                        </p:tav>
                                        <p:tav tm="100000">
                                          <p:val>
                                            <p:fltVal val="0"/>
                                          </p:val>
                                        </p:tav>
                                      </p:tavLst>
                                    </p:anim>
                                    <p:anim calcmode="lin" valueType="num">
                                      <p:cBhvr>
                                        <p:cTn id="27" dur="800" decel="100000" fill="hold"/>
                                        <p:tgtEl>
                                          <p:spTgt spid="14"/>
                                        </p:tgtEl>
                                        <p:attrNameLst>
                                          <p:attrName>ppt_x</p:attrName>
                                        </p:attrNameLst>
                                      </p:cBhvr>
                                      <p:tavLst>
                                        <p:tav tm="0">
                                          <p:val>
                                            <p:strVal val="#ppt_x+0.4"/>
                                          </p:val>
                                        </p:tav>
                                        <p:tav tm="100000">
                                          <p:val>
                                            <p:strVal val="#ppt_x-0.05"/>
                                          </p:val>
                                        </p:tav>
                                      </p:tavLst>
                                    </p:anim>
                                    <p:anim calcmode="lin" valueType="num">
                                      <p:cBhvr>
                                        <p:cTn id="28" dur="800" decel="100000" fill="hold"/>
                                        <p:tgtEl>
                                          <p:spTgt spid="1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1" presetID="3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8)">
                                      <p:cBhvr>
                                        <p:cTn id="43" dur="1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by="(-#ppt_w*2)" calcmode="lin" valueType="num">
                                      <p:cBhvr rctx="PPT">
                                        <p:cTn id="53" dur="100" autoRev="1" fill="hold">
                                          <p:stCondLst>
                                            <p:cond delay="0"/>
                                          </p:stCondLst>
                                        </p:cTn>
                                        <p:tgtEl>
                                          <p:spTgt spid="11"/>
                                        </p:tgtEl>
                                        <p:attrNameLst>
                                          <p:attrName>ppt_w</p:attrName>
                                        </p:attrNameLst>
                                      </p:cBhvr>
                                    </p:anim>
                                    <p:anim by="(#ppt_w*0.50)" calcmode="lin" valueType="num">
                                      <p:cBhvr>
                                        <p:cTn id="54" dur="100" decel="50000" autoRev="1" fill="hold">
                                          <p:stCondLst>
                                            <p:cond delay="0"/>
                                          </p:stCondLst>
                                        </p:cTn>
                                        <p:tgtEl>
                                          <p:spTgt spid="11"/>
                                        </p:tgtEl>
                                        <p:attrNameLst>
                                          <p:attrName>ppt_x</p:attrName>
                                        </p:attrNameLst>
                                      </p:cBhvr>
                                    </p:anim>
                                    <p:anim from="(-#ppt_h/2)" to="(#ppt_y)" calcmode="lin" valueType="num">
                                      <p:cBhvr>
                                        <p:cTn id="55" dur="200" fill="hold">
                                          <p:stCondLst>
                                            <p:cond delay="0"/>
                                          </p:stCondLst>
                                        </p:cTn>
                                        <p:tgtEl>
                                          <p:spTgt spid="11"/>
                                        </p:tgtEl>
                                        <p:attrNameLst>
                                          <p:attrName>ppt_y</p:attrName>
                                        </p:attrNameLst>
                                      </p:cBhvr>
                                    </p:anim>
                                    <p:animRot by="21600000">
                                      <p:cBhvr>
                                        <p:cTn id="56" dur="2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2B84A0-48EE-40EF-892B-F6651AF4653E}"/>
              </a:ext>
            </a:extLst>
          </p:cNvPr>
          <p:cNvSpPr/>
          <p:nvPr/>
        </p:nvSpPr>
        <p:spPr>
          <a:xfrm>
            <a:off x="2346960" y="1038970"/>
            <a:ext cx="749808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solidFill>
              </a:rPr>
              <a:t>“For most of us … what is required is not to die for the Church but to live for it. For many, living a Christlike life every day may be even more difficult than laying down one’s life” (“Discipleship,” Ensignor Liahona, Nov. 2006,22).</a:t>
            </a:r>
          </a:p>
        </p:txBody>
      </p:sp>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2" name="Rectangle 1">
            <a:extLst>
              <a:ext uri="{FF2B5EF4-FFF2-40B4-BE49-F238E27FC236}">
                <a16:creationId xmlns:a16="http://schemas.microsoft.com/office/drawing/2014/main" id="{6BA208DA-309D-4E9D-86AB-F93C76E0669B}"/>
              </a:ext>
            </a:extLst>
          </p:cNvPr>
          <p:cNvSpPr/>
          <p:nvPr/>
        </p:nvSpPr>
        <p:spPr>
          <a:xfrm>
            <a:off x="1612787" y="2503796"/>
            <a:ext cx="86139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might be even more difficult to live for the Lord than to die for Him?</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2" name="Rectangle 1">
            <a:extLst>
              <a:ext uri="{FF2B5EF4-FFF2-40B4-BE49-F238E27FC236}">
                <a16:creationId xmlns:a16="http://schemas.microsoft.com/office/drawing/2014/main" id="{AA61EE08-0C0D-493B-88DA-58771F572560}"/>
              </a:ext>
            </a:extLst>
          </p:cNvPr>
          <p:cNvSpPr/>
          <p:nvPr/>
        </p:nvSpPr>
        <p:spPr>
          <a:xfrm>
            <a:off x="1693908" y="3297343"/>
            <a:ext cx="49614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many volunteers did the Lord desire?</a:t>
            </a:r>
          </a:p>
        </p:txBody>
      </p:sp>
      <p:sp>
        <p:nvSpPr>
          <p:cNvPr id="3" name="Rectangle 2">
            <a:extLst>
              <a:ext uri="{FF2B5EF4-FFF2-40B4-BE49-F238E27FC236}">
                <a16:creationId xmlns:a16="http://schemas.microsoft.com/office/drawing/2014/main" id="{A2159754-D1C3-4B4A-A1C3-2AC28F7E8FFC}"/>
              </a:ext>
            </a:extLst>
          </p:cNvPr>
          <p:cNvSpPr/>
          <p:nvPr/>
        </p:nvSpPr>
        <p:spPr>
          <a:xfrm>
            <a:off x="1693908" y="3934312"/>
            <a:ext cx="57759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minimum number the Lord required?</a:t>
            </a:r>
          </a:p>
        </p:txBody>
      </p:sp>
      <p:sp>
        <p:nvSpPr>
          <p:cNvPr id="4" name="TextBox 3">
            <a:extLst>
              <a:ext uri="{FF2B5EF4-FFF2-40B4-BE49-F238E27FC236}">
                <a16:creationId xmlns:a16="http://schemas.microsoft.com/office/drawing/2014/main" id="{A3A9CFD4-EAD9-40F5-90E3-8529FA896435}"/>
              </a:ext>
            </a:extLst>
          </p:cNvPr>
          <p:cNvSpPr txBox="1"/>
          <p:nvPr/>
        </p:nvSpPr>
        <p:spPr>
          <a:xfrm>
            <a:off x="1693908" y="3615828"/>
            <a:ext cx="614271" cy="369332"/>
          </a:xfrm>
          <a:prstGeom prst="rect">
            <a:avLst/>
          </a:prstGeom>
          <a:noFill/>
        </p:spPr>
        <p:txBody>
          <a:bodyPr wrap="none" rtlCol="0">
            <a:spAutoFit/>
          </a:bodyPr>
          <a:lstStyle/>
          <a:p>
            <a:r>
              <a:rPr lang="en-US" i="1" dirty="0">
                <a:solidFill>
                  <a:schemeClr val="bg1"/>
                </a:solidFill>
                <a:effectLst>
                  <a:outerShdw blurRad="38100" dist="38100" dir="2700000" algn="tl">
                    <a:srgbClr val="000000">
                      <a:alpha val="43137"/>
                    </a:srgbClr>
                  </a:outerShdw>
                </a:effectLst>
              </a:rPr>
              <a:t>500.</a:t>
            </a:r>
          </a:p>
        </p:txBody>
      </p:sp>
      <p:sp>
        <p:nvSpPr>
          <p:cNvPr id="6" name="TextBox 5">
            <a:extLst>
              <a:ext uri="{FF2B5EF4-FFF2-40B4-BE49-F238E27FC236}">
                <a16:creationId xmlns:a16="http://schemas.microsoft.com/office/drawing/2014/main" id="{EB9A7417-7132-43E5-9ED7-3B15B93DC1F8}"/>
              </a:ext>
            </a:extLst>
          </p:cNvPr>
          <p:cNvSpPr txBox="1"/>
          <p:nvPr/>
        </p:nvSpPr>
        <p:spPr>
          <a:xfrm>
            <a:off x="1693908" y="4227591"/>
            <a:ext cx="614271" cy="369332"/>
          </a:xfrm>
          <a:prstGeom prst="rect">
            <a:avLst/>
          </a:prstGeom>
          <a:noFill/>
        </p:spPr>
        <p:txBody>
          <a:bodyPr wrap="none" rtlCol="0">
            <a:spAutoFit/>
          </a:bodyPr>
          <a:lstStyle/>
          <a:p>
            <a:r>
              <a:rPr lang="en-US" i="1" dirty="0">
                <a:solidFill>
                  <a:schemeClr val="bg1"/>
                </a:solidFill>
                <a:effectLst>
                  <a:outerShdw blurRad="38100" dist="38100" dir="2700000" algn="tl">
                    <a:srgbClr val="000000">
                      <a:alpha val="43137"/>
                    </a:srgbClr>
                  </a:outerShdw>
                </a:effectLst>
              </a:rPr>
              <a:t>100.</a:t>
            </a:r>
          </a:p>
        </p:txBody>
      </p:sp>
      <p:sp>
        <p:nvSpPr>
          <p:cNvPr id="7" name="Rectangle 6">
            <a:extLst>
              <a:ext uri="{FF2B5EF4-FFF2-40B4-BE49-F238E27FC236}">
                <a16:creationId xmlns:a16="http://schemas.microsoft.com/office/drawing/2014/main" id="{FFB213BD-95C1-4889-BCD3-6B5588EF5B41}"/>
              </a:ext>
            </a:extLst>
          </p:cNvPr>
          <p:cNvSpPr/>
          <p:nvPr/>
        </p:nvSpPr>
        <p:spPr>
          <a:xfrm>
            <a:off x="1693908" y="798350"/>
            <a:ext cx="4097340"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Doctrine and Covenants 103:30-34.</a:t>
            </a:r>
          </a:p>
        </p:txBody>
      </p:sp>
      <p:sp>
        <p:nvSpPr>
          <p:cNvPr id="8" name="Rectangle 7">
            <a:extLst>
              <a:ext uri="{FF2B5EF4-FFF2-40B4-BE49-F238E27FC236}">
                <a16:creationId xmlns:a16="http://schemas.microsoft.com/office/drawing/2014/main" id="{24D5EF42-BC3C-4885-9086-B1BA0E9BCA8E}"/>
              </a:ext>
            </a:extLst>
          </p:cNvPr>
          <p:cNvSpPr/>
          <p:nvPr/>
        </p:nvSpPr>
        <p:spPr>
          <a:xfrm>
            <a:off x="1693908" y="1101422"/>
            <a:ext cx="8613912" cy="2246769"/>
          </a:xfrm>
          <a:prstGeom prst="rect">
            <a:avLst/>
          </a:prstGeom>
        </p:spPr>
        <p:txBody>
          <a:bodyPr wrap="square">
            <a:spAutoFit/>
          </a:bodyPr>
          <a:lstStyle/>
          <a:p>
            <a:pPr algn="just" fontAlgn="base"/>
            <a:r>
              <a:rPr lang="en-US" sz="1400" b="1" dirty="0">
                <a:solidFill>
                  <a:schemeClr val="bg1"/>
                </a:solidFill>
                <a:latin typeface="Palatino"/>
              </a:rPr>
              <a:t>30 </a:t>
            </a:r>
            <a:r>
              <a:rPr lang="en-US" sz="1400" dirty="0">
                <a:solidFill>
                  <a:schemeClr val="bg1"/>
                </a:solidFill>
                <a:latin typeface="Palatino"/>
              </a:rPr>
              <a:t>It is my will that my servant Parley P. Pratt and my servant Lyman Wight should not return to the land of their brethren, until they have obtained companies to go up unto the land of Zion, by tens, or by twenties, or by fifties, or by an hundred, until they have obtained to the number of five hundred of the strength of my house.</a:t>
            </a:r>
          </a:p>
          <a:p>
            <a:pPr algn="just" fontAlgn="base"/>
            <a:r>
              <a:rPr lang="en-US" sz="1400" b="1" dirty="0">
                <a:solidFill>
                  <a:schemeClr val="bg1"/>
                </a:solidFill>
                <a:latin typeface="Palatino"/>
              </a:rPr>
              <a:t>31 </a:t>
            </a:r>
            <a:r>
              <a:rPr lang="en-US" sz="1400" dirty="0">
                <a:solidFill>
                  <a:schemeClr val="bg1"/>
                </a:solidFill>
                <a:latin typeface="Palatino"/>
              </a:rPr>
              <a:t>Behold this is my will; ask and ye shall receive; but men do not always do my will.</a:t>
            </a:r>
          </a:p>
          <a:p>
            <a:pPr algn="just" fontAlgn="base"/>
            <a:r>
              <a:rPr lang="en-US" sz="1400" b="1" dirty="0">
                <a:solidFill>
                  <a:schemeClr val="bg1"/>
                </a:solidFill>
                <a:latin typeface="Palatino"/>
              </a:rPr>
              <a:t>32 </a:t>
            </a:r>
            <a:r>
              <a:rPr lang="en-US" sz="1400" dirty="0">
                <a:solidFill>
                  <a:schemeClr val="bg1"/>
                </a:solidFill>
                <a:latin typeface="Palatino"/>
              </a:rPr>
              <a:t>Therefore, if you cannot obtain five hundred, seek diligently that peradventure you may obtain three hundred.</a:t>
            </a:r>
          </a:p>
          <a:p>
            <a:pPr algn="just" fontAlgn="base"/>
            <a:r>
              <a:rPr lang="en-US" sz="1400" b="1" dirty="0">
                <a:solidFill>
                  <a:schemeClr val="bg1"/>
                </a:solidFill>
                <a:latin typeface="Palatino"/>
              </a:rPr>
              <a:t>33 </a:t>
            </a:r>
            <a:r>
              <a:rPr lang="en-US" sz="1400" dirty="0">
                <a:solidFill>
                  <a:schemeClr val="bg1"/>
                </a:solidFill>
                <a:latin typeface="Palatino"/>
              </a:rPr>
              <a:t>And if ye cannot obtain three hundred, seek diligently that peradventure ye may obtain one hundred.</a:t>
            </a:r>
          </a:p>
          <a:p>
            <a:pPr algn="just" fontAlgn="base"/>
            <a:r>
              <a:rPr lang="en-US" sz="1400" b="1" dirty="0">
                <a:solidFill>
                  <a:schemeClr val="bg1"/>
                </a:solidFill>
                <a:latin typeface="Palatino"/>
              </a:rPr>
              <a:t>34 </a:t>
            </a:r>
            <a:r>
              <a:rPr lang="en-US" sz="1400" dirty="0">
                <a:solidFill>
                  <a:schemeClr val="bg1"/>
                </a:solidFill>
                <a:latin typeface="Palatino"/>
              </a:rPr>
              <a:t>But verily I say unto you, a commandment I give unto you, that ye shall not go up unto the land of Zion until you have obtained a hundred of the strength of my house, to go up with you unto the land of Zion</a:t>
            </a:r>
            <a:endParaRPr lang="en-US" sz="1400" b="0" i="0" dirty="0">
              <a:solidFill>
                <a:schemeClr val="bg1"/>
              </a:solidFill>
              <a:effectLst/>
              <a:latin typeface="Palatino"/>
            </a:endParaRP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
                                        </p:tgtEl>
                                        <p:attrNameLst>
                                          <p:attrName>ppt_y</p:attrName>
                                        </p:attrNameLst>
                                      </p:cBhvr>
                                      <p:tavLst>
                                        <p:tav tm="0">
                                          <p:val>
                                            <p:strVal val="#ppt_y"/>
                                          </p:val>
                                        </p:tav>
                                        <p:tav tm="100000">
                                          <p:val>
                                            <p:strVal val="#ppt_y"/>
                                          </p:val>
                                        </p:tav>
                                      </p:tavLst>
                                    </p:anim>
                                    <p:anim calcmode="lin" valueType="num">
                                      <p:cBhvr>
                                        <p:cTn id="14"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7" dur="250" fill="hold"/>
                                        <p:tgtEl>
                                          <p:spTgt spid="3"/>
                                        </p:tgtEl>
                                        <p:attrNameLst>
                                          <p:attrName>ppt_y</p:attrName>
                                        </p:attrNameLst>
                                      </p:cBhvr>
                                      <p:tavLst>
                                        <p:tav tm="0">
                                          <p:val>
                                            <p:strVal val="#ppt_y"/>
                                          </p:val>
                                        </p:tav>
                                        <p:tav tm="100000">
                                          <p:val>
                                            <p:strVal val="#ppt_y"/>
                                          </p:val>
                                        </p:tav>
                                      </p:tavLst>
                                    </p:anim>
                                    <p:anim calcmode="lin" valueType="num">
                                      <p:cBhvr>
                                        <p:cTn id="28"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9"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50" tmFilter="0,0; .5, 1; 1, 1"/>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3" name="Rectangle 2">
            <a:extLst>
              <a:ext uri="{FF2B5EF4-FFF2-40B4-BE49-F238E27FC236}">
                <a16:creationId xmlns:a16="http://schemas.microsoft.com/office/drawing/2014/main" id="{57006945-AB7E-4DB7-A390-7409DF027DB0}"/>
              </a:ext>
            </a:extLst>
          </p:cNvPr>
          <p:cNvSpPr/>
          <p:nvPr/>
        </p:nvSpPr>
        <p:spPr>
          <a:xfrm>
            <a:off x="1693908" y="798350"/>
            <a:ext cx="4097340"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Doctrine and Covenants 103:35-36.</a:t>
            </a:r>
          </a:p>
        </p:txBody>
      </p:sp>
      <p:sp>
        <p:nvSpPr>
          <p:cNvPr id="2" name="Rectangle 1">
            <a:extLst>
              <a:ext uri="{FF2B5EF4-FFF2-40B4-BE49-F238E27FC236}">
                <a16:creationId xmlns:a16="http://schemas.microsoft.com/office/drawing/2014/main" id="{0746F31C-14A3-414D-8B21-BBA8BEC25411}"/>
              </a:ext>
            </a:extLst>
          </p:cNvPr>
          <p:cNvSpPr/>
          <p:nvPr/>
        </p:nvSpPr>
        <p:spPr>
          <a:xfrm>
            <a:off x="1693907" y="1088170"/>
            <a:ext cx="8457257" cy="1569660"/>
          </a:xfrm>
          <a:prstGeom prst="rect">
            <a:avLst/>
          </a:prstGeom>
        </p:spPr>
        <p:txBody>
          <a:bodyPr wrap="square">
            <a:spAutoFit/>
          </a:bodyPr>
          <a:lstStyle/>
          <a:p>
            <a:pPr algn="just" fontAlgn="base"/>
            <a:r>
              <a:rPr lang="en-US" sz="1600" b="1" dirty="0">
                <a:solidFill>
                  <a:schemeClr val="bg1"/>
                </a:solidFill>
                <a:latin typeface="Palatino"/>
              </a:rPr>
              <a:t>35 </a:t>
            </a:r>
            <a:r>
              <a:rPr lang="en-US" sz="1600" dirty="0">
                <a:solidFill>
                  <a:schemeClr val="bg1"/>
                </a:solidFill>
                <a:latin typeface="Palatino"/>
              </a:rPr>
              <a:t>Therefore, as I said unto you, ask and ye shall receive; pray earnestly that peradventure my servant Joseph Smith, Jun., may go with you, and preside in the midst of my people, and organize my kingdom upon the consecrated land, and establish the children of Zion upon the laws and commandments which have been and which shall be given unto you.</a:t>
            </a:r>
          </a:p>
          <a:p>
            <a:pPr algn="just" fontAlgn="base"/>
            <a:r>
              <a:rPr lang="en-US" sz="1600" b="1" dirty="0">
                <a:solidFill>
                  <a:schemeClr val="bg1"/>
                </a:solidFill>
                <a:latin typeface="Palatino"/>
              </a:rPr>
              <a:t>36 </a:t>
            </a:r>
            <a:r>
              <a:rPr lang="en-US" sz="1600" dirty="0">
                <a:solidFill>
                  <a:schemeClr val="bg1"/>
                </a:solidFill>
                <a:latin typeface="Palatino"/>
              </a:rPr>
              <a:t>All victory and glory is brought to pass unto you through your diligence, faithfulness, and prayers of faith.</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1FFEC32F-5780-4803-AB9F-248EEB023AB5}"/>
              </a:ext>
            </a:extLst>
          </p:cNvPr>
          <p:cNvSpPr/>
          <p:nvPr/>
        </p:nvSpPr>
        <p:spPr>
          <a:xfrm>
            <a:off x="1693907" y="2762984"/>
            <a:ext cx="83379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about how we can obtain all victory and glory?</a:t>
            </a:r>
          </a:p>
        </p:txBody>
      </p:sp>
      <p:sp>
        <p:nvSpPr>
          <p:cNvPr id="6" name="Rectangle 5">
            <a:extLst>
              <a:ext uri="{FF2B5EF4-FFF2-40B4-BE49-F238E27FC236}">
                <a16:creationId xmlns:a16="http://schemas.microsoft.com/office/drawing/2014/main" id="{0C95D16C-3F8C-4906-814E-2AC6FED36589}"/>
              </a:ext>
            </a:extLst>
          </p:cNvPr>
          <p:cNvSpPr/>
          <p:nvPr/>
        </p:nvSpPr>
        <p:spPr>
          <a:xfrm>
            <a:off x="1693907" y="3247432"/>
            <a:ext cx="8457256"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All victory and glory is brought to pass unto us through our diligence, faithfulness, and prayers of faith.</a:t>
            </a:r>
          </a:p>
        </p:txBody>
      </p:sp>
    </p:spTree>
    <p:extLst>
      <p:ext uri="{BB962C8B-B14F-4D97-AF65-F5344CB8AC3E}">
        <p14:creationId xmlns:p14="http://schemas.microsoft.com/office/powerpoint/2010/main" val="4717512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3"/>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3" name="Rectangle 2">
            <a:extLst>
              <a:ext uri="{FF2B5EF4-FFF2-40B4-BE49-F238E27FC236}">
                <a16:creationId xmlns:a16="http://schemas.microsoft.com/office/drawing/2014/main" id="{A45A8041-F84B-4507-A449-C607E8B54304}"/>
              </a:ext>
            </a:extLst>
          </p:cNvPr>
          <p:cNvSpPr/>
          <p:nvPr/>
        </p:nvSpPr>
        <p:spPr>
          <a:xfrm>
            <a:off x="2373260" y="2787462"/>
            <a:ext cx="7445480" cy="646331"/>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ea typeface="Microsoft Himalaya" panose="01010100010101010101" pitchFamily="2" charset="0"/>
                <a:cs typeface="Dubai" panose="020B0503030403030204" pitchFamily="34" charset="-78"/>
              </a:rPr>
              <a:t>Doctrine and Covenants 103</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2" name="Rectangle 1">
            <a:extLst>
              <a:ext uri="{FF2B5EF4-FFF2-40B4-BE49-F238E27FC236}">
                <a16:creationId xmlns:a16="http://schemas.microsoft.com/office/drawing/2014/main" id="{85CC98B4-CFE1-40FD-BC24-426BBAA1E436}"/>
              </a:ext>
            </a:extLst>
          </p:cNvPr>
          <p:cNvSpPr/>
          <p:nvPr/>
        </p:nvSpPr>
        <p:spPr>
          <a:xfrm>
            <a:off x="3079790" y="2828835"/>
            <a:ext cx="6032421" cy="1200329"/>
          </a:xfrm>
          <a:prstGeom prst="rect">
            <a:avLst/>
          </a:prstGeom>
        </p:spPr>
        <p:txBody>
          <a:bodyPr wrap="none">
            <a:spAutoFit/>
          </a:bodyPr>
          <a:lstStyle/>
          <a:p>
            <a:pPr algn="ctr"/>
            <a:r>
              <a:rPr lang="en-US" sz="3600" b="1" dirty="0">
                <a:solidFill>
                  <a:schemeClr val="bg1"/>
                </a:solidFill>
                <a:latin typeface="Bahnschrift" panose="020B0502040204020203" pitchFamily="34" charset="0"/>
              </a:rPr>
              <a:t>“The Lord promises that Zion </a:t>
            </a:r>
          </a:p>
          <a:p>
            <a:pPr algn="ctr"/>
            <a:r>
              <a:rPr lang="en-US" sz="3600" b="1" dirty="0">
                <a:solidFill>
                  <a:schemeClr val="bg1"/>
                </a:solidFill>
                <a:latin typeface="Bahnschrift" panose="020B0502040204020203" pitchFamily="34" charset="0"/>
              </a:rPr>
              <a:t>will be redeemed”</a:t>
            </a:r>
          </a:p>
        </p:txBody>
      </p:sp>
      <p:sp>
        <p:nvSpPr>
          <p:cNvPr id="3" name="Rectangle 2">
            <a:extLst>
              <a:ext uri="{FF2B5EF4-FFF2-40B4-BE49-F238E27FC236}">
                <a16:creationId xmlns:a16="http://schemas.microsoft.com/office/drawing/2014/main" id="{12F1885C-BB37-4714-9C43-CBC52FBEC92C}"/>
              </a:ext>
            </a:extLst>
          </p:cNvPr>
          <p:cNvSpPr/>
          <p:nvPr/>
        </p:nvSpPr>
        <p:spPr>
          <a:xfrm>
            <a:off x="1566851" y="968039"/>
            <a:ext cx="4391843" cy="400110"/>
          </a:xfrm>
          <a:prstGeom prst="rect">
            <a:avLst/>
          </a:prstGeom>
        </p:spPr>
        <p:txBody>
          <a:bodyPr wrap="none">
            <a:spAutoFit/>
          </a:bodyPr>
          <a:lstStyle/>
          <a:p>
            <a:r>
              <a:rPr lang="en-US" sz="2000" b="1" dirty="0">
                <a:solidFill>
                  <a:schemeClr val="bg1"/>
                </a:solidFill>
              </a:rPr>
              <a:t>Doctrine and Covenants 103:1-20.</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4" name="Rectangle 3">
            <a:extLst>
              <a:ext uri="{FF2B5EF4-FFF2-40B4-BE49-F238E27FC236}">
                <a16:creationId xmlns:a16="http://schemas.microsoft.com/office/drawing/2014/main" id="{D1C0A0B7-C236-4843-B2A1-EF623DEF7A59}"/>
              </a:ext>
            </a:extLst>
          </p:cNvPr>
          <p:cNvSpPr/>
          <p:nvPr/>
        </p:nvSpPr>
        <p:spPr>
          <a:xfrm>
            <a:off x="1194442" y="1176384"/>
            <a:ext cx="5104218" cy="369332"/>
          </a:xfrm>
          <a:prstGeom prst="rect">
            <a:avLst/>
          </a:prstGeom>
        </p:spPr>
        <p:txBody>
          <a:bodyPr wrap="none">
            <a:spAutoFit/>
          </a:bodyPr>
          <a:lstStyle/>
          <a:p>
            <a:r>
              <a:rPr lang="en-US" b="1" dirty="0">
                <a:solidFill>
                  <a:schemeClr val="bg1"/>
                </a:solidFill>
              </a:rPr>
              <a:t>What enemies do the righteous have today?</a:t>
            </a:r>
          </a:p>
        </p:txBody>
      </p:sp>
      <p:sp>
        <p:nvSpPr>
          <p:cNvPr id="5" name="Rectangle 4">
            <a:extLst>
              <a:ext uri="{FF2B5EF4-FFF2-40B4-BE49-F238E27FC236}">
                <a16:creationId xmlns:a16="http://schemas.microsoft.com/office/drawing/2014/main" id="{CF0D6678-FD9D-4005-BF7D-F5DA3CE598EF}"/>
              </a:ext>
            </a:extLst>
          </p:cNvPr>
          <p:cNvSpPr/>
          <p:nvPr/>
        </p:nvSpPr>
        <p:spPr>
          <a:xfrm>
            <a:off x="1194441" y="1545716"/>
            <a:ext cx="9201583" cy="646331"/>
          </a:xfrm>
          <a:prstGeom prst="rect">
            <a:avLst/>
          </a:prstGeom>
        </p:spPr>
        <p:txBody>
          <a:bodyPr wrap="square">
            <a:spAutoFit/>
          </a:bodyPr>
          <a:lstStyle/>
          <a:p>
            <a:pPr algn="just"/>
            <a:r>
              <a:rPr lang="en-US" b="1" dirty="0">
                <a:solidFill>
                  <a:schemeClr val="bg1"/>
                </a:solidFill>
              </a:rPr>
              <a:t>Why do you think the enemies of the Lord are able to hinder the spiritual progress of some of the Lord’s people?</a:t>
            </a:r>
          </a:p>
        </p:txBody>
      </p:sp>
      <p:sp>
        <p:nvSpPr>
          <p:cNvPr id="6" name="Rectangle 5">
            <a:extLst>
              <a:ext uri="{FF2B5EF4-FFF2-40B4-BE49-F238E27FC236}">
                <a16:creationId xmlns:a16="http://schemas.microsoft.com/office/drawing/2014/main" id="{444DCBFA-2DA0-4EB6-8753-4BC6DB92ADAD}"/>
              </a:ext>
            </a:extLst>
          </p:cNvPr>
          <p:cNvSpPr/>
          <p:nvPr/>
        </p:nvSpPr>
        <p:spPr>
          <a:xfrm>
            <a:off x="3219975" y="2376713"/>
            <a:ext cx="5150513" cy="369332"/>
          </a:xfrm>
          <a:prstGeom prst="rect">
            <a:avLst/>
          </a:prstGeom>
        </p:spPr>
        <p:txBody>
          <a:bodyPr wrap="none">
            <a:spAutoFit/>
          </a:bodyPr>
          <a:lstStyle/>
          <a:p>
            <a:r>
              <a:rPr lang="en-US" b="1" dirty="0">
                <a:solidFill>
                  <a:schemeClr val="bg1"/>
                </a:solidFill>
              </a:rPr>
              <a:t> Introduction to Doctrine and Covenants 103</a:t>
            </a:r>
          </a:p>
        </p:txBody>
      </p:sp>
      <p:sp>
        <p:nvSpPr>
          <p:cNvPr id="10" name="Rectangle 9">
            <a:extLst>
              <a:ext uri="{FF2B5EF4-FFF2-40B4-BE49-F238E27FC236}">
                <a16:creationId xmlns:a16="http://schemas.microsoft.com/office/drawing/2014/main" id="{A6FEE135-CC2E-4001-835F-93D88E52B86D}"/>
              </a:ext>
            </a:extLst>
          </p:cNvPr>
          <p:cNvSpPr/>
          <p:nvPr/>
        </p:nvSpPr>
        <p:spPr>
          <a:xfrm>
            <a:off x="1194441" y="2617651"/>
            <a:ext cx="9089042" cy="1200329"/>
          </a:xfrm>
          <a:prstGeom prst="rect">
            <a:avLst/>
          </a:prstGeom>
        </p:spPr>
        <p:txBody>
          <a:bodyPr wrap="square">
            <a:spAutoFit/>
          </a:bodyPr>
          <a:lstStyle/>
          <a:p>
            <a:pPr algn="just"/>
            <a:r>
              <a:rPr lang="en-US" dirty="0">
                <a:solidFill>
                  <a:schemeClr val="bg1"/>
                </a:solidFill>
                <a:latin typeface="Open Sans"/>
              </a:rPr>
              <a:t>Revelation given through Joseph Smith the Prophet, at Kirtland, Ohio, February 24, 1834. This revelation was received after the arrival in Kirtland, Ohio, of Parley P. Pratt and Lyman Wight, who had come from Missouri to counsel with the Prophet as to the relief and restoration of the Saints to their lands in Jackson County.</a:t>
            </a:r>
            <a:endParaRPr lang="en-US" dirty="0">
              <a:solidFill>
                <a:schemeClr val="bg1"/>
              </a:solidFill>
            </a:endParaRPr>
          </a:p>
        </p:txBody>
      </p:sp>
      <p:sp>
        <p:nvSpPr>
          <p:cNvPr id="11" name="Rectangle 10">
            <a:extLst>
              <a:ext uri="{FF2B5EF4-FFF2-40B4-BE49-F238E27FC236}">
                <a16:creationId xmlns:a16="http://schemas.microsoft.com/office/drawing/2014/main" id="{7CD50A40-B6CC-492C-9999-138E5D706244}"/>
              </a:ext>
            </a:extLst>
          </p:cNvPr>
          <p:cNvSpPr/>
          <p:nvPr/>
        </p:nvSpPr>
        <p:spPr>
          <a:xfrm>
            <a:off x="1194441" y="3780722"/>
            <a:ext cx="6894482" cy="369332"/>
          </a:xfrm>
          <a:prstGeom prst="rect">
            <a:avLst/>
          </a:prstGeom>
        </p:spPr>
        <p:txBody>
          <a:bodyPr wrap="square">
            <a:spAutoFit/>
          </a:bodyPr>
          <a:lstStyle/>
          <a:p>
            <a:r>
              <a:rPr lang="en-US" b="1" dirty="0">
                <a:solidFill>
                  <a:schemeClr val="bg1"/>
                </a:solidFill>
              </a:rPr>
              <a:t>Why had Brother Pratt and Brother Wight come to Kirtland?</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1500">
        <p:pull dir="ld"/>
      </p:transition>
    </mc:Choice>
    <mc:Fallback>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11" name="Rectangle 10">
            <a:extLst>
              <a:ext uri="{FF2B5EF4-FFF2-40B4-BE49-F238E27FC236}">
                <a16:creationId xmlns:a16="http://schemas.microsoft.com/office/drawing/2014/main" id="{215D5E46-5139-42FA-BDA6-EAE31B435784}"/>
              </a:ext>
            </a:extLst>
          </p:cNvPr>
          <p:cNvSpPr/>
          <p:nvPr/>
        </p:nvSpPr>
        <p:spPr>
          <a:xfrm>
            <a:off x="1566851" y="968039"/>
            <a:ext cx="4250779" cy="400110"/>
          </a:xfrm>
          <a:prstGeom prst="rect">
            <a:avLst/>
          </a:prstGeom>
        </p:spPr>
        <p:txBody>
          <a:bodyPr wrap="none">
            <a:spAutoFit/>
          </a:bodyPr>
          <a:lstStyle/>
          <a:p>
            <a:r>
              <a:rPr lang="en-US" sz="2000" b="1" dirty="0">
                <a:solidFill>
                  <a:schemeClr val="bg1"/>
                </a:solidFill>
              </a:rPr>
              <a:t>Doctrine and Covenants 103:1-4.</a:t>
            </a:r>
          </a:p>
        </p:txBody>
      </p:sp>
      <p:sp>
        <p:nvSpPr>
          <p:cNvPr id="2" name="Rectangle 1">
            <a:extLst>
              <a:ext uri="{FF2B5EF4-FFF2-40B4-BE49-F238E27FC236}">
                <a16:creationId xmlns:a16="http://schemas.microsoft.com/office/drawing/2014/main" id="{3CDC73AA-CD31-45F3-B33A-AA13F45AB36B}"/>
              </a:ext>
            </a:extLst>
          </p:cNvPr>
          <p:cNvSpPr/>
          <p:nvPr/>
        </p:nvSpPr>
        <p:spPr>
          <a:xfrm>
            <a:off x="1566851" y="1269673"/>
            <a:ext cx="8786970" cy="2554545"/>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Verily I say unto you, my friends, behold, I will give unto you a revelation and commandment, that you may know how to act in the discharge of your duties concerning the salvation and redemption of your brethren, who have been scattered on the land of Zion;</a:t>
            </a:r>
          </a:p>
          <a:p>
            <a:pPr algn="just" fontAlgn="base"/>
            <a:r>
              <a:rPr lang="en-US" sz="1600" b="1" dirty="0">
                <a:solidFill>
                  <a:schemeClr val="bg1"/>
                </a:solidFill>
                <a:latin typeface="Palatino"/>
              </a:rPr>
              <a:t>2 </a:t>
            </a:r>
            <a:r>
              <a:rPr lang="en-US" sz="1600" dirty="0">
                <a:solidFill>
                  <a:schemeClr val="bg1"/>
                </a:solidFill>
                <a:latin typeface="Palatino"/>
              </a:rPr>
              <a:t>Being driven and smitten by the hands of mine enemies, on whom I will pour out my wrath without measure in mine own time.</a:t>
            </a:r>
          </a:p>
          <a:p>
            <a:pPr algn="just" fontAlgn="base"/>
            <a:r>
              <a:rPr lang="en-US" sz="1600" b="1" dirty="0">
                <a:solidFill>
                  <a:schemeClr val="bg1"/>
                </a:solidFill>
                <a:latin typeface="Palatino"/>
              </a:rPr>
              <a:t>3 </a:t>
            </a:r>
            <a:r>
              <a:rPr lang="en-US" sz="1600" dirty="0">
                <a:solidFill>
                  <a:schemeClr val="bg1"/>
                </a:solidFill>
                <a:latin typeface="Palatino"/>
              </a:rPr>
              <a:t>For I have suffered them thus far, that they might fill up the measure of their iniquities, that their cup might be full;</a:t>
            </a:r>
          </a:p>
          <a:p>
            <a:pPr algn="just" fontAlgn="base"/>
            <a:r>
              <a:rPr lang="en-US" sz="1600" b="1" dirty="0">
                <a:solidFill>
                  <a:schemeClr val="bg1"/>
                </a:solidFill>
                <a:latin typeface="Palatino"/>
              </a:rPr>
              <a:t>4 </a:t>
            </a:r>
            <a:r>
              <a:rPr lang="en-US" sz="1600" dirty="0">
                <a:solidFill>
                  <a:schemeClr val="bg1"/>
                </a:solidFill>
                <a:latin typeface="Palatino"/>
              </a:rPr>
              <a:t>And that those who call themselves after my name might be chastened for a little season with a sore and grievous chastisement, because they did not hearken altogether unto the precepts and commandments which I gave unto them.</a:t>
            </a:r>
            <a:endParaRPr lang="en-US" sz="1600" b="0" i="0" dirty="0">
              <a:solidFill>
                <a:schemeClr val="bg1"/>
              </a:solidFill>
              <a:effectLst/>
              <a:latin typeface="Palatino"/>
            </a:endParaRPr>
          </a:p>
        </p:txBody>
      </p:sp>
      <p:sp>
        <p:nvSpPr>
          <p:cNvPr id="3" name="Rectangle 2">
            <a:extLst>
              <a:ext uri="{FF2B5EF4-FFF2-40B4-BE49-F238E27FC236}">
                <a16:creationId xmlns:a16="http://schemas.microsoft.com/office/drawing/2014/main" id="{52C96932-90E7-429B-B778-5D8D5441DA18}"/>
              </a:ext>
            </a:extLst>
          </p:cNvPr>
          <p:cNvSpPr/>
          <p:nvPr/>
        </p:nvSpPr>
        <p:spPr>
          <a:xfrm>
            <a:off x="1566850" y="3739810"/>
            <a:ext cx="8786971" cy="369332"/>
          </a:xfrm>
          <a:prstGeom prst="rect">
            <a:avLst/>
          </a:prstGeom>
        </p:spPr>
        <p:txBody>
          <a:bodyPr wrap="square">
            <a:spAutoFit/>
          </a:bodyPr>
          <a:lstStyle/>
          <a:p>
            <a:pPr algn="just"/>
            <a:r>
              <a:rPr lang="en-US" b="1" dirty="0">
                <a:solidFill>
                  <a:schemeClr val="bg1"/>
                </a:solidFill>
              </a:rPr>
              <a:t>What are two reasons the Lord allowed His enemies to persecute the Saints? </a:t>
            </a:r>
          </a:p>
        </p:txBody>
      </p:sp>
      <p:sp>
        <p:nvSpPr>
          <p:cNvPr id="7" name="Rectangle 6">
            <a:extLst>
              <a:ext uri="{FF2B5EF4-FFF2-40B4-BE49-F238E27FC236}">
                <a16:creationId xmlns:a16="http://schemas.microsoft.com/office/drawing/2014/main" id="{B3FB016A-EE15-436B-9564-A80E1DA83690}"/>
              </a:ext>
            </a:extLst>
          </p:cNvPr>
          <p:cNvSpPr/>
          <p:nvPr/>
        </p:nvSpPr>
        <p:spPr>
          <a:xfrm>
            <a:off x="1566848" y="4024734"/>
            <a:ext cx="8786969" cy="923330"/>
          </a:xfrm>
          <a:prstGeom prst="rect">
            <a:avLst/>
          </a:prstGeom>
        </p:spPr>
        <p:txBody>
          <a:bodyPr wrap="square">
            <a:spAutoFit/>
          </a:bodyPr>
          <a:lstStyle/>
          <a:p>
            <a:pPr algn="just"/>
            <a:r>
              <a:rPr lang="en-US" dirty="0">
                <a:solidFill>
                  <a:schemeClr val="bg1"/>
                </a:solidFill>
              </a:rPr>
              <a:t>One reason was to allow the persecutors to “fill up the measure of their iniquities, that their cup might be full”—in other words, to justify His judgments on the wicked. Another reason was to chasten the disobedient Saints.</a:t>
            </a:r>
          </a:p>
        </p:txBody>
      </p:sp>
      <p:sp>
        <p:nvSpPr>
          <p:cNvPr id="8" name="Rectangle 7">
            <a:extLst>
              <a:ext uri="{FF2B5EF4-FFF2-40B4-BE49-F238E27FC236}">
                <a16:creationId xmlns:a16="http://schemas.microsoft.com/office/drawing/2014/main" id="{C2672EDC-B3BE-4368-84E9-1F84929EAED5}"/>
              </a:ext>
            </a:extLst>
          </p:cNvPr>
          <p:cNvSpPr/>
          <p:nvPr/>
        </p:nvSpPr>
        <p:spPr>
          <a:xfrm>
            <a:off x="1566844" y="4847806"/>
            <a:ext cx="4839530" cy="369332"/>
          </a:xfrm>
          <a:prstGeom prst="rect">
            <a:avLst/>
          </a:prstGeom>
        </p:spPr>
        <p:txBody>
          <a:bodyPr wrap="none">
            <a:spAutoFit/>
          </a:bodyPr>
          <a:lstStyle/>
          <a:p>
            <a:r>
              <a:rPr lang="en-US" b="1" dirty="0">
                <a:solidFill>
                  <a:schemeClr val="bg1"/>
                </a:solidFill>
              </a:rPr>
              <a:t>Why did the Saints need to be chastened?</a:t>
            </a:r>
          </a:p>
        </p:txBody>
      </p:sp>
      <p:sp>
        <p:nvSpPr>
          <p:cNvPr id="9" name="Rectangle 8">
            <a:extLst>
              <a:ext uri="{FF2B5EF4-FFF2-40B4-BE49-F238E27FC236}">
                <a16:creationId xmlns:a16="http://schemas.microsoft.com/office/drawing/2014/main" id="{C1CEB73E-999A-480E-8D24-92CB547B1A76}"/>
              </a:ext>
            </a:extLst>
          </p:cNvPr>
          <p:cNvSpPr/>
          <p:nvPr/>
        </p:nvSpPr>
        <p:spPr>
          <a:xfrm>
            <a:off x="1566843" y="5132316"/>
            <a:ext cx="8786969" cy="646331"/>
          </a:xfrm>
          <a:prstGeom prst="rect">
            <a:avLst/>
          </a:prstGeom>
        </p:spPr>
        <p:txBody>
          <a:bodyPr wrap="square">
            <a:spAutoFit/>
          </a:bodyPr>
          <a:lstStyle/>
          <a:p>
            <a:pPr algn="just"/>
            <a:r>
              <a:rPr lang="en-US" b="1" dirty="0">
                <a:solidFill>
                  <a:schemeClr val="bg1"/>
                </a:solidFill>
              </a:rPr>
              <a:t>What do you think is the meaning of the phrase “they did not hearken altogether”? </a:t>
            </a:r>
          </a:p>
        </p:txBody>
      </p:sp>
      <p:sp>
        <p:nvSpPr>
          <p:cNvPr id="12" name="Rectangle 11">
            <a:extLst>
              <a:ext uri="{FF2B5EF4-FFF2-40B4-BE49-F238E27FC236}">
                <a16:creationId xmlns:a16="http://schemas.microsoft.com/office/drawing/2014/main" id="{64B1D65A-3EBE-4111-94F9-5DFFF8F37865}"/>
              </a:ext>
            </a:extLst>
          </p:cNvPr>
          <p:cNvSpPr/>
          <p:nvPr/>
        </p:nvSpPr>
        <p:spPr>
          <a:xfrm>
            <a:off x="1566842" y="5705295"/>
            <a:ext cx="5357557" cy="369332"/>
          </a:xfrm>
          <a:prstGeom prst="rect">
            <a:avLst/>
          </a:prstGeom>
        </p:spPr>
        <p:txBody>
          <a:bodyPr wrap="none">
            <a:spAutoFit/>
          </a:bodyPr>
          <a:lstStyle/>
          <a:p>
            <a:r>
              <a:rPr lang="en-US" dirty="0">
                <a:solidFill>
                  <a:schemeClr val="bg1"/>
                </a:solidFill>
              </a:rPr>
              <a:t>They were not completely obedient to the Lord. </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8"/>
                                        </p:tgtEl>
                                        <p:attrNameLst>
                                          <p:attrName>ppt_y</p:attrName>
                                        </p:attrNameLst>
                                      </p:cBhvr>
                                      <p:tavLst>
                                        <p:tav tm="0">
                                          <p:val>
                                            <p:strVal val="#ppt_y"/>
                                          </p:val>
                                        </p:tav>
                                        <p:tav tm="100000">
                                          <p:val>
                                            <p:strVal val="#ppt_y"/>
                                          </p:val>
                                        </p:tav>
                                      </p:tavLst>
                                    </p:anim>
                                    <p:anim calcmode="lin" valueType="num">
                                      <p:cBhvr>
                                        <p:cTn id="33"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5" name="Rectangle 4">
            <a:extLst>
              <a:ext uri="{FF2B5EF4-FFF2-40B4-BE49-F238E27FC236}">
                <a16:creationId xmlns:a16="http://schemas.microsoft.com/office/drawing/2014/main" id="{A9D73CEC-0418-4B80-A961-CBB611A8DD4B}"/>
              </a:ext>
            </a:extLst>
          </p:cNvPr>
          <p:cNvSpPr/>
          <p:nvPr/>
        </p:nvSpPr>
        <p:spPr>
          <a:xfrm>
            <a:off x="1566851" y="968039"/>
            <a:ext cx="4250779" cy="400110"/>
          </a:xfrm>
          <a:prstGeom prst="rect">
            <a:avLst/>
          </a:prstGeom>
        </p:spPr>
        <p:txBody>
          <a:bodyPr wrap="none">
            <a:spAutoFit/>
          </a:bodyPr>
          <a:lstStyle/>
          <a:p>
            <a:r>
              <a:rPr lang="en-US" sz="2000" b="1" dirty="0">
                <a:solidFill>
                  <a:schemeClr val="bg1"/>
                </a:solidFill>
              </a:rPr>
              <a:t>Doctrine and Covenants 103:5-7.</a:t>
            </a:r>
          </a:p>
        </p:txBody>
      </p:sp>
      <p:sp>
        <p:nvSpPr>
          <p:cNvPr id="3" name="Rectangle 2">
            <a:extLst>
              <a:ext uri="{FF2B5EF4-FFF2-40B4-BE49-F238E27FC236}">
                <a16:creationId xmlns:a16="http://schemas.microsoft.com/office/drawing/2014/main" id="{EB1288DD-AC79-4497-9C30-00AB673D3F34}"/>
              </a:ext>
            </a:extLst>
          </p:cNvPr>
          <p:cNvSpPr/>
          <p:nvPr/>
        </p:nvSpPr>
        <p:spPr>
          <a:xfrm>
            <a:off x="1566850" y="1267829"/>
            <a:ext cx="8660361" cy="2585323"/>
          </a:xfrm>
          <a:prstGeom prst="rect">
            <a:avLst/>
          </a:prstGeom>
        </p:spPr>
        <p:txBody>
          <a:bodyPr wrap="square">
            <a:spAutoFit/>
          </a:bodyPr>
          <a:lstStyle/>
          <a:p>
            <a:pPr algn="just" fontAlgn="base"/>
            <a:r>
              <a:rPr lang="en-US" b="1" dirty="0">
                <a:solidFill>
                  <a:schemeClr val="bg1"/>
                </a:solidFill>
                <a:latin typeface="Palatino"/>
              </a:rPr>
              <a:t>5 </a:t>
            </a:r>
            <a:r>
              <a:rPr lang="en-US" dirty="0">
                <a:solidFill>
                  <a:schemeClr val="bg1"/>
                </a:solidFill>
                <a:latin typeface="Palatino"/>
              </a:rPr>
              <a:t>But verily I say unto you, that I have decreed a decree which my people shall realize, inasmuch as they hearken from this very hour unto the counsel which I, the Lord their God, shall give unto them.</a:t>
            </a:r>
          </a:p>
          <a:p>
            <a:pPr algn="just" fontAlgn="base"/>
            <a:r>
              <a:rPr lang="en-US" b="1" dirty="0">
                <a:solidFill>
                  <a:schemeClr val="bg1"/>
                </a:solidFill>
                <a:latin typeface="Palatino"/>
              </a:rPr>
              <a:t>6 </a:t>
            </a:r>
            <a:r>
              <a:rPr lang="en-US" dirty="0">
                <a:solidFill>
                  <a:schemeClr val="bg1"/>
                </a:solidFill>
                <a:latin typeface="Palatino"/>
              </a:rPr>
              <a:t>Behold they shall, for I have decreed it, begin to prevail against mine enemies from this very hour.</a:t>
            </a:r>
          </a:p>
          <a:p>
            <a:pPr algn="just" fontAlgn="base"/>
            <a:r>
              <a:rPr lang="en-US" b="1" dirty="0">
                <a:solidFill>
                  <a:schemeClr val="bg1"/>
                </a:solidFill>
                <a:latin typeface="Palatino"/>
              </a:rPr>
              <a:t>7 </a:t>
            </a:r>
            <a:r>
              <a:rPr lang="en-US" dirty="0">
                <a:solidFill>
                  <a:schemeClr val="bg1"/>
                </a:solidFill>
                <a:latin typeface="Palatino"/>
              </a:rPr>
              <a:t>And by hearkening to observe all the words which I, the Lord their God, shall speak unto them, they shall never cease to prevail until the kingdoms of the world are subdued under my feet, and the earth is given unto the saints, to possess it forever and ever.</a:t>
            </a:r>
            <a:endParaRPr lang="en-US" b="0" i="0" dirty="0">
              <a:solidFill>
                <a:schemeClr val="bg1"/>
              </a:solidFill>
              <a:effectLst/>
              <a:latin typeface="Palatino"/>
            </a:endParaRPr>
          </a:p>
        </p:txBody>
      </p:sp>
      <p:sp>
        <p:nvSpPr>
          <p:cNvPr id="4" name="Rectangle 3">
            <a:extLst>
              <a:ext uri="{FF2B5EF4-FFF2-40B4-BE49-F238E27FC236}">
                <a16:creationId xmlns:a16="http://schemas.microsoft.com/office/drawing/2014/main" id="{A0EE8A44-EF59-4BF6-BBDD-176DE8828858}"/>
              </a:ext>
            </a:extLst>
          </p:cNvPr>
          <p:cNvSpPr/>
          <p:nvPr/>
        </p:nvSpPr>
        <p:spPr>
          <a:xfrm>
            <a:off x="1566849" y="3812792"/>
            <a:ext cx="4115101" cy="369332"/>
          </a:xfrm>
          <a:prstGeom prst="rect">
            <a:avLst/>
          </a:prstGeom>
        </p:spPr>
        <p:txBody>
          <a:bodyPr wrap="none">
            <a:spAutoFit/>
          </a:bodyPr>
          <a:lstStyle/>
          <a:p>
            <a:r>
              <a:rPr lang="en-US" b="1" dirty="0">
                <a:solidFill>
                  <a:schemeClr val="bg1"/>
                </a:solidFill>
              </a:rPr>
              <a:t>What blessing would they receive?</a:t>
            </a:r>
          </a:p>
        </p:txBody>
      </p:sp>
      <p:sp>
        <p:nvSpPr>
          <p:cNvPr id="6" name="Rectangle 5">
            <a:extLst>
              <a:ext uri="{FF2B5EF4-FFF2-40B4-BE49-F238E27FC236}">
                <a16:creationId xmlns:a16="http://schemas.microsoft.com/office/drawing/2014/main" id="{73D6C4FA-2CF8-4AD7-8C50-BD83DBC315AB}"/>
              </a:ext>
            </a:extLst>
          </p:cNvPr>
          <p:cNvSpPr/>
          <p:nvPr/>
        </p:nvSpPr>
        <p:spPr>
          <a:xfrm>
            <a:off x="1566848" y="4067798"/>
            <a:ext cx="7591220" cy="369332"/>
          </a:xfrm>
          <a:prstGeom prst="rect">
            <a:avLst/>
          </a:prstGeom>
        </p:spPr>
        <p:txBody>
          <a:bodyPr wrap="square">
            <a:spAutoFit/>
          </a:bodyPr>
          <a:lstStyle/>
          <a:p>
            <a:pPr algn="just"/>
            <a:r>
              <a:rPr lang="en-US" dirty="0">
                <a:solidFill>
                  <a:schemeClr val="bg1"/>
                </a:solidFill>
              </a:rPr>
              <a:t>They would prevail against the Lord’s enemies “from [that] very hour.</a:t>
            </a:r>
          </a:p>
        </p:txBody>
      </p:sp>
      <p:sp>
        <p:nvSpPr>
          <p:cNvPr id="7" name="Rectangle 6">
            <a:extLst>
              <a:ext uri="{FF2B5EF4-FFF2-40B4-BE49-F238E27FC236}">
                <a16:creationId xmlns:a16="http://schemas.microsoft.com/office/drawing/2014/main" id="{CEE4AC99-6BE0-4ABD-BAC8-56467317C000}"/>
              </a:ext>
            </a:extLst>
          </p:cNvPr>
          <p:cNvSpPr/>
          <p:nvPr/>
        </p:nvSpPr>
        <p:spPr>
          <a:xfrm>
            <a:off x="1566846" y="4368970"/>
            <a:ext cx="8660361" cy="646331"/>
          </a:xfrm>
          <a:prstGeom prst="rect">
            <a:avLst/>
          </a:prstGeom>
        </p:spPr>
        <p:txBody>
          <a:bodyPr wrap="square">
            <a:spAutoFit/>
          </a:bodyPr>
          <a:lstStyle/>
          <a:p>
            <a:pPr algn="just"/>
            <a:r>
              <a:rPr lang="en-US" b="1" dirty="0">
                <a:solidFill>
                  <a:schemeClr val="bg1"/>
                </a:solidFill>
              </a:rPr>
              <a:t>What do these verses teach about how we can prevail against the influences of the world?</a:t>
            </a:r>
          </a:p>
        </p:txBody>
      </p:sp>
      <p:sp>
        <p:nvSpPr>
          <p:cNvPr id="8" name="Rectangle 7">
            <a:extLst>
              <a:ext uri="{FF2B5EF4-FFF2-40B4-BE49-F238E27FC236}">
                <a16:creationId xmlns:a16="http://schemas.microsoft.com/office/drawing/2014/main" id="{4A8EFB28-2E8A-486E-B044-FD92FCDD052A}"/>
              </a:ext>
            </a:extLst>
          </p:cNvPr>
          <p:cNvSpPr/>
          <p:nvPr/>
        </p:nvSpPr>
        <p:spPr>
          <a:xfrm>
            <a:off x="1583559" y="4913860"/>
            <a:ext cx="864364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When we begin to follow the Lord’s counsel, we receive strength to begin to prevail against the world.</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5" name="Rectangle 4">
            <a:extLst>
              <a:ext uri="{FF2B5EF4-FFF2-40B4-BE49-F238E27FC236}">
                <a16:creationId xmlns:a16="http://schemas.microsoft.com/office/drawing/2014/main" id="{8BB1C6F3-5BEC-451F-BC81-74183A1763EC}"/>
              </a:ext>
            </a:extLst>
          </p:cNvPr>
          <p:cNvSpPr/>
          <p:nvPr/>
        </p:nvSpPr>
        <p:spPr>
          <a:xfrm>
            <a:off x="1566851" y="968039"/>
            <a:ext cx="4532908" cy="400110"/>
          </a:xfrm>
          <a:prstGeom prst="rect">
            <a:avLst/>
          </a:prstGeom>
        </p:spPr>
        <p:txBody>
          <a:bodyPr wrap="none">
            <a:spAutoFit/>
          </a:bodyPr>
          <a:lstStyle/>
          <a:p>
            <a:r>
              <a:rPr lang="en-US" sz="2000" b="1" dirty="0">
                <a:solidFill>
                  <a:schemeClr val="bg1"/>
                </a:solidFill>
              </a:rPr>
              <a:t>Doctrine and Covenants 103:8-10.</a:t>
            </a:r>
          </a:p>
        </p:txBody>
      </p:sp>
      <p:sp>
        <p:nvSpPr>
          <p:cNvPr id="3" name="Rectangle 2">
            <a:extLst>
              <a:ext uri="{FF2B5EF4-FFF2-40B4-BE49-F238E27FC236}">
                <a16:creationId xmlns:a16="http://schemas.microsoft.com/office/drawing/2014/main" id="{7C9F97BE-CCFB-4C9A-8CF4-6E4708007DBC}"/>
              </a:ext>
            </a:extLst>
          </p:cNvPr>
          <p:cNvSpPr/>
          <p:nvPr/>
        </p:nvSpPr>
        <p:spPr>
          <a:xfrm>
            <a:off x="1566850" y="1224703"/>
            <a:ext cx="8688497" cy="1754326"/>
          </a:xfrm>
          <a:prstGeom prst="rect">
            <a:avLst/>
          </a:prstGeom>
        </p:spPr>
        <p:txBody>
          <a:bodyPr wrap="square">
            <a:spAutoFit/>
          </a:bodyPr>
          <a:lstStyle/>
          <a:p>
            <a:pPr algn="just" fontAlgn="base"/>
            <a:r>
              <a:rPr lang="en-US" b="1" dirty="0">
                <a:solidFill>
                  <a:schemeClr val="bg1"/>
                </a:solidFill>
                <a:latin typeface="Palatino"/>
              </a:rPr>
              <a:t>8 </a:t>
            </a:r>
            <a:r>
              <a:rPr lang="en-US" dirty="0">
                <a:solidFill>
                  <a:schemeClr val="bg1"/>
                </a:solidFill>
                <a:latin typeface="Palatino"/>
              </a:rPr>
              <a:t>But inasmuch as they keep not my commandments, and hearken not to observe all my words, the kingdoms of the world shall prevail against them.</a:t>
            </a:r>
          </a:p>
          <a:p>
            <a:pPr algn="just" fontAlgn="base"/>
            <a:r>
              <a:rPr lang="en-US" b="1" dirty="0">
                <a:solidFill>
                  <a:schemeClr val="bg1"/>
                </a:solidFill>
                <a:latin typeface="Palatino"/>
              </a:rPr>
              <a:t>9 </a:t>
            </a:r>
            <a:r>
              <a:rPr lang="en-US" dirty="0">
                <a:solidFill>
                  <a:schemeClr val="bg1"/>
                </a:solidFill>
                <a:latin typeface="Palatino"/>
              </a:rPr>
              <a:t>For they were set to be a light unto the world, and to be the saviors of men;</a:t>
            </a:r>
          </a:p>
          <a:p>
            <a:pPr algn="just" fontAlgn="base"/>
            <a:r>
              <a:rPr lang="en-US" b="1" dirty="0">
                <a:solidFill>
                  <a:schemeClr val="bg1"/>
                </a:solidFill>
                <a:latin typeface="Palatino"/>
              </a:rPr>
              <a:t>10 </a:t>
            </a:r>
            <a:r>
              <a:rPr lang="en-US" dirty="0">
                <a:solidFill>
                  <a:schemeClr val="bg1"/>
                </a:solidFill>
                <a:latin typeface="Palatino"/>
              </a:rPr>
              <a:t>And inasmuch as they are not the saviors of men, they are as salt that has lost its savor, and is thenceforth good for nothing but to be cast out and trodden under foot of men.</a:t>
            </a:r>
            <a:endParaRPr lang="en-US" b="0" i="0" dirty="0">
              <a:solidFill>
                <a:schemeClr val="bg1"/>
              </a:solidFill>
              <a:effectLst/>
              <a:latin typeface="Palatino"/>
            </a:endParaRPr>
          </a:p>
        </p:txBody>
      </p:sp>
      <p:sp>
        <p:nvSpPr>
          <p:cNvPr id="4" name="Rectangle 3">
            <a:extLst>
              <a:ext uri="{FF2B5EF4-FFF2-40B4-BE49-F238E27FC236}">
                <a16:creationId xmlns:a16="http://schemas.microsoft.com/office/drawing/2014/main" id="{2D9112AD-53EF-4AD4-A47E-D844E5EACB91}"/>
              </a:ext>
            </a:extLst>
          </p:cNvPr>
          <p:cNvSpPr/>
          <p:nvPr/>
        </p:nvSpPr>
        <p:spPr>
          <a:xfrm>
            <a:off x="1566848" y="3002467"/>
            <a:ext cx="7774099" cy="369332"/>
          </a:xfrm>
          <a:prstGeom prst="rect">
            <a:avLst/>
          </a:prstGeom>
        </p:spPr>
        <p:txBody>
          <a:bodyPr wrap="square">
            <a:spAutoFit/>
          </a:bodyPr>
          <a:lstStyle/>
          <a:p>
            <a:r>
              <a:rPr lang="en-US" b="1" dirty="0">
                <a:solidFill>
                  <a:schemeClr val="bg1"/>
                </a:solidFill>
              </a:rPr>
              <a:t>What are some results of choosing not to obey all the Lord’s words?</a:t>
            </a:r>
          </a:p>
        </p:txBody>
      </p:sp>
      <p:sp>
        <p:nvSpPr>
          <p:cNvPr id="6" name="Rectangle 5">
            <a:extLst>
              <a:ext uri="{FF2B5EF4-FFF2-40B4-BE49-F238E27FC236}">
                <a16:creationId xmlns:a16="http://schemas.microsoft.com/office/drawing/2014/main" id="{D1944EFA-4CFB-4207-BE0F-BBF97B31865F}"/>
              </a:ext>
            </a:extLst>
          </p:cNvPr>
          <p:cNvSpPr/>
          <p:nvPr/>
        </p:nvSpPr>
        <p:spPr>
          <a:xfrm>
            <a:off x="1566848" y="3325633"/>
            <a:ext cx="8688496"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If we disobey the Lord’s commandments, the world will prevail against us. If we do not observe all the Lord’s words, we lose the ability to be a light to others.</a:t>
            </a:r>
          </a:p>
        </p:txBody>
      </p:sp>
      <p:sp>
        <p:nvSpPr>
          <p:cNvPr id="7" name="Rectangle 6">
            <a:extLst>
              <a:ext uri="{FF2B5EF4-FFF2-40B4-BE49-F238E27FC236}">
                <a16:creationId xmlns:a16="http://schemas.microsoft.com/office/drawing/2014/main" id="{483AA69C-C0AD-42B9-9EA0-F2234536A173}"/>
              </a:ext>
            </a:extLst>
          </p:cNvPr>
          <p:cNvSpPr/>
          <p:nvPr/>
        </p:nvSpPr>
        <p:spPr>
          <a:xfrm>
            <a:off x="1566847" y="3923918"/>
            <a:ext cx="8688495" cy="646331"/>
          </a:xfrm>
          <a:prstGeom prst="rect">
            <a:avLst/>
          </a:prstGeom>
        </p:spPr>
        <p:txBody>
          <a:bodyPr wrap="square">
            <a:spAutoFit/>
          </a:bodyPr>
          <a:lstStyle/>
          <a:p>
            <a:pPr algn="just"/>
            <a:r>
              <a:rPr lang="en-US" b="1" dirty="0">
                <a:solidFill>
                  <a:schemeClr val="bg1"/>
                </a:solidFill>
              </a:rPr>
              <a:t>Why do you think someone who is disobedient or only partially obedient to the Lord might not be able to prevail against the enemies of the Lord?</a:t>
            </a:r>
          </a:p>
        </p:txBody>
      </p:sp>
      <p:sp>
        <p:nvSpPr>
          <p:cNvPr id="8" name="Rectangle 7">
            <a:extLst>
              <a:ext uri="{FF2B5EF4-FFF2-40B4-BE49-F238E27FC236}">
                <a16:creationId xmlns:a16="http://schemas.microsoft.com/office/drawing/2014/main" id="{47321BEC-0063-4D54-8C2E-F454A719C942}"/>
              </a:ext>
            </a:extLst>
          </p:cNvPr>
          <p:cNvSpPr/>
          <p:nvPr/>
        </p:nvSpPr>
        <p:spPr>
          <a:xfrm>
            <a:off x="1566844" y="4570249"/>
            <a:ext cx="8688495" cy="646331"/>
          </a:xfrm>
          <a:prstGeom prst="rect">
            <a:avLst/>
          </a:prstGeom>
        </p:spPr>
        <p:txBody>
          <a:bodyPr wrap="square">
            <a:spAutoFit/>
          </a:bodyPr>
          <a:lstStyle/>
          <a:p>
            <a:pPr algn="just"/>
            <a:r>
              <a:rPr lang="en-US" b="1" dirty="0">
                <a:solidFill>
                  <a:schemeClr val="bg1"/>
                </a:solidFill>
              </a:rPr>
              <a:t>What are some examples of how people can gain victory over an enemy of the Lord by striving to obey the Lord’s words?</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3" name="Rectangle 2">
            <a:extLst>
              <a:ext uri="{FF2B5EF4-FFF2-40B4-BE49-F238E27FC236}">
                <a16:creationId xmlns:a16="http://schemas.microsoft.com/office/drawing/2014/main" id="{3A954490-3167-42F6-9F82-F088A83712A4}"/>
              </a:ext>
            </a:extLst>
          </p:cNvPr>
          <p:cNvSpPr/>
          <p:nvPr/>
        </p:nvSpPr>
        <p:spPr>
          <a:xfrm>
            <a:off x="3204022" y="2767280"/>
            <a:ext cx="5783956" cy="1323439"/>
          </a:xfrm>
          <a:prstGeom prst="rect">
            <a:avLst/>
          </a:prstGeom>
        </p:spPr>
        <p:txBody>
          <a:bodyPr wrap="none">
            <a:spAutoFit/>
          </a:bodyPr>
          <a:lstStyle/>
          <a:p>
            <a:pPr algn="ctr"/>
            <a:r>
              <a:rPr lang="en-US" sz="4000" b="1" dirty="0">
                <a:solidFill>
                  <a:schemeClr val="bg1"/>
                </a:solidFill>
                <a:latin typeface="Bahnschrift Condensed" panose="020B0502040204020203" pitchFamily="34" charset="0"/>
              </a:rPr>
              <a:t>“The Lord reveals how the land of </a:t>
            </a:r>
          </a:p>
          <a:p>
            <a:pPr algn="ctr"/>
            <a:r>
              <a:rPr lang="en-US" sz="4000" b="1" dirty="0">
                <a:solidFill>
                  <a:schemeClr val="bg1"/>
                </a:solidFill>
                <a:latin typeface="Bahnschrift Condensed" panose="020B0502040204020203" pitchFamily="34" charset="0"/>
              </a:rPr>
              <a:t>Zion is to be redeemed”</a:t>
            </a:r>
          </a:p>
        </p:txBody>
      </p:sp>
      <p:sp>
        <p:nvSpPr>
          <p:cNvPr id="4" name="Rectangle 3">
            <a:extLst>
              <a:ext uri="{FF2B5EF4-FFF2-40B4-BE49-F238E27FC236}">
                <a16:creationId xmlns:a16="http://schemas.microsoft.com/office/drawing/2014/main" id="{25145F23-C00C-4E03-960A-BF42DA5D77C2}"/>
              </a:ext>
            </a:extLst>
          </p:cNvPr>
          <p:cNvSpPr/>
          <p:nvPr/>
        </p:nvSpPr>
        <p:spPr>
          <a:xfrm>
            <a:off x="1388012" y="890974"/>
            <a:ext cx="4050853" cy="369332"/>
          </a:xfrm>
          <a:prstGeom prst="rect">
            <a:avLst/>
          </a:prstGeom>
        </p:spPr>
        <p:txBody>
          <a:bodyPr wrap="none">
            <a:spAutoFit/>
          </a:bodyPr>
          <a:lstStyle/>
          <a:p>
            <a:r>
              <a:rPr lang="en-US" b="1" dirty="0">
                <a:solidFill>
                  <a:schemeClr val="bg1"/>
                </a:solidFill>
              </a:rPr>
              <a:t>Doctrine and Covenants 103:21–40</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108</a:t>
            </a:r>
          </a:p>
        </p:txBody>
      </p:sp>
      <p:sp>
        <p:nvSpPr>
          <p:cNvPr id="3" name="Rectangle 2">
            <a:extLst>
              <a:ext uri="{FF2B5EF4-FFF2-40B4-BE49-F238E27FC236}">
                <a16:creationId xmlns:a16="http://schemas.microsoft.com/office/drawing/2014/main" id="{D0F504EE-4BD0-4EAE-8B6A-CB50A4FCC175}"/>
              </a:ext>
            </a:extLst>
          </p:cNvPr>
          <p:cNvSpPr/>
          <p:nvPr/>
        </p:nvSpPr>
        <p:spPr>
          <a:xfrm rot="20350027">
            <a:off x="80893" y="1190303"/>
            <a:ext cx="7014473" cy="17443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a:t>Volunteers needed! Fellow Saints in Jackson County, Missouri, have been forcibly driven from their lands by ruthless mobs. Join in bringing relief to these Saints and helping protect them as they regain and maintain their lands in Zion. Depart from Kirtland, Ohio, on May 1,1834</a:t>
            </a:r>
          </a:p>
        </p:txBody>
      </p:sp>
      <p:sp>
        <p:nvSpPr>
          <p:cNvPr id="6" name="Rectangle 5">
            <a:extLst>
              <a:ext uri="{FF2B5EF4-FFF2-40B4-BE49-F238E27FC236}">
                <a16:creationId xmlns:a16="http://schemas.microsoft.com/office/drawing/2014/main" id="{13CB75D6-9AE5-4655-A5A4-FB7F7B99F185}"/>
              </a:ext>
            </a:extLst>
          </p:cNvPr>
          <p:cNvSpPr/>
          <p:nvPr/>
        </p:nvSpPr>
        <p:spPr>
          <a:xfrm>
            <a:off x="4169414" y="3244334"/>
            <a:ext cx="4132606"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rPr>
              <a:t>Doctrine and Covenants 103:21–23.</a:t>
            </a:r>
          </a:p>
        </p:txBody>
      </p:sp>
      <p:sp>
        <p:nvSpPr>
          <p:cNvPr id="9" name="Rectangle 8">
            <a:extLst>
              <a:ext uri="{FF2B5EF4-FFF2-40B4-BE49-F238E27FC236}">
                <a16:creationId xmlns:a16="http://schemas.microsoft.com/office/drawing/2014/main" id="{2732FE56-F649-4D2D-817B-0AC2EBB87315}"/>
              </a:ext>
            </a:extLst>
          </p:cNvPr>
          <p:cNvSpPr/>
          <p:nvPr/>
        </p:nvSpPr>
        <p:spPr>
          <a:xfrm>
            <a:off x="3047999" y="3538716"/>
            <a:ext cx="6442387" cy="2308324"/>
          </a:xfrm>
          <a:prstGeom prst="rect">
            <a:avLst/>
          </a:prstGeom>
        </p:spPr>
        <p:txBody>
          <a:bodyPr wrap="square">
            <a:spAutoFit/>
          </a:bodyPr>
          <a:lstStyle/>
          <a:p>
            <a:pPr algn="just" fontAlgn="base"/>
            <a:r>
              <a:rPr lang="en-US" sz="1600" b="1" dirty="0">
                <a:solidFill>
                  <a:schemeClr val="bg1"/>
                </a:solidFill>
                <a:latin typeface="Palatino"/>
              </a:rPr>
              <a:t>21 </a:t>
            </a:r>
            <a:r>
              <a:rPr lang="en-US" sz="1600" dirty="0">
                <a:solidFill>
                  <a:schemeClr val="bg1"/>
                </a:solidFill>
                <a:latin typeface="Palatino"/>
              </a:rPr>
              <a:t>Verily, verily I say unto you, that my servant Joseph Smith, Jun., is the man to whom I likened the servant to whom the Lord of the vineyard spake in the parable which I have given unto you.</a:t>
            </a:r>
          </a:p>
          <a:p>
            <a:pPr algn="just" fontAlgn="base"/>
            <a:r>
              <a:rPr lang="en-US" sz="1600" b="1" dirty="0">
                <a:solidFill>
                  <a:schemeClr val="bg1"/>
                </a:solidFill>
                <a:latin typeface="Palatino"/>
              </a:rPr>
              <a:t>22 </a:t>
            </a:r>
            <a:r>
              <a:rPr lang="en-US" sz="1600" dirty="0">
                <a:solidFill>
                  <a:schemeClr val="bg1"/>
                </a:solidFill>
                <a:latin typeface="Palatino"/>
              </a:rPr>
              <a:t>Therefore let my servant Joseph Smith, Jun., say unto the strength of my house, my young men and the middle aged—Gather yourselves together unto the land of Zion, upon the land which I have bought with money that has been consecrated unto me.</a:t>
            </a:r>
          </a:p>
          <a:p>
            <a:pPr algn="just" fontAlgn="base"/>
            <a:r>
              <a:rPr lang="en-US" sz="1600" b="1" dirty="0">
                <a:solidFill>
                  <a:schemeClr val="bg1"/>
                </a:solidFill>
                <a:latin typeface="Palatino"/>
              </a:rPr>
              <a:t>23 </a:t>
            </a:r>
            <a:r>
              <a:rPr lang="en-US" sz="1600" dirty="0">
                <a:solidFill>
                  <a:schemeClr val="bg1"/>
                </a:solidFill>
                <a:latin typeface="Palatino"/>
              </a:rPr>
              <a:t>And let all the churches send up wise men with their moneys, and purchase lands even as I have commanded them.	</a:t>
            </a:r>
            <a:endParaRPr lang="en-US" sz="1600" b="0" i="0" dirty="0">
              <a:solidFill>
                <a:schemeClr val="bg1"/>
              </a:solidFill>
              <a:effectLst/>
              <a:latin typeface="Palatino"/>
            </a:endParaRP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1000"/>
                                        <p:tgtEl>
                                          <p:spTgt spid="9"/>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vertical)">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729</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13</vt:i4>
      </vt:variant>
    </vt:vector>
  </HeadingPairs>
  <TitlesOfParts>
    <vt:vector size="31" baseType="lpstr">
      <vt:lpstr>PMingLiU-ExtB</vt:lpstr>
      <vt:lpstr>Yu Gothic UI Semibold</vt:lpstr>
      <vt:lpstr>Arial</vt:lpstr>
      <vt:lpstr>Arial Black</vt:lpstr>
      <vt:lpstr>Bahnschrift</vt:lpstr>
      <vt:lpstr>Bahnschrift Condensed</vt:lpstr>
      <vt:lpstr>Bookman Old Style</vt:lpstr>
      <vt:lpstr>Calibri</vt:lpstr>
      <vt:lpstr>Dubai</vt:lpstr>
      <vt:lpstr>Microsoft Himalaya</vt:lpstr>
      <vt:lpstr>Mongolian Baiti</vt:lpstr>
      <vt:lpstr>MV Boli</vt:lpstr>
      <vt:lpstr>Open Sans</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2765</cp:revision>
  <dcterms:created xsi:type="dcterms:W3CDTF">2018-08-29T04:26:39Z</dcterms:created>
  <dcterms:modified xsi:type="dcterms:W3CDTF">2018-10-12T15:12:02Z</dcterms:modified>
</cp:coreProperties>
</file>