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7"/>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19" r:id="rId14"/>
    <p:sldId id="317" r:id="rId15"/>
    <p:sldId id="31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CC0000"/>
    <a:srgbClr val="FFD757"/>
    <a:srgbClr val="13BD23"/>
    <a:srgbClr val="E6E6E6"/>
    <a:srgbClr val="D88028"/>
    <a:srgbClr val="A7897B"/>
    <a:srgbClr val="B9B93A"/>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7242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762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8021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785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1102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3010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441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348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66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96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965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82800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1372127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194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3214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5061260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50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10/12/2018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33303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 id="21474852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2" name="Rectangle 1">
            <a:extLst>
              <a:ext uri="{FF2B5EF4-FFF2-40B4-BE49-F238E27FC236}">
                <a16:creationId xmlns:a16="http://schemas.microsoft.com/office/drawing/2014/main" id="{15F78F78-F6AD-4C15-B4C9-474FC21DDFD3}"/>
              </a:ext>
            </a:extLst>
          </p:cNvPr>
          <p:cNvSpPr/>
          <p:nvPr/>
        </p:nvSpPr>
        <p:spPr>
          <a:xfrm>
            <a:off x="1527095" y="1148468"/>
            <a:ext cx="8610818" cy="3139321"/>
          </a:xfrm>
          <a:prstGeom prst="rect">
            <a:avLst/>
          </a:prstGeom>
        </p:spPr>
        <p:txBody>
          <a:bodyPr wrap="square">
            <a:spAutoFit/>
          </a:bodyPr>
          <a:lstStyle/>
          <a:p>
            <a:pPr algn="just" fontAlgn="base"/>
            <a:r>
              <a:rPr lang="en-US" b="1" dirty="0">
                <a:solidFill>
                  <a:schemeClr val="bg1"/>
                </a:solidFill>
                <a:latin typeface="Palatino"/>
              </a:rPr>
              <a:t>15 </a:t>
            </a:r>
            <a:r>
              <a:rPr lang="en-US" dirty="0">
                <a:solidFill>
                  <a:schemeClr val="bg1"/>
                </a:solidFill>
                <a:latin typeface="Palatino"/>
              </a:rPr>
              <a:t>The accused, in all cases, has a right to one-half of the council, to prevent insult or injustice.</a:t>
            </a:r>
          </a:p>
          <a:p>
            <a:pPr algn="just" fontAlgn="base"/>
            <a:r>
              <a:rPr lang="en-US" b="1" dirty="0">
                <a:solidFill>
                  <a:schemeClr val="bg1"/>
                </a:solidFill>
                <a:latin typeface="Palatino"/>
              </a:rPr>
              <a:t>16 </a:t>
            </a:r>
            <a:r>
              <a:rPr lang="en-US" dirty="0">
                <a:solidFill>
                  <a:schemeClr val="bg1"/>
                </a:solidFill>
                <a:latin typeface="Palatino"/>
              </a:rPr>
              <a:t>And the councilors appointed to speak before the council are to present the case, after the evidence is examined, in its true light before the council; and every man is to speak according to equity and justice.</a:t>
            </a:r>
          </a:p>
          <a:p>
            <a:pPr algn="just" fontAlgn="base"/>
            <a:r>
              <a:rPr lang="en-US" b="1" dirty="0">
                <a:solidFill>
                  <a:schemeClr val="bg1"/>
                </a:solidFill>
                <a:latin typeface="Palatino"/>
              </a:rPr>
              <a:t>17 </a:t>
            </a:r>
            <a:r>
              <a:rPr lang="en-US" dirty="0">
                <a:solidFill>
                  <a:schemeClr val="bg1"/>
                </a:solidFill>
                <a:latin typeface="Palatino"/>
              </a:rPr>
              <a:t>Those councilors who draw even numbers, that is, 2, 4, 6, 8, 10, and 12, are the individuals who are to stand up in behalf of the accused, and prevent insult and injustice.</a:t>
            </a:r>
          </a:p>
          <a:p>
            <a:pPr algn="just" fontAlgn="base"/>
            <a:r>
              <a:rPr lang="en-US" b="1" dirty="0">
                <a:solidFill>
                  <a:schemeClr val="bg1"/>
                </a:solidFill>
                <a:latin typeface="Palatino"/>
              </a:rPr>
              <a:t>18 </a:t>
            </a:r>
            <a:r>
              <a:rPr lang="en-US" dirty="0">
                <a:solidFill>
                  <a:schemeClr val="bg1"/>
                </a:solidFill>
                <a:latin typeface="Palatino"/>
              </a:rPr>
              <a:t>In all cases the accuser and the accused shall have a privilege of speaking for themselves before the council, after the evidences are heard and the councilors who are appointed to speak on the case have finished their remarks.</a:t>
            </a:r>
            <a:endParaRPr lang="en-US" b="0" i="0" dirty="0">
              <a:solidFill>
                <a:schemeClr val="bg1"/>
              </a:solidFill>
              <a:effectLst/>
              <a:latin typeface="Palatino"/>
            </a:endParaRPr>
          </a:p>
        </p:txBody>
      </p:sp>
      <p:sp>
        <p:nvSpPr>
          <p:cNvPr id="12" name="Rectangle 11">
            <a:extLst>
              <a:ext uri="{FF2B5EF4-FFF2-40B4-BE49-F238E27FC236}">
                <a16:creationId xmlns:a16="http://schemas.microsoft.com/office/drawing/2014/main" id="{AAC1C016-20B6-4931-8602-345BB9112B4E}"/>
              </a:ext>
            </a:extLst>
          </p:cNvPr>
          <p:cNvSpPr/>
          <p:nvPr/>
        </p:nvSpPr>
        <p:spPr>
          <a:xfrm>
            <a:off x="1527095" y="871900"/>
            <a:ext cx="4097340" cy="369332"/>
          </a:xfrm>
          <a:prstGeom prst="rect">
            <a:avLst/>
          </a:prstGeom>
        </p:spPr>
        <p:txBody>
          <a:bodyPr wrap="none">
            <a:spAutoFit/>
          </a:bodyPr>
          <a:lstStyle/>
          <a:p>
            <a:r>
              <a:rPr lang="en-US" b="1" dirty="0">
                <a:solidFill>
                  <a:schemeClr val="bg1"/>
                </a:solidFill>
              </a:rPr>
              <a:t>Doctrine and Covenants 102:15-18.</a:t>
            </a:r>
          </a:p>
        </p:txBody>
      </p:sp>
      <p:sp>
        <p:nvSpPr>
          <p:cNvPr id="6" name="Rectangle 5">
            <a:extLst>
              <a:ext uri="{FF2B5EF4-FFF2-40B4-BE49-F238E27FC236}">
                <a16:creationId xmlns:a16="http://schemas.microsoft.com/office/drawing/2014/main" id="{18272724-748C-4494-B120-790B4182464A}"/>
              </a:ext>
            </a:extLst>
          </p:cNvPr>
          <p:cNvSpPr/>
          <p:nvPr/>
        </p:nvSpPr>
        <p:spPr>
          <a:xfrm>
            <a:off x="1527093" y="4176947"/>
            <a:ext cx="86108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we learn from verses 15–16 about the way disciplinary councils are to be conducted?</a:t>
            </a:r>
          </a:p>
        </p:txBody>
      </p:sp>
      <p:sp>
        <p:nvSpPr>
          <p:cNvPr id="13" name="Rectangle 12">
            <a:extLst>
              <a:ext uri="{FF2B5EF4-FFF2-40B4-BE49-F238E27FC236}">
                <a16:creationId xmlns:a16="http://schemas.microsoft.com/office/drawing/2014/main" id="{643C6A73-7263-4291-8735-61EC58C1BDBC}"/>
              </a:ext>
            </a:extLst>
          </p:cNvPr>
          <p:cNvSpPr/>
          <p:nvPr/>
        </p:nvSpPr>
        <p:spPr>
          <a:xfrm>
            <a:off x="1527091" y="4700279"/>
            <a:ext cx="861081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Church of Jesus Christ, disciplinary councils are to be conducted according to equity and justice.</a:t>
            </a:r>
          </a:p>
        </p:txBody>
      </p:sp>
      <p:sp>
        <p:nvSpPr>
          <p:cNvPr id="15" name="Rectangle 14">
            <a:extLst>
              <a:ext uri="{FF2B5EF4-FFF2-40B4-BE49-F238E27FC236}">
                <a16:creationId xmlns:a16="http://schemas.microsoft.com/office/drawing/2014/main" id="{30875CAF-4AC8-4733-8854-406303FEAFCD}"/>
              </a:ext>
            </a:extLst>
          </p:cNvPr>
          <p:cNvSpPr/>
          <p:nvPr/>
        </p:nvSpPr>
        <p:spPr>
          <a:xfrm>
            <a:off x="1527089" y="5235768"/>
            <a:ext cx="31085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his responsibility?</a:t>
            </a:r>
          </a:p>
        </p:txBody>
      </p:sp>
      <p:sp>
        <p:nvSpPr>
          <p:cNvPr id="16" name="Rectangle 15">
            <a:extLst>
              <a:ext uri="{FF2B5EF4-FFF2-40B4-BE49-F238E27FC236}">
                <a16:creationId xmlns:a16="http://schemas.microsoft.com/office/drawing/2014/main" id="{F93C92AF-F686-4855-A803-6B44DFEBFE9D}"/>
              </a:ext>
            </a:extLst>
          </p:cNvPr>
          <p:cNvSpPr/>
          <p:nvPr/>
        </p:nvSpPr>
        <p:spPr>
          <a:xfrm>
            <a:off x="1527089" y="5546776"/>
            <a:ext cx="86108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this show the Lord’s concern for Church members who commit serious sin?</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15"/>
                                        </p:tgtEl>
                                        <p:attrNameLst>
                                          <p:attrName>ppt_y</p:attrName>
                                        </p:attrNameLst>
                                      </p:cBhvr>
                                      <p:tavLst>
                                        <p:tav tm="0">
                                          <p:val>
                                            <p:strVal val="#ppt_y"/>
                                          </p:val>
                                        </p:tav>
                                        <p:tav tm="100000">
                                          <p:val>
                                            <p:strVal val="#ppt_y"/>
                                          </p:val>
                                        </p:tav>
                                      </p:tavLst>
                                    </p:anim>
                                    <p:anim calcmode="lin" valueType="num">
                                      <p:cBhvr>
                                        <p:cTn id="26"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11" name="Rectangle 10">
            <a:extLst>
              <a:ext uri="{FF2B5EF4-FFF2-40B4-BE49-F238E27FC236}">
                <a16:creationId xmlns:a16="http://schemas.microsoft.com/office/drawing/2014/main" id="{A6C06BE5-1FDB-4024-AB00-0920A673DB34}"/>
              </a:ext>
            </a:extLst>
          </p:cNvPr>
          <p:cNvSpPr/>
          <p:nvPr/>
        </p:nvSpPr>
        <p:spPr>
          <a:xfrm>
            <a:off x="1527095" y="871900"/>
            <a:ext cx="3763916" cy="369332"/>
          </a:xfrm>
          <a:prstGeom prst="rect">
            <a:avLst/>
          </a:prstGeom>
        </p:spPr>
        <p:txBody>
          <a:bodyPr wrap="none">
            <a:spAutoFit/>
          </a:bodyPr>
          <a:lstStyle/>
          <a:p>
            <a:r>
              <a:rPr lang="en-US" b="1" dirty="0">
                <a:solidFill>
                  <a:schemeClr val="bg1"/>
                </a:solidFill>
              </a:rPr>
              <a:t>Doctrine and Covenants 102:19.</a:t>
            </a:r>
          </a:p>
        </p:txBody>
      </p:sp>
      <p:sp>
        <p:nvSpPr>
          <p:cNvPr id="2" name="Rectangle 1">
            <a:extLst>
              <a:ext uri="{FF2B5EF4-FFF2-40B4-BE49-F238E27FC236}">
                <a16:creationId xmlns:a16="http://schemas.microsoft.com/office/drawing/2014/main" id="{C2E313E4-C203-48F7-A1A8-E66F30798832}"/>
              </a:ext>
            </a:extLst>
          </p:cNvPr>
          <p:cNvSpPr/>
          <p:nvPr/>
        </p:nvSpPr>
        <p:spPr>
          <a:xfrm>
            <a:off x="1527094" y="1161720"/>
            <a:ext cx="8650575" cy="923330"/>
          </a:xfrm>
          <a:prstGeom prst="rect">
            <a:avLst/>
          </a:prstGeom>
        </p:spPr>
        <p:txBody>
          <a:bodyPr wrap="square">
            <a:spAutoFit/>
          </a:bodyPr>
          <a:lstStyle/>
          <a:p>
            <a:pPr algn="just"/>
            <a:r>
              <a:rPr lang="en-US" dirty="0">
                <a:solidFill>
                  <a:schemeClr val="bg1"/>
                </a:solidFill>
                <a:latin typeface="Palatino"/>
              </a:rPr>
              <a:t>After the evidences are heard, the councilors, accuser and accused have spoken, the president shall give a decision according to the understanding which he shall have of the case, and call upon the twelve councilors to sanction the same by their vote.</a:t>
            </a:r>
            <a:endParaRPr lang="en-US" dirty="0">
              <a:solidFill>
                <a:schemeClr val="bg1"/>
              </a:solidFill>
            </a:endParaRPr>
          </a:p>
        </p:txBody>
      </p:sp>
      <p:sp>
        <p:nvSpPr>
          <p:cNvPr id="3" name="Rectangle 2">
            <a:extLst>
              <a:ext uri="{FF2B5EF4-FFF2-40B4-BE49-F238E27FC236}">
                <a16:creationId xmlns:a16="http://schemas.microsoft.com/office/drawing/2014/main" id="{955744D0-6B18-41FC-8779-F2A1D6DE8801}"/>
              </a:ext>
            </a:extLst>
          </p:cNvPr>
          <p:cNvSpPr/>
          <p:nvPr/>
        </p:nvSpPr>
        <p:spPr>
          <a:xfrm>
            <a:off x="1496613" y="2204320"/>
            <a:ext cx="8650574"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it help the stake president make a decision to first hear members of the council speak for the interests of the accused as well as the interests of the Church?</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3" name="Rectangle 2">
            <a:extLst>
              <a:ext uri="{FF2B5EF4-FFF2-40B4-BE49-F238E27FC236}">
                <a16:creationId xmlns:a16="http://schemas.microsoft.com/office/drawing/2014/main" id="{64BD3585-9129-45BB-B504-85683DE510C1}"/>
              </a:ext>
            </a:extLst>
          </p:cNvPr>
          <p:cNvSpPr/>
          <p:nvPr/>
        </p:nvSpPr>
        <p:spPr>
          <a:xfrm>
            <a:off x="1669774" y="3446246"/>
            <a:ext cx="86801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stake president do in addition to hearing both sides of a case?</a:t>
            </a:r>
          </a:p>
        </p:txBody>
      </p:sp>
      <p:sp>
        <p:nvSpPr>
          <p:cNvPr id="4" name="Rectangle 3">
            <a:extLst>
              <a:ext uri="{FF2B5EF4-FFF2-40B4-BE49-F238E27FC236}">
                <a16:creationId xmlns:a16="http://schemas.microsoft.com/office/drawing/2014/main" id="{AA47D452-95D4-4C9D-8205-6FC484F90EC9}"/>
              </a:ext>
            </a:extLst>
          </p:cNvPr>
          <p:cNvSpPr/>
          <p:nvPr/>
        </p:nvSpPr>
        <p:spPr>
          <a:xfrm>
            <a:off x="1669774" y="4075800"/>
            <a:ext cx="88524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president call upon the council to do after he makes a decision?</a:t>
            </a:r>
          </a:p>
        </p:txBody>
      </p:sp>
      <p:sp>
        <p:nvSpPr>
          <p:cNvPr id="8" name="Rectangle 7">
            <a:extLst>
              <a:ext uri="{FF2B5EF4-FFF2-40B4-BE49-F238E27FC236}">
                <a16:creationId xmlns:a16="http://schemas.microsoft.com/office/drawing/2014/main" id="{0BA04847-117B-47BF-BF98-ADEBD92E9472}"/>
              </a:ext>
            </a:extLst>
          </p:cNvPr>
          <p:cNvSpPr/>
          <p:nvPr/>
        </p:nvSpPr>
        <p:spPr>
          <a:xfrm>
            <a:off x="3604592" y="962606"/>
            <a:ext cx="5141843" cy="2239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E68D86A2-DC1D-4E57-855F-79E63BDB8D1B}"/>
              </a:ext>
            </a:extLst>
          </p:cNvPr>
          <p:cNvSpPr/>
          <p:nvPr/>
        </p:nvSpPr>
        <p:spPr>
          <a:xfrm>
            <a:off x="4969565" y="955037"/>
            <a:ext cx="3776869" cy="2246769"/>
          </a:xfrm>
          <a:prstGeom prst="rect">
            <a:avLst/>
          </a:prstGeom>
        </p:spPr>
        <p:txBody>
          <a:bodyPr wrap="square">
            <a:spAutoFit/>
          </a:bodyPr>
          <a:lstStyle/>
          <a:p>
            <a:pPr algn="just"/>
            <a:r>
              <a:rPr lang="en-US" sz="1400" dirty="0">
                <a:solidFill>
                  <a:schemeClr val="bg1"/>
                </a:solidFill>
              </a:rPr>
              <a:t>“I wish to assure you … that I think there is never a judgment rendered until after prayer has been had. Action against a member is too serious a matter to result from the judgment of men alone, and particularly of one man alone. There must be the guidance of the Spirit, earnestly sought for and then followed, if there is to be justice” (“In … Counsellors There Is Safety, ”Ensign,Nov. 1990,50).</a:t>
            </a:r>
          </a:p>
        </p:txBody>
      </p:sp>
      <p:pic>
        <p:nvPicPr>
          <p:cNvPr id="10" name="Picture 9">
            <a:extLst>
              <a:ext uri="{FF2B5EF4-FFF2-40B4-BE49-F238E27FC236}">
                <a16:creationId xmlns:a16="http://schemas.microsoft.com/office/drawing/2014/main" id="{B4AFFC8C-977D-4565-A7AF-D75E65B75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709" y="1049436"/>
            <a:ext cx="1238250" cy="1562100"/>
          </a:xfrm>
          <a:prstGeom prst="rect">
            <a:avLst/>
          </a:prstGeom>
        </p:spPr>
      </p:pic>
      <p:sp>
        <p:nvSpPr>
          <p:cNvPr id="11" name="TextBox 10">
            <a:extLst>
              <a:ext uri="{FF2B5EF4-FFF2-40B4-BE49-F238E27FC236}">
                <a16:creationId xmlns:a16="http://schemas.microsoft.com/office/drawing/2014/main" id="{3DA06DE1-7286-4BD0-A06F-7193E20CF6EB}"/>
              </a:ext>
            </a:extLst>
          </p:cNvPr>
          <p:cNvSpPr txBox="1"/>
          <p:nvPr/>
        </p:nvSpPr>
        <p:spPr>
          <a:xfrm>
            <a:off x="3576925" y="2611536"/>
            <a:ext cx="1550424" cy="430887"/>
          </a:xfrm>
          <a:prstGeom prst="rect">
            <a:avLst/>
          </a:prstGeom>
          <a:noFill/>
        </p:spPr>
        <p:txBody>
          <a:bodyPr wrap="none" rtlCol="0">
            <a:spAutoFit/>
          </a:bodyPr>
          <a:lstStyle/>
          <a:p>
            <a:pPr algn="ctr"/>
            <a:r>
              <a:rPr lang="en-US" sz="1100" b="1" dirty="0">
                <a:solidFill>
                  <a:schemeClr val="bg1"/>
                </a:solidFill>
              </a:rPr>
              <a:t>President</a:t>
            </a:r>
          </a:p>
          <a:p>
            <a:pPr algn="ctr"/>
            <a:r>
              <a:rPr lang="en-US" sz="1100" b="1" dirty="0">
                <a:solidFill>
                  <a:schemeClr val="bg1"/>
                </a:solidFill>
              </a:rPr>
              <a:t>Gordon B. Hinckley</a:t>
            </a: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10" name="Rectangle 9">
            <a:extLst>
              <a:ext uri="{FF2B5EF4-FFF2-40B4-BE49-F238E27FC236}">
                <a16:creationId xmlns:a16="http://schemas.microsoft.com/office/drawing/2014/main" id="{044F099A-13A8-4AEC-AC61-6236C7118C1A}"/>
              </a:ext>
            </a:extLst>
          </p:cNvPr>
          <p:cNvSpPr/>
          <p:nvPr/>
        </p:nvSpPr>
        <p:spPr>
          <a:xfrm>
            <a:off x="1527095" y="871900"/>
            <a:ext cx="3763916" cy="369332"/>
          </a:xfrm>
          <a:prstGeom prst="rect">
            <a:avLst/>
          </a:prstGeom>
        </p:spPr>
        <p:txBody>
          <a:bodyPr wrap="none">
            <a:spAutoFit/>
          </a:bodyPr>
          <a:lstStyle/>
          <a:p>
            <a:r>
              <a:rPr lang="en-US" b="1" dirty="0">
                <a:solidFill>
                  <a:schemeClr val="bg1"/>
                </a:solidFill>
              </a:rPr>
              <a:t>Doctrine and Covenants 102:23.</a:t>
            </a:r>
          </a:p>
        </p:txBody>
      </p:sp>
      <p:sp>
        <p:nvSpPr>
          <p:cNvPr id="9" name="Rectangle 8">
            <a:extLst>
              <a:ext uri="{FF2B5EF4-FFF2-40B4-BE49-F238E27FC236}">
                <a16:creationId xmlns:a16="http://schemas.microsoft.com/office/drawing/2014/main" id="{5F062EB5-D54F-42BB-9274-D03AADE958CB}"/>
              </a:ext>
            </a:extLst>
          </p:cNvPr>
          <p:cNvSpPr/>
          <p:nvPr/>
        </p:nvSpPr>
        <p:spPr>
          <a:xfrm>
            <a:off x="1527094" y="1148468"/>
            <a:ext cx="8544557" cy="830997"/>
          </a:xfrm>
          <a:prstGeom prst="rect">
            <a:avLst/>
          </a:prstGeom>
        </p:spPr>
        <p:txBody>
          <a:bodyPr wrap="square">
            <a:spAutoFit/>
          </a:bodyPr>
          <a:lstStyle/>
          <a:p>
            <a:pPr algn="just"/>
            <a:r>
              <a:rPr lang="en-US" sz="1600" dirty="0">
                <a:solidFill>
                  <a:schemeClr val="bg1"/>
                </a:solidFill>
                <a:latin typeface="Palatino"/>
              </a:rPr>
              <a:t>In case of difficulty respecting doctrine or principle, if there is not a sufficiency written to make the case clear to the minds of the council, the president may inquire and obtain the mind of the Lord by revelation.</a:t>
            </a:r>
            <a:endParaRPr lang="en-US" sz="1600" dirty="0">
              <a:solidFill>
                <a:schemeClr val="bg1"/>
              </a:solidFill>
            </a:endParaRPr>
          </a:p>
        </p:txBody>
      </p:sp>
      <p:sp>
        <p:nvSpPr>
          <p:cNvPr id="11" name="Rectangle 10">
            <a:extLst>
              <a:ext uri="{FF2B5EF4-FFF2-40B4-BE49-F238E27FC236}">
                <a16:creationId xmlns:a16="http://schemas.microsoft.com/office/drawing/2014/main" id="{14A4C48B-E6F4-47C8-B102-C55C20DB00FE}"/>
              </a:ext>
            </a:extLst>
          </p:cNvPr>
          <p:cNvSpPr/>
          <p:nvPr/>
        </p:nvSpPr>
        <p:spPr>
          <a:xfrm>
            <a:off x="1527094" y="1991855"/>
            <a:ext cx="38266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truth is taught in verse 23? </a:t>
            </a:r>
          </a:p>
        </p:txBody>
      </p:sp>
      <p:sp>
        <p:nvSpPr>
          <p:cNvPr id="12" name="Rectangle 11">
            <a:extLst>
              <a:ext uri="{FF2B5EF4-FFF2-40B4-BE49-F238E27FC236}">
                <a16:creationId xmlns:a16="http://schemas.microsoft.com/office/drawing/2014/main" id="{CA32148F-1D34-4A2E-9645-427213B24C24}"/>
              </a:ext>
            </a:extLst>
          </p:cNvPr>
          <p:cNvSpPr/>
          <p:nvPr/>
        </p:nvSpPr>
        <p:spPr>
          <a:xfrm>
            <a:off x="1527094" y="2361187"/>
            <a:ext cx="7802436"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reveals His mind to those who preside over disciplinary councils.</a:t>
            </a:r>
          </a:p>
        </p:txBody>
      </p:sp>
      <p:sp>
        <p:nvSpPr>
          <p:cNvPr id="13" name="Rectangle 12">
            <a:extLst>
              <a:ext uri="{FF2B5EF4-FFF2-40B4-BE49-F238E27FC236}">
                <a16:creationId xmlns:a16="http://schemas.microsoft.com/office/drawing/2014/main" id="{776E2634-9B82-4207-9412-144140257F2B}"/>
              </a:ext>
            </a:extLst>
          </p:cNvPr>
          <p:cNvSpPr/>
          <p:nvPr/>
        </p:nvSpPr>
        <p:spPr>
          <a:xfrm>
            <a:off x="1556992" y="2815284"/>
            <a:ext cx="851465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would you have more confidence in—the stake presidency and high council or the man who challenged their decision?</a:t>
            </a:r>
          </a:p>
        </p:txBody>
      </p:sp>
      <p:sp>
        <p:nvSpPr>
          <p:cNvPr id="15" name="Rectangle 14">
            <a:extLst>
              <a:ext uri="{FF2B5EF4-FFF2-40B4-BE49-F238E27FC236}">
                <a16:creationId xmlns:a16="http://schemas.microsoft.com/office/drawing/2014/main" id="{C09B152E-7914-45FB-8BF8-C4610F9CA070}"/>
              </a:ext>
            </a:extLst>
          </p:cNvPr>
          <p:cNvSpPr/>
          <p:nvPr/>
        </p:nvSpPr>
        <p:spPr>
          <a:xfrm>
            <a:off x="1527094" y="3546380"/>
            <a:ext cx="869033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can we place confidence in decisions made by Church disciplinary councils? </a:t>
            </a:r>
          </a:p>
        </p:txBody>
      </p:sp>
    </p:spTree>
    <p:extLst>
      <p:ext uri="{BB962C8B-B14F-4D97-AF65-F5344CB8AC3E}">
        <p14:creationId xmlns:p14="http://schemas.microsoft.com/office/powerpoint/2010/main" val="471751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out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3" name="Rectangle 2">
            <a:extLst>
              <a:ext uri="{FF2B5EF4-FFF2-40B4-BE49-F238E27FC236}">
                <a16:creationId xmlns:a16="http://schemas.microsoft.com/office/drawing/2014/main" id="{72F05F01-9D9A-4C62-8908-D3B84F1302B8}"/>
              </a:ext>
            </a:extLst>
          </p:cNvPr>
          <p:cNvSpPr/>
          <p:nvPr/>
        </p:nvSpPr>
        <p:spPr>
          <a:xfrm>
            <a:off x="2141141" y="901334"/>
            <a:ext cx="8150087" cy="516623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15FB382-2A39-45D9-9903-2114416678B0}"/>
              </a:ext>
            </a:extLst>
          </p:cNvPr>
          <p:cNvSpPr/>
          <p:nvPr/>
        </p:nvSpPr>
        <p:spPr>
          <a:xfrm>
            <a:off x="3399492" y="890974"/>
            <a:ext cx="6904383" cy="2677656"/>
          </a:xfrm>
          <a:prstGeom prst="rect">
            <a:avLst/>
          </a:prstGeom>
        </p:spPr>
        <p:txBody>
          <a:bodyPr wrap="square">
            <a:spAutoFit/>
          </a:bodyPr>
          <a:lstStyle/>
          <a:p>
            <a:r>
              <a:rPr lang="en-US" sz="1400" dirty="0">
                <a:solidFill>
                  <a:schemeClr val="bg1"/>
                </a:solidFill>
              </a:rPr>
              <a:t>“I asked him to come into the office and we sat down, and I asked, ‘Would you mind if I ask you a few personal questions?’ </a:t>
            </a:r>
          </a:p>
          <a:p>
            <a:r>
              <a:rPr lang="en-US" sz="1400" dirty="0">
                <a:solidFill>
                  <a:schemeClr val="bg1"/>
                </a:solidFill>
              </a:rPr>
              <a:t>“He said, ‘Certainly not.’… </a:t>
            </a:r>
          </a:p>
          <a:p>
            <a:r>
              <a:rPr lang="en-US" sz="1400" dirty="0">
                <a:solidFill>
                  <a:schemeClr val="bg1"/>
                </a:solidFill>
              </a:rPr>
              <a:t>“‘How old are you?’ </a:t>
            </a:r>
          </a:p>
          <a:p>
            <a:r>
              <a:rPr lang="en-US" sz="1400" dirty="0">
                <a:solidFill>
                  <a:schemeClr val="bg1"/>
                </a:solidFill>
              </a:rPr>
              <a:t>“‘Forty-seven.’ </a:t>
            </a:r>
          </a:p>
          <a:p>
            <a:r>
              <a:rPr lang="en-US" sz="1400" dirty="0">
                <a:solidFill>
                  <a:schemeClr val="bg1"/>
                </a:solidFill>
              </a:rPr>
              <a:t>“‘What priesthood do you hold?’ </a:t>
            </a:r>
          </a:p>
          <a:p>
            <a:r>
              <a:rPr lang="en-US" sz="1400" dirty="0">
                <a:solidFill>
                  <a:schemeClr val="bg1"/>
                </a:solidFill>
              </a:rPr>
              <a:t>“He said he thought he was a teacher. </a:t>
            </a:r>
          </a:p>
          <a:p>
            <a:r>
              <a:rPr lang="en-US" sz="1400" dirty="0">
                <a:solidFill>
                  <a:schemeClr val="bg1"/>
                </a:solidFill>
              </a:rPr>
              <a:t>“‘Do you keep the Word of Wisdom?’ </a:t>
            </a:r>
          </a:p>
          <a:p>
            <a:r>
              <a:rPr lang="en-US" sz="1400" dirty="0">
                <a:solidFill>
                  <a:schemeClr val="bg1"/>
                </a:solidFill>
              </a:rPr>
              <a:t>“‘Well, no.’… </a:t>
            </a:r>
          </a:p>
          <a:p>
            <a:r>
              <a:rPr lang="en-US" sz="1400" dirty="0">
                <a:solidFill>
                  <a:schemeClr val="bg1"/>
                </a:solidFill>
              </a:rPr>
              <a:t>“‘Do you pay your tithing?’ </a:t>
            </a:r>
          </a:p>
          <a:p>
            <a:r>
              <a:rPr lang="en-US" sz="1400" dirty="0">
                <a:solidFill>
                  <a:schemeClr val="bg1"/>
                </a:solidFill>
              </a:rPr>
              <a:t>“He said, ‘No’—and he didn’t intend to as long as that … man was the bishop of the Thirty-Second Ward. </a:t>
            </a:r>
          </a:p>
        </p:txBody>
      </p:sp>
      <p:pic>
        <p:nvPicPr>
          <p:cNvPr id="17" name="Picture 16">
            <a:extLst>
              <a:ext uri="{FF2B5EF4-FFF2-40B4-BE49-F238E27FC236}">
                <a16:creationId xmlns:a16="http://schemas.microsoft.com/office/drawing/2014/main" id="{9B82621C-B32F-4128-A176-82CB63B12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0" y="1023494"/>
            <a:ext cx="1178529" cy="1514082"/>
          </a:xfrm>
          <a:prstGeom prst="rect">
            <a:avLst/>
          </a:prstGeom>
        </p:spPr>
      </p:pic>
      <p:sp>
        <p:nvSpPr>
          <p:cNvPr id="18" name="TextBox 17">
            <a:extLst>
              <a:ext uri="{FF2B5EF4-FFF2-40B4-BE49-F238E27FC236}">
                <a16:creationId xmlns:a16="http://schemas.microsoft.com/office/drawing/2014/main" id="{4E703777-7F84-4863-9CBB-0AD6333BECEC}"/>
              </a:ext>
            </a:extLst>
          </p:cNvPr>
          <p:cNvSpPr txBox="1"/>
          <p:nvPr/>
        </p:nvSpPr>
        <p:spPr>
          <a:xfrm>
            <a:off x="2234820" y="2610885"/>
            <a:ext cx="1286065" cy="492443"/>
          </a:xfrm>
          <a:prstGeom prst="rect">
            <a:avLst/>
          </a:prstGeom>
          <a:noFill/>
        </p:spPr>
        <p:txBody>
          <a:bodyPr wrap="square" rtlCol="0">
            <a:spAutoFit/>
          </a:bodyPr>
          <a:lstStyle/>
          <a:p>
            <a:pPr algn="ctr"/>
            <a:r>
              <a:rPr lang="en-US" sz="1300" b="1" dirty="0">
                <a:solidFill>
                  <a:schemeClr val="bg1"/>
                </a:solidFill>
              </a:rPr>
              <a:t>President</a:t>
            </a:r>
          </a:p>
          <a:p>
            <a:pPr algn="ctr"/>
            <a:r>
              <a:rPr lang="en-US" sz="1300" b="1" dirty="0">
                <a:solidFill>
                  <a:schemeClr val="bg1"/>
                </a:solidFill>
              </a:rPr>
              <a:t>Harold B. Lee</a:t>
            </a:r>
          </a:p>
        </p:txBody>
      </p:sp>
      <p:sp>
        <p:nvSpPr>
          <p:cNvPr id="6" name="Rectangle 5">
            <a:extLst>
              <a:ext uri="{FF2B5EF4-FFF2-40B4-BE49-F238E27FC236}">
                <a16:creationId xmlns:a16="http://schemas.microsoft.com/office/drawing/2014/main" id="{1E549329-D14C-4091-BB85-932B3FBB88B8}"/>
              </a:ext>
            </a:extLst>
          </p:cNvPr>
          <p:cNvSpPr/>
          <p:nvPr/>
        </p:nvSpPr>
        <p:spPr>
          <a:xfrm>
            <a:off x="2203662" y="3418247"/>
            <a:ext cx="8087566" cy="2677656"/>
          </a:xfrm>
          <a:prstGeom prst="rect">
            <a:avLst/>
          </a:prstGeom>
        </p:spPr>
        <p:txBody>
          <a:bodyPr wrap="square">
            <a:spAutoFit/>
          </a:bodyPr>
          <a:lstStyle/>
          <a:p>
            <a:pPr algn="just"/>
            <a:r>
              <a:rPr lang="en-US" sz="1400" dirty="0">
                <a:solidFill>
                  <a:schemeClr val="bg1"/>
                </a:solidFill>
              </a:rPr>
              <a:t>“I said, ‘Do you attend your priesthood meetings?’ </a:t>
            </a:r>
          </a:p>
          <a:p>
            <a:pPr algn="just"/>
            <a:r>
              <a:rPr lang="en-US" sz="1400" dirty="0">
                <a:solidFill>
                  <a:schemeClr val="bg1"/>
                </a:solidFill>
              </a:rPr>
              <a:t>“He replied, ‘No, sir!’… </a:t>
            </a:r>
          </a:p>
          <a:p>
            <a:pPr algn="just"/>
            <a:r>
              <a:rPr lang="en-US" sz="1400" dirty="0">
                <a:solidFill>
                  <a:schemeClr val="bg1"/>
                </a:solidFill>
              </a:rPr>
              <a:t>“‘You don’t attend your sacrament meetings either?’ </a:t>
            </a:r>
          </a:p>
          <a:p>
            <a:pPr algn="just"/>
            <a:r>
              <a:rPr lang="en-US" sz="1400" dirty="0">
                <a:solidFill>
                  <a:schemeClr val="bg1"/>
                </a:solidFill>
              </a:rPr>
              <a:t>“‘No, sir.’ </a:t>
            </a:r>
          </a:p>
          <a:p>
            <a:pPr algn="just"/>
            <a:r>
              <a:rPr lang="en-US" sz="1400" dirty="0">
                <a:solidFill>
                  <a:schemeClr val="bg1"/>
                </a:solidFill>
              </a:rPr>
              <a:t>“‘Do you have your family prayers?’ and he said no. </a:t>
            </a:r>
          </a:p>
          <a:p>
            <a:pPr algn="just"/>
            <a:r>
              <a:rPr lang="en-US" sz="1400" dirty="0">
                <a:solidFill>
                  <a:schemeClr val="bg1"/>
                </a:solidFill>
              </a:rPr>
              <a:t>“‘Do you study the scriptures?’ He said well, his eyes were bad, and he couldn’t read very much.… </a:t>
            </a:r>
          </a:p>
          <a:p>
            <a:pPr algn="just"/>
            <a:r>
              <a:rPr lang="en-US" sz="1400" dirty="0">
                <a:solidFill>
                  <a:schemeClr val="bg1"/>
                </a:solidFill>
              </a:rPr>
              <a:t>“‘Now, then,’ I said, ‘fifteen of the best-living men in the Pioneer Stake prayed last night. … and every man was united. … Now you, who do none of these things, you say you prayed and got an opposite answer. How would you explain that?’</a:t>
            </a:r>
          </a:p>
          <a:p>
            <a:pPr algn="just"/>
            <a:r>
              <a:rPr lang="en-US" sz="1400" dirty="0">
                <a:solidFill>
                  <a:schemeClr val="bg1"/>
                </a:solidFill>
              </a:rPr>
              <a:t>“Then this man gave an answer that I think was a classic. He said, ‘Well, President Lee, I think I must have gotten my answer from the wrong source’” (Teachings of Harold B. Lee,421–22).</a:t>
            </a:r>
          </a:p>
        </p:txBody>
      </p:sp>
    </p:spTree>
    <p:extLst>
      <p:ext uri="{BB962C8B-B14F-4D97-AF65-F5344CB8AC3E}">
        <p14:creationId xmlns:p14="http://schemas.microsoft.com/office/powerpoint/2010/main" val="4053077764"/>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Tree>
    <p:extLst>
      <p:ext uri="{BB962C8B-B14F-4D97-AF65-F5344CB8AC3E}">
        <p14:creationId xmlns:p14="http://schemas.microsoft.com/office/powerpoint/2010/main" val="386335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3" name="Rectangle 2">
            <a:extLst>
              <a:ext uri="{FF2B5EF4-FFF2-40B4-BE49-F238E27FC236}">
                <a16:creationId xmlns:a16="http://schemas.microsoft.com/office/drawing/2014/main" id="{A45A8041-F84B-4507-A449-C607E8B54304}"/>
              </a:ext>
            </a:extLst>
          </p:cNvPr>
          <p:cNvSpPr/>
          <p:nvPr/>
        </p:nvSpPr>
        <p:spPr>
          <a:xfrm>
            <a:off x="2373260" y="2787462"/>
            <a:ext cx="7445480" cy="646331"/>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ea typeface="Microsoft Himalaya" panose="01010100010101010101" pitchFamily="2" charset="0"/>
                <a:cs typeface="Dubai" panose="020B0503030403030204" pitchFamily="34" charset="-78"/>
              </a:rPr>
              <a:t>Doctrine and Covenants 102</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2" name="Rectangle 1">
            <a:extLst>
              <a:ext uri="{FF2B5EF4-FFF2-40B4-BE49-F238E27FC236}">
                <a16:creationId xmlns:a16="http://schemas.microsoft.com/office/drawing/2014/main" id="{85CC98B4-CFE1-40FD-BC24-426BBAA1E436}"/>
              </a:ext>
            </a:extLst>
          </p:cNvPr>
          <p:cNvSpPr/>
          <p:nvPr/>
        </p:nvSpPr>
        <p:spPr>
          <a:xfrm>
            <a:off x="3189595" y="2828835"/>
            <a:ext cx="5812810" cy="1200329"/>
          </a:xfrm>
          <a:prstGeom prst="rect">
            <a:avLst/>
          </a:prstGeom>
        </p:spPr>
        <p:txBody>
          <a:bodyPr wrap="none">
            <a:spAutoFit/>
          </a:bodyPr>
          <a:lstStyle/>
          <a:p>
            <a:pPr algn="ctr"/>
            <a:r>
              <a:rPr lang="en-US" sz="3600" b="1" dirty="0">
                <a:solidFill>
                  <a:schemeClr val="bg1"/>
                </a:solidFill>
                <a:latin typeface="Bahnschrift" panose="020B0502040204020203" pitchFamily="34" charset="0"/>
              </a:rPr>
              <a:t>“The first high council of the </a:t>
            </a:r>
          </a:p>
          <a:p>
            <a:pPr algn="ctr"/>
            <a:r>
              <a:rPr lang="en-US" sz="3600" b="1" dirty="0">
                <a:solidFill>
                  <a:schemeClr val="bg1"/>
                </a:solidFill>
                <a:latin typeface="Bahnschrift" panose="020B0502040204020203" pitchFamily="34" charset="0"/>
              </a:rPr>
              <a:t>Church is organized”</a:t>
            </a:r>
          </a:p>
        </p:txBody>
      </p:sp>
      <p:sp>
        <p:nvSpPr>
          <p:cNvPr id="3" name="Rectangle 2">
            <a:extLst>
              <a:ext uri="{FF2B5EF4-FFF2-40B4-BE49-F238E27FC236}">
                <a16:creationId xmlns:a16="http://schemas.microsoft.com/office/drawing/2014/main" id="{12F1885C-BB37-4714-9C43-CBC52FBEC92C}"/>
              </a:ext>
            </a:extLst>
          </p:cNvPr>
          <p:cNvSpPr/>
          <p:nvPr/>
        </p:nvSpPr>
        <p:spPr>
          <a:xfrm>
            <a:off x="1566851" y="968039"/>
            <a:ext cx="4290855" cy="400110"/>
          </a:xfrm>
          <a:prstGeom prst="rect">
            <a:avLst/>
          </a:prstGeom>
        </p:spPr>
        <p:txBody>
          <a:bodyPr wrap="none">
            <a:spAutoFit/>
          </a:bodyPr>
          <a:lstStyle/>
          <a:p>
            <a:r>
              <a:rPr lang="en-US" sz="2000" b="1" dirty="0">
                <a:solidFill>
                  <a:schemeClr val="bg1"/>
                </a:solidFill>
              </a:rPr>
              <a:t>Doctrine and </a:t>
            </a:r>
            <a:r>
              <a:rPr lang="en-US" sz="2000" b="1">
                <a:solidFill>
                  <a:schemeClr val="bg1"/>
                </a:solidFill>
              </a:rPr>
              <a:t>Covenants 102:1–5.</a:t>
            </a:r>
            <a:endParaRPr lang="en-US" sz="2000" b="1" dirty="0">
              <a:solidFill>
                <a:schemeClr val="bg1"/>
              </a:solidFill>
            </a:endParaRP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2" name="Rectangle 1">
            <a:extLst>
              <a:ext uri="{FF2B5EF4-FFF2-40B4-BE49-F238E27FC236}">
                <a16:creationId xmlns:a16="http://schemas.microsoft.com/office/drawing/2014/main" id="{119E1E43-5169-4257-900A-769BCF8F9E3E}"/>
              </a:ext>
            </a:extLst>
          </p:cNvPr>
          <p:cNvSpPr/>
          <p:nvPr/>
        </p:nvSpPr>
        <p:spPr>
          <a:xfrm>
            <a:off x="2650435" y="1017515"/>
            <a:ext cx="7601036" cy="30463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FCB312A-F08E-4490-A7C5-B75676C979B6}"/>
              </a:ext>
            </a:extLst>
          </p:cNvPr>
          <p:cNvSpPr/>
          <p:nvPr/>
        </p:nvSpPr>
        <p:spPr>
          <a:xfrm>
            <a:off x="4155471" y="1017515"/>
            <a:ext cx="6096000" cy="2308324"/>
          </a:xfrm>
          <a:prstGeom prst="rect">
            <a:avLst/>
          </a:prstGeom>
        </p:spPr>
        <p:txBody>
          <a:bodyPr>
            <a:spAutoFit/>
          </a:bodyPr>
          <a:lstStyle/>
          <a:p>
            <a:pPr algn="just"/>
            <a:r>
              <a:rPr lang="en-US" sz="1600" dirty="0">
                <a:solidFill>
                  <a:schemeClr val="bg1"/>
                </a:solidFill>
              </a:rPr>
              <a:t>“Some years ago … I served as a stake president. We had a very grievous case that had to come before the high council and the stake presidency that resulted in the excommunication of a man who had harmed a lovely young girl. After a nearly all-night session that resulted in that action, I went to my office rather weary the next morning and was confronted by a brother of this man whom we [met with in council] the night before. This man said, ‘I want to tell you that my brother wasn’t guilty of what you charged him with.’ </a:t>
            </a:r>
          </a:p>
        </p:txBody>
      </p:sp>
      <p:pic>
        <p:nvPicPr>
          <p:cNvPr id="8" name="Picture 7">
            <a:extLst>
              <a:ext uri="{FF2B5EF4-FFF2-40B4-BE49-F238E27FC236}">
                <a16:creationId xmlns:a16="http://schemas.microsoft.com/office/drawing/2014/main" id="{336AA167-9BB4-4AAA-A815-9DF2C64E3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871" y="1119809"/>
            <a:ext cx="1371600" cy="1762125"/>
          </a:xfrm>
          <a:prstGeom prst="rect">
            <a:avLst/>
          </a:prstGeom>
        </p:spPr>
      </p:pic>
      <p:sp>
        <p:nvSpPr>
          <p:cNvPr id="9" name="TextBox 8">
            <a:extLst>
              <a:ext uri="{FF2B5EF4-FFF2-40B4-BE49-F238E27FC236}">
                <a16:creationId xmlns:a16="http://schemas.microsoft.com/office/drawing/2014/main" id="{A6F488AF-E36C-42E5-96D4-4C4A03F83990}"/>
              </a:ext>
            </a:extLst>
          </p:cNvPr>
          <p:cNvSpPr txBox="1"/>
          <p:nvPr/>
        </p:nvSpPr>
        <p:spPr>
          <a:xfrm>
            <a:off x="2792469" y="2828970"/>
            <a:ext cx="1363002" cy="523220"/>
          </a:xfrm>
          <a:prstGeom prst="rect">
            <a:avLst/>
          </a:prstGeom>
          <a:noFill/>
        </p:spPr>
        <p:txBody>
          <a:bodyPr wrap="none" rtlCol="0">
            <a:spAutoFit/>
          </a:bodyPr>
          <a:lstStyle/>
          <a:p>
            <a:pPr algn="ctr"/>
            <a:r>
              <a:rPr lang="en-US" sz="1400" b="1" dirty="0">
                <a:solidFill>
                  <a:schemeClr val="bg1"/>
                </a:solidFill>
              </a:rPr>
              <a:t>President</a:t>
            </a:r>
          </a:p>
          <a:p>
            <a:pPr algn="ctr"/>
            <a:r>
              <a:rPr lang="en-US" sz="1400" b="1" dirty="0">
                <a:solidFill>
                  <a:schemeClr val="bg1"/>
                </a:solidFill>
              </a:rPr>
              <a:t>Harold B. Lee</a:t>
            </a:r>
          </a:p>
        </p:txBody>
      </p:sp>
      <p:sp>
        <p:nvSpPr>
          <p:cNvPr id="12" name="Rectangle 11">
            <a:extLst>
              <a:ext uri="{FF2B5EF4-FFF2-40B4-BE49-F238E27FC236}">
                <a16:creationId xmlns:a16="http://schemas.microsoft.com/office/drawing/2014/main" id="{5E61932B-66BA-4A86-B6D4-8DD876210FAC}"/>
              </a:ext>
            </a:extLst>
          </p:cNvPr>
          <p:cNvSpPr/>
          <p:nvPr/>
        </p:nvSpPr>
        <p:spPr>
          <a:xfrm>
            <a:off x="2578462" y="3232844"/>
            <a:ext cx="7673009" cy="830997"/>
          </a:xfrm>
          <a:prstGeom prst="rect">
            <a:avLst/>
          </a:prstGeom>
        </p:spPr>
        <p:txBody>
          <a:bodyPr wrap="square">
            <a:spAutoFit/>
          </a:bodyPr>
          <a:lstStyle/>
          <a:p>
            <a:pPr algn="just"/>
            <a:r>
              <a:rPr lang="en-US" sz="1600" dirty="0">
                <a:solidFill>
                  <a:schemeClr val="bg1"/>
                </a:solidFill>
              </a:rPr>
              <a:t>“‘How do you know he wasn’t guilty?’ I asked. </a:t>
            </a:r>
          </a:p>
          <a:p>
            <a:pPr algn="just"/>
            <a:r>
              <a:rPr lang="en-US" sz="1600" dirty="0">
                <a:solidFill>
                  <a:schemeClr val="bg1"/>
                </a:solidFill>
              </a:rPr>
              <a:t>“‘Because I prayed, and the Lord told me he was innocent,’ the man answered” (Teachings of Harold B. Lee, ed. Clyde J. Williams [1996], 420–21).</a:t>
            </a:r>
          </a:p>
        </p:txBody>
      </p:sp>
      <p:sp>
        <p:nvSpPr>
          <p:cNvPr id="14" name="Rectangle 13">
            <a:extLst>
              <a:ext uri="{FF2B5EF4-FFF2-40B4-BE49-F238E27FC236}">
                <a16:creationId xmlns:a16="http://schemas.microsoft.com/office/drawing/2014/main" id="{43992D96-FF6D-493F-8379-DBBDAF2F0D20}"/>
              </a:ext>
            </a:extLst>
          </p:cNvPr>
          <p:cNvSpPr/>
          <p:nvPr/>
        </p:nvSpPr>
        <p:spPr>
          <a:xfrm>
            <a:off x="1393307" y="4388669"/>
            <a:ext cx="914971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the man have received an answer contrary to the decision made by the stake presidency and high council?</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13" name="Rectangle 12">
            <a:extLst>
              <a:ext uri="{FF2B5EF4-FFF2-40B4-BE49-F238E27FC236}">
                <a16:creationId xmlns:a16="http://schemas.microsoft.com/office/drawing/2014/main" id="{81A9002D-FA0E-45D4-9BE3-08B2D36A7929}"/>
              </a:ext>
            </a:extLst>
          </p:cNvPr>
          <p:cNvSpPr/>
          <p:nvPr/>
        </p:nvSpPr>
        <p:spPr>
          <a:xfrm>
            <a:off x="1566851" y="968039"/>
            <a:ext cx="3637278" cy="369332"/>
          </a:xfrm>
          <a:prstGeom prst="rect">
            <a:avLst/>
          </a:prstGeom>
        </p:spPr>
        <p:txBody>
          <a:bodyPr wrap="none">
            <a:spAutoFit/>
          </a:bodyPr>
          <a:lstStyle/>
          <a:p>
            <a:r>
              <a:rPr lang="en-US" b="1" dirty="0">
                <a:solidFill>
                  <a:schemeClr val="bg1"/>
                </a:solidFill>
              </a:rPr>
              <a:t>Doctrine and Covenants 102:1.</a:t>
            </a:r>
          </a:p>
        </p:txBody>
      </p:sp>
      <p:sp>
        <p:nvSpPr>
          <p:cNvPr id="4" name="Rectangle 3">
            <a:extLst>
              <a:ext uri="{FF2B5EF4-FFF2-40B4-BE49-F238E27FC236}">
                <a16:creationId xmlns:a16="http://schemas.microsoft.com/office/drawing/2014/main" id="{B67CA0DB-B056-4ED0-BDCA-755B6271469C}"/>
              </a:ext>
            </a:extLst>
          </p:cNvPr>
          <p:cNvSpPr/>
          <p:nvPr/>
        </p:nvSpPr>
        <p:spPr>
          <a:xfrm>
            <a:off x="1566850" y="1271111"/>
            <a:ext cx="8677079" cy="830997"/>
          </a:xfrm>
          <a:prstGeom prst="rect">
            <a:avLst/>
          </a:prstGeom>
        </p:spPr>
        <p:txBody>
          <a:bodyPr wrap="square">
            <a:spAutoFit/>
          </a:bodyPr>
          <a:lstStyle/>
          <a:p>
            <a:pPr algn="just"/>
            <a:r>
              <a:rPr lang="en-US" sz="1600" dirty="0">
                <a:solidFill>
                  <a:schemeClr val="bg1"/>
                </a:solidFill>
                <a:latin typeface="Palatino"/>
              </a:rPr>
              <a:t>This day a general council of twenty-four high priests assembled at the house of Joseph Smith, Jun., by revelation, and proceeded to organize the high council of the church of Christ, which was to consist of twelve high priests, and one or three presidents as the case might require.</a:t>
            </a:r>
            <a:endParaRPr lang="en-US" sz="1600" dirty="0">
              <a:solidFill>
                <a:schemeClr val="bg1"/>
              </a:solidFill>
            </a:endParaRPr>
          </a:p>
        </p:txBody>
      </p:sp>
      <p:sp>
        <p:nvSpPr>
          <p:cNvPr id="5" name="Rectangle 4">
            <a:extLst>
              <a:ext uri="{FF2B5EF4-FFF2-40B4-BE49-F238E27FC236}">
                <a16:creationId xmlns:a16="http://schemas.microsoft.com/office/drawing/2014/main" id="{F0DDC38E-14A8-4A32-B04E-6876C0B6E005}"/>
              </a:ext>
            </a:extLst>
          </p:cNvPr>
          <p:cNvSpPr/>
          <p:nvPr/>
        </p:nvSpPr>
        <p:spPr>
          <a:xfrm>
            <a:off x="1566849" y="2035848"/>
            <a:ext cx="27622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a high council?</a:t>
            </a:r>
          </a:p>
        </p:txBody>
      </p:sp>
      <p:sp>
        <p:nvSpPr>
          <p:cNvPr id="6" name="Rectangle 5">
            <a:extLst>
              <a:ext uri="{FF2B5EF4-FFF2-40B4-BE49-F238E27FC236}">
                <a16:creationId xmlns:a16="http://schemas.microsoft.com/office/drawing/2014/main" id="{9C7D3DE7-13F6-4582-B865-30DE32179574}"/>
              </a:ext>
            </a:extLst>
          </p:cNvPr>
          <p:cNvSpPr/>
          <p:nvPr/>
        </p:nvSpPr>
        <p:spPr>
          <a:xfrm>
            <a:off x="1566849" y="2405180"/>
            <a:ext cx="7630160"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A group of 12 high priests presided over by “one or three presidents.”</a:t>
            </a:r>
          </a:p>
        </p:txBody>
      </p:sp>
      <p:sp>
        <p:nvSpPr>
          <p:cNvPr id="14" name="Rectangle 13">
            <a:extLst>
              <a:ext uri="{FF2B5EF4-FFF2-40B4-BE49-F238E27FC236}">
                <a16:creationId xmlns:a16="http://schemas.microsoft.com/office/drawing/2014/main" id="{E7CE11B3-4A6F-4D58-84EB-9699BC6C24D4}"/>
              </a:ext>
            </a:extLst>
          </p:cNvPr>
          <p:cNvSpPr/>
          <p:nvPr/>
        </p:nvSpPr>
        <p:spPr>
          <a:xfrm>
            <a:off x="1566849" y="2734325"/>
            <a:ext cx="3637278" cy="369332"/>
          </a:xfrm>
          <a:prstGeom prst="rect">
            <a:avLst/>
          </a:prstGeom>
        </p:spPr>
        <p:txBody>
          <a:bodyPr wrap="none">
            <a:spAutoFit/>
          </a:bodyPr>
          <a:lstStyle/>
          <a:p>
            <a:r>
              <a:rPr lang="en-US" b="1" dirty="0">
                <a:solidFill>
                  <a:schemeClr val="bg1"/>
                </a:solidFill>
              </a:rPr>
              <a:t>Doctrine and Covenants 102:2.</a:t>
            </a:r>
          </a:p>
        </p:txBody>
      </p:sp>
      <p:sp>
        <p:nvSpPr>
          <p:cNvPr id="15" name="Rectangle 14">
            <a:extLst>
              <a:ext uri="{FF2B5EF4-FFF2-40B4-BE49-F238E27FC236}">
                <a16:creationId xmlns:a16="http://schemas.microsoft.com/office/drawing/2014/main" id="{69C1FE75-BCD2-4AF8-B8B8-ABB397B2B1A7}"/>
              </a:ext>
            </a:extLst>
          </p:cNvPr>
          <p:cNvSpPr/>
          <p:nvPr/>
        </p:nvSpPr>
        <p:spPr>
          <a:xfrm>
            <a:off x="1566847" y="3916055"/>
            <a:ext cx="61863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is a high council appointed? What is its purpose?</a:t>
            </a:r>
          </a:p>
        </p:txBody>
      </p:sp>
      <p:sp>
        <p:nvSpPr>
          <p:cNvPr id="16" name="Rectangle 15">
            <a:extLst>
              <a:ext uri="{FF2B5EF4-FFF2-40B4-BE49-F238E27FC236}">
                <a16:creationId xmlns:a16="http://schemas.microsoft.com/office/drawing/2014/main" id="{6D9C6F6E-A3B6-4C8B-AF4E-297719CBC3ED}"/>
              </a:ext>
            </a:extLst>
          </p:cNvPr>
          <p:cNvSpPr/>
          <p:nvPr/>
        </p:nvSpPr>
        <p:spPr>
          <a:xfrm>
            <a:off x="1566848" y="3032912"/>
            <a:ext cx="8677079" cy="830997"/>
          </a:xfrm>
          <a:prstGeom prst="rect">
            <a:avLst/>
          </a:prstGeom>
        </p:spPr>
        <p:txBody>
          <a:bodyPr wrap="square">
            <a:spAutoFit/>
          </a:bodyPr>
          <a:lstStyle/>
          <a:p>
            <a:pPr algn="just"/>
            <a:r>
              <a:rPr lang="en-US" sz="1600" dirty="0">
                <a:solidFill>
                  <a:schemeClr val="bg1"/>
                </a:solidFill>
                <a:latin typeface="Palatino"/>
              </a:rPr>
              <a:t>The high council was appointed by revelation for the purpose of settling important difficulties which might arise in the church, which could not be settled by the church or the bishop’s council to the satisfaction of the parties.</a:t>
            </a:r>
            <a:endParaRPr lang="en-US" sz="1600" dirty="0">
              <a:solidFill>
                <a:schemeClr val="bg1"/>
              </a:solidFill>
            </a:endParaRPr>
          </a:p>
        </p:txBody>
      </p:sp>
      <p:sp>
        <p:nvSpPr>
          <p:cNvPr id="17" name="Rectangle 16">
            <a:extLst>
              <a:ext uri="{FF2B5EF4-FFF2-40B4-BE49-F238E27FC236}">
                <a16:creationId xmlns:a16="http://schemas.microsoft.com/office/drawing/2014/main" id="{E4049DA1-7C89-49DE-944C-3276C930CFD4}"/>
              </a:ext>
            </a:extLst>
          </p:cNvPr>
          <p:cNvSpPr/>
          <p:nvPr/>
        </p:nvSpPr>
        <p:spPr>
          <a:xfrm>
            <a:off x="1566847" y="4245200"/>
            <a:ext cx="867707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high council is appointed by revelation to settle important difficulties that arise in the Church.</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80">
                                          <p:stCondLst>
                                            <p:cond delay="0"/>
                                          </p:stCondLst>
                                        </p:cTn>
                                        <p:tgtEl>
                                          <p:spTgt spid="15"/>
                                        </p:tgtEl>
                                      </p:cBhvr>
                                    </p:animEffect>
                                    <p:anim calcmode="lin" valueType="num">
                                      <p:cBhvr>
                                        <p:cTn id="3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2" dur="26">
                                          <p:stCondLst>
                                            <p:cond delay="650"/>
                                          </p:stCondLst>
                                        </p:cTn>
                                        <p:tgtEl>
                                          <p:spTgt spid="15"/>
                                        </p:tgtEl>
                                      </p:cBhvr>
                                      <p:to x="100000" y="60000"/>
                                    </p:animScale>
                                    <p:animScale>
                                      <p:cBhvr>
                                        <p:cTn id="43" dur="166" decel="50000">
                                          <p:stCondLst>
                                            <p:cond delay="676"/>
                                          </p:stCondLst>
                                        </p:cTn>
                                        <p:tgtEl>
                                          <p:spTgt spid="15"/>
                                        </p:tgtEl>
                                      </p:cBhvr>
                                      <p:to x="100000" y="100000"/>
                                    </p:animScale>
                                    <p:animScale>
                                      <p:cBhvr>
                                        <p:cTn id="44" dur="26">
                                          <p:stCondLst>
                                            <p:cond delay="1312"/>
                                          </p:stCondLst>
                                        </p:cTn>
                                        <p:tgtEl>
                                          <p:spTgt spid="15"/>
                                        </p:tgtEl>
                                      </p:cBhvr>
                                      <p:to x="100000" y="80000"/>
                                    </p:animScale>
                                    <p:animScale>
                                      <p:cBhvr>
                                        <p:cTn id="45" dur="166" decel="50000">
                                          <p:stCondLst>
                                            <p:cond delay="1338"/>
                                          </p:stCondLst>
                                        </p:cTn>
                                        <p:tgtEl>
                                          <p:spTgt spid="15"/>
                                        </p:tgtEl>
                                      </p:cBhvr>
                                      <p:to x="100000" y="100000"/>
                                    </p:animScale>
                                    <p:animScale>
                                      <p:cBhvr>
                                        <p:cTn id="46" dur="26">
                                          <p:stCondLst>
                                            <p:cond delay="1642"/>
                                          </p:stCondLst>
                                        </p:cTn>
                                        <p:tgtEl>
                                          <p:spTgt spid="15"/>
                                        </p:tgtEl>
                                      </p:cBhvr>
                                      <p:to x="100000" y="90000"/>
                                    </p:animScale>
                                    <p:animScale>
                                      <p:cBhvr>
                                        <p:cTn id="47" dur="166" decel="50000">
                                          <p:stCondLst>
                                            <p:cond delay="1668"/>
                                          </p:stCondLst>
                                        </p:cTn>
                                        <p:tgtEl>
                                          <p:spTgt spid="15"/>
                                        </p:tgtEl>
                                      </p:cBhvr>
                                      <p:to x="100000" y="100000"/>
                                    </p:animScale>
                                    <p:animScale>
                                      <p:cBhvr>
                                        <p:cTn id="48" dur="26">
                                          <p:stCondLst>
                                            <p:cond delay="1808"/>
                                          </p:stCondLst>
                                        </p:cTn>
                                        <p:tgtEl>
                                          <p:spTgt spid="15"/>
                                        </p:tgtEl>
                                      </p:cBhvr>
                                      <p:to x="100000" y="95000"/>
                                    </p:animScale>
                                    <p:animScale>
                                      <p:cBhvr>
                                        <p:cTn id="49" dur="166" decel="50000">
                                          <p:stCondLst>
                                            <p:cond delay="1834"/>
                                          </p:stCondLst>
                                        </p:cTn>
                                        <p:tgtEl>
                                          <p:spTgt spid="1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2" name="Rectangle 1">
            <a:extLst>
              <a:ext uri="{FF2B5EF4-FFF2-40B4-BE49-F238E27FC236}">
                <a16:creationId xmlns:a16="http://schemas.microsoft.com/office/drawing/2014/main" id="{93A42FE2-1AEF-4B0C-B34B-B3140983C4B5}"/>
              </a:ext>
            </a:extLst>
          </p:cNvPr>
          <p:cNvSpPr/>
          <p:nvPr/>
        </p:nvSpPr>
        <p:spPr>
          <a:xfrm>
            <a:off x="2040835" y="1179443"/>
            <a:ext cx="7779026" cy="32467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solidFill>
              </a:rPr>
              <a:t>“The most serious transgressions, such as serious violations of civil law, spouse abuse, child abuse, adultery, fornication, rape, and incest, often require formal Church discipline. Formal Church discipline may include restriction of Church membership privileges or loss of Church membership.… “…The purposes of disciplinary councils are to [1]save the souls of transgressors, [2]protect the innocent, and [3]safeguard the purity, integrity, and good name of the Church. “Church discipline is an inspired process that takes place over a period of time. Through this process and through the Atonement of Jesus Christ, a member can receive forgiveness of sins, regain peace of mind, and gain strength to avoid transgression in the future” (True to the Faith: A Gospel Reference[2004],37–38).</a:t>
            </a:r>
          </a:p>
        </p:txBody>
      </p:sp>
      <p:sp>
        <p:nvSpPr>
          <p:cNvPr id="10" name="Rectangle 9">
            <a:extLst>
              <a:ext uri="{FF2B5EF4-FFF2-40B4-BE49-F238E27FC236}">
                <a16:creationId xmlns:a16="http://schemas.microsoft.com/office/drawing/2014/main" id="{5BEB5CF9-D359-45EF-8B75-8F1B038B916A}"/>
              </a:ext>
            </a:extLst>
          </p:cNvPr>
          <p:cNvSpPr/>
          <p:nvPr/>
        </p:nvSpPr>
        <p:spPr>
          <a:xfrm>
            <a:off x="1696278" y="4868374"/>
            <a:ext cx="702365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are the three purposes of Church disciplinary councils?</a:t>
            </a:r>
          </a:p>
        </p:txBody>
      </p:sp>
    </p:spTree>
    <p:extLst>
      <p:ext uri="{BB962C8B-B14F-4D97-AF65-F5344CB8AC3E}">
        <p14:creationId xmlns:p14="http://schemas.microsoft.com/office/powerpoint/2010/main" val="339844545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10" name="Rectangle 9">
            <a:extLst>
              <a:ext uri="{FF2B5EF4-FFF2-40B4-BE49-F238E27FC236}">
                <a16:creationId xmlns:a16="http://schemas.microsoft.com/office/drawing/2014/main" id="{0A48DF83-E2F5-4711-9BEF-486BEB9CF57A}"/>
              </a:ext>
            </a:extLst>
          </p:cNvPr>
          <p:cNvSpPr/>
          <p:nvPr/>
        </p:nvSpPr>
        <p:spPr>
          <a:xfrm>
            <a:off x="1566851" y="968039"/>
            <a:ext cx="3637278" cy="369332"/>
          </a:xfrm>
          <a:prstGeom prst="rect">
            <a:avLst/>
          </a:prstGeom>
        </p:spPr>
        <p:txBody>
          <a:bodyPr wrap="none">
            <a:spAutoFit/>
          </a:bodyPr>
          <a:lstStyle/>
          <a:p>
            <a:r>
              <a:rPr lang="en-US" b="1" dirty="0">
                <a:solidFill>
                  <a:schemeClr val="bg1"/>
                </a:solidFill>
              </a:rPr>
              <a:t>Doctrine and Covenants 102:4.</a:t>
            </a:r>
          </a:p>
        </p:txBody>
      </p:sp>
      <p:sp>
        <p:nvSpPr>
          <p:cNvPr id="2" name="Rectangle 1">
            <a:extLst>
              <a:ext uri="{FF2B5EF4-FFF2-40B4-BE49-F238E27FC236}">
                <a16:creationId xmlns:a16="http://schemas.microsoft.com/office/drawing/2014/main" id="{22DEB893-2E2A-44A1-A9E9-65AF5FCD65C6}"/>
              </a:ext>
            </a:extLst>
          </p:cNvPr>
          <p:cNvSpPr/>
          <p:nvPr/>
        </p:nvSpPr>
        <p:spPr>
          <a:xfrm>
            <a:off x="1566851" y="1284363"/>
            <a:ext cx="8730088" cy="1077218"/>
          </a:xfrm>
          <a:prstGeom prst="rect">
            <a:avLst/>
          </a:prstGeom>
        </p:spPr>
        <p:txBody>
          <a:bodyPr wrap="square">
            <a:spAutoFit/>
          </a:bodyPr>
          <a:lstStyle/>
          <a:p>
            <a:pPr algn="just"/>
            <a:r>
              <a:rPr lang="en-US" sz="1600" dirty="0">
                <a:solidFill>
                  <a:schemeClr val="bg1"/>
                </a:solidFill>
                <a:latin typeface="Palatino"/>
              </a:rPr>
              <a:t>The above-named councilors were then asked whether they accepted their appointments, and whether they would act in that office according to the law of heaven, to which they all answered that they accepted their appointments, and would fill their offices according to the grace of God bestowed upon them.</a:t>
            </a:r>
            <a:endParaRPr lang="en-US" sz="1600" dirty="0">
              <a:solidFill>
                <a:schemeClr val="bg1"/>
              </a:solidFill>
            </a:endParaRP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2" name="Rectangle 1">
            <a:extLst>
              <a:ext uri="{FF2B5EF4-FFF2-40B4-BE49-F238E27FC236}">
                <a16:creationId xmlns:a16="http://schemas.microsoft.com/office/drawing/2014/main" id="{BE5C14DC-6B5D-4570-A100-C0CC0BE26B87}"/>
              </a:ext>
            </a:extLst>
          </p:cNvPr>
          <p:cNvSpPr/>
          <p:nvPr/>
        </p:nvSpPr>
        <p:spPr>
          <a:xfrm>
            <a:off x="2568432" y="2647986"/>
            <a:ext cx="7055136" cy="1200329"/>
          </a:xfrm>
          <a:prstGeom prst="rect">
            <a:avLst/>
          </a:prstGeom>
        </p:spPr>
        <p:txBody>
          <a:bodyPr wrap="none">
            <a:spAutoFit/>
          </a:bodyPr>
          <a:lstStyle/>
          <a:p>
            <a:pPr algn="ctr"/>
            <a:r>
              <a:rPr lang="en-US" sz="3600" dirty="0">
                <a:solidFill>
                  <a:schemeClr val="bg1"/>
                </a:solidFill>
                <a:latin typeface="Bahnschrift" panose="020B0502040204020203" pitchFamily="34" charset="0"/>
              </a:rPr>
              <a:t>“The procedures for a disciplinary </a:t>
            </a:r>
          </a:p>
          <a:p>
            <a:pPr algn="ctr"/>
            <a:r>
              <a:rPr lang="en-US" sz="3600" dirty="0">
                <a:solidFill>
                  <a:schemeClr val="bg1"/>
                </a:solidFill>
                <a:latin typeface="Bahnschrift" panose="020B0502040204020203" pitchFamily="34" charset="0"/>
              </a:rPr>
              <a:t>council are set forth”</a:t>
            </a:r>
          </a:p>
        </p:txBody>
      </p:sp>
      <p:sp>
        <p:nvSpPr>
          <p:cNvPr id="9" name="Rectangle 8">
            <a:extLst>
              <a:ext uri="{FF2B5EF4-FFF2-40B4-BE49-F238E27FC236}">
                <a16:creationId xmlns:a16="http://schemas.microsoft.com/office/drawing/2014/main" id="{AC24A838-AD32-4050-9E04-96915FF9305D}"/>
              </a:ext>
            </a:extLst>
          </p:cNvPr>
          <p:cNvSpPr/>
          <p:nvPr/>
        </p:nvSpPr>
        <p:spPr>
          <a:xfrm>
            <a:off x="1566851" y="968039"/>
            <a:ext cx="3970702" cy="369332"/>
          </a:xfrm>
          <a:prstGeom prst="rect">
            <a:avLst/>
          </a:prstGeom>
        </p:spPr>
        <p:txBody>
          <a:bodyPr wrap="none">
            <a:spAutoFit/>
          </a:bodyPr>
          <a:lstStyle/>
          <a:p>
            <a:r>
              <a:rPr lang="en-US" b="1" dirty="0">
                <a:solidFill>
                  <a:schemeClr val="bg1"/>
                </a:solidFill>
              </a:rPr>
              <a:t>Doctrine and Covenants 102:6-34.</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107</a:t>
            </a:r>
          </a:p>
        </p:txBody>
      </p:sp>
      <p:sp>
        <p:nvSpPr>
          <p:cNvPr id="8" name="Rectangle 7">
            <a:extLst>
              <a:ext uri="{FF2B5EF4-FFF2-40B4-BE49-F238E27FC236}">
                <a16:creationId xmlns:a16="http://schemas.microsoft.com/office/drawing/2014/main" id="{5F1B813D-DC8E-447D-9030-096BE5AA9550}"/>
              </a:ext>
            </a:extLst>
          </p:cNvPr>
          <p:cNvSpPr/>
          <p:nvPr/>
        </p:nvSpPr>
        <p:spPr>
          <a:xfrm>
            <a:off x="1566851" y="968039"/>
            <a:ext cx="4223977" cy="369332"/>
          </a:xfrm>
          <a:prstGeom prst="rect">
            <a:avLst/>
          </a:prstGeom>
        </p:spPr>
        <p:txBody>
          <a:bodyPr wrap="none">
            <a:spAutoFit/>
          </a:bodyPr>
          <a:lstStyle/>
          <a:p>
            <a:r>
              <a:rPr lang="en-US" b="1" dirty="0">
                <a:solidFill>
                  <a:schemeClr val="bg1"/>
                </a:solidFill>
              </a:rPr>
              <a:t>Doctrine and Covenants 102:12-14.</a:t>
            </a:r>
          </a:p>
        </p:txBody>
      </p:sp>
      <p:sp>
        <p:nvSpPr>
          <p:cNvPr id="2" name="Rectangle 1">
            <a:extLst>
              <a:ext uri="{FF2B5EF4-FFF2-40B4-BE49-F238E27FC236}">
                <a16:creationId xmlns:a16="http://schemas.microsoft.com/office/drawing/2014/main" id="{AA34C149-6F5E-46A6-BD89-D5ECE7EFC652}"/>
              </a:ext>
            </a:extLst>
          </p:cNvPr>
          <p:cNvSpPr/>
          <p:nvPr/>
        </p:nvSpPr>
        <p:spPr>
          <a:xfrm>
            <a:off x="1566851" y="1218965"/>
            <a:ext cx="8730088" cy="2308324"/>
          </a:xfrm>
          <a:prstGeom prst="rect">
            <a:avLst/>
          </a:prstGeom>
        </p:spPr>
        <p:txBody>
          <a:bodyPr wrap="square">
            <a:spAutoFit/>
          </a:bodyPr>
          <a:lstStyle/>
          <a:p>
            <a:pPr algn="just" fontAlgn="base"/>
            <a:r>
              <a:rPr lang="en-US" sz="1600" b="1" dirty="0">
                <a:solidFill>
                  <a:schemeClr val="bg1"/>
                </a:solidFill>
                <a:latin typeface="Palatino"/>
              </a:rPr>
              <a:t>12 </a:t>
            </a:r>
            <a:r>
              <a:rPr lang="en-US" sz="1600" dirty="0">
                <a:solidFill>
                  <a:schemeClr val="bg1"/>
                </a:solidFill>
                <a:latin typeface="Palatino"/>
              </a:rPr>
              <a:t>Whenever a high council of the church of Christ is regularly organized, according to the foregoing pattern, it shall be the duty of the twelve councilors to cast lots by numbers, and thereby ascertain who of the twelve shall speak first, commencing with number one and so in succession to number twelve.</a:t>
            </a:r>
          </a:p>
          <a:p>
            <a:pPr algn="just" fontAlgn="base"/>
            <a:r>
              <a:rPr lang="en-US" sz="1600" b="1" dirty="0">
                <a:solidFill>
                  <a:schemeClr val="bg1"/>
                </a:solidFill>
                <a:latin typeface="Palatino"/>
              </a:rPr>
              <a:t>13 </a:t>
            </a:r>
            <a:r>
              <a:rPr lang="en-US" sz="1600" dirty="0">
                <a:solidFill>
                  <a:schemeClr val="bg1"/>
                </a:solidFill>
                <a:latin typeface="Palatino"/>
              </a:rPr>
              <a:t>Whenever this council convenes to act upon any case, the twelve councilors shall consider whether it is a difficult one or not; if it is not, two only of the councilors shall speak upon it, according to the form above written.</a:t>
            </a:r>
          </a:p>
          <a:p>
            <a:pPr algn="just" fontAlgn="base"/>
            <a:r>
              <a:rPr lang="en-US" sz="1600" b="1" dirty="0">
                <a:solidFill>
                  <a:schemeClr val="bg1"/>
                </a:solidFill>
                <a:latin typeface="Palatino"/>
              </a:rPr>
              <a:t>14 </a:t>
            </a:r>
            <a:r>
              <a:rPr lang="en-US" sz="1600" dirty="0">
                <a:solidFill>
                  <a:schemeClr val="bg1"/>
                </a:solidFill>
                <a:latin typeface="Palatino"/>
              </a:rPr>
              <a:t>But if it is thought to be difficult, four shall be appointed; and if more difficult, six; but in no case shall more than six be appointed to speak.</a:t>
            </a:r>
            <a:endParaRPr lang="en-US" sz="1600" b="0" i="0" dirty="0">
              <a:solidFill>
                <a:schemeClr val="bg1"/>
              </a:solidFill>
              <a:effectLst/>
              <a:latin typeface="Palatino"/>
            </a:endParaRPr>
          </a:p>
        </p:txBody>
      </p:sp>
      <p:sp>
        <p:nvSpPr>
          <p:cNvPr id="4" name="Rectangle 3">
            <a:extLst>
              <a:ext uri="{FF2B5EF4-FFF2-40B4-BE49-F238E27FC236}">
                <a16:creationId xmlns:a16="http://schemas.microsoft.com/office/drawing/2014/main" id="{783EF5BB-A919-4787-BF41-DCB0C674C124}"/>
              </a:ext>
            </a:extLst>
          </p:cNvPr>
          <p:cNvSpPr/>
          <p:nvPr/>
        </p:nvSpPr>
        <p:spPr>
          <a:xfrm>
            <a:off x="1566851" y="3485948"/>
            <a:ext cx="37112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cast lots? </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0</TotalTime>
  <Words>1173</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PMingLiU-ExtB</vt:lpstr>
      <vt:lpstr>Yu Gothic UI Semibold</vt:lpstr>
      <vt:lpstr>Arial</vt:lpstr>
      <vt:lpstr>Arial Black</vt:lpstr>
      <vt:lpstr>Bahnschrift</vt:lpstr>
      <vt:lpstr>Bookman Old Style</vt:lpstr>
      <vt:lpstr>Calibri</vt:lpstr>
      <vt:lpstr>Dubai</vt:lpstr>
      <vt:lpstr>Microsoft Himalaya</vt:lpstr>
      <vt:lpstr>Mongolian Baiti</vt:lpstr>
      <vt:lpstr>MV Boli</vt:lpstr>
      <vt:lpstr>Palatino</vt:lpstr>
      <vt:lpstr>Rockwell</vt:lpstr>
      <vt:lpstr>Tw Cen MT Condensed</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2745</cp:revision>
  <dcterms:created xsi:type="dcterms:W3CDTF">2018-08-29T04:26:39Z</dcterms:created>
  <dcterms:modified xsi:type="dcterms:W3CDTF">2018-10-12T06:54:04Z</dcterms:modified>
</cp:coreProperties>
</file>