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13" r:id="rId1"/>
  </p:sldMasterIdLst>
  <p:notesMasterIdLst>
    <p:notesMasterId r:id="rId17"/>
  </p:notesMasterIdLst>
  <p:sldIdLst>
    <p:sldId id="296" r:id="rId2"/>
    <p:sldId id="304" r:id="rId3"/>
    <p:sldId id="299" r:id="rId4"/>
    <p:sldId id="308" r:id="rId5"/>
    <p:sldId id="305" r:id="rId6"/>
    <p:sldId id="314" r:id="rId7"/>
    <p:sldId id="307" r:id="rId8"/>
    <p:sldId id="309" r:id="rId9"/>
    <p:sldId id="310" r:id="rId10"/>
    <p:sldId id="311" r:id="rId11"/>
    <p:sldId id="312" r:id="rId12"/>
    <p:sldId id="316" r:id="rId13"/>
    <p:sldId id="319" r:id="rId14"/>
    <p:sldId id="317" r:id="rId15"/>
    <p:sldId id="31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6E513"/>
    <a:srgbClr val="CC0000"/>
    <a:srgbClr val="FFD757"/>
    <a:srgbClr val="13BD23"/>
    <a:srgbClr val="E6E6E6"/>
    <a:srgbClr val="D88028"/>
    <a:srgbClr val="A7897B"/>
    <a:srgbClr val="B9B93A"/>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7242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8762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80219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7785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11021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030102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54419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23481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9660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2960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1965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9828001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51372127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7194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3214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050612607"/>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8509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5640873-EF0B-4AC7-AF11-57FEBA4985EA}" type="datetimeFigureOut">
              <a:rPr lang="en-US" smtClean="0"/>
              <a:t>10/12/2018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163330393"/>
      </p:ext>
    </p:extLst>
  </p:cSld>
  <p:clrMap bg1="dk1" tx1="lt1" bg2="dk2" tx2="lt2" accent1="accent1" accent2="accent2" accent3="accent3" accent4="accent4" accent5="accent5" accent6="accent6" hlink="hlink" folHlink="folHlink"/>
  <p:sldLayoutIdLst>
    <p:sldLayoutId id="2147485214" r:id="rId1"/>
    <p:sldLayoutId id="2147485215" r:id="rId2"/>
    <p:sldLayoutId id="2147485216" r:id="rId3"/>
    <p:sldLayoutId id="2147485217" r:id="rId4"/>
    <p:sldLayoutId id="2147485218" r:id="rId5"/>
    <p:sldLayoutId id="2147485219" r:id="rId6"/>
    <p:sldLayoutId id="2147485220" r:id="rId7"/>
    <p:sldLayoutId id="2147485221" r:id="rId8"/>
    <p:sldLayoutId id="2147485222" r:id="rId9"/>
    <p:sldLayoutId id="2147485223" r:id="rId10"/>
    <p:sldLayoutId id="2147485224" r:id="rId11"/>
    <p:sldLayoutId id="2147485225" r:id="rId12"/>
    <p:sldLayoutId id="2147485226" r:id="rId13"/>
    <p:sldLayoutId id="2147485227" r:id="rId14"/>
    <p:sldLayoutId id="2147485228" r:id="rId15"/>
    <p:sldLayoutId id="2147485229" r:id="rId16"/>
    <p:sldLayoutId id="2147485230"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latin typeface="Mongolian Baiti" panose="03000500000000000000" pitchFamily="66" charset="0"/>
                <a:ea typeface="PMingLiU-ExtB" panose="02020500000000000000" pitchFamily="18" charset="-120"/>
                <a:cs typeface="Mongolian Baiti" panose="03000500000000000000" pitchFamily="66"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6D2A5B58-069C-4A2A-9135-FCC7BE4352A6}"/>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106</a:t>
            </a:r>
          </a:p>
        </p:txBody>
      </p:sp>
      <p:sp>
        <p:nvSpPr>
          <p:cNvPr id="5" name="Star: 5 Points 4">
            <a:extLst>
              <a:ext uri="{FF2B5EF4-FFF2-40B4-BE49-F238E27FC236}">
                <a16:creationId xmlns:a16="http://schemas.microsoft.com/office/drawing/2014/main" id="{EA371F79-114B-4EE6-8AAE-D6AC011909F3}"/>
              </a:ext>
            </a:extLst>
          </p:cNvPr>
          <p:cNvSpPr/>
          <p:nvPr/>
        </p:nvSpPr>
        <p:spPr>
          <a:xfrm>
            <a:off x="10147187" y="420493"/>
            <a:ext cx="1814733" cy="2067951"/>
          </a:xfrm>
          <a:prstGeom prst="star5">
            <a:avLst>
              <a:gd name="adj" fmla="val 1254"/>
              <a:gd name="hf" fmla="val 105146"/>
              <a:gd name="vf" fmla="val 11055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a:extLst>
              <a:ext uri="{FF2B5EF4-FFF2-40B4-BE49-F238E27FC236}">
                <a16:creationId xmlns:a16="http://schemas.microsoft.com/office/drawing/2014/main" id="{7308D971-A9E0-433D-99D7-E5611F3A6E22}"/>
              </a:ext>
            </a:extLst>
          </p:cNvPr>
          <p:cNvSpPr/>
          <p:nvPr/>
        </p:nvSpPr>
        <p:spPr>
          <a:xfrm>
            <a:off x="1219196" y="890974"/>
            <a:ext cx="4801314" cy="400110"/>
          </a:xfrm>
          <a:prstGeom prst="rect">
            <a:avLst/>
          </a:prstGeom>
        </p:spPr>
        <p:txBody>
          <a:bodyPr wrap="none">
            <a:spAutoFit/>
          </a:bodyPr>
          <a:lstStyle/>
          <a:p>
            <a:r>
              <a:rPr lang="en-US" sz="2000" b="1" dirty="0">
                <a:solidFill>
                  <a:schemeClr val="bg1">
                    <a:lumMod val="85000"/>
                    <a:lumOff val="15000"/>
                  </a:schemeClr>
                </a:solidFill>
              </a:rPr>
              <a:t>Doctrine and Covenants 101:63-64	</a:t>
            </a:r>
          </a:p>
        </p:txBody>
      </p:sp>
      <p:sp>
        <p:nvSpPr>
          <p:cNvPr id="3" name="Rectangle 2">
            <a:extLst>
              <a:ext uri="{FF2B5EF4-FFF2-40B4-BE49-F238E27FC236}">
                <a16:creationId xmlns:a16="http://schemas.microsoft.com/office/drawing/2014/main" id="{D2BBB520-6503-4726-A3EC-F934D3FA8E8E}"/>
              </a:ext>
            </a:extLst>
          </p:cNvPr>
          <p:cNvSpPr/>
          <p:nvPr/>
        </p:nvSpPr>
        <p:spPr>
          <a:xfrm>
            <a:off x="1219196" y="1215313"/>
            <a:ext cx="9134622" cy="1323439"/>
          </a:xfrm>
          <a:prstGeom prst="rect">
            <a:avLst/>
          </a:prstGeom>
        </p:spPr>
        <p:txBody>
          <a:bodyPr wrap="square">
            <a:spAutoFit/>
          </a:bodyPr>
          <a:lstStyle/>
          <a:p>
            <a:pPr algn="just" fontAlgn="base"/>
            <a:r>
              <a:rPr lang="en-US" sz="1600" b="1" dirty="0">
                <a:solidFill>
                  <a:schemeClr val="bg1"/>
                </a:solidFill>
                <a:latin typeface="Palatino"/>
              </a:rPr>
              <a:t>63 </a:t>
            </a:r>
            <a:r>
              <a:rPr lang="en-US" sz="1600" dirty="0">
                <a:solidFill>
                  <a:schemeClr val="bg1"/>
                </a:solidFill>
                <a:latin typeface="Palatino"/>
              </a:rPr>
              <a:t>Again, verily I say unto you, I will show unto you wisdom in me concerning all the churches, inasmuch as they are willing to be guided in a right and proper way for their salvation—</a:t>
            </a:r>
          </a:p>
          <a:p>
            <a:pPr algn="just" fontAlgn="base"/>
            <a:r>
              <a:rPr lang="en-US" sz="1600" b="1" dirty="0">
                <a:solidFill>
                  <a:schemeClr val="bg1"/>
                </a:solidFill>
                <a:latin typeface="Palatino"/>
              </a:rPr>
              <a:t>64 </a:t>
            </a:r>
            <a:r>
              <a:rPr lang="en-US" sz="1600" dirty="0">
                <a:solidFill>
                  <a:schemeClr val="bg1"/>
                </a:solidFill>
                <a:latin typeface="Palatino"/>
              </a:rPr>
              <a:t>That the work of the gathering together of my saints may continue, that I may build them up unto my name upon holy places; for the time of harvest is come, and my word must needs be fulfilled.</a:t>
            </a:r>
            <a:endParaRPr lang="en-US" sz="1600" b="0" i="0" dirty="0">
              <a:solidFill>
                <a:schemeClr val="bg1"/>
              </a:solidFill>
              <a:effectLst/>
              <a:latin typeface="Palatino"/>
            </a:endParaRPr>
          </a:p>
        </p:txBody>
      </p:sp>
      <p:sp>
        <p:nvSpPr>
          <p:cNvPr id="4" name="Rectangle 3">
            <a:extLst>
              <a:ext uri="{FF2B5EF4-FFF2-40B4-BE49-F238E27FC236}">
                <a16:creationId xmlns:a16="http://schemas.microsoft.com/office/drawing/2014/main" id="{08AFC854-5BA4-44D8-AE1F-067335583C71}"/>
              </a:ext>
            </a:extLst>
          </p:cNvPr>
          <p:cNvSpPr/>
          <p:nvPr/>
        </p:nvSpPr>
        <p:spPr>
          <a:xfrm>
            <a:off x="1219195" y="2446240"/>
            <a:ext cx="9134621" cy="1631216"/>
          </a:xfrm>
          <a:prstGeom prst="rect">
            <a:avLst/>
          </a:prstGeom>
        </p:spPr>
        <p:txBody>
          <a:bodyPr wrap="square">
            <a:spAutoFit/>
          </a:bodyPr>
          <a:lstStyle/>
          <a:p>
            <a:pPr algn="just" fontAlgn="base"/>
            <a:r>
              <a:rPr lang="en-US" sz="1600" b="1" dirty="0">
                <a:solidFill>
                  <a:schemeClr val="bg1"/>
                </a:solidFill>
                <a:latin typeface="Palatino"/>
              </a:rPr>
              <a:t>65 </a:t>
            </a:r>
            <a:r>
              <a:rPr lang="en-US" sz="1600" dirty="0">
                <a:solidFill>
                  <a:schemeClr val="bg1"/>
                </a:solidFill>
                <a:latin typeface="Palatino"/>
              </a:rPr>
              <a:t>Therefore, I must gather together my people, according to the parable of the wheat and the tares, that the wheat may be secured in the garners to possess eternal life, and be crowned with celestial glory, when I shall come in the kingdom of my Father to reward every man according as his work shall be;</a:t>
            </a:r>
          </a:p>
          <a:p>
            <a:pPr algn="just" fontAlgn="base"/>
            <a:r>
              <a:rPr lang="en-US" sz="1600" b="1" dirty="0">
                <a:solidFill>
                  <a:schemeClr val="bg1"/>
                </a:solidFill>
                <a:latin typeface="Palatino"/>
              </a:rPr>
              <a:t>66 </a:t>
            </a:r>
            <a:r>
              <a:rPr lang="en-US" sz="1600" dirty="0">
                <a:solidFill>
                  <a:schemeClr val="bg1"/>
                </a:solidFill>
                <a:latin typeface="Palatino"/>
              </a:rPr>
              <a:t>While the tares shall be bound in bundles, and their bands made strong, that they may be burned with unquenchable fire.</a:t>
            </a:r>
            <a:endParaRPr lang="en-US" sz="1600" b="0" i="0" dirty="0">
              <a:solidFill>
                <a:schemeClr val="bg1"/>
              </a:solidFill>
              <a:effectLst/>
              <a:latin typeface="Palatino"/>
            </a:endParaRPr>
          </a:p>
        </p:txBody>
      </p:sp>
      <p:sp>
        <p:nvSpPr>
          <p:cNvPr id="9" name="Rectangle 8">
            <a:extLst>
              <a:ext uri="{FF2B5EF4-FFF2-40B4-BE49-F238E27FC236}">
                <a16:creationId xmlns:a16="http://schemas.microsoft.com/office/drawing/2014/main" id="{78951D33-F7DE-4A29-B627-16C1563BCA85}"/>
              </a:ext>
            </a:extLst>
          </p:cNvPr>
          <p:cNvSpPr/>
          <p:nvPr/>
        </p:nvSpPr>
        <p:spPr>
          <a:xfrm>
            <a:off x="5421533" y="902714"/>
            <a:ext cx="646331" cy="400110"/>
          </a:xfrm>
          <a:prstGeom prst="rect">
            <a:avLst/>
          </a:prstGeom>
        </p:spPr>
        <p:txBody>
          <a:bodyPr wrap="none">
            <a:spAutoFit/>
          </a:bodyPr>
          <a:lstStyle/>
          <a:p>
            <a:r>
              <a:rPr lang="en-US" sz="2000" b="1" dirty="0">
                <a:solidFill>
                  <a:schemeClr val="bg1">
                    <a:lumMod val="85000"/>
                    <a:lumOff val="15000"/>
                  </a:schemeClr>
                </a:solidFill>
              </a:rPr>
              <a:t>-66.</a:t>
            </a:r>
          </a:p>
        </p:txBody>
      </p:sp>
      <p:sp>
        <p:nvSpPr>
          <p:cNvPr id="10" name="Rectangle 9">
            <a:extLst>
              <a:ext uri="{FF2B5EF4-FFF2-40B4-BE49-F238E27FC236}">
                <a16:creationId xmlns:a16="http://schemas.microsoft.com/office/drawing/2014/main" id="{4C51F2AB-23CA-4C5E-9045-E274B38DD224}"/>
              </a:ext>
            </a:extLst>
          </p:cNvPr>
          <p:cNvSpPr/>
          <p:nvPr/>
        </p:nvSpPr>
        <p:spPr>
          <a:xfrm>
            <a:off x="1219193" y="3996083"/>
            <a:ext cx="664464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the wheat and the tares represent in this parable?</a:t>
            </a:r>
          </a:p>
        </p:txBody>
      </p:sp>
      <p:sp>
        <p:nvSpPr>
          <p:cNvPr id="11" name="Rectangle 10">
            <a:extLst>
              <a:ext uri="{FF2B5EF4-FFF2-40B4-BE49-F238E27FC236}">
                <a16:creationId xmlns:a16="http://schemas.microsoft.com/office/drawing/2014/main" id="{260BAF82-0DD3-409B-8454-17B6A2643EFB}"/>
              </a:ext>
            </a:extLst>
          </p:cNvPr>
          <p:cNvSpPr/>
          <p:nvPr/>
        </p:nvSpPr>
        <p:spPr>
          <a:xfrm>
            <a:off x="1219192" y="4320763"/>
            <a:ext cx="9134621"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The wheat represents the faithful members of the Church, and the tares represent the wicked people of the world.</a:t>
            </a:r>
          </a:p>
        </p:txBody>
      </p:sp>
      <p:sp>
        <p:nvSpPr>
          <p:cNvPr id="14" name="Rectangle 13">
            <a:extLst>
              <a:ext uri="{FF2B5EF4-FFF2-40B4-BE49-F238E27FC236}">
                <a16:creationId xmlns:a16="http://schemas.microsoft.com/office/drawing/2014/main" id="{71182BB8-C675-4EB6-AFAD-B43061E4CAFB}"/>
              </a:ext>
            </a:extLst>
          </p:cNvPr>
          <p:cNvSpPr/>
          <p:nvPr/>
        </p:nvSpPr>
        <p:spPr>
          <a:xfrm>
            <a:off x="2335237" y="5162844"/>
            <a:ext cx="6752492" cy="6568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Elder David A. Bednar of the Quorum of the Twelve Apostles explained, “The garners are the holy temples”</a:t>
            </a:r>
          </a:p>
        </p:txBody>
      </p:sp>
    </p:spTree>
    <p:extLst>
      <p:ext uri="{BB962C8B-B14F-4D97-AF65-F5344CB8AC3E}">
        <p14:creationId xmlns:p14="http://schemas.microsoft.com/office/powerpoint/2010/main" val="231797130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3"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
                                        <p:tgtEl>
                                          <p:spTgt spid="11"/>
                                        </p:tgtEl>
                                      </p:cBhvr>
                                    </p:animEffect>
                                    <p:anim calcmode="lin" valueType="num">
                                      <p:cBhvr>
                                        <p:cTn id="23" dur="400" fill="hold"/>
                                        <p:tgtEl>
                                          <p:spTgt spid="11"/>
                                        </p:tgtEl>
                                        <p:attrNameLst>
                                          <p:attrName>ppt_x</p:attrName>
                                        </p:attrNameLst>
                                      </p:cBhvr>
                                      <p:tavLst>
                                        <p:tav tm="0">
                                          <p:val>
                                            <p:strVal val="#ppt_x"/>
                                          </p:val>
                                        </p:tav>
                                        <p:tav tm="100000">
                                          <p:val>
                                            <p:strVal val="#ppt_x"/>
                                          </p:val>
                                        </p:tav>
                                      </p:tavLst>
                                    </p:anim>
                                    <p:anim calcmode="lin" valueType="num">
                                      <p:cBhvr>
                                        <p:cTn id="24" dur="400" fill="hold"/>
                                        <p:tgtEl>
                                          <p:spTgt spid="11"/>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vertical)">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6ECC285D-12F3-4BB1-ADD9-CA67B30737CB}"/>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106</a:t>
            </a:r>
          </a:p>
        </p:txBody>
      </p:sp>
      <p:sp>
        <p:nvSpPr>
          <p:cNvPr id="17" name="Star: 5 Points 16">
            <a:extLst>
              <a:ext uri="{FF2B5EF4-FFF2-40B4-BE49-F238E27FC236}">
                <a16:creationId xmlns:a16="http://schemas.microsoft.com/office/drawing/2014/main" id="{5C03B2D2-A9CA-41A4-BFC8-1DE16879B23A}"/>
              </a:ext>
            </a:extLst>
          </p:cNvPr>
          <p:cNvSpPr/>
          <p:nvPr/>
        </p:nvSpPr>
        <p:spPr>
          <a:xfrm>
            <a:off x="10147187" y="420493"/>
            <a:ext cx="1814733" cy="2067951"/>
          </a:xfrm>
          <a:prstGeom prst="star5">
            <a:avLst>
              <a:gd name="adj" fmla="val 1254"/>
              <a:gd name="hf" fmla="val 105146"/>
              <a:gd name="vf" fmla="val 11055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a:extLst>
              <a:ext uri="{FF2B5EF4-FFF2-40B4-BE49-F238E27FC236}">
                <a16:creationId xmlns:a16="http://schemas.microsoft.com/office/drawing/2014/main" id="{706C750D-06BB-472C-82C1-AB0D4D0BE92F}"/>
              </a:ext>
            </a:extLst>
          </p:cNvPr>
          <p:cNvSpPr/>
          <p:nvPr/>
        </p:nvSpPr>
        <p:spPr>
          <a:xfrm>
            <a:off x="1134793" y="1038630"/>
            <a:ext cx="835559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blessings will we receive by gathering to temples and serving there?</a:t>
            </a:r>
          </a:p>
        </p:txBody>
      </p:sp>
      <p:sp>
        <p:nvSpPr>
          <p:cNvPr id="9" name="Rectangle 8">
            <a:extLst>
              <a:ext uri="{FF2B5EF4-FFF2-40B4-BE49-F238E27FC236}">
                <a16:creationId xmlns:a16="http://schemas.microsoft.com/office/drawing/2014/main" id="{D0066469-20BF-4337-8D90-CEA4CA9B61E1}"/>
              </a:ext>
            </a:extLst>
          </p:cNvPr>
          <p:cNvSpPr/>
          <p:nvPr/>
        </p:nvSpPr>
        <p:spPr>
          <a:xfrm>
            <a:off x="1134793" y="1454468"/>
            <a:ext cx="9176825"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As we gather to the temple, we receive protection and prepare ourselves for eternal life.</a:t>
            </a:r>
          </a:p>
        </p:txBody>
      </p:sp>
      <p:sp>
        <p:nvSpPr>
          <p:cNvPr id="10" name="Rectangle 9">
            <a:extLst>
              <a:ext uri="{FF2B5EF4-FFF2-40B4-BE49-F238E27FC236}">
                <a16:creationId xmlns:a16="http://schemas.microsoft.com/office/drawing/2014/main" id="{41C19842-5DEB-46E4-8F47-EE1C364BFB50}"/>
              </a:ext>
            </a:extLst>
          </p:cNvPr>
          <p:cNvSpPr/>
          <p:nvPr/>
        </p:nvSpPr>
        <p:spPr>
          <a:xfrm>
            <a:off x="1134793" y="1973086"/>
            <a:ext cx="901239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temple ordinances and covenants can protect us and prepare us for eternal life?</a:t>
            </a:r>
          </a:p>
        </p:txBody>
      </p:sp>
    </p:spTree>
    <p:extLst>
      <p:ext uri="{BB962C8B-B14F-4D97-AF65-F5344CB8AC3E}">
        <p14:creationId xmlns:p14="http://schemas.microsoft.com/office/powerpoint/2010/main" val="411166095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37FAAD4-941C-4573-85C6-6AC776A75A4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106</a:t>
            </a:r>
          </a:p>
        </p:txBody>
      </p:sp>
      <p:sp>
        <p:nvSpPr>
          <p:cNvPr id="14" name="Star: 5 Points 13">
            <a:extLst>
              <a:ext uri="{FF2B5EF4-FFF2-40B4-BE49-F238E27FC236}">
                <a16:creationId xmlns:a16="http://schemas.microsoft.com/office/drawing/2014/main" id="{B9546A3B-D2EA-48A0-B850-0CC1A7514C23}"/>
              </a:ext>
            </a:extLst>
          </p:cNvPr>
          <p:cNvSpPr/>
          <p:nvPr/>
        </p:nvSpPr>
        <p:spPr>
          <a:xfrm>
            <a:off x="10147187" y="420493"/>
            <a:ext cx="1814733" cy="2067951"/>
          </a:xfrm>
          <a:prstGeom prst="star5">
            <a:avLst>
              <a:gd name="adj" fmla="val 1254"/>
              <a:gd name="hf" fmla="val 105146"/>
              <a:gd name="vf" fmla="val 11055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Rectangle 1">
            <a:extLst>
              <a:ext uri="{FF2B5EF4-FFF2-40B4-BE49-F238E27FC236}">
                <a16:creationId xmlns:a16="http://schemas.microsoft.com/office/drawing/2014/main" id="{44C6B19A-C50D-4716-B430-EFFF00A99D69}"/>
              </a:ext>
            </a:extLst>
          </p:cNvPr>
          <p:cNvSpPr/>
          <p:nvPr/>
        </p:nvSpPr>
        <p:spPr>
          <a:xfrm>
            <a:off x="3048000" y="2191435"/>
            <a:ext cx="6096000" cy="1754326"/>
          </a:xfrm>
          <a:prstGeom prst="rect">
            <a:avLst/>
          </a:prstGeom>
        </p:spPr>
        <p:txBody>
          <a:bodyPr>
            <a:spAutoFit/>
          </a:bodyPr>
          <a:lstStyle/>
          <a:p>
            <a:pPr algn="ctr"/>
            <a:r>
              <a:rPr lang="en-US" sz="3600" dirty="0">
                <a:solidFill>
                  <a:schemeClr val="bg1"/>
                </a:solidFill>
                <a:latin typeface="Bahnschrift Light SemiCondensed" panose="020B0502040204020203" pitchFamily="34" charset="0"/>
              </a:rPr>
              <a:t>“The Lord counsels the Saints to continue to seek a way to return to their homes in Missouri”</a:t>
            </a:r>
          </a:p>
        </p:txBody>
      </p:sp>
      <p:sp>
        <p:nvSpPr>
          <p:cNvPr id="16" name="Rectangle 15">
            <a:extLst>
              <a:ext uri="{FF2B5EF4-FFF2-40B4-BE49-F238E27FC236}">
                <a16:creationId xmlns:a16="http://schemas.microsoft.com/office/drawing/2014/main" id="{551F5AFE-DF67-4C63-8462-7DBF2D40BD6F}"/>
              </a:ext>
            </a:extLst>
          </p:cNvPr>
          <p:cNvSpPr/>
          <p:nvPr/>
        </p:nvSpPr>
        <p:spPr>
          <a:xfrm>
            <a:off x="1219196" y="890974"/>
            <a:ext cx="4801314" cy="400110"/>
          </a:xfrm>
          <a:prstGeom prst="rect">
            <a:avLst/>
          </a:prstGeom>
        </p:spPr>
        <p:txBody>
          <a:bodyPr wrap="none">
            <a:spAutoFit/>
          </a:bodyPr>
          <a:lstStyle/>
          <a:p>
            <a:r>
              <a:rPr lang="en-US" sz="2000" b="1" dirty="0">
                <a:solidFill>
                  <a:schemeClr val="bg1">
                    <a:lumMod val="85000"/>
                    <a:lumOff val="15000"/>
                  </a:schemeClr>
                </a:solidFill>
              </a:rPr>
              <a:t>Doctrine and Covenants 101:76-101.	</a:t>
            </a:r>
          </a:p>
        </p:txBody>
      </p:sp>
    </p:spTree>
    <p:extLst>
      <p:ext uri="{BB962C8B-B14F-4D97-AF65-F5344CB8AC3E}">
        <p14:creationId xmlns:p14="http://schemas.microsoft.com/office/powerpoint/2010/main" val="48608517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37FAAD4-941C-4573-85C6-6AC776A75A4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106</a:t>
            </a:r>
          </a:p>
        </p:txBody>
      </p:sp>
      <p:sp>
        <p:nvSpPr>
          <p:cNvPr id="14" name="Star: 5 Points 13">
            <a:extLst>
              <a:ext uri="{FF2B5EF4-FFF2-40B4-BE49-F238E27FC236}">
                <a16:creationId xmlns:a16="http://schemas.microsoft.com/office/drawing/2014/main" id="{B9546A3B-D2EA-48A0-B850-0CC1A7514C23}"/>
              </a:ext>
            </a:extLst>
          </p:cNvPr>
          <p:cNvSpPr/>
          <p:nvPr/>
        </p:nvSpPr>
        <p:spPr>
          <a:xfrm>
            <a:off x="10147187" y="420493"/>
            <a:ext cx="1814733" cy="2067951"/>
          </a:xfrm>
          <a:prstGeom prst="star5">
            <a:avLst>
              <a:gd name="adj" fmla="val 1254"/>
              <a:gd name="hf" fmla="val 105146"/>
              <a:gd name="vf" fmla="val 11055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Rectangle 3">
            <a:extLst>
              <a:ext uri="{FF2B5EF4-FFF2-40B4-BE49-F238E27FC236}">
                <a16:creationId xmlns:a16="http://schemas.microsoft.com/office/drawing/2014/main" id="{4397437F-B575-44B9-B845-BD596F8B475A}"/>
              </a:ext>
            </a:extLst>
          </p:cNvPr>
          <p:cNvSpPr/>
          <p:nvPr/>
        </p:nvSpPr>
        <p:spPr>
          <a:xfrm>
            <a:off x="1219196" y="890974"/>
            <a:ext cx="4801314" cy="400110"/>
          </a:xfrm>
          <a:prstGeom prst="rect">
            <a:avLst/>
          </a:prstGeom>
        </p:spPr>
        <p:txBody>
          <a:bodyPr wrap="none">
            <a:spAutoFit/>
          </a:bodyPr>
          <a:lstStyle/>
          <a:p>
            <a:r>
              <a:rPr lang="en-US" sz="2000" b="1" dirty="0">
                <a:solidFill>
                  <a:schemeClr val="bg1">
                    <a:lumMod val="85000"/>
                    <a:lumOff val="15000"/>
                  </a:schemeClr>
                </a:solidFill>
              </a:rPr>
              <a:t>Doctrine and Covenants 101:76-80.	</a:t>
            </a:r>
          </a:p>
        </p:txBody>
      </p:sp>
      <p:sp>
        <p:nvSpPr>
          <p:cNvPr id="2" name="Rectangle 1">
            <a:extLst>
              <a:ext uri="{FF2B5EF4-FFF2-40B4-BE49-F238E27FC236}">
                <a16:creationId xmlns:a16="http://schemas.microsoft.com/office/drawing/2014/main" id="{30EFF894-660F-4D4F-B077-6AA520B4239D}"/>
              </a:ext>
            </a:extLst>
          </p:cNvPr>
          <p:cNvSpPr/>
          <p:nvPr/>
        </p:nvSpPr>
        <p:spPr>
          <a:xfrm>
            <a:off x="1219195" y="1183937"/>
            <a:ext cx="8927991" cy="3046988"/>
          </a:xfrm>
          <a:prstGeom prst="rect">
            <a:avLst/>
          </a:prstGeom>
        </p:spPr>
        <p:txBody>
          <a:bodyPr wrap="square">
            <a:spAutoFit/>
          </a:bodyPr>
          <a:lstStyle/>
          <a:p>
            <a:pPr algn="just" fontAlgn="base"/>
            <a:r>
              <a:rPr lang="en-US" sz="1600" b="1" dirty="0">
                <a:solidFill>
                  <a:schemeClr val="bg1"/>
                </a:solidFill>
                <a:latin typeface="Palatino"/>
              </a:rPr>
              <a:t>76 </a:t>
            </a:r>
            <a:r>
              <a:rPr lang="en-US" sz="1600" dirty="0">
                <a:solidFill>
                  <a:schemeClr val="bg1"/>
                </a:solidFill>
                <a:latin typeface="Palatino"/>
              </a:rPr>
              <a:t>And again I say unto you, those who have been scattered by their enemies, it is my will that they should continue to importune for redress, and redemption, by the hands of those who are placed as rulers and are in authority over you—</a:t>
            </a:r>
          </a:p>
          <a:p>
            <a:pPr algn="just" fontAlgn="base"/>
            <a:r>
              <a:rPr lang="en-US" sz="1600" b="1" dirty="0">
                <a:solidFill>
                  <a:schemeClr val="bg1"/>
                </a:solidFill>
                <a:latin typeface="Palatino"/>
              </a:rPr>
              <a:t>77 </a:t>
            </a:r>
            <a:r>
              <a:rPr lang="en-US" sz="1600" dirty="0">
                <a:solidFill>
                  <a:schemeClr val="bg1"/>
                </a:solidFill>
                <a:latin typeface="Palatino"/>
              </a:rPr>
              <a:t>According to the laws and constitution of the people, which I have suffered to be established, and should be maintained for the rights and protection of all flesh, according to just and holy principles;</a:t>
            </a:r>
          </a:p>
          <a:p>
            <a:pPr algn="just" fontAlgn="base"/>
            <a:r>
              <a:rPr lang="en-US" sz="1600" b="1" dirty="0">
                <a:solidFill>
                  <a:schemeClr val="bg1"/>
                </a:solidFill>
                <a:latin typeface="Palatino"/>
              </a:rPr>
              <a:t>78 </a:t>
            </a:r>
            <a:r>
              <a:rPr lang="en-US" sz="1600" dirty="0">
                <a:solidFill>
                  <a:schemeClr val="bg1"/>
                </a:solidFill>
                <a:latin typeface="Palatino"/>
              </a:rPr>
              <a:t>That every man may act in doctrine and principle pertaining to futurity, according to the moral agency which I have given unto him, that every man may be accountable for his own sins in the day of judgment.</a:t>
            </a:r>
          </a:p>
          <a:p>
            <a:pPr algn="just" fontAlgn="base"/>
            <a:r>
              <a:rPr lang="en-US" sz="1600" b="1" dirty="0">
                <a:solidFill>
                  <a:schemeClr val="bg1"/>
                </a:solidFill>
                <a:latin typeface="Palatino"/>
              </a:rPr>
              <a:t>79 </a:t>
            </a:r>
            <a:r>
              <a:rPr lang="en-US" sz="1600" dirty="0">
                <a:solidFill>
                  <a:schemeClr val="bg1"/>
                </a:solidFill>
                <a:latin typeface="Palatino"/>
              </a:rPr>
              <a:t>Therefore, it is not right that any man should be in bondage one to another.</a:t>
            </a:r>
          </a:p>
          <a:p>
            <a:pPr algn="just" fontAlgn="base"/>
            <a:r>
              <a:rPr lang="en-US" sz="1600" b="1" dirty="0">
                <a:solidFill>
                  <a:schemeClr val="bg1"/>
                </a:solidFill>
                <a:latin typeface="Palatino"/>
              </a:rPr>
              <a:t>80 </a:t>
            </a:r>
            <a:r>
              <a:rPr lang="en-US" sz="1600" dirty="0">
                <a:solidFill>
                  <a:schemeClr val="bg1"/>
                </a:solidFill>
                <a:latin typeface="Palatino"/>
              </a:rPr>
              <a:t>And for this purpose have I established the Constitution of this land, by the hands of wise men whom I raised up unto this very purpose, and redeemed the land by the shedding of blood.</a:t>
            </a:r>
            <a:endParaRPr lang="en-US" sz="1600" b="0" i="0" dirty="0">
              <a:solidFill>
                <a:schemeClr val="bg1"/>
              </a:solidFill>
              <a:effectLst/>
              <a:latin typeface="Palatino"/>
            </a:endParaRPr>
          </a:p>
        </p:txBody>
      </p:sp>
      <p:sp>
        <p:nvSpPr>
          <p:cNvPr id="3" name="Rectangle 2">
            <a:extLst>
              <a:ext uri="{FF2B5EF4-FFF2-40B4-BE49-F238E27FC236}">
                <a16:creationId xmlns:a16="http://schemas.microsoft.com/office/drawing/2014/main" id="{5C09A4D9-FA6A-4AD2-9A8D-53E78F267351}"/>
              </a:ext>
            </a:extLst>
          </p:cNvPr>
          <p:cNvSpPr/>
          <p:nvPr/>
        </p:nvSpPr>
        <p:spPr>
          <a:xfrm>
            <a:off x="1219195" y="4191169"/>
            <a:ext cx="6250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does He want this constitution to be maintained? </a:t>
            </a:r>
          </a:p>
        </p:txBody>
      </p:sp>
      <p:sp>
        <p:nvSpPr>
          <p:cNvPr id="6" name="Rectangle 5">
            <a:extLst>
              <a:ext uri="{FF2B5EF4-FFF2-40B4-BE49-F238E27FC236}">
                <a16:creationId xmlns:a16="http://schemas.microsoft.com/office/drawing/2014/main" id="{B9F81AAD-3600-47E1-BE98-B1A42BFB2229}"/>
              </a:ext>
            </a:extLst>
          </p:cNvPr>
          <p:cNvSpPr/>
          <p:nvPr/>
        </p:nvSpPr>
        <p:spPr>
          <a:xfrm>
            <a:off x="1219194" y="4523888"/>
            <a:ext cx="8927991"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Why is accountability—responsibility for our actions—an important part of agency? </a:t>
            </a:r>
          </a:p>
        </p:txBody>
      </p:sp>
      <p:sp>
        <p:nvSpPr>
          <p:cNvPr id="7" name="Rectangle 6">
            <a:extLst>
              <a:ext uri="{FF2B5EF4-FFF2-40B4-BE49-F238E27FC236}">
                <a16:creationId xmlns:a16="http://schemas.microsoft.com/office/drawing/2014/main" id="{B7F0840D-3FF3-4559-BC5F-249FDE2AD07B}"/>
              </a:ext>
            </a:extLst>
          </p:cNvPr>
          <p:cNvSpPr/>
          <p:nvPr/>
        </p:nvSpPr>
        <p:spPr>
          <a:xfrm>
            <a:off x="1219192" y="4877831"/>
            <a:ext cx="8927991"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would you respond to someone who says “I am free to do whatever I want”?</a:t>
            </a:r>
          </a:p>
        </p:txBody>
      </p:sp>
      <p:sp>
        <p:nvSpPr>
          <p:cNvPr id="8" name="Rectangle 7">
            <a:extLst>
              <a:ext uri="{FF2B5EF4-FFF2-40B4-BE49-F238E27FC236}">
                <a16:creationId xmlns:a16="http://schemas.microsoft.com/office/drawing/2014/main" id="{3EE14967-EA5C-4294-A1D0-7A5B49D8882C}"/>
              </a:ext>
            </a:extLst>
          </p:cNvPr>
          <p:cNvSpPr/>
          <p:nvPr/>
        </p:nvSpPr>
        <p:spPr>
          <a:xfrm>
            <a:off x="1219189" y="5231774"/>
            <a:ext cx="7222445"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Why do you think it is important that people not be in bondage? </a:t>
            </a:r>
          </a:p>
        </p:txBody>
      </p:sp>
    </p:spTree>
    <p:extLst>
      <p:ext uri="{BB962C8B-B14F-4D97-AF65-F5344CB8AC3E}">
        <p14:creationId xmlns:p14="http://schemas.microsoft.com/office/powerpoint/2010/main" val="47175129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37FAAD4-941C-4573-85C6-6AC776A75A4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106</a:t>
            </a:r>
          </a:p>
        </p:txBody>
      </p:sp>
      <p:sp>
        <p:nvSpPr>
          <p:cNvPr id="14" name="Star: 5 Points 13">
            <a:extLst>
              <a:ext uri="{FF2B5EF4-FFF2-40B4-BE49-F238E27FC236}">
                <a16:creationId xmlns:a16="http://schemas.microsoft.com/office/drawing/2014/main" id="{B9546A3B-D2EA-48A0-B850-0CC1A7514C23}"/>
              </a:ext>
            </a:extLst>
          </p:cNvPr>
          <p:cNvSpPr/>
          <p:nvPr/>
        </p:nvSpPr>
        <p:spPr>
          <a:xfrm>
            <a:off x="10147187" y="420493"/>
            <a:ext cx="1814733" cy="2067951"/>
          </a:xfrm>
          <a:prstGeom prst="star5">
            <a:avLst>
              <a:gd name="adj" fmla="val 1254"/>
              <a:gd name="hf" fmla="val 105146"/>
              <a:gd name="vf" fmla="val 11055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Rectangle 1">
            <a:extLst>
              <a:ext uri="{FF2B5EF4-FFF2-40B4-BE49-F238E27FC236}">
                <a16:creationId xmlns:a16="http://schemas.microsoft.com/office/drawing/2014/main" id="{B543FC3B-9664-4B6D-877C-5A625D1C327C}"/>
              </a:ext>
            </a:extLst>
          </p:cNvPr>
          <p:cNvSpPr/>
          <p:nvPr/>
        </p:nvSpPr>
        <p:spPr>
          <a:xfrm>
            <a:off x="1295551" y="894071"/>
            <a:ext cx="7036904" cy="338554"/>
          </a:xfrm>
          <a:prstGeom prst="rect">
            <a:avLst/>
          </a:prstGeom>
        </p:spPr>
        <p:txBody>
          <a:bodyPr wrap="square">
            <a:spAutoFit/>
          </a:bodyPr>
          <a:lstStyle/>
          <a:p>
            <a:r>
              <a:rPr lang="en-US" sz="1600" i="1" dirty="0">
                <a:solidFill>
                  <a:schemeClr val="bg1"/>
                </a:solidFill>
                <a:effectLst>
                  <a:outerShdw blurRad="38100" dist="38100" dir="2700000" algn="tl">
                    <a:srgbClr val="000000">
                      <a:alpha val="43137"/>
                    </a:srgbClr>
                  </a:outerShdw>
                </a:effectLst>
              </a:rPr>
              <a:t>God has given us moral agency, the power to choose, but we are</a:t>
            </a:r>
          </a:p>
        </p:txBody>
      </p:sp>
      <p:sp>
        <p:nvSpPr>
          <p:cNvPr id="7" name="Rectangle 6">
            <a:extLst>
              <a:ext uri="{FF2B5EF4-FFF2-40B4-BE49-F238E27FC236}">
                <a16:creationId xmlns:a16="http://schemas.microsoft.com/office/drawing/2014/main" id="{294B966C-0213-44A2-BCEC-E387BB12948C}"/>
              </a:ext>
            </a:extLst>
          </p:cNvPr>
          <p:cNvSpPr/>
          <p:nvPr/>
        </p:nvSpPr>
        <p:spPr>
          <a:xfrm>
            <a:off x="7126454" y="894071"/>
            <a:ext cx="2775824" cy="338554"/>
          </a:xfrm>
          <a:prstGeom prst="rect">
            <a:avLst/>
          </a:prstGeom>
        </p:spPr>
        <p:txBody>
          <a:bodyPr wrap="none">
            <a:spAutoFit/>
          </a:bodyPr>
          <a:lstStyle/>
          <a:p>
            <a:r>
              <a:rPr lang="en-US" sz="1600" i="1" dirty="0">
                <a:solidFill>
                  <a:schemeClr val="bg1"/>
                </a:solidFill>
                <a:effectLst>
                  <a:outerShdw blurRad="38100" dist="38100" dir="2700000" algn="tl">
                    <a:srgbClr val="000000">
                      <a:alpha val="43137"/>
                    </a:srgbClr>
                  </a:outerShdw>
                </a:effectLst>
              </a:rPr>
              <a:t>accountable for our choices.</a:t>
            </a:r>
          </a:p>
        </p:txBody>
      </p:sp>
      <p:sp>
        <p:nvSpPr>
          <p:cNvPr id="9" name="Rectangle 8">
            <a:extLst>
              <a:ext uri="{FF2B5EF4-FFF2-40B4-BE49-F238E27FC236}">
                <a16:creationId xmlns:a16="http://schemas.microsoft.com/office/drawing/2014/main" id="{AB91D55E-AC89-447B-A21C-6B945151CEF8}"/>
              </a:ext>
            </a:extLst>
          </p:cNvPr>
          <p:cNvSpPr/>
          <p:nvPr/>
        </p:nvSpPr>
        <p:spPr>
          <a:xfrm>
            <a:off x="1294686" y="1288712"/>
            <a:ext cx="4339650" cy="369332"/>
          </a:xfrm>
          <a:prstGeom prst="rect">
            <a:avLst/>
          </a:prstGeom>
        </p:spPr>
        <p:txBody>
          <a:bodyPr wrap="none">
            <a:spAutoFit/>
          </a:bodyPr>
          <a:lstStyle/>
          <a:p>
            <a:r>
              <a:rPr lang="en-US" b="1" dirty="0">
                <a:solidFill>
                  <a:schemeClr val="bg1">
                    <a:lumMod val="85000"/>
                    <a:lumOff val="15000"/>
                  </a:schemeClr>
                </a:solidFill>
              </a:rPr>
              <a:t>Doctrine and Covenants 101:81-84	</a:t>
            </a:r>
          </a:p>
        </p:txBody>
      </p:sp>
      <p:sp>
        <p:nvSpPr>
          <p:cNvPr id="8" name="Rectangle 7">
            <a:extLst>
              <a:ext uri="{FF2B5EF4-FFF2-40B4-BE49-F238E27FC236}">
                <a16:creationId xmlns:a16="http://schemas.microsoft.com/office/drawing/2014/main" id="{2EA70AB7-4F37-4C41-A174-FF7102F152CE}"/>
              </a:ext>
            </a:extLst>
          </p:cNvPr>
          <p:cNvSpPr/>
          <p:nvPr/>
        </p:nvSpPr>
        <p:spPr>
          <a:xfrm>
            <a:off x="1294686" y="1565280"/>
            <a:ext cx="8607592" cy="2062103"/>
          </a:xfrm>
          <a:prstGeom prst="rect">
            <a:avLst/>
          </a:prstGeom>
        </p:spPr>
        <p:txBody>
          <a:bodyPr wrap="square">
            <a:spAutoFit/>
          </a:bodyPr>
          <a:lstStyle/>
          <a:p>
            <a:pPr algn="just" fontAlgn="base"/>
            <a:r>
              <a:rPr lang="en-US" sz="1600" b="1" dirty="0">
                <a:solidFill>
                  <a:schemeClr val="bg1"/>
                </a:solidFill>
                <a:latin typeface="Palatino"/>
              </a:rPr>
              <a:t>81 </a:t>
            </a:r>
            <a:r>
              <a:rPr lang="en-US" sz="1600" dirty="0">
                <a:solidFill>
                  <a:schemeClr val="bg1"/>
                </a:solidFill>
                <a:latin typeface="Palatino"/>
              </a:rPr>
              <a:t>Now, unto what shall I liken the children of Zion? I will liken them unto the parable of the woman and the unjust judge, for men ought always to pray and not to faint, which saith—</a:t>
            </a:r>
          </a:p>
          <a:p>
            <a:pPr algn="just" fontAlgn="base"/>
            <a:r>
              <a:rPr lang="en-US" sz="1600" b="1" dirty="0">
                <a:solidFill>
                  <a:schemeClr val="bg1"/>
                </a:solidFill>
                <a:latin typeface="Palatino"/>
              </a:rPr>
              <a:t>82 </a:t>
            </a:r>
            <a:r>
              <a:rPr lang="en-US" sz="1600" dirty="0">
                <a:solidFill>
                  <a:schemeClr val="bg1"/>
                </a:solidFill>
                <a:latin typeface="Palatino"/>
              </a:rPr>
              <a:t>There was in a city a judge which feared not God, neither regarded man.</a:t>
            </a:r>
          </a:p>
          <a:p>
            <a:pPr algn="just" fontAlgn="base"/>
            <a:r>
              <a:rPr lang="en-US" sz="1600" b="1" dirty="0">
                <a:solidFill>
                  <a:schemeClr val="bg1"/>
                </a:solidFill>
                <a:latin typeface="Palatino"/>
              </a:rPr>
              <a:t>83 </a:t>
            </a:r>
            <a:r>
              <a:rPr lang="en-US" sz="1600" dirty="0">
                <a:solidFill>
                  <a:schemeClr val="bg1"/>
                </a:solidFill>
                <a:latin typeface="Palatino"/>
              </a:rPr>
              <a:t>And there was a widow in that city, and she came unto him, saying: Avenge me of mine adversary.</a:t>
            </a:r>
          </a:p>
          <a:p>
            <a:pPr algn="just" fontAlgn="base"/>
            <a:r>
              <a:rPr lang="en-US" sz="1600" b="1" dirty="0">
                <a:solidFill>
                  <a:schemeClr val="bg1"/>
                </a:solidFill>
                <a:latin typeface="Palatino"/>
              </a:rPr>
              <a:t>84 </a:t>
            </a:r>
            <a:r>
              <a:rPr lang="en-US" sz="1600" dirty="0">
                <a:solidFill>
                  <a:schemeClr val="bg1"/>
                </a:solidFill>
                <a:latin typeface="Palatino"/>
              </a:rPr>
              <a:t>And he would not for a while, but afterward he said within himself: Though I fear not God, nor regard man, yet because this widow troubleth me I will avenge her, lest by her continual coming she weary me.</a:t>
            </a:r>
            <a:endParaRPr lang="en-US" sz="1600" b="0" i="0" dirty="0">
              <a:solidFill>
                <a:schemeClr val="bg1"/>
              </a:solidFill>
              <a:effectLst/>
              <a:latin typeface="Palatino"/>
            </a:endParaRPr>
          </a:p>
        </p:txBody>
      </p:sp>
      <p:sp>
        <p:nvSpPr>
          <p:cNvPr id="11" name="Rectangle 10">
            <a:extLst>
              <a:ext uri="{FF2B5EF4-FFF2-40B4-BE49-F238E27FC236}">
                <a16:creationId xmlns:a16="http://schemas.microsoft.com/office/drawing/2014/main" id="{37CA4985-34FA-4DAD-9228-D65CEC241B47}"/>
              </a:ext>
            </a:extLst>
          </p:cNvPr>
          <p:cNvSpPr/>
          <p:nvPr/>
        </p:nvSpPr>
        <p:spPr>
          <a:xfrm>
            <a:off x="5083955" y="1287156"/>
            <a:ext cx="646331" cy="369332"/>
          </a:xfrm>
          <a:prstGeom prst="rect">
            <a:avLst/>
          </a:prstGeom>
        </p:spPr>
        <p:txBody>
          <a:bodyPr wrap="none">
            <a:spAutoFit/>
          </a:bodyPr>
          <a:lstStyle/>
          <a:p>
            <a:r>
              <a:rPr lang="en-US" b="1" dirty="0">
                <a:solidFill>
                  <a:schemeClr val="bg1">
                    <a:lumMod val="85000"/>
                    <a:lumOff val="15000"/>
                  </a:schemeClr>
                </a:solidFill>
              </a:rPr>
              <a:t>-88.	</a:t>
            </a:r>
          </a:p>
        </p:txBody>
      </p:sp>
      <p:sp>
        <p:nvSpPr>
          <p:cNvPr id="10" name="Rectangle 9">
            <a:extLst>
              <a:ext uri="{FF2B5EF4-FFF2-40B4-BE49-F238E27FC236}">
                <a16:creationId xmlns:a16="http://schemas.microsoft.com/office/drawing/2014/main" id="{E59AA68C-F1D6-4AC6-8334-F459C1A135DD}"/>
              </a:ext>
            </a:extLst>
          </p:cNvPr>
          <p:cNvSpPr/>
          <p:nvPr/>
        </p:nvSpPr>
        <p:spPr>
          <a:xfrm>
            <a:off x="1294685" y="3508512"/>
            <a:ext cx="8607591" cy="1077218"/>
          </a:xfrm>
          <a:prstGeom prst="rect">
            <a:avLst/>
          </a:prstGeom>
        </p:spPr>
        <p:txBody>
          <a:bodyPr wrap="square">
            <a:spAutoFit/>
          </a:bodyPr>
          <a:lstStyle/>
          <a:p>
            <a:pPr algn="just" fontAlgn="base"/>
            <a:r>
              <a:rPr lang="en-US" sz="1600" b="1" dirty="0">
                <a:solidFill>
                  <a:schemeClr val="bg1"/>
                </a:solidFill>
                <a:latin typeface="Palatino"/>
              </a:rPr>
              <a:t>85 </a:t>
            </a:r>
            <a:r>
              <a:rPr lang="en-US" sz="1600" dirty="0">
                <a:solidFill>
                  <a:schemeClr val="bg1"/>
                </a:solidFill>
                <a:latin typeface="Palatino"/>
              </a:rPr>
              <a:t>Thus will I liken the children of Zion.</a:t>
            </a:r>
          </a:p>
          <a:p>
            <a:pPr algn="just" fontAlgn="base"/>
            <a:r>
              <a:rPr lang="en-US" sz="1600" b="1" dirty="0">
                <a:solidFill>
                  <a:schemeClr val="bg1"/>
                </a:solidFill>
                <a:latin typeface="Palatino"/>
              </a:rPr>
              <a:t>86 </a:t>
            </a:r>
            <a:r>
              <a:rPr lang="en-US" sz="1600" dirty="0">
                <a:solidFill>
                  <a:schemeClr val="bg1"/>
                </a:solidFill>
                <a:latin typeface="Palatino"/>
              </a:rPr>
              <a:t>Let them importune at the feet of the judge;</a:t>
            </a:r>
          </a:p>
          <a:p>
            <a:pPr algn="just" fontAlgn="base"/>
            <a:r>
              <a:rPr lang="en-US" sz="1600" b="1" dirty="0">
                <a:solidFill>
                  <a:schemeClr val="bg1"/>
                </a:solidFill>
                <a:latin typeface="Palatino"/>
              </a:rPr>
              <a:t>87 </a:t>
            </a:r>
            <a:r>
              <a:rPr lang="en-US" sz="1600" dirty="0">
                <a:solidFill>
                  <a:schemeClr val="bg1"/>
                </a:solidFill>
                <a:latin typeface="Palatino"/>
              </a:rPr>
              <a:t>And if he heed them not, let them importune at the feet of the governor;</a:t>
            </a:r>
          </a:p>
          <a:p>
            <a:pPr algn="just" fontAlgn="base"/>
            <a:r>
              <a:rPr lang="en-US" sz="1600" b="1" dirty="0">
                <a:solidFill>
                  <a:schemeClr val="bg1"/>
                </a:solidFill>
                <a:latin typeface="Palatino"/>
              </a:rPr>
              <a:t>88 </a:t>
            </a:r>
            <a:r>
              <a:rPr lang="en-US" sz="1600" dirty="0">
                <a:solidFill>
                  <a:schemeClr val="bg1"/>
                </a:solidFill>
                <a:latin typeface="Palatino"/>
              </a:rPr>
              <a:t>And if the governor heed them not, let them importune at the feet of the president;</a:t>
            </a:r>
            <a:endParaRPr lang="en-US" sz="1600" b="0" i="0" dirty="0">
              <a:solidFill>
                <a:schemeClr val="bg1"/>
              </a:solidFill>
              <a:effectLst/>
              <a:latin typeface="Palatino"/>
            </a:endParaRPr>
          </a:p>
        </p:txBody>
      </p:sp>
      <p:sp>
        <p:nvSpPr>
          <p:cNvPr id="12" name="Rectangle 11">
            <a:extLst>
              <a:ext uri="{FF2B5EF4-FFF2-40B4-BE49-F238E27FC236}">
                <a16:creationId xmlns:a16="http://schemas.microsoft.com/office/drawing/2014/main" id="{60E21E81-5064-4D5F-9CA4-F429BF7F03E3}"/>
              </a:ext>
            </a:extLst>
          </p:cNvPr>
          <p:cNvSpPr/>
          <p:nvPr/>
        </p:nvSpPr>
        <p:spPr>
          <a:xfrm>
            <a:off x="1313909" y="4568301"/>
            <a:ext cx="38138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might the widow represent?</a:t>
            </a:r>
          </a:p>
        </p:txBody>
      </p:sp>
      <p:sp>
        <p:nvSpPr>
          <p:cNvPr id="13" name="Rectangle 12">
            <a:extLst>
              <a:ext uri="{FF2B5EF4-FFF2-40B4-BE49-F238E27FC236}">
                <a16:creationId xmlns:a16="http://schemas.microsoft.com/office/drawing/2014/main" id="{979DC438-D0A4-499C-9A0E-860CC0F4A09F}"/>
              </a:ext>
            </a:extLst>
          </p:cNvPr>
          <p:cNvSpPr/>
          <p:nvPr/>
        </p:nvSpPr>
        <p:spPr>
          <a:xfrm>
            <a:off x="1313909" y="4937633"/>
            <a:ext cx="2388795" cy="338554"/>
          </a:xfrm>
          <a:prstGeom prst="rect">
            <a:avLst/>
          </a:prstGeom>
        </p:spPr>
        <p:txBody>
          <a:bodyPr wrap="none">
            <a:spAutoFit/>
          </a:bodyPr>
          <a:lstStyle/>
          <a:p>
            <a:r>
              <a:rPr lang="en-US" sz="1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Members of the Church.</a:t>
            </a:r>
          </a:p>
        </p:txBody>
      </p:sp>
      <p:sp>
        <p:nvSpPr>
          <p:cNvPr id="15" name="Rectangle 14">
            <a:extLst>
              <a:ext uri="{FF2B5EF4-FFF2-40B4-BE49-F238E27FC236}">
                <a16:creationId xmlns:a16="http://schemas.microsoft.com/office/drawing/2014/main" id="{17D05FB7-98C4-4C6B-B5C2-6218D1684F40}"/>
              </a:ext>
            </a:extLst>
          </p:cNvPr>
          <p:cNvSpPr/>
          <p:nvPr/>
        </p:nvSpPr>
        <p:spPr>
          <a:xfrm>
            <a:off x="1313909" y="5272010"/>
            <a:ext cx="371127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could the judge represent?</a:t>
            </a:r>
          </a:p>
        </p:txBody>
      </p:sp>
      <p:sp>
        <p:nvSpPr>
          <p:cNvPr id="16" name="Rectangle 15">
            <a:extLst>
              <a:ext uri="{FF2B5EF4-FFF2-40B4-BE49-F238E27FC236}">
                <a16:creationId xmlns:a16="http://schemas.microsoft.com/office/drawing/2014/main" id="{4D6E413B-095B-4F1A-BA01-2E5D85305335}"/>
              </a:ext>
            </a:extLst>
          </p:cNvPr>
          <p:cNvSpPr/>
          <p:nvPr/>
        </p:nvSpPr>
        <p:spPr>
          <a:xfrm>
            <a:off x="1293492" y="5582540"/>
            <a:ext cx="8827191" cy="338554"/>
          </a:xfrm>
          <a:prstGeom prst="rect">
            <a:avLst/>
          </a:prstGeom>
        </p:spPr>
        <p:txBody>
          <a:bodyPr wrap="square">
            <a:spAutoFit/>
          </a:bodyPr>
          <a:lstStyle/>
          <a:p>
            <a:pPr algn="just"/>
            <a:r>
              <a:rPr lang="en-US" sz="1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judge could represent judges and government leaders whom the Saints would ask for help.</a:t>
            </a:r>
          </a:p>
        </p:txBody>
      </p:sp>
    </p:spTree>
    <p:extLst>
      <p:ext uri="{BB962C8B-B14F-4D97-AF65-F5344CB8AC3E}">
        <p14:creationId xmlns:p14="http://schemas.microsoft.com/office/powerpoint/2010/main" val="405307776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8)">
                                      <p:cBhvr>
                                        <p:cTn id="12" dur="2000"/>
                                        <p:tgtEl>
                                          <p:spTgt spid="8"/>
                                        </p:tgtEl>
                                      </p:cBhvr>
                                    </p:animEffect>
                                  </p:childTnLst>
                                </p:cTn>
                              </p:par>
                              <p:par>
                                <p:cTn id="13" presetID="21"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8)">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3"/>
                                        </p:tgtEl>
                                        <p:attrNameLst>
                                          <p:attrName>style.visibility</p:attrName>
                                        </p:attrNameLst>
                                      </p:cBhvr>
                                      <p:to>
                                        <p:strVal val="visible"/>
                                      </p:to>
                                    </p:set>
                                    <p:anim calcmode="lin" valueType="num">
                                      <p:cBhvr>
                                        <p:cTn id="33"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4" dur="250" fill="hold"/>
                                        <p:tgtEl>
                                          <p:spTgt spid="13"/>
                                        </p:tgtEl>
                                        <p:attrNameLst>
                                          <p:attrName>ppt_y</p:attrName>
                                        </p:attrNameLst>
                                      </p:cBhvr>
                                      <p:tavLst>
                                        <p:tav tm="0">
                                          <p:val>
                                            <p:strVal val="#ppt_y"/>
                                          </p:val>
                                        </p:tav>
                                        <p:tav tm="100000">
                                          <p:val>
                                            <p:strVal val="#ppt_y"/>
                                          </p:val>
                                        </p:tav>
                                      </p:tavLst>
                                    </p:anim>
                                    <p:anim calcmode="lin" valueType="num">
                                      <p:cBhvr>
                                        <p:cTn id="35"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6"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250" tmFilter="0,0; .5, 1; 1, 1"/>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right)">
                                      <p:cBhvr>
                                        <p:cTn id="49"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p:bldP spid="11" grpId="0"/>
      <p:bldP spid="10" grpId="0"/>
      <p:bldP spid="12" grpId="0"/>
      <p:bldP spid="13"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37FAAD4-941C-4573-85C6-6AC776A75A4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106</a:t>
            </a:r>
          </a:p>
        </p:txBody>
      </p:sp>
      <p:sp>
        <p:nvSpPr>
          <p:cNvPr id="14" name="Star: 5 Points 13">
            <a:extLst>
              <a:ext uri="{FF2B5EF4-FFF2-40B4-BE49-F238E27FC236}">
                <a16:creationId xmlns:a16="http://schemas.microsoft.com/office/drawing/2014/main" id="{B9546A3B-D2EA-48A0-B850-0CC1A7514C23}"/>
              </a:ext>
            </a:extLst>
          </p:cNvPr>
          <p:cNvSpPr/>
          <p:nvPr/>
        </p:nvSpPr>
        <p:spPr>
          <a:xfrm>
            <a:off x="10147187" y="420493"/>
            <a:ext cx="1814733" cy="2067951"/>
          </a:xfrm>
          <a:prstGeom prst="star5">
            <a:avLst>
              <a:gd name="adj" fmla="val 1254"/>
              <a:gd name="hf" fmla="val 105146"/>
              <a:gd name="vf" fmla="val 11055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Rectangle 1">
            <a:extLst>
              <a:ext uri="{FF2B5EF4-FFF2-40B4-BE49-F238E27FC236}">
                <a16:creationId xmlns:a16="http://schemas.microsoft.com/office/drawing/2014/main" id="{1198030C-8C40-405E-8490-A40BFD1CFAB5}"/>
              </a:ext>
            </a:extLst>
          </p:cNvPr>
          <p:cNvSpPr/>
          <p:nvPr/>
        </p:nvSpPr>
        <p:spPr>
          <a:xfrm>
            <a:off x="1391477" y="935557"/>
            <a:ext cx="690438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specific things did the Lord instruct the Saints to do?</a:t>
            </a:r>
          </a:p>
        </p:txBody>
      </p:sp>
      <p:sp>
        <p:nvSpPr>
          <p:cNvPr id="6" name="Rectangle 5">
            <a:extLst>
              <a:ext uri="{FF2B5EF4-FFF2-40B4-BE49-F238E27FC236}">
                <a16:creationId xmlns:a16="http://schemas.microsoft.com/office/drawing/2014/main" id="{8B752494-5F11-44CB-838B-0F8B96CF8A56}"/>
              </a:ext>
            </a:extLst>
          </p:cNvPr>
          <p:cNvSpPr/>
          <p:nvPr/>
        </p:nvSpPr>
        <p:spPr>
          <a:xfrm>
            <a:off x="1391477" y="1350841"/>
            <a:ext cx="4339650" cy="369332"/>
          </a:xfrm>
          <a:prstGeom prst="rect">
            <a:avLst/>
          </a:prstGeom>
        </p:spPr>
        <p:txBody>
          <a:bodyPr wrap="none">
            <a:spAutoFit/>
          </a:bodyPr>
          <a:lstStyle/>
          <a:p>
            <a:r>
              <a:rPr lang="en-US" b="1" dirty="0">
                <a:solidFill>
                  <a:schemeClr val="bg1">
                    <a:lumMod val="85000"/>
                    <a:lumOff val="15000"/>
                  </a:schemeClr>
                </a:solidFill>
              </a:rPr>
              <a:t>Doctrine and Covenants 101:89-91	</a:t>
            </a:r>
          </a:p>
        </p:txBody>
      </p:sp>
      <p:sp>
        <p:nvSpPr>
          <p:cNvPr id="3" name="Rectangle 2">
            <a:extLst>
              <a:ext uri="{FF2B5EF4-FFF2-40B4-BE49-F238E27FC236}">
                <a16:creationId xmlns:a16="http://schemas.microsoft.com/office/drawing/2014/main" id="{E457AC03-21ED-4C41-A6FA-9DF5B0A29EDF}"/>
              </a:ext>
            </a:extLst>
          </p:cNvPr>
          <p:cNvSpPr/>
          <p:nvPr/>
        </p:nvSpPr>
        <p:spPr>
          <a:xfrm>
            <a:off x="1391477" y="1607101"/>
            <a:ext cx="8587410" cy="1569660"/>
          </a:xfrm>
          <a:prstGeom prst="rect">
            <a:avLst/>
          </a:prstGeom>
        </p:spPr>
        <p:txBody>
          <a:bodyPr wrap="square">
            <a:spAutoFit/>
          </a:bodyPr>
          <a:lstStyle/>
          <a:p>
            <a:pPr algn="just" fontAlgn="base"/>
            <a:r>
              <a:rPr lang="en-US" sz="1600" b="1" dirty="0">
                <a:solidFill>
                  <a:schemeClr val="bg1"/>
                </a:solidFill>
                <a:latin typeface="Palatino"/>
              </a:rPr>
              <a:t>89 </a:t>
            </a:r>
            <a:r>
              <a:rPr lang="en-US" sz="1600" dirty="0">
                <a:solidFill>
                  <a:schemeClr val="bg1"/>
                </a:solidFill>
                <a:latin typeface="Palatino"/>
              </a:rPr>
              <a:t>And if the president heed them not, then will the Lord arise and come forth out of his hiding place, and in his fury vex the nation;</a:t>
            </a:r>
          </a:p>
          <a:p>
            <a:pPr algn="just" fontAlgn="base"/>
            <a:r>
              <a:rPr lang="en-US" sz="1600" b="1" dirty="0">
                <a:solidFill>
                  <a:schemeClr val="bg1"/>
                </a:solidFill>
                <a:latin typeface="Palatino"/>
              </a:rPr>
              <a:t>90 </a:t>
            </a:r>
            <a:r>
              <a:rPr lang="en-US" sz="1600" dirty="0">
                <a:solidFill>
                  <a:schemeClr val="bg1"/>
                </a:solidFill>
                <a:latin typeface="Palatino"/>
              </a:rPr>
              <a:t>And in his hot displeasure, and in his fierce anger, in his time, will cut off those wicked, unfaithful, and unjust stewards, and appoint them their portion among hypocrites, and unbelievers;</a:t>
            </a:r>
          </a:p>
          <a:p>
            <a:pPr algn="just" fontAlgn="base"/>
            <a:r>
              <a:rPr lang="en-US" sz="1600" b="1" dirty="0">
                <a:solidFill>
                  <a:schemeClr val="bg1"/>
                </a:solidFill>
                <a:latin typeface="Palatino"/>
              </a:rPr>
              <a:t>91 </a:t>
            </a:r>
            <a:r>
              <a:rPr lang="en-US" sz="1600" dirty="0">
                <a:solidFill>
                  <a:schemeClr val="bg1"/>
                </a:solidFill>
                <a:latin typeface="Palatino"/>
              </a:rPr>
              <a:t>Even in outer darkness, where there is weeping, and wailing, and gnashing of teeth.</a:t>
            </a:r>
            <a:endParaRPr lang="en-US" sz="1600" b="0" i="0" dirty="0">
              <a:solidFill>
                <a:schemeClr val="bg1"/>
              </a:solidFill>
              <a:effectLst/>
              <a:latin typeface="Palatino"/>
            </a:endParaRPr>
          </a:p>
        </p:txBody>
      </p:sp>
      <p:sp>
        <p:nvSpPr>
          <p:cNvPr id="7" name="Rectangle 6">
            <a:extLst>
              <a:ext uri="{FF2B5EF4-FFF2-40B4-BE49-F238E27FC236}">
                <a16:creationId xmlns:a16="http://schemas.microsoft.com/office/drawing/2014/main" id="{0335FA68-6A54-4216-AABE-CCF3AEF544E4}"/>
              </a:ext>
            </a:extLst>
          </p:cNvPr>
          <p:cNvSpPr/>
          <p:nvPr/>
        </p:nvSpPr>
        <p:spPr>
          <a:xfrm>
            <a:off x="5160332" y="1343785"/>
            <a:ext cx="646331" cy="369332"/>
          </a:xfrm>
          <a:prstGeom prst="rect">
            <a:avLst/>
          </a:prstGeom>
        </p:spPr>
        <p:txBody>
          <a:bodyPr wrap="none">
            <a:spAutoFit/>
          </a:bodyPr>
          <a:lstStyle/>
          <a:p>
            <a:r>
              <a:rPr lang="en-US" b="1" dirty="0">
                <a:solidFill>
                  <a:schemeClr val="bg1">
                    <a:lumMod val="85000"/>
                    <a:lumOff val="15000"/>
                  </a:schemeClr>
                </a:solidFill>
              </a:rPr>
              <a:t>-95.	</a:t>
            </a:r>
          </a:p>
        </p:txBody>
      </p:sp>
      <p:sp>
        <p:nvSpPr>
          <p:cNvPr id="4" name="Rectangle 3">
            <a:extLst>
              <a:ext uri="{FF2B5EF4-FFF2-40B4-BE49-F238E27FC236}">
                <a16:creationId xmlns:a16="http://schemas.microsoft.com/office/drawing/2014/main" id="{2FC109F3-0D86-4320-9DF9-5B3A3C0CE2B6}"/>
              </a:ext>
            </a:extLst>
          </p:cNvPr>
          <p:cNvSpPr/>
          <p:nvPr/>
        </p:nvSpPr>
        <p:spPr>
          <a:xfrm>
            <a:off x="1391476" y="3055416"/>
            <a:ext cx="8587409" cy="1569660"/>
          </a:xfrm>
          <a:prstGeom prst="rect">
            <a:avLst/>
          </a:prstGeom>
        </p:spPr>
        <p:txBody>
          <a:bodyPr wrap="square">
            <a:spAutoFit/>
          </a:bodyPr>
          <a:lstStyle/>
          <a:p>
            <a:pPr algn="just" fontAlgn="base"/>
            <a:r>
              <a:rPr lang="en-US" sz="1600" b="1" dirty="0">
                <a:solidFill>
                  <a:schemeClr val="bg1"/>
                </a:solidFill>
                <a:latin typeface="Palatino"/>
              </a:rPr>
              <a:t>92 </a:t>
            </a:r>
            <a:r>
              <a:rPr lang="en-US" sz="1600" dirty="0">
                <a:solidFill>
                  <a:schemeClr val="bg1"/>
                </a:solidFill>
                <a:latin typeface="Palatino"/>
              </a:rPr>
              <a:t>Pray ye, therefore, that their ears may be opened unto your cries, that I may be merciful unto them, that these things may not come upon them.</a:t>
            </a:r>
          </a:p>
          <a:p>
            <a:pPr algn="just" fontAlgn="base"/>
            <a:r>
              <a:rPr lang="en-US" sz="1600" b="1" dirty="0">
                <a:solidFill>
                  <a:schemeClr val="bg1"/>
                </a:solidFill>
                <a:latin typeface="Palatino"/>
              </a:rPr>
              <a:t>93 </a:t>
            </a:r>
            <a:r>
              <a:rPr lang="en-US" sz="1600" dirty="0">
                <a:solidFill>
                  <a:schemeClr val="bg1"/>
                </a:solidFill>
                <a:latin typeface="Palatino"/>
              </a:rPr>
              <a:t>What I have said unto you must needs be, that all men may be left without excuse;</a:t>
            </a:r>
          </a:p>
          <a:p>
            <a:pPr algn="just" fontAlgn="base"/>
            <a:r>
              <a:rPr lang="en-US" sz="1600" b="1" dirty="0">
                <a:solidFill>
                  <a:schemeClr val="bg1"/>
                </a:solidFill>
                <a:latin typeface="Palatino"/>
              </a:rPr>
              <a:t>94 </a:t>
            </a:r>
            <a:r>
              <a:rPr lang="en-US" sz="1600" dirty="0">
                <a:solidFill>
                  <a:schemeClr val="bg1"/>
                </a:solidFill>
                <a:latin typeface="Palatino"/>
              </a:rPr>
              <a:t>That wise men and rulers may hear and know that which they have never considered;</a:t>
            </a:r>
          </a:p>
          <a:p>
            <a:pPr algn="just" fontAlgn="base"/>
            <a:r>
              <a:rPr lang="en-US" sz="1600" b="1" dirty="0">
                <a:solidFill>
                  <a:schemeClr val="bg1"/>
                </a:solidFill>
                <a:latin typeface="Palatino"/>
              </a:rPr>
              <a:t>95 </a:t>
            </a:r>
            <a:r>
              <a:rPr lang="en-US" sz="1600" dirty="0">
                <a:solidFill>
                  <a:schemeClr val="bg1"/>
                </a:solidFill>
                <a:latin typeface="Palatino"/>
              </a:rPr>
              <a:t>That I may proceed to bring to pass my act, my strange act, and perform my work, my strange work, that men may discern between the righteous and the wicked, saith your God.</a:t>
            </a:r>
            <a:endParaRPr lang="en-US" sz="1600" b="0" i="0" dirty="0">
              <a:solidFill>
                <a:schemeClr val="bg1"/>
              </a:solidFill>
              <a:effectLst/>
              <a:latin typeface="Palatino"/>
            </a:endParaRPr>
          </a:p>
        </p:txBody>
      </p:sp>
      <p:sp>
        <p:nvSpPr>
          <p:cNvPr id="8" name="Rectangle 7">
            <a:extLst>
              <a:ext uri="{FF2B5EF4-FFF2-40B4-BE49-F238E27FC236}">
                <a16:creationId xmlns:a16="http://schemas.microsoft.com/office/drawing/2014/main" id="{95916B81-FECB-4129-B2A9-A033165B56D7}"/>
              </a:ext>
            </a:extLst>
          </p:cNvPr>
          <p:cNvSpPr/>
          <p:nvPr/>
        </p:nvSpPr>
        <p:spPr>
          <a:xfrm>
            <a:off x="1391476" y="4638328"/>
            <a:ext cx="51603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verse 92 teach us about the Lord?</a:t>
            </a:r>
          </a:p>
        </p:txBody>
      </p:sp>
      <p:sp>
        <p:nvSpPr>
          <p:cNvPr id="9" name="Rectangle 8">
            <a:extLst>
              <a:ext uri="{FF2B5EF4-FFF2-40B4-BE49-F238E27FC236}">
                <a16:creationId xmlns:a16="http://schemas.microsoft.com/office/drawing/2014/main" id="{7A6EF722-5E9C-4608-8BFE-F755C5002DE3}"/>
              </a:ext>
            </a:extLst>
          </p:cNvPr>
          <p:cNvSpPr/>
          <p:nvPr/>
        </p:nvSpPr>
        <p:spPr>
          <a:xfrm>
            <a:off x="1391476" y="5026952"/>
            <a:ext cx="8587408"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 does not want to punish people. He wants all people to repent so He can be merciful to them”</a:t>
            </a:r>
          </a:p>
        </p:txBody>
      </p:sp>
    </p:spTree>
    <p:extLst>
      <p:ext uri="{BB962C8B-B14F-4D97-AF65-F5344CB8AC3E}">
        <p14:creationId xmlns:p14="http://schemas.microsoft.com/office/powerpoint/2010/main" val="38633512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down)">
                                      <p:cBhvr>
                                        <p:cTn id="7" dur="500"/>
                                        <p:tgtEl>
                                          <p:spTgt spid="6"/>
                                        </p:tgtEl>
                                      </p:cBhvr>
                                    </p:animEffect>
                                  </p:childTnLst>
                                </p:cTn>
                              </p:par>
                              <p:par>
                                <p:cTn id="8" presetID="5" presetClass="entr" presetSubtype="5"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out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1"/>
      <p:bldP spid="4"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 5 Points 1">
            <a:extLst>
              <a:ext uri="{FF2B5EF4-FFF2-40B4-BE49-F238E27FC236}">
                <a16:creationId xmlns:a16="http://schemas.microsoft.com/office/drawing/2014/main" id="{DD02A131-B144-4A5E-B0D4-11F27B993B25}"/>
              </a:ext>
            </a:extLst>
          </p:cNvPr>
          <p:cNvSpPr/>
          <p:nvPr/>
        </p:nvSpPr>
        <p:spPr>
          <a:xfrm>
            <a:off x="10147187" y="420493"/>
            <a:ext cx="1814733" cy="2067951"/>
          </a:xfrm>
          <a:prstGeom prst="star5">
            <a:avLst>
              <a:gd name="adj" fmla="val 2485"/>
              <a:gd name="hf" fmla="val 105146"/>
              <a:gd name="vf" fmla="val 11055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106</a:t>
            </a:r>
          </a:p>
        </p:txBody>
      </p:sp>
      <p:sp>
        <p:nvSpPr>
          <p:cNvPr id="3" name="Rectangle 2">
            <a:extLst>
              <a:ext uri="{FF2B5EF4-FFF2-40B4-BE49-F238E27FC236}">
                <a16:creationId xmlns:a16="http://schemas.microsoft.com/office/drawing/2014/main" id="{A45A8041-F84B-4507-A449-C607E8B54304}"/>
              </a:ext>
            </a:extLst>
          </p:cNvPr>
          <p:cNvSpPr/>
          <p:nvPr/>
        </p:nvSpPr>
        <p:spPr>
          <a:xfrm>
            <a:off x="2542582" y="2917588"/>
            <a:ext cx="7106835" cy="646331"/>
          </a:xfrm>
          <a:prstGeom prst="rect">
            <a:avLst/>
          </a:prstGeom>
        </p:spPr>
        <p:txBody>
          <a:bodyPr wrap="square">
            <a:spAutoFit/>
          </a:bodyPr>
          <a:lstStyle/>
          <a:p>
            <a:pPr algn="ctr"/>
            <a:r>
              <a:rPr lang="en-US" sz="3600" b="1" dirty="0">
                <a:solidFill>
                  <a:schemeClr val="bg1"/>
                </a:solidFill>
                <a:effectLst>
                  <a:outerShdw blurRad="38100" dist="38100" dir="2700000" algn="tl">
                    <a:srgbClr val="000000">
                      <a:alpha val="43137"/>
                    </a:srgbClr>
                  </a:outerShdw>
                </a:effectLst>
                <a:latin typeface="Bahnschrift Light SemiCondensed" panose="020B0502040204020203" pitchFamily="34" charset="0"/>
                <a:ea typeface="Microsoft Himalaya" panose="01010100010101010101" pitchFamily="2" charset="0"/>
                <a:cs typeface="Dubai" panose="020B0503030403030204" pitchFamily="34" charset="-78"/>
              </a:rPr>
              <a:t>Doctrine and Covenants 101:43-101.</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6D1729BA-AE65-4860-BE14-3BAB34C8795F}"/>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106</a:t>
            </a:r>
          </a:p>
        </p:txBody>
      </p:sp>
      <p:sp>
        <p:nvSpPr>
          <p:cNvPr id="4" name="Rectangle 3">
            <a:extLst>
              <a:ext uri="{FF2B5EF4-FFF2-40B4-BE49-F238E27FC236}">
                <a16:creationId xmlns:a16="http://schemas.microsoft.com/office/drawing/2014/main" id="{8F0962EF-52FF-4CCB-B054-73D7E1D8D642}"/>
              </a:ext>
            </a:extLst>
          </p:cNvPr>
          <p:cNvSpPr/>
          <p:nvPr/>
        </p:nvSpPr>
        <p:spPr>
          <a:xfrm>
            <a:off x="2143635" y="2767280"/>
            <a:ext cx="7904728" cy="1200329"/>
          </a:xfrm>
          <a:prstGeom prst="rect">
            <a:avLst/>
          </a:prstGeom>
        </p:spPr>
        <p:txBody>
          <a:bodyPr wrap="none">
            <a:spAutoFit/>
          </a:bodyPr>
          <a:lstStyle/>
          <a:p>
            <a:pPr algn="ctr"/>
            <a:r>
              <a:rPr lang="en-US" sz="3600" dirty="0">
                <a:solidFill>
                  <a:schemeClr val="bg1"/>
                </a:solidFill>
                <a:latin typeface="+mj-lt"/>
              </a:rPr>
              <a:t>“The Lord gives the parable of the </a:t>
            </a:r>
          </a:p>
          <a:p>
            <a:pPr algn="ctr"/>
            <a:r>
              <a:rPr lang="en-US" sz="3600" dirty="0">
                <a:solidFill>
                  <a:schemeClr val="bg1"/>
                </a:solidFill>
                <a:latin typeface="+mj-lt"/>
              </a:rPr>
              <a:t>nobleman and the olive trees”</a:t>
            </a:r>
          </a:p>
        </p:txBody>
      </p:sp>
      <p:sp>
        <p:nvSpPr>
          <p:cNvPr id="7" name="Rectangle 6">
            <a:extLst>
              <a:ext uri="{FF2B5EF4-FFF2-40B4-BE49-F238E27FC236}">
                <a16:creationId xmlns:a16="http://schemas.microsoft.com/office/drawing/2014/main" id="{363DBEF7-281D-4A1F-BB8F-5104B6779DF5}"/>
              </a:ext>
            </a:extLst>
          </p:cNvPr>
          <p:cNvSpPr/>
          <p:nvPr/>
        </p:nvSpPr>
        <p:spPr>
          <a:xfrm>
            <a:off x="1193202" y="890974"/>
            <a:ext cx="4532908" cy="400110"/>
          </a:xfrm>
          <a:prstGeom prst="rect">
            <a:avLst/>
          </a:prstGeom>
        </p:spPr>
        <p:txBody>
          <a:bodyPr wrap="none">
            <a:spAutoFit/>
          </a:bodyPr>
          <a:lstStyle/>
          <a:p>
            <a:r>
              <a:rPr lang="en-US" sz="2000" b="1" dirty="0">
                <a:solidFill>
                  <a:schemeClr val="bg1">
                    <a:lumMod val="85000"/>
                    <a:lumOff val="15000"/>
                  </a:schemeClr>
                </a:solidFill>
              </a:rPr>
              <a:t>Doctrine and Covenants 101:43-62.</a:t>
            </a:r>
          </a:p>
        </p:txBody>
      </p:sp>
      <p:sp>
        <p:nvSpPr>
          <p:cNvPr id="5" name="Star: 5 Points 4">
            <a:extLst>
              <a:ext uri="{FF2B5EF4-FFF2-40B4-BE49-F238E27FC236}">
                <a16:creationId xmlns:a16="http://schemas.microsoft.com/office/drawing/2014/main" id="{DA54B089-D30D-460A-AD02-5CD0E6D7FFB2}"/>
              </a:ext>
            </a:extLst>
          </p:cNvPr>
          <p:cNvSpPr/>
          <p:nvPr/>
        </p:nvSpPr>
        <p:spPr>
          <a:xfrm>
            <a:off x="10147187" y="420493"/>
            <a:ext cx="1814733" cy="2067951"/>
          </a:xfrm>
          <a:prstGeom prst="star5">
            <a:avLst>
              <a:gd name="adj" fmla="val 1254"/>
              <a:gd name="hf" fmla="val 105146"/>
              <a:gd name="vf" fmla="val 11055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96728E36-4C64-4718-8D07-389D93240B6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106</a:t>
            </a:r>
          </a:p>
        </p:txBody>
      </p:sp>
      <p:sp>
        <p:nvSpPr>
          <p:cNvPr id="13" name="Star: 5 Points 12">
            <a:extLst>
              <a:ext uri="{FF2B5EF4-FFF2-40B4-BE49-F238E27FC236}">
                <a16:creationId xmlns:a16="http://schemas.microsoft.com/office/drawing/2014/main" id="{E6F5A468-8030-43E1-A809-75BE9389CE1D}"/>
              </a:ext>
            </a:extLst>
          </p:cNvPr>
          <p:cNvSpPr/>
          <p:nvPr/>
        </p:nvSpPr>
        <p:spPr>
          <a:xfrm>
            <a:off x="10147187" y="420493"/>
            <a:ext cx="1814733" cy="2067951"/>
          </a:xfrm>
          <a:prstGeom prst="star5">
            <a:avLst>
              <a:gd name="adj" fmla="val 1254"/>
              <a:gd name="hf" fmla="val 105146"/>
              <a:gd name="vf" fmla="val 11055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Rectangle 3">
            <a:extLst>
              <a:ext uri="{FF2B5EF4-FFF2-40B4-BE49-F238E27FC236}">
                <a16:creationId xmlns:a16="http://schemas.microsoft.com/office/drawing/2014/main" id="{6B9DF518-991F-4126-B212-327B0B5E3A9A}"/>
              </a:ext>
            </a:extLst>
          </p:cNvPr>
          <p:cNvSpPr/>
          <p:nvPr/>
        </p:nvSpPr>
        <p:spPr>
          <a:xfrm>
            <a:off x="1388012" y="890974"/>
            <a:ext cx="2056973"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parable of the</a:t>
            </a:r>
          </a:p>
        </p:txBody>
      </p:sp>
      <p:sp>
        <p:nvSpPr>
          <p:cNvPr id="5" name="Rectangle 4">
            <a:extLst>
              <a:ext uri="{FF2B5EF4-FFF2-40B4-BE49-F238E27FC236}">
                <a16:creationId xmlns:a16="http://schemas.microsoft.com/office/drawing/2014/main" id="{21AA226D-CA90-49DE-A382-4C1EC8184642}"/>
              </a:ext>
            </a:extLst>
          </p:cNvPr>
          <p:cNvSpPr/>
          <p:nvPr/>
        </p:nvSpPr>
        <p:spPr>
          <a:xfrm>
            <a:off x="3329859" y="890974"/>
            <a:ext cx="3266407"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nobleman and the olive trees.</a:t>
            </a:r>
          </a:p>
        </p:txBody>
      </p:sp>
      <p:sp>
        <p:nvSpPr>
          <p:cNvPr id="15" name="Rectangle 14">
            <a:extLst>
              <a:ext uri="{FF2B5EF4-FFF2-40B4-BE49-F238E27FC236}">
                <a16:creationId xmlns:a16="http://schemas.microsoft.com/office/drawing/2014/main" id="{F9342663-9E8B-47F6-9416-6375B81DCF4C}"/>
              </a:ext>
            </a:extLst>
          </p:cNvPr>
          <p:cNvSpPr/>
          <p:nvPr/>
        </p:nvSpPr>
        <p:spPr>
          <a:xfrm>
            <a:off x="1388012" y="1454468"/>
            <a:ext cx="4162614" cy="400110"/>
          </a:xfrm>
          <a:prstGeom prst="rect">
            <a:avLst/>
          </a:prstGeom>
        </p:spPr>
        <p:txBody>
          <a:bodyPr wrap="none">
            <a:spAutoFit/>
          </a:bodyPr>
          <a:lstStyle/>
          <a:p>
            <a:r>
              <a:rPr lang="en-US" sz="2000" b="1" dirty="0">
                <a:solidFill>
                  <a:schemeClr val="bg1">
                    <a:lumMod val="85000"/>
                    <a:lumOff val="15000"/>
                  </a:schemeClr>
                </a:solidFill>
              </a:rPr>
              <a:t>Doctrine and Covenants 101:43.</a:t>
            </a:r>
          </a:p>
        </p:txBody>
      </p:sp>
      <p:sp>
        <p:nvSpPr>
          <p:cNvPr id="16" name="Rectangle 15">
            <a:extLst>
              <a:ext uri="{FF2B5EF4-FFF2-40B4-BE49-F238E27FC236}">
                <a16:creationId xmlns:a16="http://schemas.microsoft.com/office/drawing/2014/main" id="{A4A27B2E-B654-4004-9396-92C3909E4D50}"/>
              </a:ext>
            </a:extLst>
          </p:cNvPr>
          <p:cNvSpPr/>
          <p:nvPr/>
        </p:nvSpPr>
        <p:spPr>
          <a:xfrm>
            <a:off x="1388011" y="1734658"/>
            <a:ext cx="8759175" cy="646331"/>
          </a:xfrm>
          <a:prstGeom prst="rect">
            <a:avLst/>
          </a:prstGeom>
        </p:spPr>
        <p:txBody>
          <a:bodyPr wrap="square">
            <a:spAutoFit/>
          </a:bodyPr>
          <a:lstStyle/>
          <a:p>
            <a:pPr algn="just"/>
            <a:r>
              <a:rPr lang="en-US" dirty="0">
                <a:solidFill>
                  <a:schemeClr val="bg1"/>
                </a:solidFill>
                <a:latin typeface="Palatino"/>
              </a:rPr>
              <a:t>And now, I will show unto you a parable, that you may know my will concerning the redemption of Zion.</a:t>
            </a:r>
            <a:endParaRPr lang="en-US" dirty="0">
              <a:solidFill>
                <a:schemeClr val="bg1"/>
              </a:solidFill>
            </a:endParaRPr>
          </a:p>
        </p:txBody>
      </p:sp>
      <p:sp>
        <p:nvSpPr>
          <p:cNvPr id="17" name="Rectangle 16">
            <a:extLst>
              <a:ext uri="{FF2B5EF4-FFF2-40B4-BE49-F238E27FC236}">
                <a16:creationId xmlns:a16="http://schemas.microsoft.com/office/drawing/2014/main" id="{D184B428-814C-4C8A-B817-03C656C6E16C}"/>
              </a:ext>
            </a:extLst>
          </p:cNvPr>
          <p:cNvSpPr/>
          <p:nvPr/>
        </p:nvSpPr>
        <p:spPr>
          <a:xfrm>
            <a:off x="1388010" y="2307685"/>
            <a:ext cx="4532908" cy="400110"/>
          </a:xfrm>
          <a:prstGeom prst="rect">
            <a:avLst/>
          </a:prstGeom>
        </p:spPr>
        <p:txBody>
          <a:bodyPr wrap="none">
            <a:spAutoFit/>
          </a:bodyPr>
          <a:lstStyle/>
          <a:p>
            <a:r>
              <a:rPr lang="en-US" sz="2000" b="1" dirty="0">
                <a:solidFill>
                  <a:schemeClr val="bg1">
                    <a:lumMod val="85000"/>
                    <a:lumOff val="15000"/>
                  </a:schemeClr>
                </a:solidFill>
              </a:rPr>
              <a:t>Doctrine and Covenants 101:44-45.</a:t>
            </a:r>
          </a:p>
        </p:txBody>
      </p:sp>
      <p:sp>
        <p:nvSpPr>
          <p:cNvPr id="18" name="Rectangle 17">
            <a:extLst>
              <a:ext uri="{FF2B5EF4-FFF2-40B4-BE49-F238E27FC236}">
                <a16:creationId xmlns:a16="http://schemas.microsoft.com/office/drawing/2014/main" id="{F8D3EF6F-5C6B-48BE-8C7F-9644CFFA1B08}"/>
              </a:ext>
            </a:extLst>
          </p:cNvPr>
          <p:cNvSpPr/>
          <p:nvPr/>
        </p:nvSpPr>
        <p:spPr>
          <a:xfrm>
            <a:off x="1412342" y="2611379"/>
            <a:ext cx="8759175" cy="1323439"/>
          </a:xfrm>
          <a:prstGeom prst="rect">
            <a:avLst/>
          </a:prstGeom>
        </p:spPr>
        <p:txBody>
          <a:bodyPr wrap="square">
            <a:spAutoFit/>
          </a:bodyPr>
          <a:lstStyle/>
          <a:p>
            <a:pPr algn="just" fontAlgn="base"/>
            <a:r>
              <a:rPr lang="en-US" sz="1600" b="1" dirty="0">
                <a:solidFill>
                  <a:schemeClr val="bg1"/>
                </a:solidFill>
                <a:latin typeface="Palatino"/>
              </a:rPr>
              <a:t>44 </a:t>
            </a:r>
            <a:r>
              <a:rPr lang="en-US" sz="1600" dirty="0">
                <a:solidFill>
                  <a:schemeClr val="bg1"/>
                </a:solidFill>
                <a:latin typeface="Palatino"/>
              </a:rPr>
              <a:t>A certain nobleman had a spot of land, very choice; and he said unto his servants: Go ye unto my vineyard, even upon this very choice piece of land, and plant twelve olive trees;</a:t>
            </a:r>
          </a:p>
          <a:p>
            <a:pPr algn="just" fontAlgn="base"/>
            <a:r>
              <a:rPr lang="en-US" sz="1600" b="1" dirty="0">
                <a:solidFill>
                  <a:schemeClr val="bg1"/>
                </a:solidFill>
                <a:latin typeface="Palatino"/>
              </a:rPr>
              <a:t>45 </a:t>
            </a:r>
            <a:r>
              <a:rPr lang="en-US" sz="1600" dirty="0">
                <a:solidFill>
                  <a:schemeClr val="bg1"/>
                </a:solidFill>
                <a:latin typeface="Palatino"/>
              </a:rPr>
              <a:t>And set watchmen round about them, and build a tower, that one may overlook the land round about, to be a watchman upon the tower, that mine olive trees may not be broken down when the enemy shall come to spoil and take upon themselves the fruit of my vineyard.</a:t>
            </a:r>
            <a:endParaRPr lang="en-US" sz="1600" b="0" i="0" dirty="0">
              <a:solidFill>
                <a:schemeClr val="bg1"/>
              </a:solidFill>
              <a:effectLst/>
              <a:latin typeface="Palatino"/>
            </a:endParaRPr>
          </a:p>
        </p:txBody>
      </p:sp>
      <p:sp>
        <p:nvSpPr>
          <p:cNvPr id="19" name="Rectangle 18">
            <a:extLst>
              <a:ext uri="{FF2B5EF4-FFF2-40B4-BE49-F238E27FC236}">
                <a16:creationId xmlns:a16="http://schemas.microsoft.com/office/drawing/2014/main" id="{62F59455-33DB-41BB-8FFA-80B4CA2D36DA}"/>
              </a:ext>
            </a:extLst>
          </p:cNvPr>
          <p:cNvSpPr/>
          <p:nvPr/>
        </p:nvSpPr>
        <p:spPr>
          <a:xfrm>
            <a:off x="1412342" y="4021763"/>
            <a:ext cx="588436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nobleman instruct his servants to do?</a:t>
            </a:r>
          </a:p>
        </p:txBody>
      </p:sp>
      <p:sp>
        <p:nvSpPr>
          <p:cNvPr id="20" name="Rectangle 19">
            <a:extLst>
              <a:ext uri="{FF2B5EF4-FFF2-40B4-BE49-F238E27FC236}">
                <a16:creationId xmlns:a16="http://schemas.microsoft.com/office/drawing/2014/main" id="{C96BF4BF-EB8B-48A9-BC49-AD93D12E4E2C}"/>
              </a:ext>
            </a:extLst>
          </p:cNvPr>
          <p:cNvSpPr/>
          <p:nvPr/>
        </p:nvSpPr>
        <p:spPr>
          <a:xfrm>
            <a:off x="1388010" y="4550315"/>
            <a:ext cx="65039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the nobleman want watchmen in his vineyard? </a:t>
            </a:r>
          </a:p>
        </p:txBody>
      </p:sp>
      <p:sp>
        <p:nvSpPr>
          <p:cNvPr id="21" name="Rectangle 20">
            <a:extLst>
              <a:ext uri="{FF2B5EF4-FFF2-40B4-BE49-F238E27FC236}">
                <a16:creationId xmlns:a16="http://schemas.microsoft.com/office/drawing/2014/main" id="{24ECFA69-A482-4531-841E-FDC77075A9FF}"/>
              </a:ext>
            </a:extLst>
          </p:cNvPr>
          <p:cNvSpPr/>
          <p:nvPr/>
        </p:nvSpPr>
        <p:spPr>
          <a:xfrm>
            <a:off x="1388010" y="4966592"/>
            <a:ext cx="505420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he want a watchman on the tower? </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9"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trips(upLeft)">
                                      <p:cBhvr>
                                        <p:cTn id="20" dur="1000"/>
                                        <p:tgtEl>
                                          <p:spTgt spid="17"/>
                                        </p:tgtEl>
                                      </p:cBhvr>
                                    </p:animEffect>
                                  </p:childTnLst>
                                </p:cTn>
                              </p:par>
                              <p:par>
                                <p:cTn id="21" presetID="18" presetClass="entr" presetSubtype="9"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trips(upLeft)">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800" decel="100000"/>
                                        <p:tgtEl>
                                          <p:spTgt spid="19"/>
                                        </p:tgtEl>
                                      </p:cBhvr>
                                    </p:animEffect>
                                    <p:anim calcmode="lin" valueType="num">
                                      <p:cBhvr>
                                        <p:cTn id="29" dur="800" decel="100000" fill="hold"/>
                                        <p:tgtEl>
                                          <p:spTgt spid="19"/>
                                        </p:tgtEl>
                                        <p:attrNameLst>
                                          <p:attrName>style.rotation</p:attrName>
                                        </p:attrNameLst>
                                      </p:cBhvr>
                                      <p:tavLst>
                                        <p:tav tm="0">
                                          <p:val>
                                            <p:fltVal val="-90"/>
                                          </p:val>
                                        </p:tav>
                                        <p:tav tm="100000">
                                          <p:val>
                                            <p:fltVal val="0"/>
                                          </p:val>
                                        </p:tav>
                                      </p:tavLst>
                                    </p:anim>
                                    <p:anim calcmode="lin" valueType="num">
                                      <p:cBhvr>
                                        <p:cTn id="30" dur="800" decel="100000" fill="hold"/>
                                        <p:tgtEl>
                                          <p:spTgt spid="19"/>
                                        </p:tgtEl>
                                        <p:attrNameLst>
                                          <p:attrName>ppt_x</p:attrName>
                                        </p:attrNameLst>
                                      </p:cBhvr>
                                      <p:tavLst>
                                        <p:tav tm="0">
                                          <p:val>
                                            <p:strVal val="#ppt_x+0.4"/>
                                          </p:val>
                                        </p:tav>
                                        <p:tav tm="100000">
                                          <p:val>
                                            <p:strVal val="#ppt_x-0.05"/>
                                          </p:val>
                                        </p:tav>
                                      </p:tavLst>
                                    </p:anim>
                                    <p:anim calcmode="lin" valueType="num">
                                      <p:cBhvr>
                                        <p:cTn id="31" dur="800" decel="100000" fill="hold"/>
                                        <p:tgtEl>
                                          <p:spTgt spid="19"/>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anim calcmode="lin" valueType="num">
                                      <p:cBhvr>
                                        <p:cTn id="39" dur="500" fill="hold"/>
                                        <p:tgtEl>
                                          <p:spTgt spid="20"/>
                                        </p:tgtEl>
                                        <p:attrNameLst>
                                          <p:attrName>ppt_x</p:attrName>
                                        </p:attrNameLst>
                                      </p:cBhvr>
                                      <p:tavLst>
                                        <p:tav tm="0">
                                          <p:val>
                                            <p:strVal val="#ppt_x"/>
                                          </p:val>
                                        </p:tav>
                                        <p:tav tm="100000">
                                          <p:val>
                                            <p:strVal val="#ppt_x"/>
                                          </p:val>
                                        </p:tav>
                                      </p:tavLst>
                                    </p:anim>
                                    <p:anim calcmode="lin" valueType="num">
                                      <p:cBhvr>
                                        <p:cTn id="4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D2AE4477-3A9F-48D0-B465-ACA8A00121D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106</a:t>
            </a:r>
          </a:p>
        </p:txBody>
      </p:sp>
      <p:sp>
        <p:nvSpPr>
          <p:cNvPr id="7" name="Star: 5 Points 6">
            <a:extLst>
              <a:ext uri="{FF2B5EF4-FFF2-40B4-BE49-F238E27FC236}">
                <a16:creationId xmlns:a16="http://schemas.microsoft.com/office/drawing/2014/main" id="{6D109066-3012-424F-A704-E9F0D30E50ED}"/>
              </a:ext>
            </a:extLst>
          </p:cNvPr>
          <p:cNvSpPr/>
          <p:nvPr/>
        </p:nvSpPr>
        <p:spPr>
          <a:xfrm>
            <a:off x="10147187" y="420493"/>
            <a:ext cx="1814733" cy="2067951"/>
          </a:xfrm>
          <a:prstGeom prst="star5">
            <a:avLst>
              <a:gd name="adj" fmla="val 1254"/>
              <a:gd name="hf" fmla="val 105146"/>
              <a:gd name="vf" fmla="val 11055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a:extLst>
              <a:ext uri="{FF2B5EF4-FFF2-40B4-BE49-F238E27FC236}">
                <a16:creationId xmlns:a16="http://schemas.microsoft.com/office/drawing/2014/main" id="{884ABC57-0C6D-4702-914B-46A34E12212A}"/>
              </a:ext>
            </a:extLst>
          </p:cNvPr>
          <p:cNvSpPr/>
          <p:nvPr/>
        </p:nvSpPr>
        <p:spPr>
          <a:xfrm>
            <a:off x="1321475" y="1054358"/>
            <a:ext cx="4162614" cy="400110"/>
          </a:xfrm>
          <a:prstGeom prst="rect">
            <a:avLst/>
          </a:prstGeom>
        </p:spPr>
        <p:txBody>
          <a:bodyPr wrap="none">
            <a:spAutoFit/>
          </a:bodyPr>
          <a:lstStyle/>
          <a:p>
            <a:r>
              <a:rPr lang="en-US" sz="2000" b="1" dirty="0">
                <a:solidFill>
                  <a:schemeClr val="bg1">
                    <a:lumMod val="85000"/>
                    <a:lumOff val="15000"/>
                  </a:schemeClr>
                </a:solidFill>
              </a:rPr>
              <a:t>Doctrine and Covenants 101:46</a:t>
            </a:r>
          </a:p>
        </p:txBody>
      </p:sp>
      <p:sp>
        <p:nvSpPr>
          <p:cNvPr id="2" name="Rectangle 1">
            <a:extLst>
              <a:ext uri="{FF2B5EF4-FFF2-40B4-BE49-F238E27FC236}">
                <a16:creationId xmlns:a16="http://schemas.microsoft.com/office/drawing/2014/main" id="{FB651124-21CE-488D-ADC4-C27D176A7090}"/>
              </a:ext>
            </a:extLst>
          </p:cNvPr>
          <p:cNvSpPr/>
          <p:nvPr/>
        </p:nvSpPr>
        <p:spPr>
          <a:xfrm>
            <a:off x="1321475" y="1341924"/>
            <a:ext cx="8825712" cy="584775"/>
          </a:xfrm>
          <a:prstGeom prst="rect">
            <a:avLst/>
          </a:prstGeom>
        </p:spPr>
        <p:txBody>
          <a:bodyPr wrap="square">
            <a:spAutoFit/>
          </a:bodyPr>
          <a:lstStyle/>
          <a:p>
            <a:pPr algn="just"/>
            <a:r>
              <a:rPr lang="en-US" sz="1600" b="1" dirty="0">
                <a:solidFill>
                  <a:schemeClr val="bg1"/>
                </a:solidFill>
                <a:latin typeface="Palatino"/>
              </a:rPr>
              <a:t>46 </a:t>
            </a:r>
            <a:r>
              <a:rPr lang="en-US" sz="1600" dirty="0">
                <a:solidFill>
                  <a:schemeClr val="bg1"/>
                </a:solidFill>
                <a:latin typeface="Palatino"/>
              </a:rPr>
              <a:t>Now, the servants of the nobleman went and did as their lord commanded them, and planted the olive trees, and built a hedge round about, and set watchmen, and began to build a tower.</a:t>
            </a:r>
            <a:endParaRPr lang="en-US" sz="1600" dirty="0">
              <a:solidFill>
                <a:schemeClr val="bg1"/>
              </a:solidFill>
            </a:endParaRPr>
          </a:p>
        </p:txBody>
      </p:sp>
      <p:sp>
        <p:nvSpPr>
          <p:cNvPr id="3" name="Rectangle 2">
            <a:extLst>
              <a:ext uri="{FF2B5EF4-FFF2-40B4-BE49-F238E27FC236}">
                <a16:creationId xmlns:a16="http://schemas.microsoft.com/office/drawing/2014/main" id="{7E7B7390-BB1B-4D5E-A1C1-DB533374DA5D}"/>
              </a:ext>
            </a:extLst>
          </p:cNvPr>
          <p:cNvSpPr/>
          <p:nvPr/>
        </p:nvSpPr>
        <p:spPr>
          <a:xfrm>
            <a:off x="1321474" y="1828223"/>
            <a:ext cx="8825711" cy="1815882"/>
          </a:xfrm>
          <a:prstGeom prst="rect">
            <a:avLst/>
          </a:prstGeom>
        </p:spPr>
        <p:txBody>
          <a:bodyPr wrap="square">
            <a:spAutoFit/>
          </a:bodyPr>
          <a:lstStyle/>
          <a:p>
            <a:pPr algn="just" fontAlgn="base"/>
            <a:r>
              <a:rPr lang="en-US" sz="1600" b="1" dirty="0">
                <a:solidFill>
                  <a:schemeClr val="bg1"/>
                </a:solidFill>
                <a:latin typeface="Palatino"/>
              </a:rPr>
              <a:t>47 </a:t>
            </a:r>
            <a:r>
              <a:rPr lang="en-US" sz="1600" dirty="0">
                <a:solidFill>
                  <a:schemeClr val="bg1"/>
                </a:solidFill>
                <a:latin typeface="Palatino"/>
              </a:rPr>
              <a:t>And while they were yet laying the foundation thereof, they began to say among themselves: And what need hath my lord of this tower?</a:t>
            </a:r>
          </a:p>
          <a:p>
            <a:pPr algn="just" fontAlgn="base"/>
            <a:r>
              <a:rPr lang="en-US" sz="1600" b="1" dirty="0">
                <a:solidFill>
                  <a:schemeClr val="bg1"/>
                </a:solidFill>
                <a:latin typeface="Palatino"/>
              </a:rPr>
              <a:t>48 </a:t>
            </a:r>
            <a:r>
              <a:rPr lang="en-US" sz="1600" dirty="0">
                <a:solidFill>
                  <a:schemeClr val="bg1"/>
                </a:solidFill>
                <a:latin typeface="Palatino"/>
              </a:rPr>
              <a:t>And consulted for a long time, saying among themselves: What need hath my lord of this tower, seeing this is a time of peace?</a:t>
            </a:r>
          </a:p>
          <a:p>
            <a:pPr algn="just" fontAlgn="base"/>
            <a:r>
              <a:rPr lang="en-US" sz="1600" b="1" dirty="0">
                <a:solidFill>
                  <a:schemeClr val="bg1"/>
                </a:solidFill>
                <a:latin typeface="Palatino"/>
              </a:rPr>
              <a:t>49 </a:t>
            </a:r>
            <a:r>
              <a:rPr lang="en-US" sz="1600" dirty="0">
                <a:solidFill>
                  <a:schemeClr val="bg1"/>
                </a:solidFill>
                <a:latin typeface="Palatino"/>
              </a:rPr>
              <a:t>Might not this money be given to the exchangers? For there is no need of these things.</a:t>
            </a:r>
          </a:p>
          <a:p>
            <a:pPr algn="just" fontAlgn="base"/>
            <a:r>
              <a:rPr lang="en-US" sz="1600" b="1" dirty="0">
                <a:solidFill>
                  <a:schemeClr val="bg1"/>
                </a:solidFill>
                <a:latin typeface="Palatino"/>
              </a:rPr>
              <a:t>50 </a:t>
            </a:r>
            <a:r>
              <a:rPr lang="en-US" sz="1600" dirty="0">
                <a:solidFill>
                  <a:schemeClr val="bg1"/>
                </a:solidFill>
                <a:latin typeface="Palatino"/>
              </a:rPr>
              <a:t>And while they were at variance one with another they became very slothful, and they hearkened not unto the commandments of their lord.</a:t>
            </a:r>
            <a:endParaRPr lang="en-US" sz="1600" b="0" i="0" dirty="0">
              <a:solidFill>
                <a:schemeClr val="bg1"/>
              </a:solidFill>
              <a:effectLst/>
              <a:latin typeface="Palatino"/>
            </a:endParaRPr>
          </a:p>
        </p:txBody>
      </p:sp>
      <p:sp>
        <p:nvSpPr>
          <p:cNvPr id="11" name="Rectangle 10">
            <a:extLst>
              <a:ext uri="{FF2B5EF4-FFF2-40B4-BE49-F238E27FC236}">
                <a16:creationId xmlns:a16="http://schemas.microsoft.com/office/drawing/2014/main" id="{346F897F-2E1B-477D-8287-9C1BBDCEAAAE}"/>
              </a:ext>
            </a:extLst>
          </p:cNvPr>
          <p:cNvSpPr/>
          <p:nvPr/>
        </p:nvSpPr>
        <p:spPr>
          <a:xfrm>
            <a:off x="5159608" y="1056139"/>
            <a:ext cx="646331" cy="400110"/>
          </a:xfrm>
          <a:prstGeom prst="rect">
            <a:avLst/>
          </a:prstGeom>
        </p:spPr>
        <p:txBody>
          <a:bodyPr wrap="none">
            <a:spAutoFit/>
          </a:bodyPr>
          <a:lstStyle/>
          <a:p>
            <a:r>
              <a:rPr lang="en-US" sz="2000" b="1" dirty="0">
                <a:solidFill>
                  <a:schemeClr val="bg1">
                    <a:lumMod val="85000"/>
                    <a:lumOff val="15000"/>
                  </a:schemeClr>
                </a:solidFill>
              </a:rPr>
              <a:t>-50.</a:t>
            </a:r>
          </a:p>
        </p:txBody>
      </p:sp>
      <p:sp>
        <p:nvSpPr>
          <p:cNvPr id="9" name="Rectangle 8">
            <a:extLst>
              <a:ext uri="{FF2B5EF4-FFF2-40B4-BE49-F238E27FC236}">
                <a16:creationId xmlns:a16="http://schemas.microsoft.com/office/drawing/2014/main" id="{89480242-1641-4F75-879A-57492DFBD1A9}"/>
              </a:ext>
            </a:extLst>
          </p:cNvPr>
          <p:cNvSpPr/>
          <p:nvPr/>
        </p:nvSpPr>
        <p:spPr>
          <a:xfrm>
            <a:off x="1321472" y="3644105"/>
            <a:ext cx="587487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well did the servants follow the instructions? </a:t>
            </a:r>
          </a:p>
        </p:txBody>
      </p:sp>
      <p:sp>
        <p:nvSpPr>
          <p:cNvPr id="12" name="Rectangle 11">
            <a:extLst>
              <a:ext uri="{FF2B5EF4-FFF2-40B4-BE49-F238E27FC236}">
                <a16:creationId xmlns:a16="http://schemas.microsoft.com/office/drawing/2014/main" id="{8E6A7B59-0CD4-4BAF-AE2F-7BCDD54CB5CD}"/>
              </a:ext>
            </a:extLst>
          </p:cNvPr>
          <p:cNvSpPr/>
          <p:nvPr/>
        </p:nvSpPr>
        <p:spPr>
          <a:xfrm>
            <a:off x="1321472" y="4042145"/>
            <a:ext cx="503214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the servants fail to build the tower?</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out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07DEE8DB-5199-42E3-9233-13E7DEFE66C6}"/>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106</a:t>
            </a:r>
          </a:p>
        </p:txBody>
      </p:sp>
      <p:sp>
        <p:nvSpPr>
          <p:cNvPr id="5" name="Star: 5 Points 4">
            <a:extLst>
              <a:ext uri="{FF2B5EF4-FFF2-40B4-BE49-F238E27FC236}">
                <a16:creationId xmlns:a16="http://schemas.microsoft.com/office/drawing/2014/main" id="{9D94F949-FDB8-41D0-87D8-690EBE51B066}"/>
              </a:ext>
            </a:extLst>
          </p:cNvPr>
          <p:cNvSpPr/>
          <p:nvPr/>
        </p:nvSpPr>
        <p:spPr>
          <a:xfrm>
            <a:off x="10147187" y="420493"/>
            <a:ext cx="1814733" cy="2067951"/>
          </a:xfrm>
          <a:prstGeom prst="star5">
            <a:avLst>
              <a:gd name="adj" fmla="val 1254"/>
              <a:gd name="hf" fmla="val 105146"/>
              <a:gd name="vf" fmla="val 11055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Rectangle 5">
            <a:extLst>
              <a:ext uri="{FF2B5EF4-FFF2-40B4-BE49-F238E27FC236}">
                <a16:creationId xmlns:a16="http://schemas.microsoft.com/office/drawing/2014/main" id="{669EA5D6-8C7E-40C9-BF2C-8F19116EB935}"/>
              </a:ext>
            </a:extLst>
          </p:cNvPr>
          <p:cNvSpPr/>
          <p:nvPr/>
        </p:nvSpPr>
        <p:spPr>
          <a:xfrm>
            <a:off x="1321475" y="1054358"/>
            <a:ext cx="4071243" cy="400110"/>
          </a:xfrm>
          <a:prstGeom prst="rect">
            <a:avLst/>
          </a:prstGeom>
        </p:spPr>
        <p:txBody>
          <a:bodyPr wrap="none">
            <a:spAutoFit/>
          </a:bodyPr>
          <a:lstStyle/>
          <a:p>
            <a:r>
              <a:rPr lang="en-US" sz="2000" b="1" dirty="0">
                <a:solidFill>
                  <a:schemeClr val="bg1">
                    <a:lumMod val="85000"/>
                    <a:lumOff val="15000"/>
                  </a:schemeClr>
                </a:solidFill>
              </a:rPr>
              <a:t>Doctrine and Covenants 101:51</a:t>
            </a:r>
          </a:p>
        </p:txBody>
      </p:sp>
      <p:sp>
        <p:nvSpPr>
          <p:cNvPr id="3" name="Rectangle 2">
            <a:extLst>
              <a:ext uri="{FF2B5EF4-FFF2-40B4-BE49-F238E27FC236}">
                <a16:creationId xmlns:a16="http://schemas.microsoft.com/office/drawing/2014/main" id="{058979DA-79C1-476F-9BBF-7205287EB895}"/>
              </a:ext>
            </a:extLst>
          </p:cNvPr>
          <p:cNvSpPr/>
          <p:nvPr/>
        </p:nvSpPr>
        <p:spPr>
          <a:xfrm>
            <a:off x="1321475" y="1384128"/>
            <a:ext cx="8825712" cy="830997"/>
          </a:xfrm>
          <a:prstGeom prst="rect">
            <a:avLst/>
          </a:prstGeom>
        </p:spPr>
        <p:txBody>
          <a:bodyPr wrap="square">
            <a:spAutoFit/>
          </a:bodyPr>
          <a:lstStyle/>
          <a:p>
            <a:pPr algn="just"/>
            <a:r>
              <a:rPr lang="en-US" sz="1600" b="1" dirty="0">
                <a:solidFill>
                  <a:schemeClr val="bg1"/>
                </a:solidFill>
                <a:latin typeface="Palatino"/>
              </a:rPr>
              <a:t>51 </a:t>
            </a:r>
            <a:r>
              <a:rPr lang="en-US" sz="1600" dirty="0">
                <a:solidFill>
                  <a:schemeClr val="bg1"/>
                </a:solidFill>
                <a:latin typeface="Palatino"/>
              </a:rPr>
              <a:t>And the enemy came by night, and broke down the hedge; and the servants of the nobleman arose and were affrighted, and fled; and the enemy destroyed their works, and broke down the olive trees.</a:t>
            </a:r>
            <a:endParaRPr lang="en-US" sz="1600" dirty="0">
              <a:solidFill>
                <a:schemeClr val="bg1"/>
              </a:solidFill>
            </a:endParaRPr>
          </a:p>
        </p:txBody>
      </p:sp>
      <p:sp>
        <p:nvSpPr>
          <p:cNvPr id="4" name="Rectangle 3">
            <a:extLst>
              <a:ext uri="{FF2B5EF4-FFF2-40B4-BE49-F238E27FC236}">
                <a16:creationId xmlns:a16="http://schemas.microsoft.com/office/drawing/2014/main" id="{71D921C1-77B6-486B-A0C1-DCC77B4C3891}"/>
              </a:ext>
            </a:extLst>
          </p:cNvPr>
          <p:cNvSpPr/>
          <p:nvPr/>
        </p:nvSpPr>
        <p:spPr>
          <a:xfrm>
            <a:off x="1321474" y="2105023"/>
            <a:ext cx="8825711" cy="2308324"/>
          </a:xfrm>
          <a:prstGeom prst="rect">
            <a:avLst/>
          </a:prstGeom>
        </p:spPr>
        <p:txBody>
          <a:bodyPr wrap="square">
            <a:spAutoFit/>
          </a:bodyPr>
          <a:lstStyle/>
          <a:p>
            <a:pPr algn="just" fontAlgn="base"/>
            <a:r>
              <a:rPr lang="en-US" sz="1600" b="1" dirty="0">
                <a:solidFill>
                  <a:schemeClr val="bg1"/>
                </a:solidFill>
                <a:latin typeface="Palatino"/>
              </a:rPr>
              <a:t>52 </a:t>
            </a:r>
            <a:r>
              <a:rPr lang="en-US" sz="1600" dirty="0">
                <a:solidFill>
                  <a:schemeClr val="bg1"/>
                </a:solidFill>
                <a:latin typeface="Palatino"/>
              </a:rPr>
              <a:t>Now, behold, the nobleman, the lord of the vineyard, called upon his servants, and said unto them, Why! what is the cause of this great evil?</a:t>
            </a:r>
          </a:p>
          <a:p>
            <a:pPr algn="just" fontAlgn="base"/>
            <a:r>
              <a:rPr lang="en-US" sz="1600" b="1" dirty="0">
                <a:solidFill>
                  <a:schemeClr val="bg1"/>
                </a:solidFill>
                <a:latin typeface="Palatino"/>
              </a:rPr>
              <a:t>53 </a:t>
            </a:r>
            <a:r>
              <a:rPr lang="en-US" sz="1600" dirty="0">
                <a:solidFill>
                  <a:schemeClr val="bg1"/>
                </a:solidFill>
                <a:latin typeface="Palatino"/>
              </a:rPr>
              <a:t>Ought ye not to have done even as I commanded you, and—after ye had planted the vineyard, and built the hedge round about, and set watchmen upon the walls thereof—built the tower also, and set a watchman upon the tower, and watched for my vineyard, and not have fallen asleep, lest the enemy should come upon you?</a:t>
            </a:r>
          </a:p>
          <a:p>
            <a:pPr algn="just" fontAlgn="base"/>
            <a:r>
              <a:rPr lang="en-US" sz="1600" b="1" dirty="0">
                <a:solidFill>
                  <a:schemeClr val="bg1"/>
                </a:solidFill>
                <a:latin typeface="Palatino"/>
              </a:rPr>
              <a:t>54 </a:t>
            </a:r>
            <a:r>
              <a:rPr lang="en-US" sz="1600" dirty="0">
                <a:solidFill>
                  <a:schemeClr val="bg1"/>
                </a:solidFill>
                <a:latin typeface="Palatino"/>
              </a:rPr>
              <a:t>And behold, the watchman upon the tower would have seen the enemy while he was yet afar off; and then ye could have made ready and kept the enemy from breaking down the hedge thereof, and saved my vineyard from the hands of the destroyer.</a:t>
            </a:r>
            <a:endParaRPr lang="en-US" sz="1600" b="0" i="0" dirty="0">
              <a:solidFill>
                <a:schemeClr val="bg1"/>
              </a:solidFill>
              <a:effectLst/>
              <a:latin typeface="Palatino"/>
            </a:endParaRPr>
          </a:p>
        </p:txBody>
      </p:sp>
      <p:sp>
        <p:nvSpPr>
          <p:cNvPr id="9" name="Rectangle 8">
            <a:extLst>
              <a:ext uri="{FF2B5EF4-FFF2-40B4-BE49-F238E27FC236}">
                <a16:creationId xmlns:a16="http://schemas.microsoft.com/office/drawing/2014/main" id="{9F3FA8B8-CA0C-4E30-9D36-37A27A692FA0}"/>
              </a:ext>
            </a:extLst>
          </p:cNvPr>
          <p:cNvSpPr/>
          <p:nvPr/>
        </p:nvSpPr>
        <p:spPr>
          <a:xfrm>
            <a:off x="5145541" y="1051293"/>
            <a:ext cx="646331" cy="400110"/>
          </a:xfrm>
          <a:prstGeom prst="rect">
            <a:avLst/>
          </a:prstGeom>
        </p:spPr>
        <p:txBody>
          <a:bodyPr wrap="none">
            <a:spAutoFit/>
          </a:bodyPr>
          <a:lstStyle/>
          <a:p>
            <a:r>
              <a:rPr lang="en-US" sz="2000" b="1" dirty="0">
                <a:solidFill>
                  <a:schemeClr val="bg1">
                    <a:lumMod val="85000"/>
                    <a:lumOff val="15000"/>
                  </a:schemeClr>
                </a:solidFill>
              </a:rPr>
              <a:t>-54.</a:t>
            </a:r>
          </a:p>
        </p:txBody>
      </p:sp>
      <p:sp>
        <p:nvSpPr>
          <p:cNvPr id="7" name="Rectangle 6">
            <a:extLst>
              <a:ext uri="{FF2B5EF4-FFF2-40B4-BE49-F238E27FC236}">
                <a16:creationId xmlns:a16="http://schemas.microsoft.com/office/drawing/2014/main" id="{270A4E59-9FDE-4E8C-95C5-C60A3DE288C9}"/>
              </a:ext>
            </a:extLst>
          </p:cNvPr>
          <p:cNvSpPr/>
          <p:nvPr/>
        </p:nvSpPr>
        <p:spPr>
          <a:xfrm>
            <a:off x="1321471" y="4417571"/>
            <a:ext cx="779439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was the nobleman upset that his servants had not built a tower?</a:t>
            </a:r>
          </a:p>
        </p:txBody>
      </p:sp>
      <p:sp>
        <p:nvSpPr>
          <p:cNvPr id="8" name="Rectangle 7">
            <a:extLst>
              <a:ext uri="{FF2B5EF4-FFF2-40B4-BE49-F238E27FC236}">
                <a16:creationId xmlns:a16="http://schemas.microsoft.com/office/drawing/2014/main" id="{CC2D98A8-68B7-4547-8960-1F3F85EF96D9}"/>
              </a:ext>
            </a:extLst>
          </p:cNvPr>
          <p:cNvSpPr/>
          <p:nvPr/>
        </p:nvSpPr>
        <p:spPr>
          <a:xfrm>
            <a:off x="1321471" y="4756586"/>
            <a:ext cx="882571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the events described in this parable relate to what happened to the Saints in Missouri?</a:t>
            </a:r>
          </a:p>
        </p:txBody>
      </p:sp>
    </p:spTree>
    <p:extLst>
      <p:ext uri="{BB962C8B-B14F-4D97-AF65-F5344CB8AC3E}">
        <p14:creationId xmlns:p14="http://schemas.microsoft.com/office/powerpoint/2010/main" val="3398445452"/>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B0F11CED-2FDF-4450-8610-5C010ABE260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106</a:t>
            </a:r>
          </a:p>
        </p:txBody>
      </p:sp>
      <p:sp>
        <p:nvSpPr>
          <p:cNvPr id="8" name="Star: 5 Points 7">
            <a:extLst>
              <a:ext uri="{FF2B5EF4-FFF2-40B4-BE49-F238E27FC236}">
                <a16:creationId xmlns:a16="http://schemas.microsoft.com/office/drawing/2014/main" id="{D9DBA346-0C9D-4D11-9917-827F8B8BB55C}"/>
              </a:ext>
            </a:extLst>
          </p:cNvPr>
          <p:cNvSpPr/>
          <p:nvPr/>
        </p:nvSpPr>
        <p:spPr>
          <a:xfrm>
            <a:off x="10147187" y="420493"/>
            <a:ext cx="1814733" cy="2067951"/>
          </a:xfrm>
          <a:prstGeom prst="star5">
            <a:avLst>
              <a:gd name="adj" fmla="val 1254"/>
              <a:gd name="hf" fmla="val 105146"/>
              <a:gd name="vf" fmla="val 11055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Rectangle 2">
            <a:extLst>
              <a:ext uri="{FF2B5EF4-FFF2-40B4-BE49-F238E27FC236}">
                <a16:creationId xmlns:a16="http://schemas.microsoft.com/office/drawing/2014/main" id="{D2340B3E-5F71-40B5-B311-4FB9951585AE}"/>
              </a:ext>
            </a:extLst>
          </p:cNvPr>
          <p:cNvSpPr/>
          <p:nvPr/>
        </p:nvSpPr>
        <p:spPr>
          <a:xfrm>
            <a:off x="1514621" y="995681"/>
            <a:ext cx="863256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the tower in the parable relate to the temple that the Saints had failed to build?</a:t>
            </a:r>
          </a:p>
        </p:txBody>
      </p:sp>
      <p:sp>
        <p:nvSpPr>
          <p:cNvPr id="6" name="Rectangle 5">
            <a:extLst>
              <a:ext uri="{FF2B5EF4-FFF2-40B4-BE49-F238E27FC236}">
                <a16:creationId xmlns:a16="http://schemas.microsoft.com/office/drawing/2014/main" id="{A9FD7BF7-798E-4824-B245-A295C5EEF714}"/>
              </a:ext>
            </a:extLst>
          </p:cNvPr>
          <p:cNvSpPr/>
          <p:nvPr/>
        </p:nvSpPr>
        <p:spPr>
          <a:xfrm>
            <a:off x="1514621" y="1742062"/>
            <a:ext cx="797576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principles in this parable that we can apply in our lives?</a:t>
            </a:r>
          </a:p>
        </p:txBody>
      </p:sp>
      <p:sp>
        <p:nvSpPr>
          <p:cNvPr id="7" name="Rectangle 6">
            <a:extLst>
              <a:ext uri="{FF2B5EF4-FFF2-40B4-BE49-F238E27FC236}">
                <a16:creationId xmlns:a16="http://schemas.microsoft.com/office/drawing/2014/main" id="{8C89C0A2-0FD4-4C8E-B8E2-1DDF393D0220}"/>
              </a:ext>
            </a:extLst>
          </p:cNvPr>
          <p:cNvSpPr/>
          <p:nvPr/>
        </p:nvSpPr>
        <p:spPr>
          <a:xfrm>
            <a:off x="1514620" y="2211444"/>
            <a:ext cx="8632565" cy="830997"/>
          </a:xfrm>
          <a:prstGeom prst="rect">
            <a:avLst/>
          </a:prstGeom>
        </p:spPr>
        <p:txBody>
          <a:bodyPr wrap="square">
            <a:spAutoFit/>
          </a:bodyPr>
          <a:lstStyle/>
          <a:p>
            <a:pPr algn="just"/>
            <a:r>
              <a:rPr lang="en-US" sz="1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obey the Lord’s commandments, we are strengthened to withstand spiritual and physical enemies. Prophets serve as watchmen on the tower, warning us of coming dangers. Through temple work, we prepare to withstand the adversary.</a:t>
            </a: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2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200" fill="hold"/>
                                        <p:tgtEl>
                                          <p:spTgt spid="6"/>
                                        </p:tgtEl>
                                        <p:attrNameLst>
                                          <p:attrName>ppt_y</p:attrName>
                                        </p:attrNameLst>
                                      </p:cBhvr>
                                      <p:tavLst>
                                        <p:tav tm="0">
                                          <p:val>
                                            <p:strVal val="#ppt_y"/>
                                          </p:val>
                                        </p:tav>
                                        <p:tav tm="100000">
                                          <p:val>
                                            <p:strVal val="#ppt_y"/>
                                          </p:val>
                                        </p:tav>
                                      </p:tavLst>
                                    </p:anim>
                                    <p:anim calcmode="lin" valueType="num">
                                      <p:cBhvr>
                                        <p:cTn id="17" dur="2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2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 tmFilter="0,0; .5, 1; 1, 1"/>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D511ED0C-4E52-4A13-8B34-DF696D42511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106</a:t>
            </a:r>
          </a:p>
        </p:txBody>
      </p:sp>
      <p:sp>
        <p:nvSpPr>
          <p:cNvPr id="8" name="Star: 5 Points 7">
            <a:extLst>
              <a:ext uri="{FF2B5EF4-FFF2-40B4-BE49-F238E27FC236}">
                <a16:creationId xmlns:a16="http://schemas.microsoft.com/office/drawing/2014/main" id="{3F586036-5A8E-4E19-8439-FD9EB0B37C3A}"/>
              </a:ext>
            </a:extLst>
          </p:cNvPr>
          <p:cNvSpPr/>
          <p:nvPr/>
        </p:nvSpPr>
        <p:spPr>
          <a:xfrm>
            <a:off x="10147187" y="420493"/>
            <a:ext cx="1814733" cy="2067951"/>
          </a:xfrm>
          <a:prstGeom prst="star5">
            <a:avLst>
              <a:gd name="adj" fmla="val 1254"/>
              <a:gd name="hf" fmla="val 105146"/>
              <a:gd name="vf" fmla="val 11055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Rectangle 11">
            <a:extLst>
              <a:ext uri="{FF2B5EF4-FFF2-40B4-BE49-F238E27FC236}">
                <a16:creationId xmlns:a16="http://schemas.microsoft.com/office/drawing/2014/main" id="{BE162F01-5E5C-401B-B783-A9851E3E67D7}"/>
              </a:ext>
            </a:extLst>
          </p:cNvPr>
          <p:cNvSpPr/>
          <p:nvPr/>
        </p:nvSpPr>
        <p:spPr>
          <a:xfrm>
            <a:off x="1388012" y="890974"/>
            <a:ext cx="4097340" cy="369332"/>
          </a:xfrm>
          <a:prstGeom prst="rect">
            <a:avLst/>
          </a:prstGeom>
        </p:spPr>
        <p:txBody>
          <a:bodyPr wrap="none">
            <a:spAutoFit/>
          </a:bodyPr>
          <a:lstStyle/>
          <a:p>
            <a:r>
              <a:rPr lang="en-US" b="1" dirty="0">
                <a:solidFill>
                  <a:schemeClr val="bg1">
                    <a:lumMod val="85000"/>
                    <a:lumOff val="15000"/>
                  </a:schemeClr>
                </a:solidFill>
              </a:rPr>
              <a:t>Doctrine and Covenants 101:55-62.</a:t>
            </a:r>
          </a:p>
        </p:txBody>
      </p:sp>
      <p:sp>
        <p:nvSpPr>
          <p:cNvPr id="13" name="Rectangle 12">
            <a:extLst>
              <a:ext uri="{FF2B5EF4-FFF2-40B4-BE49-F238E27FC236}">
                <a16:creationId xmlns:a16="http://schemas.microsoft.com/office/drawing/2014/main" id="{C0128C07-3763-4053-BB00-D01E8A9AC8AA}"/>
              </a:ext>
            </a:extLst>
          </p:cNvPr>
          <p:cNvSpPr/>
          <p:nvPr/>
        </p:nvSpPr>
        <p:spPr>
          <a:xfrm>
            <a:off x="1392703" y="1177483"/>
            <a:ext cx="9073660" cy="4278094"/>
          </a:xfrm>
          <a:prstGeom prst="rect">
            <a:avLst/>
          </a:prstGeom>
        </p:spPr>
        <p:txBody>
          <a:bodyPr wrap="square">
            <a:spAutoFit/>
          </a:bodyPr>
          <a:lstStyle/>
          <a:p>
            <a:pPr algn="just" fontAlgn="base"/>
            <a:r>
              <a:rPr lang="en-US" sz="1600" b="1" dirty="0">
                <a:solidFill>
                  <a:schemeClr val="bg1"/>
                </a:solidFill>
                <a:latin typeface="Palatino"/>
              </a:rPr>
              <a:t>55 </a:t>
            </a:r>
            <a:r>
              <a:rPr lang="en-US" sz="1600" dirty="0">
                <a:solidFill>
                  <a:schemeClr val="bg1"/>
                </a:solidFill>
                <a:latin typeface="Palatino"/>
              </a:rPr>
              <a:t>And the lord of the vineyard said unto one of his servants: Go and gather together the residue of my servants, and take all the strength of mine house, which are my warriors, my young men, and they that are of middle age also among all my servants, who are the strength of mine house, save those only whom I have appointed to tarry;</a:t>
            </a:r>
          </a:p>
          <a:p>
            <a:pPr algn="just" fontAlgn="base"/>
            <a:r>
              <a:rPr lang="en-US" sz="1600" b="1" dirty="0">
                <a:solidFill>
                  <a:schemeClr val="bg1"/>
                </a:solidFill>
                <a:latin typeface="Palatino"/>
              </a:rPr>
              <a:t>56 </a:t>
            </a:r>
            <a:r>
              <a:rPr lang="en-US" sz="1600" dirty="0">
                <a:solidFill>
                  <a:schemeClr val="bg1"/>
                </a:solidFill>
                <a:latin typeface="Palatino"/>
              </a:rPr>
              <a:t>And go ye straightway unto the land of my vineyard, and redeem my vineyard; for it is mine; I have bought it with money.</a:t>
            </a:r>
          </a:p>
          <a:p>
            <a:pPr algn="just" fontAlgn="base"/>
            <a:r>
              <a:rPr lang="en-US" sz="1600" b="1" dirty="0">
                <a:solidFill>
                  <a:schemeClr val="bg1"/>
                </a:solidFill>
                <a:latin typeface="Palatino"/>
              </a:rPr>
              <a:t>57 </a:t>
            </a:r>
            <a:r>
              <a:rPr lang="en-US" sz="1600" dirty="0">
                <a:solidFill>
                  <a:schemeClr val="bg1"/>
                </a:solidFill>
                <a:latin typeface="Palatino"/>
              </a:rPr>
              <a:t>Therefore, get ye straightway unto my land; break down the walls of mine enemies; throw down their tower, and scatter their watchmen.</a:t>
            </a:r>
          </a:p>
          <a:p>
            <a:pPr algn="just" fontAlgn="base"/>
            <a:r>
              <a:rPr lang="en-US" sz="1600" b="1" dirty="0">
                <a:solidFill>
                  <a:schemeClr val="bg1"/>
                </a:solidFill>
                <a:latin typeface="Palatino"/>
              </a:rPr>
              <a:t>58 </a:t>
            </a:r>
            <a:r>
              <a:rPr lang="en-US" sz="1600" dirty="0">
                <a:solidFill>
                  <a:schemeClr val="bg1"/>
                </a:solidFill>
                <a:latin typeface="Palatino"/>
              </a:rPr>
              <a:t>And inasmuch as they gather together against you, avenge me of mine enemies, that by and by I may come with the residue of mine house and possess the land.</a:t>
            </a:r>
          </a:p>
          <a:p>
            <a:pPr algn="just" fontAlgn="base"/>
            <a:r>
              <a:rPr lang="en-US" sz="1600" b="1" dirty="0">
                <a:solidFill>
                  <a:schemeClr val="bg1"/>
                </a:solidFill>
                <a:latin typeface="Palatino"/>
              </a:rPr>
              <a:t>59 </a:t>
            </a:r>
            <a:r>
              <a:rPr lang="en-US" sz="1600" dirty="0">
                <a:solidFill>
                  <a:schemeClr val="bg1"/>
                </a:solidFill>
                <a:latin typeface="Palatino"/>
              </a:rPr>
              <a:t>And the servant said unto his lord: When shall these things be?</a:t>
            </a:r>
          </a:p>
          <a:p>
            <a:pPr algn="just" fontAlgn="base"/>
            <a:r>
              <a:rPr lang="en-US" sz="1600" b="1" dirty="0">
                <a:solidFill>
                  <a:schemeClr val="bg1"/>
                </a:solidFill>
                <a:latin typeface="Palatino"/>
              </a:rPr>
              <a:t>60 </a:t>
            </a:r>
            <a:r>
              <a:rPr lang="en-US" sz="1600" dirty="0">
                <a:solidFill>
                  <a:schemeClr val="bg1"/>
                </a:solidFill>
                <a:latin typeface="Palatino"/>
              </a:rPr>
              <a:t>And he said unto his servant: When I will; go ye straightway, and do all things whatsoever I have commanded you;</a:t>
            </a:r>
          </a:p>
          <a:p>
            <a:pPr algn="just" fontAlgn="base"/>
            <a:r>
              <a:rPr lang="en-US" sz="1600" b="1" dirty="0">
                <a:solidFill>
                  <a:schemeClr val="bg1"/>
                </a:solidFill>
                <a:latin typeface="Palatino"/>
              </a:rPr>
              <a:t>61 </a:t>
            </a:r>
            <a:r>
              <a:rPr lang="en-US" sz="1600" dirty="0">
                <a:solidFill>
                  <a:schemeClr val="bg1"/>
                </a:solidFill>
                <a:latin typeface="Palatino"/>
              </a:rPr>
              <a:t>And this shall be my seal and blessing upon you—a faithful and wise steward in the midst of mine house, a ruler in my kingdom.</a:t>
            </a:r>
          </a:p>
          <a:p>
            <a:pPr algn="just" fontAlgn="base"/>
            <a:r>
              <a:rPr lang="en-US" sz="1600" b="1" dirty="0">
                <a:solidFill>
                  <a:schemeClr val="bg1"/>
                </a:solidFill>
                <a:latin typeface="Palatino"/>
              </a:rPr>
              <a:t>62 </a:t>
            </a:r>
            <a:r>
              <a:rPr lang="en-US" sz="1600" dirty="0">
                <a:solidFill>
                  <a:schemeClr val="bg1"/>
                </a:solidFill>
                <a:latin typeface="Palatino"/>
              </a:rPr>
              <a:t>And his servant went straightway, and did all things whatsoever his lord commanded him; and after many days all things were fulfilled.</a:t>
            </a:r>
            <a:endParaRPr lang="en-US" sz="1600" b="0" i="0" dirty="0">
              <a:solidFill>
                <a:schemeClr val="bg1"/>
              </a:solidFill>
              <a:effectLst/>
              <a:latin typeface="Palatino"/>
            </a:endParaRPr>
          </a:p>
        </p:txBody>
      </p:sp>
      <p:sp>
        <p:nvSpPr>
          <p:cNvPr id="3" name="Rectangle 2">
            <a:extLst>
              <a:ext uri="{FF2B5EF4-FFF2-40B4-BE49-F238E27FC236}">
                <a16:creationId xmlns:a16="http://schemas.microsoft.com/office/drawing/2014/main" id="{788C16A5-FA82-4854-A393-0631DAC91D32}"/>
              </a:ext>
            </a:extLst>
          </p:cNvPr>
          <p:cNvSpPr/>
          <p:nvPr/>
        </p:nvSpPr>
        <p:spPr>
          <a:xfrm>
            <a:off x="1388012" y="5455577"/>
            <a:ext cx="53955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nobleman tell His servant to do? </a:t>
            </a:r>
          </a:p>
        </p:txBody>
      </p:sp>
      <p:sp>
        <p:nvSpPr>
          <p:cNvPr id="4" name="Rectangle 3">
            <a:extLst>
              <a:ext uri="{FF2B5EF4-FFF2-40B4-BE49-F238E27FC236}">
                <a16:creationId xmlns:a16="http://schemas.microsoft.com/office/drawing/2014/main" id="{2172CC78-2EA5-4C0F-8147-CDCE13A2C591}"/>
              </a:ext>
            </a:extLst>
          </p:cNvPr>
          <p:cNvSpPr/>
          <p:nvPr/>
        </p:nvSpPr>
        <p:spPr>
          <a:xfrm>
            <a:off x="1388012" y="5782360"/>
            <a:ext cx="4624279"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rPr>
              <a:t>Gather an army and redeem the vineyard.</a:t>
            </a:r>
          </a:p>
        </p:txBody>
      </p:sp>
    </p:spTree>
    <p:extLst>
      <p:ext uri="{BB962C8B-B14F-4D97-AF65-F5344CB8AC3E}">
        <p14:creationId xmlns:p14="http://schemas.microsoft.com/office/powerpoint/2010/main" val="30321560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1444562-2453-4512-9C21-4E68E629672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106</a:t>
            </a:r>
          </a:p>
        </p:txBody>
      </p:sp>
      <p:sp>
        <p:nvSpPr>
          <p:cNvPr id="6" name="Star: 5 Points 5">
            <a:extLst>
              <a:ext uri="{FF2B5EF4-FFF2-40B4-BE49-F238E27FC236}">
                <a16:creationId xmlns:a16="http://schemas.microsoft.com/office/drawing/2014/main" id="{D21B2607-5DB6-4311-B1BE-79A90A29CFB3}"/>
              </a:ext>
            </a:extLst>
          </p:cNvPr>
          <p:cNvSpPr/>
          <p:nvPr/>
        </p:nvSpPr>
        <p:spPr>
          <a:xfrm>
            <a:off x="10147187" y="420493"/>
            <a:ext cx="1814733" cy="2067951"/>
          </a:xfrm>
          <a:prstGeom prst="star5">
            <a:avLst>
              <a:gd name="adj" fmla="val 1254"/>
              <a:gd name="hf" fmla="val 105146"/>
              <a:gd name="vf" fmla="val 11055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Rectangle 2">
            <a:extLst>
              <a:ext uri="{FF2B5EF4-FFF2-40B4-BE49-F238E27FC236}">
                <a16:creationId xmlns:a16="http://schemas.microsoft.com/office/drawing/2014/main" id="{9EF83066-9115-4191-93A0-037CF84604FE}"/>
              </a:ext>
            </a:extLst>
          </p:cNvPr>
          <p:cNvSpPr/>
          <p:nvPr/>
        </p:nvSpPr>
        <p:spPr>
          <a:xfrm>
            <a:off x="2670517" y="2767280"/>
            <a:ext cx="6850966" cy="1323439"/>
          </a:xfrm>
          <a:prstGeom prst="rect">
            <a:avLst/>
          </a:prstGeom>
        </p:spPr>
        <p:txBody>
          <a:bodyPr wrap="square">
            <a:spAutoFit/>
          </a:bodyPr>
          <a:lstStyle/>
          <a:p>
            <a:pPr algn="ctr"/>
            <a:r>
              <a:rPr lang="en-US" sz="4000" b="1" dirty="0">
                <a:solidFill>
                  <a:schemeClr val="bg1"/>
                </a:solidFill>
                <a:latin typeface="Bahnschrift Light SemiCondensed" panose="020B0502040204020203" pitchFamily="34" charset="0"/>
              </a:rPr>
              <a:t>“The Lord admonishes the Saints to continue the work of gathering”</a:t>
            </a:r>
          </a:p>
        </p:txBody>
      </p:sp>
      <p:sp>
        <p:nvSpPr>
          <p:cNvPr id="7" name="Rectangle 6">
            <a:extLst>
              <a:ext uri="{FF2B5EF4-FFF2-40B4-BE49-F238E27FC236}">
                <a16:creationId xmlns:a16="http://schemas.microsoft.com/office/drawing/2014/main" id="{D1D45829-02B0-462A-98CA-57598BEA7B0D}"/>
              </a:ext>
            </a:extLst>
          </p:cNvPr>
          <p:cNvSpPr/>
          <p:nvPr/>
        </p:nvSpPr>
        <p:spPr>
          <a:xfrm>
            <a:off x="1388012" y="890974"/>
            <a:ext cx="4532908" cy="400110"/>
          </a:xfrm>
          <a:prstGeom prst="rect">
            <a:avLst/>
          </a:prstGeom>
        </p:spPr>
        <p:txBody>
          <a:bodyPr wrap="none">
            <a:spAutoFit/>
          </a:bodyPr>
          <a:lstStyle/>
          <a:p>
            <a:r>
              <a:rPr lang="en-US" sz="2000" b="1" dirty="0">
                <a:solidFill>
                  <a:schemeClr val="bg1">
                    <a:lumMod val="85000"/>
                    <a:lumOff val="15000"/>
                  </a:schemeClr>
                </a:solidFill>
              </a:rPr>
              <a:t>Doctrine and Covenants 101:63-75.</a:t>
            </a:r>
          </a:p>
        </p:txBody>
      </p:sp>
    </p:spTree>
    <p:extLst>
      <p:ext uri="{BB962C8B-B14F-4D97-AF65-F5344CB8AC3E}">
        <p14:creationId xmlns:p14="http://schemas.microsoft.com/office/powerpoint/2010/main" val="26168633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0</TotalTime>
  <Words>634</Words>
  <Application>Microsoft Office PowerPoint</Application>
  <PresentationFormat>Widescreen</PresentationFormat>
  <Paragraphs>117</Paragraphs>
  <Slides>15</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15</vt:i4>
      </vt:variant>
    </vt:vector>
  </HeadingPairs>
  <TitlesOfParts>
    <vt:vector size="30" baseType="lpstr">
      <vt:lpstr>PMingLiU-ExtB</vt:lpstr>
      <vt:lpstr>Yu Gothic UI Semibold</vt:lpstr>
      <vt:lpstr>Arial</vt:lpstr>
      <vt:lpstr>Bahnschrift Light SemiCondensed</vt:lpstr>
      <vt:lpstr>Bookman Old Style</vt:lpstr>
      <vt:lpstr>Calibri</vt:lpstr>
      <vt:lpstr>Dubai</vt:lpstr>
      <vt:lpstr>Microsoft Himalaya</vt:lpstr>
      <vt:lpstr>Mongolian Baiti</vt:lpstr>
      <vt:lpstr>MV Boli</vt:lpstr>
      <vt:lpstr>Palatino</vt:lpstr>
      <vt:lpstr>Rockwell</vt:lpstr>
      <vt:lpstr>Tw Cen MT Condensed</vt:lpstr>
      <vt:lpstr>Wingdings 3</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2723</cp:revision>
  <dcterms:created xsi:type="dcterms:W3CDTF">2018-08-29T04:26:39Z</dcterms:created>
  <dcterms:modified xsi:type="dcterms:W3CDTF">2018-10-12T05:51:48Z</dcterms:modified>
</cp:coreProperties>
</file>