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5"/>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2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6600"/>
    <a:srgbClr val="CC0000"/>
    <a:srgbClr val="FFD757"/>
    <a:srgbClr val="13BD23"/>
    <a:srgbClr val="E6E6E6"/>
    <a:srgbClr val="D88028"/>
    <a:srgbClr val="A7897B"/>
    <a:srgbClr val="B9B93A"/>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724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76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8021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78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10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3010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41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348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6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6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965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82800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137212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19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321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506126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50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6000">
              <a:srgbClr val="D6E513"/>
            </a:gs>
            <a:gs pos="69000">
              <a:schemeClr val="accent4">
                <a:lumMod val="75000"/>
              </a:schemeClr>
            </a:gs>
            <a:gs pos="97000">
              <a:schemeClr val="accent4">
                <a:lumMod val="70000"/>
              </a:schemeClr>
            </a:gs>
          </a:gsLst>
          <a:lin ang="7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10/11/2018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3303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 id="21474852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accent5">
                    <a:lumMod val="50000"/>
                  </a:schemeClr>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12" name="Rectangle 11">
            <a:extLst>
              <a:ext uri="{FF2B5EF4-FFF2-40B4-BE49-F238E27FC236}">
                <a16:creationId xmlns:a16="http://schemas.microsoft.com/office/drawing/2014/main" id="{CA70D72C-15ED-4B57-BC6E-252D904B85F1}"/>
              </a:ext>
            </a:extLst>
          </p:cNvPr>
          <p:cNvSpPr/>
          <p:nvPr/>
        </p:nvSpPr>
        <p:spPr>
          <a:xfrm>
            <a:off x="1193202" y="890974"/>
            <a:ext cx="4391843" cy="400110"/>
          </a:xfrm>
          <a:prstGeom prst="rect">
            <a:avLst/>
          </a:prstGeom>
        </p:spPr>
        <p:txBody>
          <a:bodyPr wrap="none">
            <a:spAutoFit/>
          </a:bodyPr>
          <a:lstStyle/>
          <a:p>
            <a:r>
              <a:rPr lang="en-US" sz="2000" b="1" dirty="0">
                <a:solidFill>
                  <a:schemeClr val="bg1">
                    <a:lumMod val="85000"/>
                    <a:lumOff val="15000"/>
                  </a:schemeClr>
                </a:solidFill>
              </a:rPr>
              <a:t>Doctrine and Covenants 101:9-16.</a:t>
            </a:r>
          </a:p>
        </p:txBody>
      </p:sp>
      <p:sp>
        <p:nvSpPr>
          <p:cNvPr id="3" name="Rectangle 2">
            <a:extLst>
              <a:ext uri="{FF2B5EF4-FFF2-40B4-BE49-F238E27FC236}">
                <a16:creationId xmlns:a16="http://schemas.microsoft.com/office/drawing/2014/main" id="{D82E2CD2-CD6D-443E-80B0-480E46628765}"/>
              </a:ext>
            </a:extLst>
          </p:cNvPr>
          <p:cNvSpPr/>
          <p:nvPr/>
        </p:nvSpPr>
        <p:spPr>
          <a:xfrm>
            <a:off x="1817457" y="3105834"/>
            <a:ext cx="8557086" cy="646331"/>
          </a:xfrm>
          <a:prstGeom prst="rect">
            <a:avLst/>
          </a:prstGeom>
        </p:spPr>
        <p:txBody>
          <a:bodyPr wrap="none">
            <a:spAutoFit/>
          </a:bodyPr>
          <a:lstStyle/>
          <a:p>
            <a:r>
              <a:rPr lang="en-US" sz="3600" dirty="0">
                <a:solidFill>
                  <a:schemeClr val="bg1">
                    <a:lumMod val="85000"/>
                    <a:lumOff val="15000"/>
                  </a:schemeClr>
                </a:solidFill>
                <a:latin typeface="Dubai" panose="020B0503030403030204" pitchFamily="34" charset="-78"/>
                <a:cs typeface="Dubai" panose="020B0503030403030204" pitchFamily="34" charset="-78"/>
              </a:rPr>
              <a:t>“The Lord counsels and comforts the Saints”</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8" name="Rectangle 7">
            <a:extLst>
              <a:ext uri="{FF2B5EF4-FFF2-40B4-BE49-F238E27FC236}">
                <a16:creationId xmlns:a16="http://schemas.microsoft.com/office/drawing/2014/main" id="{1341651E-4E77-4FDF-806C-4E292565CCC0}"/>
              </a:ext>
            </a:extLst>
          </p:cNvPr>
          <p:cNvSpPr/>
          <p:nvPr/>
        </p:nvSpPr>
        <p:spPr>
          <a:xfrm>
            <a:off x="1193202" y="890974"/>
            <a:ext cx="3637278" cy="369332"/>
          </a:xfrm>
          <a:prstGeom prst="rect">
            <a:avLst/>
          </a:prstGeom>
        </p:spPr>
        <p:txBody>
          <a:bodyPr wrap="none">
            <a:spAutoFit/>
          </a:bodyPr>
          <a:lstStyle/>
          <a:p>
            <a:r>
              <a:rPr lang="en-US" b="1" dirty="0">
                <a:solidFill>
                  <a:schemeClr val="bg1">
                    <a:lumMod val="85000"/>
                    <a:lumOff val="15000"/>
                  </a:schemeClr>
                </a:solidFill>
              </a:rPr>
              <a:t>Doctrine and Covenants 101:9.</a:t>
            </a:r>
          </a:p>
        </p:txBody>
      </p:sp>
      <p:sp>
        <p:nvSpPr>
          <p:cNvPr id="4" name="Rectangle 3">
            <a:extLst>
              <a:ext uri="{FF2B5EF4-FFF2-40B4-BE49-F238E27FC236}">
                <a16:creationId xmlns:a16="http://schemas.microsoft.com/office/drawing/2014/main" id="{6ED8167A-E388-4765-8BDC-0F04BCDB06EA}"/>
              </a:ext>
            </a:extLst>
          </p:cNvPr>
          <p:cNvSpPr/>
          <p:nvPr/>
        </p:nvSpPr>
        <p:spPr>
          <a:xfrm>
            <a:off x="1193201" y="1145312"/>
            <a:ext cx="8931459" cy="584775"/>
          </a:xfrm>
          <a:prstGeom prst="rect">
            <a:avLst/>
          </a:prstGeom>
        </p:spPr>
        <p:txBody>
          <a:bodyPr wrap="square">
            <a:spAutoFit/>
          </a:bodyPr>
          <a:lstStyle/>
          <a:p>
            <a:pPr algn="just"/>
            <a:r>
              <a:rPr lang="en-US" sz="1600" dirty="0">
                <a:solidFill>
                  <a:schemeClr val="bg1">
                    <a:lumMod val="85000"/>
                    <a:lumOff val="15000"/>
                  </a:schemeClr>
                </a:solidFill>
                <a:latin typeface="Palatino"/>
              </a:rPr>
              <a:t>Verily I say unto you, notwithstanding their sins, my bowels are filled with compassion towards them. I will not utterly cast them off; and in the day of wrath I will remember mercy.</a:t>
            </a:r>
            <a:endParaRPr lang="en-US" sz="1600" dirty="0">
              <a:solidFill>
                <a:schemeClr val="bg1">
                  <a:lumMod val="85000"/>
                  <a:lumOff val="15000"/>
                </a:schemeClr>
              </a:solidFill>
            </a:endParaRPr>
          </a:p>
        </p:txBody>
      </p:sp>
      <p:sp>
        <p:nvSpPr>
          <p:cNvPr id="9" name="Rectangle 8">
            <a:extLst>
              <a:ext uri="{FF2B5EF4-FFF2-40B4-BE49-F238E27FC236}">
                <a16:creationId xmlns:a16="http://schemas.microsoft.com/office/drawing/2014/main" id="{E680084C-EFE4-4BFC-9632-239C0CAEC727}"/>
              </a:ext>
            </a:extLst>
          </p:cNvPr>
          <p:cNvSpPr/>
          <p:nvPr/>
        </p:nvSpPr>
        <p:spPr>
          <a:xfrm>
            <a:off x="1193200" y="1780527"/>
            <a:ext cx="8931459" cy="646331"/>
          </a:xfrm>
          <a:prstGeom prst="rect">
            <a:avLst/>
          </a:prstGeom>
        </p:spPr>
        <p:txBody>
          <a:bodyPr wrap="square">
            <a:spAutoFit/>
          </a:bodyPr>
          <a:lstStyle/>
          <a:p>
            <a:pPr algn="just"/>
            <a:r>
              <a:rPr lang="en-US" b="1" dirty="0">
                <a:solidFill>
                  <a:schemeClr val="bg1">
                    <a:lumMod val="85000"/>
                    <a:lumOff val="15000"/>
                  </a:schemeClr>
                </a:solidFill>
              </a:rPr>
              <a:t>What message does the Lord give in verse 9 that can help us when we suffer the consequences of our sins?</a:t>
            </a:r>
          </a:p>
        </p:txBody>
      </p:sp>
      <p:sp>
        <p:nvSpPr>
          <p:cNvPr id="10" name="Rectangle 9">
            <a:extLst>
              <a:ext uri="{FF2B5EF4-FFF2-40B4-BE49-F238E27FC236}">
                <a16:creationId xmlns:a16="http://schemas.microsoft.com/office/drawing/2014/main" id="{175F5F3F-9528-4794-91D9-AFD9E7989133}"/>
              </a:ext>
            </a:extLst>
          </p:cNvPr>
          <p:cNvSpPr/>
          <p:nvPr/>
        </p:nvSpPr>
        <p:spPr>
          <a:xfrm>
            <a:off x="1193200" y="2477298"/>
            <a:ext cx="7199728" cy="369332"/>
          </a:xfrm>
          <a:prstGeom prst="rect">
            <a:avLst/>
          </a:prstGeom>
        </p:spPr>
        <p:txBody>
          <a:bodyPr wrap="none">
            <a:spAutoFit/>
          </a:bodyPr>
          <a:lstStyle/>
          <a:p>
            <a:r>
              <a:rPr lang="en-US" i="1" dirty="0">
                <a:solidFill>
                  <a:schemeClr val="bg1">
                    <a:lumMod val="85000"/>
                    <a:lumOff val="15000"/>
                  </a:schemeClr>
                </a:solidFill>
                <a:effectLst>
                  <a:outerShdw blurRad="38100" dist="38100" dir="2700000" algn="tl">
                    <a:srgbClr val="000000">
                      <a:alpha val="43137"/>
                    </a:srgbClr>
                  </a:outerShdw>
                </a:effectLst>
              </a:rPr>
              <a:t>Even when we have sinned, the Lord will have compassion toward us.</a:t>
            </a:r>
          </a:p>
        </p:txBody>
      </p:sp>
      <p:sp>
        <p:nvSpPr>
          <p:cNvPr id="11" name="Rectangle 10">
            <a:extLst>
              <a:ext uri="{FF2B5EF4-FFF2-40B4-BE49-F238E27FC236}">
                <a16:creationId xmlns:a16="http://schemas.microsoft.com/office/drawing/2014/main" id="{667A62B0-91DF-4F0B-95F9-80903533242D}"/>
              </a:ext>
            </a:extLst>
          </p:cNvPr>
          <p:cNvSpPr/>
          <p:nvPr/>
        </p:nvSpPr>
        <p:spPr>
          <a:xfrm>
            <a:off x="1193200" y="2897070"/>
            <a:ext cx="3990836" cy="369332"/>
          </a:xfrm>
          <a:prstGeom prst="rect">
            <a:avLst/>
          </a:prstGeom>
        </p:spPr>
        <p:txBody>
          <a:bodyPr wrap="none">
            <a:spAutoFit/>
          </a:bodyPr>
          <a:lstStyle/>
          <a:p>
            <a:r>
              <a:rPr lang="en-US" b="1" dirty="0">
                <a:solidFill>
                  <a:schemeClr val="bg1">
                    <a:lumMod val="85000"/>
                    <a:lumOff val="15000"/>
                  </a:schemeClr>
                </a:solidFill>
              </a:rPr>
              <a:t>How can this truth bring us hope?</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10"/>
                                        </p:tgtEl>
                                        <p:attrNameLst>
                                          <p:attrName>ppt_y</p:attrName>
                                        </p:attrNameLst>
                                      </p:cBhvr>
                                      <p:tavLst>
                                        <p:tav tm="0">
                                          <p:val>
                                            <p:strVal val="#ppt_y"/>
                                          </p:val>
                                        </p:tav>
                                        <p:tav tm="100000">
                                          <p:val>
                                            <p:strVal val="#ppt_y"/>
                                          </p:val>
                                        </p:tav>
                                      </p:tavLst>
                                    </p:anim>
                                    <p:anim calcmode="lin" valueType="num">
                                      <p:cBhvr>
                                        <p:cTn id="19"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8" name="Rectangle 7">
            <a:extLst>
              <a:ext uri="{FF2B5EF4-FFF2-40B4-BE49-F238E27FC236}">
                <a16:creationId xmlns:a16="http://schemas.microsoft.com/office/drawing/2014/main" id="{C7EE15DD-2B29-4B83-8F6D-873500A78742}"/>
              </a:ext>
            </a:extLst>
          </p:cNvPr>
          <p:cNvSpPr/>
          <p:nvPr/>
        </p:nvSpPr>
        <p:spPr>
          <a:xfrm>
            <a:off x="849053" y="3573120"/>
            <a:ext cx="9298134" cy="292388"/>
          </a:xfrm>
          <a:prstGeom prst="rect">
            <a:avLst/>
          </a:prstGeom>
        </p:spPr>
        <p:txBody>
          <a:bodyPr wrap="square">
            <a:spAutoFit/>
          </a:bodyPr>
          <a:lstStyle/>
          <a:p>
            <a:pPr algn="just"/>
            <a:endParaRPr lang="en-US" sz="1300" dirty="0">
              <a:solidFill>
                <a:schemeClr val="bg1"/>
              </a:solidFill>
            </a:endParaRPr>
          </a:p>
        </p:txBody>
      </p:sp>
      <p:sp>
        <p:nvSpPr>
          <p:cNvPr id="2" name="Rectangle 1">
            <a:extLst>
              <a:ext uri="{FF2B5EF4-FFF2-40B4-BE49-F238E27FC236}">
                <a16:creationId xmlns:a16="http://schemas.microsoft.com/office/drawing/2014/main" id="{CC66103A-5D3B-402C-A025-B720236E6D90}"/>
              </a:ext>
            </a:extLst>
          </p:cNvPr>
          <p:cNvSpPr/>
          <p:nvPr/>
        </p:nvSpPr>
        <p:spPr>
          <a:xfrm>
            <a:off x="1616765" y="1083365"/>
            <a:ext cx="8530422" cy="46912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r>
              <a:rPr lang="en-US" dirty="0">
                <a:solidFill>
                  <a:schemeClr val="bg1">
                    <a:lumMod val="85000"/>
                    <a:lumOff val="15000"/>
                  </a:schemeClr>
                </a:solidFill>
              </a:rPr>
              <a:t>The mob in Jackson County continued persecuting the Saints until all members of the Church were driven out of the county. Lyman Wight reported, “I saw one hundred and ninety women and children driven thirty miles across the prairie, with three decrepit men only in their company, in the month of November, the ground thinly crusted with sleet; and I could easily follow on their trail by the blood that flowed from their lacerated feet on the stubble of the burnt prairie!” (in History of the Church,3:439). Most of the Saints fled north, where they had to cross the Missouri River. The shores of the river near the ferry were lined with refugees. Some people were fortunate enough to escape with some of their household goods, but many lost everything. Parley P. Pratt wrote: “Hundreds of people were seen in every direction, some in tents and some in the open air around their fires, while the rain descended in torrents. Husbands were inquiring for their wives, wives for their husbands; parents for children, and children for parents. … The scene was indescribable, and, I am sure, would have melted the hearts of any people on the earth, except our blind oppressors, and a blind and ignorant community” (Autobiography of Parley P. Pratt, ed. Parley P. Pratt Jr. [1938],102).</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7FFF98CB-D801-4D11-85EA-95AC8E6FA47E}"/>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2" name="Rectangle 1">
            <a:extLst>
              <a:ext uri="{FF2B5EF4-FFF2-40B4-BE49-F238E27FC236}">
                <a16:creationId xmlns:a16="http://schemas.microsoft.com/office/drawing/2014/main" id="{BAD95869-6D97-4C0E-9B1A-6BF0695BCEDE}"/>
              </a:ext>
            </a:extLst>
          </p:cNvPr>
          <p:cNvSpPr/>
          <p:nvPr/>
        </p:nvSpPr>
        <p:spPr>
          <a:xfrm>
            <a:off x="1388012" y="890974"/>
            <a:ext cx="8961936" cy="646331"/>
          </a:xfrm>
          <a:prstGeom prst="rect">
            <a:avLst/>
          </a:prstGeom>
        </p:spPr>
        <p:txBody>
          <a:bodyPr wrap="square">
            <a:spAutoFit/>
          </a:bodyPr>
          <a:lstStyle/>
          <a:p>
            <a:pPr algn="just"/>
            <a:r>
              <a:rPr lang="en-US" b="1" dirty="0">
                <a:solidFill>
                  <a:schemeClr val="bg1">
                    <a:lumMod val="85000"/>
                    <a:lumOff val="15000"/>
                  </a:schemeClr>
                </a:solidFill>
              </a:rPr>
              <a:t>Which aspects of these trials would have been especially difficult for you to witness or experience?</a:t>
            </a:r>
          </a:p>
        </p:txBody>
      </p:sp>
      <p:sp>
        <p:nvSpPr>
          <p:cNvPr id="3" name="Rectangle 2">
            <a:extLst>
              <a:ext uri="{FF2B5EF4-FFF2-40B4-BE49-F238E27FC236}">
                <a16:creationId xmlns:a16="http://schemas.microsoft.com/office/drawing/2014/main" id="{43EEB05B-5017-40D9-AB4D-984E4252B750}"/>
              </a:ext>
            </a:extLst>
          </p:cNvPr>
          <p:cNvSpPr/>
          <p:nvPr/>
        </p:nvSpPr>
        <p:spPr>
          <a:xfrm>
            <a:off x="1388011" y="1537305"/>
            <a:ext cx="8869171" cy="369332"/>
          </a:xfrm>
          <a:prstGeom prst="rect">
            <a:avLst/>
          </a:prstGeom>
        </p:spPr>
        <p:txBody>
          <a:bodyPr wrap="square">
            <a:spAutoFit/>
          </a:bodyPr>
          <a:lstStyle/>
          <a:p>
            <a:pPr algn="just"/>
            <a:r>
              <a:rPr lang="en-US" b="1" dirty="0">
                <a:solidFill>
                  <a:schemeClr val="bg1">
                    <a:lumMod val="85000"/>
                    <a:lumOff val="15000"/>
                  </a:schemeClr>
                </a:solidFill>
              </a:rPr>
              <a:t>How do you think you might respond if you experienced such afflictions?</a:t>
            </a:r>
          </a:p>
        </p:txBody>
      </p:sp>
      <p:sp>
        <p:nvSpPr>
          <p:cNvPr id="10" name="Rectangle 9">
            <a:extLst>
              <a:ext uri="{FF2B5EF4-FFF2-40B4-BE49-F238E27FC236}">
                <a16:creationId xmlns:a16="http://schemas.microsoft.com/office/drawing/2014/main" id="{E8175392-54B8-422D-B99D-270430416EE4}"/>
              </a:ext>
            </a:extLst>
          </p:cNvPr>
          <p:cNvSpPr/>
          <p:nvPr/>
        </p:nvSpPr>
        <p:spPr>
          <a:xfrm>
            <a:off x="1388010" y="1950945"/>
            <a:ext cx="4097340" cy="369332"/>
          </a:xfrm>
          <a:prstGeom prst="rect">
            <a:avLst/>
          </a:prstGeom>
        </p:spPr>
        <p:txBody>
          <a:bodyPr wrap="none">
            <a:spAutoFit/>
          </a:bodyPr>
          <a:lstStyle/>
          <a:p>
            <a:r>
              <a:rPr lang="en-US" b="1" dirty="0">
                <a:solidFill>
                  <a:schemeClr val="bg1">
                    <a:lumMod val="85000"/>
                    <a:lumOff val="15000"/>
                  </a:schemeClr>
                </a:solidFill>
              </a:rPr>
              <a:t>Doctrine and Covenants 101:12-16.</a:t>
            </a:r>
          </a:p>
        </p:txBody>
      </p:sp>
      <p:sp>
        <p:nvSpPr>
          <p:cNvPr id="4" name="Rectangle 3">
            <a:extLst>
              <a:ext uri="{FF2B5EF4-FFF2-40B4-BE49-F238E27FC236}">
                <a16:creationId xmlns:a16="http://schemas.microsoft.com/office/drawing/2014/main" id="{036FDF7B-099C-4C54-901F-CB0FF291E4AF}"/>
              </a:ext>
            </a:extLst>
          </p:cNvPr>
          <p:cNvSpPr/>
          <p:nvPr/>
        </p:nvSpPr>
        <p:spPr>
          <a:xfrm>
            <a:off x="1388009" y="2227513"/>
            <a:ext cx="8961936" cy="1815882"/>
          </a:xfrm>
          <a:prstGeom prst="rect">
            <a:avLst/>
          </a:prstGeom>
        </p:spPr>
        <p:txBody>
          <a:bodyPr wrap="square">
            <a:spAutoFit/>
          </a:bodyPr>
          <a:lstStyle/>
          <a:p>
            <a:pPr algn="just" fontAlgn="base"/>
            <a:r>
              <a:rPr lang="en-US" sz="1600" b="1" dirty="0">
                <a:solidFill>
                  <a:schemeClr val="bg1">
                    <a:lumMod val="85000"/>
                    <a:lumOff val="15000"/>
                  </a:schemeClr>
                </a:solidFill>
                <a:latin typeface="Palatino"/>
              </a:rPr>
              <a:t>12 </a:t>
            </a:r>
            <a:r>
              <a:rPr lang="en-US" sz="1600" dirty="0">
                <a:solidFill>
                  <a:schemeClr val="bg1">
                    <a:lumMod val="85000"/>
                    <a:lumOff val="15000"/>
                  </a:schemeClr>
                </a:solidFill>
                <a:latin typeface="Palatino"/>
              </a:rPr>
              <a:t>And in that day all who are found upon the watch-tower, or in other words, all mine Israel, shall be saved.</a:t>
            </a:r>
          </a:p>
          <a:p>
            <a:pPr algn="just" fontAlgn="base"/>
            <a:r>
              <a:rPr lang="en-US" sz="1600" b="1" dirty="0">
                <a:solidFill>
                  <a:schemeClr val="bg1">
                    <a:lumMod val="85000"/>
                    <a:lumOff val="15000"/>
                  </a:schemeClr>
                </a:solidFill>
                <a:latin typeface="Palatino"/>
              </a:rPr>
              <a:t>13 </a:t>
            </a:r>
            <a:r>
              <a:rPr lang="en-US" sz="1600" dirty="0">
                <a:solidFill>
                  <a:schemeClr val="bg1">
                    <a:lumMod val="85000"/>
                    <a:lumOff val="15000"/>
                  </a:schemeClr>
                </a:solidFill>
                <a:latin typeface="Palatino"/>
              </a:rPr>
              <a:t>And they that have been scattered shall be gathered.</a:t>
            </a:r>
          </a:p>
          <a:p>
            <a:pPr algn="just" fontAlgn="base"/>
            <a:r>
              <a:rPr lang="en-US" sz="1600" b="1" dirty="0">
                <a:solidFill>
                  <a:schemeClr val="bg1">
                    <a:lumMod val="85000"/>
                    <a:lumOff val="15000"/>
                  </a:schemeClr>
                </a:solidFill>
                <a:latin typeface="Palatino"/>
              </a:rPr>
              <a:t>14 </a:t>
            </a:r>
            <a:r>
              <a:rPr lang="en-US" sz="1600" dirty="0">
                <a:solidFill>
                  <a:schemeClr val="bg1">
                    <a:lumMod val="85000"/>
                    <a:lumOff val="15000"/>
                  </a:schemeClr>
                </a:solidFill>
                <a:latin typeface="Palatino"/>
              </a:rPr>
              <a:t>And all they who have mourned shall be comforted.</a:t>
            </a:r>
          </a:p>
          <a:p>
            <a:pPr algn="just" fontAlgn="base"/>
            <a:r>
              <a:rPr lang="en-US" sz="1600" b="1" dirty="0">
                <a:solidFill>
                  <a:schemeClr val="bg1">
                    <a:lumMod val="85000"/>
                    <a:lumOff val="15000"/>
                  </a:schemeClr>
                </a:solidFill>
                <a:latin typeface="Palatino"/>
              </a:rPr>
              <a:t>15 </a:t>
            </a:r>
            <a:r>
              <a:rPr lang="en-US" sz="1600" dirty="0">
                <a:solidFill>
                  <a:schemeClr val="bg1">
                    <a:lumMod val="85000"/>
                    <a:lumOff val="15000"/>
                  </a:schemeClr>
                </a:solidFill>
                <a:latin typeface="Palatino"/>
              </a:rPr>
              <a:t>And all they who have given their lives for my name shall be crowned.</a:t>
            </a:r>
          </a:p>
          <a:p>
            <a:pPr algn="just" fontAlgn="base"/>
            <a:r>
              <a:rPr lang="en-US" sz="1600" b="1" dirty="0">
                <a:solidFill>
                  <a:schemeClr val="bg1">
                    <a:lumMod val="85000"/>
                    <a:lumOff val="15000"/>
                  </a:schemeClr>
                </a:solidFill>
                <a:latin typeface="Palatino"/>
              </a:rPr>
              <a:t>16 </a:t>
            </a:r>
            <a:r>
              <a:rPr lang="en-US" sz="1600" dirty="0">
                <a:solidFill>
                  <a:schemeClr val="bg1">
                    <a:lumMod val="85000"/>
                    <a:lumOff val="15000"/>
                  </a:schemeClr>
                </a:solidFill>
                <a:latin typeface="Palatino"/>
              </a:rPr>
              <a:t>Therefore, let your hearts be comforted concerning Zion; for all flesh is in mine hands; be still and know that I am God.</a:t>
            </a:r>
            <a:endParaRPr lang="en-US" sz="1600" b="0" i="0" dirty="0">
              <a:solidFill>
                <a:schemeClr val="bg1">
                  <a:lumMod val="85000"/>
                  <a:lumOff val="15000"/>
                </a:schemeClr>
              </a:solidFill>
              <a:effectLst/>
              <a:latin typeface="Palatino"/>
            </a:endParaRPr>
          </a:p>
        </p:txBody>
      </p:sp>
      <p:sp>
        <p:nvSpPr>
          <p:cNvPr id="5" name="Rectangle 4">
            <a:extLst>
              <a:ext uri="{FF2B5EF4-FFF2-40B4-BE49-F238E27FC236}">
                <a16:creationId xmlns:a16="http://schemas.microsoft.com/office/drawing/2014/main" id="{64D3E5A4-BBA9-40AA-82DF-4F265B05D52D}"/>
              </a:ext>
            </a:extLst>
          </p:cNvPr>
          <p:cNvSpPr/>
          <p:nvPr/>
        </p:nvSpPr>
        <p:spPr>
          <a:xfrm>
            <a:off x="1388008" y="3991884"/>
            <a:ext cx="5619102" cy="369332"/>
          </a:xfrm>
          <a:prstGeom prst="rect">
            <a:avLst/>
          </a:prstGeom>
        </p:spPr>
        <p:txBody>
          <a:bodyPr wrap="none">
            <a:spAutoFit/>
          </a:bodyPr>
          <a:lstStyle/>
          <a:p>
            <a:r>
              <a:rPr lang="en-US" b="1" dirty="0">
                <a:solidFill>
                  <a:schemeClr val="bg1">
                    <a:lumMod val="85000"/>
                    <a:lumOff val="15000"/>
                  </a:schemeClr>
                </a:solidFill>
              </a:rPr>
              <a:t>What principle do you learn from verses 12–16? </a:t>
            </a:r>
          </a:p>
        </p:txBody>
      </p:sp>
      <p:sp>
        <p:nvSpPr>
          <p:cNvPr id="6" name="Rectangle 5">
            <a:extLst>
              <a:ext uri="{FF2B5EF4-FFF2-40B4-BE49-F238E27FC236}">
                <a16:creationId xmlns:a16="http://schemas.microsoft.com/office/drawing/2014/main" id="{752B5850-2F02-405B-ACD7-1E0F955038A0}"/>
              </a:ext>
            </a:extLst>
          </p:cNvPr>
          <p:cNvSpPr/>
          <p:nvPr/>
        </p:nvSpPr>
        <p:spPr>
          <a:xfrm>
            <a:off x="1388007" y="4338728"/>
            <a:ext cx="8869170" cy="646331"/>
          </a:xfrm>
          <a:prstGeom prst="rect">
            <a:avLst/>
          </a:prstGeom>
        </p:spPr>
        <p:txBody>
          <a:bodyPr wrap="square">
            <a:spAutoFit/>
          </a:bodyPr>
          <a:lstStyle/>
          <a:p>
            <a:pPr algn="just"/>
            <a:r>
              <a:rPr lang="en-US" i="1" dirty="0">
                <a:solidFill>
                  <a:schemeClr val="bg1">
                    <a:lumMod val="85000"/>
                    <a:lumOff val="15000"/>
                  </a:schemeClr>
                </a:solidFill>
                <a:effectLst>
                  <a:outerShdw blurRad="38100" dist="38100" dir="2700000" algn="tl">
                    <a:srgbClr val="000000">
                      <a:alpha val="43137"/>
                    </a:srgbClr>
                  </a:outerShdw>
                </a:effectLst>
              </a:rPr>
              <a:t>When we live righteously, we can find comfort in the knowledge that all people are in the Lord’s hands.</a:t>
            </a:r>
          </a:p>
        </p:txBody>
      </p:sp>
      <p:sp>
        <p:nvSpPr>
          <p:cNvPr id="7" name="Rectangle 6">
            <a:extLst>
              <a:ext uri="{FF2B5EF4-FFF2-40B4-BE49-F238E27FC236}">
                <a16:creationId xmlns:a16="http://schemas.microsoft.com/office/drawing/2014/main" id="{922FCC63-BCDC-40D3-9BE2-5119227310EC}"/>
              </a:ext>
            </a:extLst>
          </p:cNvPr>
          <p:cNvSpPr/>
          <p:nvPr/>
        </p:nvSpPr>
        <p:spPr>
          <a:xfrm>
            <a:off x="1388007" y="4997529"/>
            <a:ext cx="8869170" cy="646331"/>
          </a:xfrm>
          <a:prstGeom prst="rect">
            <a:avLst/>
          </a:prstGeom>
        </p:spPr>
        <p:txBody>
          <a:bodyPr wrap="square">
            <a:spAutoFit/>
          </a:bodyPr>
          <a:lstStyle/>
          <a:p>
            <a:r>
              <a:rPr lang="en-US" b="1" dirty="0">
                <a:solidFill>
                  <a:schemeClr val="bg1">
                    <a:lumMod val="85000"/>
                    <a:lumOff val="15000"/>
                  </a:schemeClr>
                </a:solidFill>
              </a:rPr>
              <a:t>What do you think is the meaning of the command to “be still and know that I am God”?</a:t>
            </a:r>
          </a:p>
        </p:txBody>
      </p:sp>
      <p:sp>
        <p:nvSpPr>
          <p:cNvPr id="13" name="Rectangle 12">
            <a:extLst>
              <a:ext uri="{FF2B5EF4-FFF2-40B4-BE49-F238E27FC236}">
                <a16:creationId xmlns:a16="http://schemas.microsoft.com/office/drawing/2014/main" id="{95D5B481-B891-40D4-8425-44E01BA0FD94}"/>
              </a:ext>
            </a:extLst>
          </p:cNvPr>
          <p:cNvSpPr/>
          <p:nvPr/>
        </p:nvSpPr>
        <p:spPr>
          <a:xfrm>
            <a:off x="1388007" y="5715002"/>
            <a:ext cx="7398182" cy="369332"/>
          </a:xfrm>
          <a:prstGeom prst="rect">
            <a:avLst/>
          </a:prstGeom>
        </p:spPr>
        <p:txBody>
          <a:bodyPr wrap="square">
            <a:spAutoFit/>
          </a:bodyPr>
          <a:lstStyle/>
          <a:p>
            <a:r>
              <a:rPr lang="en-US" b="1" dirty="0">
                <a:solidFill>
                  <a:schemeClr val="bg1">
                    <a:lumMod val="85000"/>
                    <a:lumOff val="15000"/>
                  </a:schemeClr>
                </a:solidFill>
              </a:rPr>
              <a:t>How can being “still” help us receive comfort from the Lord?</a:t>
            </a:r>
          </a:p>
        </p:txBody>
      </p:sp>
    </p:spTree>
    <p:extLst>
      <p:ext uri="{BB962C8B-B14F-4D97-AF65-F5344CB8AC3E}">
        <p14:creationId xmlns:p14="http://schemas.microsoft.com/office/powerpoint/2010/main" val="12432336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1000"/>
                                        <p:tgtEl>
                                          <p:spTgt spid="4"/>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vertic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4" grpId="0"/>
      <p:bldP spid="5" grpId="0"/>
      <p:bldP spid="6" grpId="0"/>
      <p:bldP spid="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3" name="Rectangle 2">
            <a:extLst>
              <a:ext uri="{FF2B5EF4-FFF2-40B4-BE49-F238E27FC236}">
                <a16:creationId xmlns:a16="http://schemas.microsoft.com/office/drawing/2014/main" id="{A45A8041-F84B-4507-A449-C607E8B54304}"/>
              </a:ext>
            </a:extLst>
          </p:cNvPr>
          <p:cNvSpPr/>
          <p:nvPr/>
        </p:nvSpPr>
        <p:spPr>
          <a:xfrm>
            <a:off x="2385391" y="2861318"/>
            <a:ext cx="6845666" cy="646331"/>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latin typeface="Dubai" panose="020B0503030403030204" pitchFamily="34" charset="-78"/>
                <a:ea typeface="Microsoft Himalaya" panose="01010100010101010101" pitchFamily="2" charset="0"/>
                <a:cs typeface="Dubai" panose="020B0503030403030204" pitchFamily="34" charset="-78"/>
              </a:rPr>
              <a:t>Doctrine and Covenants 101:1-16.</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4" name="Rectangle 3">
            <a:extLst>
              <a:ext uri="{FF2B5EF4-FFF2-40B4-BE49-F238E27FC236}">
                <a16:creationId xmlns:a16="http://schemas.microsoft.com/office/drawing/2014/main" id="{8F0962EF-52FF-4CCB-B054-73D7E1D8D642}"/>
              </a:ext>
            </a:extLst>
          </p:cNvPr>
          <p:cNvSpPr/>
          <p:nvPr/>
        </p:nvSpPr>
        <p:spPr>
          <a:xfrm>
            <a:off x="2139627" y="2767280"/>
            <a:ext cx="7912743" cy="1200329"/>
          </a:xfrm>
          <a:prstGeom prst="rect">
            <a:avLst/>
          </a:prstGeom>
        </p:spPr>
        <p:txBody>
          <a:bodyPr wrap="none">
            <a:spAutoFit/>
          </a:bodyPr>
          <a:lstStyle/>
          <a:p>
            <a:pPr algn="ctr"/>
            <a:r>
              <a:rPr lang="en-US" sz="3600" dirty="0">
                <a:solidFill>
                  <a:schemeClr val="bg1"/>
                </a:solidFill>
                <a:latin typeface="+mj-lt"/>
              </a:rPr>
              <a:t>“The Lord explains why He allows </a:t>
            </a:r>
          </a:p>
          <a:p>
            <a:pPr algn="ctr"/>
            <a:r>
              <a:rPr lang="en-US" sz="3600" dirty="0">
                <a:solidFill>
                  <a:schemeClr val="bg1"/>
                </a:solidFill>
                <a:latin typeface="+mj-lt"/>
              </a:rPr>
              <a:t>His people to experience trials”</a:t>
            </a:r>
          </a:p>
        </p:txBody>
      </p:sp>
      <p:sp>
        <p:nvSpPr>
          <p:cNvPr id="7" name="Rectangle 6">
            <a:extLst>
              <a:ext uri="{FF2B5EF4-FFF2-40B4-BE49-F238E27FC236}">
                <a16:creationId xmlns:a16="http://schemas.microsoft.com/office/drawing/2014/main" id="{363DBEF7-281D-4A1F-BB8F-5104B6779DF5}"/>
              </a:ext>
            </a:extLst>
          </p:cNvPr>
          <p:cNvSpPr/>
          <p:nvPr/>
        </p:nvSpPr>
        <p:spPr>
          <a:xfrm>
            <a:off x="1193202" y="890974"/>
            <a:ext cx="4250779" cy="400110"/>
          </a:xfrm>
          <a:prstGeom prst="rect">
            <a:avLst/>
          </a:prstGeom>
        </p:spPr>
        <p:txBody>
          <a:bodyPr wrap="none">
            <a:spAutoFit/>
          </a:bodyPr>
          <a:lstStyle/>
          <a:p>
            <a:r>
              <a:rPr lang="en-US" sz="2000" b="1" dirty="0">
                <a:solidFill>
                  <a:schemeClr val="bg1">
                    <a:lumMod val="85000"/>
                    <a:lumOff val="15000"/>
                  </a:schemeClr>
                </a:solidFill>
              </a:rPr>
              <a:t>Doctrine and Covenants 101:1-8.</a:t>
            </a:r>
          </a:p>
        </p:txBody>
      </p:sp>
    </p:spTree>
    <p:extLst>
      <p:ext uri="{BB962C8B-B14F-4D97-AF65-F5344CB8AC3E}">
        <p14:creationId xmlns:p14="http://schemas.microsoft.com/office/powerpoint/2010/main" val="2245227433"/>
      </p:ext>
    </p:extLst>
  </p:cSld>
  <p:clrMapOvr>
    <a:masterClrMapping/>
  </p:clrMapOvr>
  <p:transition spd="slow">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pic>
        <p:nvPicPr>
          <p:cNvPr id="5" name="Picture 4">
            <a:extLst>
              <a:ext uri="{FF2B5EF4-FFF2-40B4-BE49-F238E27FC236}">
                <a16:creationId xmlns:a16="http://schemas.microsoft.com/office/drawing/2014/main" id="{22E46489-C155-4975-B7D8-AC81322D275D}"/>
              </a:ext>
            </a:extLst>
          </p:cNvPr>
          <p:cNvPicPr/>
          <p:nvPr/>
        </p:nvPicPr>
        <p:blipFill rotWithShape="1">
          <a:blip r:embed="rId2"/>
          <a:srcRect l="20217" t="24184" r="22898" b="26170"/>
          <a:stretch/>
        </p:blipFill>
        <p:spPr bwMode="auto">
          <a:xfrm>
            <a:off x="2279374" y="890974"/>
            <a:ext cx="7447722" cy="3579861"/>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837031B-2BD4-4B9A-9EF8-0A731FFA14E0}"/>
              </a:ext>
            </a:extLst>
          </p:cNvPr>
          <p:cNvSpPr/>
          <p:nvPr/>
        </p:nvSpPr>
        <p:spPr>
          <a:xfrm>
            <a:off x="1616764" y="4941316"/>
            <a:ext cx="8322365" cy="646331"/>
          </a:xfrm>
          <a:prstGeom prst="rect">
            <a:avLst/>
          </a:prstGeom>
        </p:spPr>
        <p:txBody>
          <a:bodyPr wrap="square">
            <a:spAutoFit/>
          </a:bodyPr>
          <a:lstStyle/>
          <a:p>
            <a:pPr algn="just"/>
            <a:r>
              <a:rPr lang="en-US" b="1" dirty="0">
                <a:solidFill>
                  <a:schemeClr val="bg1"/>
                </a:solidFill>
              </a:rPr>
              <a:t>What are some examples of persecution the Saints suffered in Jackson County, Missouri?</a:t>
            </a:r>
          </a:p>
        </p:txBody>
      </p:sp>
    </p:spTree>
    <p:extLst>
      <p:ext uri="{BB962C8B-B14F-4D97-AF65-F5344CB8AC3E}">
        <p14:creationId xmlns:p14="http://schemas.microsoft.com/office/powerpoint/2010/main" val="27178507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2" name="Rectangle 1">
            <a:extLst>
              <a:ext uri="{FF2B5EF4-FFF2-40B4-BE49-F238E27FC236}">
                <a16:creationId xmlns:a16="http://schemas.microsoft.com/office/drawing/2014/main" id="{6C6A4942-EEEF-4CEC-BD28-48DDFE856EE2}"/>
              </a:ext>
            </a:extLst>
          </p:cNvPr>
          <p:cNvSpPr/>
          <p:nvPr/>
        </p:nvSpPr>
        <p:spPr>
          <a:xfrm>
            <a:off x="1448973" y="1003516"/>
            <a:ext cx="9355015" cy="386861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bg1">
                    <a:lumMod val="85000"/>
                    <a:lumOff val="15000"/>
                  </a:schemeClr>
                </a:solidFill>
              </a:rPr>
              <a:t>Due to mob violence in Jackson County, Missouri, in July 1833, Church leaders in Missouri agreed to leave the county. However, in August 1833, a council of general Church leaders in Kirtland met to discuss the difficulties in Missouri. They sent instruction that the Saints in Missouri should not sell their land or move from the county unless they had already signed agreements to do so. Church leaders petitioned the government and used available legal channels to maintain their lands in Missouri and seek justice for those responsible for the violence. After hearing of these actions, and believing that the Saints were not planning to leave as expected, non–Latter-day Saint settlers attacked the Saints again. On the night of October31, 1833, a mob of about 50 horsemen raided the Whitmer Settlement, west of Independence. They unroofed 13 houses and whipped several men, almost killing them. These attacks continued for the next two nights in Independence and other places where the Saints lived. Men were beaten, and women and children were terrorized.</a:t>
            </a:r>
          </a:p>
        </p:txBody>
      </p:sp>
      <p:sp>
        <p:nvSpPr>
          <p:cNvPr id="3" name="Rectangle 2">
            <a:extLst>
              <a:ext uri="{FF2B5EF4-FFF2-40B4-BE49-F238E27FC236}">
                <a16:creationId xmlns:a16="http://schemas.microsoft.com/office/drawing/2014/main" id="{26C34383-B2A8-4B37-B553-688396C55F31}"/>
              </a:ext>
            </a:extLst>
          </p:cNvPr>
          <p:cNvSpPr/>
          <p:nvPr/>
        </p:nvSpPr>
        <p:spPr>
          <a:xfrm>
            <a:off x="1388012" y="4970607"/>
            <a:ext cx="9233096" cy="369332"/>
          </a:xfrm>
          <a:prstGeom prst="rect">
            <a:avLst/>
          </a:prstGeom>
        </p:spPr>
        <p:txBody>
          <a:bodyPr wrap="square">
            <a:spAutoFit/>
          </a:bodyPr>
          <a:lstStyle/>
          <a:p>
            <a:pPr algn="just"/>
            <a:r>
              <a:rPr lang="en-US" b="1" dirty="0">
                <a:solidFill>
                  <a:schemeClr val="bg1">
                    <a:lumMod val="85000"/>
                    <a:lumOff val="15000"/>
                  </a:schemeClr>
                </a:solidFill>
              </a:rPr>
              <a:t>What questions do you think the Saints in Missouri might have had at this time?</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500">
        <p:push dir="r"/>
      </p:transition>
    </mc:Choice>
    <mc:Fallback>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3" name="Rectangle 2">
            <a:extLst>
              <a:ext uri="{FF2B5EF4-FFF2-40B4-BE49-F238E27FC236}">
                <a16:creationId xmlns:a16="http://schemas.microsoft.com/office/drawing/2014/main" id="{07ADAB4E-CDE8-4A36-BB9D-F8C060428486}"/>
              </a:ext>
            </a:extLst>
          </p:cNvPr>
          <p:cNvSpPr/>
          <p:nvPr/>
        </p:nvSpPr>
        <p:spPr>
          <a:xfrm>
            <a:off x="3210819" y="778431"/>
            <a:ext cx="5770362" cy="400110"/>
          </a:xfrm>
          <a:prstGeom prst="rect">
            <a:avLst/>
          </a:prstGeom>
        </p:spPr>
        <p:txBody>
          <a:bodyPr wrap="none">
            <a:spAutoFit/>
          </a:bodyPr>
          <a:lstStyle/>
          <a:p>
            <a:r>
              <a:rPr lang="en-US" sz="2000" b="1" dirty="0">
                <a:solidFill>
                  <a:schemeClr val="bg1">
                    <a:lumMod val="85000"/>
                    <a:lumOff val="15000"/>
                  </a:schemeClr>
                </a:solidFill>
              </a:rPr>
              <a:t>Introduction to Doctrine and Covenants 101. </a:t>
            </a:r>
          </a:p>
        </p:txBody>
      </p:sp>
      <p:sp>
        <p:nvSpPr>
          <p:cNvPr id="5" name="Rectangle 4">
            <a:extLst>
              <a:ext uri="{FF2B5EF4-FFF2-40B4-BE49-F238E27FC236}">
                <a16:creationId xmlns:a16="http://schemas.microsoft.com/office/drawing/2014/main" id="{D6D29709-010B-440D-9B4E-FF83CB18FCD8}"/>
              </a:ext>
            </a:extLst>
          </p:cNvPr>
          <p:cNvSpPr/>
          <p:nvPr/>
        </p:nvSpPr>
        <p:spPr>
          <a:xfrm>
            <a:off x="1275471" y="1091029"/>
            <a:ext cx="9008012" cy="1815882"/>
          </a:xfrm>
          <a:prstGeom prst="rect">
            <a:avLst/>
          </a:prstGeom>
        </p:spPr>
        <p:txBody>
          <a:bodyPr wrap="square">
            <a:spAutoFit/>
          </a:bodyPr>
          <a:lstStyle/>
          <a:p>
            <a:pPr algn="just"/>
            <a:r>
              <a:rPr lang="en-US" sz="1600" dirty="0">
                <a:solidFill>
                  <a:schemeClr val="bg1">
                    <a:lumMod val="85000"/>
                    <a:lumOff val="15000"/>
                  </a:schemeClr>
                </a:solidFill>
                <a:latin typeface="Open Sans"/>
              </a:rPr>
              <a:t>Revelation given to Joseph Smith the Prophet, at Kirtland, Ohio, December 16 and 17, 1833. At this time the Saints who had gathered in Missouri were suffering great persecution. Mobs had driven them from their homes in Jackson County; and some of the Saints had tried to establish themselves in Van Buren, Lafayette, and Ray Counties, but persecution followed them. The main body of the Saints was at that time in Clay County, Missouri. Threats of death against individuals of the Church were many. The Saints in Jackson County had lost household furniture, clothing, livestock, and other personal property; and many of their crops had been destroyed.</a:t>
            </a:r>
            <a:endParaRPr lang="en-US" sz="1600" dirty="0">
              <a:solidFill>
                <a:schemeClr val="bg1">
                  <a:lumMod val="85000"/>
                  <a:lumOff val="15000"/>
                </a:schemeClr>
              </a:solidFill>
            </a:endParaRPr>
          </a:p>
        </p:txBody>
      </p:sp>
      <p:sp>
        <p:nvSpPr>
          <p:cNvPr id="16" name="Rectangle 15">
            <a:extLst>
              <a:ext uri="{FF2B5EF4-FFF2-40B4-BE49-F238E27FC236}">
                <a16:creationId xmlns:a16="http://schemas.microsoft.com/office/drawing/2014/main" id="{374C30F7-F4B7-4155-B18A-112C026F5152}"/>
              </a:ext>
            </a:extLst>
          </p:cNvPr>
          <p:cNvSpPr/>
          <p:nvPr/>
        </p:nvSpPr>
        <p:spPr>
          <a:xfrm>
            <a:off x="1275468" y="2914610"/>
            <a:ext cx="4250779" cy="400110"/>
          </a:xfrm>
          <a:prstGeom prst="rect">
            <a:avLst/>
          </a:prstGeom>
        </p:spPr>
        <p:txBody>
          <a:bodyPr wrap="none">
            <a:spAutoFit/>
          </a:bodyPr>
          <a:lstStyle/>
          <a:p>
            <a:r>
              <a:rPr lang="en-US" sz="2000" b="1" dirty="0">
                <a:solidFill>
                  <a:schemeClr val="bg1">
                    <a:lumMod val="85000"/>
                    <a:lumOff val="15000"/>
                  </a:schemeClr>
                </a:solidFill>
              </a:rPr>
              <a:t>Doctrine and Covenants 101:1-2.</a:t>
            </a:r>
          </a:p>
        </p:txBody>
      </p:sp>
      <p:sp>
        <p:nvSpPr>
          <p:cNvPr id="6" name="Rectangle 5">
            <a:extLst>
              <a:ext uri="{FF2B5EF4-FFF2-40B4-BE49-F238E27FC236}">
                <a16:creationId xmlns:a16="http://schemas.microsoft.com/office/drawing/2014/main" id="{1DD84DAC-51FE-4801-A67C-3EEE3DC63DA6}"/>
              </a:ext>
            </a:extLst>
          </p:cNvPr>
          <p:cNvSpPr/>
          <p:nvPr/>
        </p:nvSpPr>
        <p:spPr>
          <a:xfrm>
            <a:off x="1275468" y="3185004"/>
            <a:ext cx="9008012" cy="1077218"/>
          </a:xfrm>
          <a:prstGeom prst="rect">
            <a:avLst/>
          </a:prstGeom>
        </p:spPr>
        <p:txBody>
          <a:bodyPr wrap="square">
            <a:spAutoFit/>
          </a:bodyPr>
          <a:lstStyle/>
          <a:p>
            <a:pPr algn="just" fontAlgn="base"/>
            <a:r>
              <a:rPr lang="en-US" sz="1600" b="1" dirty="0">
                <a:solidFill>
                  <a:schemeClr val="bg1">
                    <a:lumMod val="85000"/>
                    <a:lumOff val="15000"/>
                  </a:schemeClr>
                </a:solidFill>
                <a:latin typeface="Palatino"/>
              </a:rPr>
              <a:t>1 </a:t>
            </a:r>
            <a:r>
              <a:rPr lang="en-US" sz="1600" dirty="0">
                <a:solidFill>
                  <a:schemeClr val="bg1">
                    <a:lumMod val="85000"/>
                    <a:lumOff val="15000"/>
                  </a:schemeClr>
                </a:solidFill>
                <a:latin typeface="Palatino"/>
              </a:rPr>
              <a:t>Verily I say unto you, concerning your brethren who have been afflicted, and persecuted, and cast out from the land of their inheritance—</a:t>
            </a:r>
          </a:p>
          <a:p>
            <a:pPr algn="just" fontAlgn="base"/>
            <a:r>
              <a:rPr lang="en-US" sz="1600" b="1" dirty="0">
                <a:solidFill>
                  <a:schemeClr val="bg1">
                    <a:lumMod val="85000"/>
                    <a:lumOff val="15000"/>
                  </a:schemeClr>
                </a:solidFill>
                <a:latin typeface="Palatino"/>
              </a:rPr>
              <a:t>2 </a:t>
            </a:r>
            <a:r>
              <a:rPr lang="en-US" sz="1600" dirty="0">
                <a:solidFill>
                  <a:schemeClr val="bg1">
                    <a:lumMod val="85000"/>
                    <a:lumOff val="15000"/>
                  </a:schemeClr>
                </a:solidFill>
                <a:latin typeface="Palatino"/>
              </a:rPr>
              <a:t>I, the Lord, have suffered the affliction to come upon them, wherewith they have been afflicted, in consequence of their transgressions;</a:t>
            </a:r>
            <a:endParaRPr lang="en-US" sz="1600" b="0" i="0" dirty="0">
              <a:solidFill>
                <a:schemeClr val="bg1">
                  <a:lumMod val="85000"/>
                  <a:lumOff val="15000"/>
                </a:schemeClr>
              </a:solidFill>
              <a:effectLst/>
              <a:latin typeface="Palatino"/>
            </a:endParaRPr>
          </a:p>
        </p:txBody>
      </p:sp>
      <p:sp>
        <p:nvSpPr>
          <p:cNvPr id="7" name="Rectangle 6">
            <a:extLst>
              <a:ext uri="{FF2B5EF4-FFF2-40B4-BE49-F238E27FC236}">
                <a16:creationId xmlns:a16="http://schemas.microsoft.com/office/drawing/2014/main" id="{9A5AC05C-7CD4-423E-88A9-9B1F490F3328}"/>
              </a:ext>
            </a:extLst>
          </p:cNvPr>
          <p:cNvSpPr/>
          <p:nvPr/>
        </p:nvSpPr>
        <p:spPr>
          <a:xfrm>
            <a:off x="1275468" y="4236210"/>
            <a:ext cx="9008011" cy="646331"/>
          </a:xfrm>
          <a:prstGeom prst="rect">
            <a:avLst/>
          </a:prstGeom>
        </p:spPr>
        <p:txBody>
          <a:bodyPr wrap="square">
            <a:spAutoFit/>
          </a:bodyPr>
          <a:lstStyle/>
          <a:p>
            <a:pPr algn="just"/>
            <a:r>
              <a:rPr lang="en-US" b="1" dirty="0">
                <a:solidFill>
                  <a:schemeClr val="bg1">
                    <a:lumMod val="85000"/>
                    <a:lumOff val="15000"/>
                  </a:schemeClr>
                </a:solidFill>
              </a:rPr>
              <a:t>What can we learn from verse 2 about the consequences of violating the commandments of God?</a:t>
            </a:r>
          </a:p>
        </p:txBody>
      </p:sp>
      <p:sp>
        <p:nvSpPr>
          <p:cNvPr id="17" name="Rectangle 16">
            <a:extLst>
              <a:ext uri="{FF2B5EF4-FFF2-40B4-BE49-F238E27FC236}">
                <a16:creationId xmlns:a16="http://schemas.microsoft.com/office/drawing/2014/main" id="{46167462-CCAA-47F0-9CC6-D20612341F70}"/>
              </a:ext>
            </a:extLst>
          </p:cNvPr>
          <p:cNvSpPr/>
          <p:nvPr/>
        </p:nvSpPr>
        <p:spPr>
          <a:xfrm>
            <a:off x="1275465" y="4874264"/>
            <a:ext cx="6700914" cy="369332"/>
          </a:xfrm>
          <a:prstGeom prst="rect">
            <a:avLst/>
          </a:prstGeom>
        </p:spPr>
        <p:txBody>
          <a:bodyPr wrap="square">
            <a:spAutoFit/>
          </a:bodyPr>
          <a:lstStyle/>
          <a:p>
            <a:r>
              <a:rPr lang="en-US" i="1" dirty="0">
                <a:solidFill>
                  <a:schemeClr val="bg1">
                    <a:lumMod val="85000"/>
                    <a:lumOff val="15000"/>
                  </a:schemeClr>
                </a:solidFill>
                <a:effectLst>
                  <a:outerShdw blurRad="38100" dist="38100" dir="2700000" algn="tl">
                    <a:srgbClr val="000000">
                      <a:alpha val="43137"/>
                    </a:srgbClr>
                  </a:outerShdw>
                </a:effectLst>
              </a:rPr>
              <a:t>When we violate the commandments, God allows us to suffer.</a:t>
            </a:r>
          </a:p>
        </p:txBody>
      </p:sp>
      <p:sp>
        <p:nvSpPr>
          <p:cNvPr id="18" name="Rectangle 17">
            <a:extLst>
              <a:ext uri="{FF2B5EF4-FFF2-40B4-BE49-F238E27FC236}">
                <a16:creationId xmlns:a16="http://schemas.microsoft.com/office/drawing/2014/main" id="{ED4FE23C-AD3D-4AFE-8B25-4E1B12F9EE13}"/>
              </a:ext>
            </a:extLst>
          </p:cNvPr>
          <p:cNvSpPr/>
          <p:nvPr/>
        </p:nvSpPr>
        <p:spPr>
          <a:xfrm>
            <a:off x="1275465" y="5397639"/>
            <a:ext cx="7137012" cy="369332"/>
          </a:xfrm>
          <a:prstGeom prst="rect">
            <a:avLst/>
          </a:prstGeom>
        </p:spPr>
        <p:txBody>
          <a:bodyPr wrap="square">
            <a:spAutoFit/>
          </a:bodyPr>
          <a:lstStyle/>
          <a:p>
            <a:r>
              <a:rPr lang="en-US" b="1" dirty="0">
                <a:solidFill>
                  <a:schemeClr val="bg1">
                    <a:lumMod val="85000"/>
                    <a:lumOff val="15000"/>
                  </a:schemeClr>
                </a:solidFill>
              </a:rPr>
              <a:t>Why do you think it is important to understand this principle?</a:t>
            </a: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1000"/>
                                        <p:tgtEl>
                                          <p:spTgt spid="6"/>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vertical)">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p:bldP spid="7"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6" name="Rectangle 5">
            <a:extLst>
              <a:ext uri="{FF2B5EF4-FFF2-40B4-BE49-F238E27FC236}">
                <a16:creationId xmlns:a16="http://schemas.microsoft.com/office/drawing/2014/main" id="{2BC889EF-DABC-4A7B-83C6-512DD52BB11D}"/>
              </a:ext>
            </a:extLst>
          </p:cNvPr>
          <p:cNvSpPr/>
          <p:nvPr/>
        </p:nvSpPr>
        <p:spPr>
          <a:xfrm>
            <a:off x="1233265" y="890974"/>
            <a:ext cx="3844066" cy="369332"/>
          </a:xfrm>
          <a:prstGeom prst="rect">
            <a:avLst/>
          </a:prstGeom>
        </p:spPr>
        <p:txBody>
          <a:bodyPr wrap="none">
            <a:spAutoFit/>
          </a:bodyPr>
          <a:lstStyle/>
          <a:p>
            <a:r>
              <a:rPr lang="en-US" b="1" dirty="0">
                <a:solidFill>
                  <a:schemeClr val="bg1">
                    <a:lumMod val="85000"/>
                    <a:lumOff val="15000"/>
                  </a:schemeClr>
                </a:solidFill>
              </a:rPr>
              <a:t>Doctrine and Covenants 101:3-5.</a:t>
            </a:r>
          </a:p>
        </p:txBody>
      </p:sp>
      <p:sp>
        <p:nvSpPr>
          <p:cNvPr id="3" name="Rectangle 2">
            <a:extLst>
              <a:ext uri="{FF2B5EF4-FFF2-40B4-BE49-F238E27FC236}">
                <a16:creationId xmlns:a16="http://schemas.microsoft.com/office/drawing/2014/main" id="{18939A95-7873-4A56-82DD-DB537ABA8B39}"/>
              </a:ext>
            </a:extLst>
          </p:cNvPr>
          <p:cNvSpPr/>
          <p:nvPr/>
        </p:nvSpPr>
        <p:spPr>
          <a:xfrm>
            <a:off x="1233264" y="1186154"/>
            <a:ext cx="9034997" cy="1077218"/>
          </a:xfrm>
          <a:prstGeom prst="rect">
            <a:avLst/>
          </a:prstGeom>
        </p:spPr>
        <p:txBody>
          <a:bodyPr wrap="square">
            <a:spAutoFit/>
          </a:bodyPr>
          <a:lstStyle/>
          <a:p>
            <a:pPr algn="just" fontAlgn="base"/>
            <a:r>
              <a:rPr lang="en-US" sz="1600" b="1" dirty="0">
                <a:solidFill>
                  <a:schemeClr val="bg1">
                    <a:lumMod val="85000"/>
                    <a:lumOff val="15000"/>
                  </a:schemeClr>
                </a:solidFill>
                <a:latin typeface="Palatino"/>
              </a:rPr>
              <a:t>3 </a:t>
            </a:r>
            <a:r>
              <a:rPr lang="en-US" sz="1600" dirty="0">
                <a:solidFill>
                  <a:schemeClr val="bg1">
                    <a:lumMod val="85000"/>
                    <a:lumOff val="15000"/>
                  </a:schemeClr>
                </a:solidFill>
                <a:latin typeface="Palatino"/>
              </a:rPr>
              <a:t>Yet I will own them, and they shall be mine in that day when I shall come to make up my jewels.</a:t>
            </a:r>
          </a:p>
          <a:p>
            <a:pPr algn="just" fontAlgn="base"/>
            <a:r>
              <a:rPr lang="en-US" sz="1600" b="1" dirty="0">
                <a:solidFill>
                  <a:schemeClr val="bg1">
                    <a:lumMod val="85000"/>
                    <a:lumOff val="15000"/>
                  </a:schemeClr>
                </a:solidFill>
                <a:latin typeface="Palatino"/>
              </a:rPr>
              <a:t>4 </a:t>
            </a:r>
            <a:r>
              <a:rPr lang="en-US" sz="1600" dirty="0">
                <a:solidFill>
                  <a:schemeClr val="bg1">
                    <a:lumMod val="85000"/>
                    <a:lumOff val="15000"/>
                  </a:schemeClr>
                </a:solidFill>
                <a:latin typeface="Palatino"/>
              </a:rPr>
              <a:t>Therefore, they must needs be chastened and tried, even as Abraham, who was commanded to offer up his only son.</a:t>
            </a:r>
          </a:p>
          <a:p>
            <a:pPr algn="just" fontAlgn="base"/>
            <a:r>
              <a:rPr lang="en-US" sz="1600" b="1" dirty="0">
                <a:solidFill>
                  <a:schemeClr val="bg1">
                    <a:lumMod val="85000"/>
                    <a:lumOff val="15000"/>
                  </a:schemeClr>
                </a:solidFill>
                <a:latin typeface="Palatino"/>
              </a:rPr>
              <a:t>5 </a:t>
            </a:r>
            <a:r>
              <a:rPr lang="en-US" sz="1600" dirty="0">
                <a:solidFill>
                  <a:schemeClr val="bg1">
                    <a:lumMod val="85000"/>
                    <a:lumOff val="15000"/>
                  </a:schemeClr>
                </a:solidFill>
                <a:latin typeface="Palatino"/>
              </a:rPr>
              <a:t>For all those who will not endure chastening, but deny me, cannot be sanctified.</a:t>
            </a:r>
            <a:endParaRPr lang="en-US" sz="1600" b="0" i="0" dirty="0">
              <a:solidFill>
                <a:schemeClr val="bg1">
                  <a:lumMod val="85000"/>
                  <a:lumOff val="15000"/>
                </a:schemeClr>
              </a:solidFill>
              <a:effectLst/>
              <a:latin typeface="Palatino"/>
            </a:endParaRPr>
          </a:p>
        </p:txBody>
      </p:sp>
      <p:sp>
        <p:nvSpPr>
          <p:cNvPr id="7" name="Rectangle 6">
            <a:extLst>
              <a:ext uri="{FF2B5EF4-FFF2-40B4-BE49-F238E27FC236}">
                <a16:creationId xmlns:a16="http://schemas.microsoft.com/office/drawing/2014/main" id="{7FCA7AA7-17F0-41F9-B3E4-7F9CA5015C39}"/>
              </a:ext>
            </a:extLst>
          </p:cNvPr>
          <p:cNvSpPr/>
          <p:nvPr/>
        </p:nvSpPr>
        <p:spPr>
          <a:xfrm>
            <a:off x="1233263" y="2263372"/>
            <a:ext cx="5484963" cy="369332"/>
          </a:xfrm>
          <a:prstGeom prst="rect">
            <a:avLst/>
          </a:prstGeom>
        </p:spPr>
        <p:txBody>
          <a:bodyPr wrap="none">
            <a:spAutoFit/>
          </a:bodyPr>
          <a:lstStyle/>
          <a:p>
            <a:r>
              <a:rPr lang="en-US" b="1" dirty="0">
                <a:solidFill>
                  <a:schemeClr val="bg1">
                    <a:lumMod val="85000"/>
                    <a:lumOff val="15000"/>
                  </a:schemeClr>
                </a:solidFill>
              </a:rPr>
              <a:t>Why does the Lord chasten and try His people?</a:t>
            </a:r>
          </a:p>
        </p:txBody>
      </p:sp>
      <p:sp>
        <p:nvSpPr>
          <p:cNvPr id="8" name="Rectangle 7">
            <a:extLst>
              <a:ext uri="{FF2B5EF4-FFF2-40B4-BE49-F238E27FC236}">
                <a16:creationId xmlns:a16="http://schemas.microsoft.com/office/drawing/2014/main" id="{8025F135-523D-46F6-80F8-B0B2BE2480B3}"/>
              </a:ext>
            </a:extLst>
          </p:cNvPr>
          <p:cNvSpPr/>
          <p:nvPr/>
        </p:nvSpPr>
        <p:spPr>
          <a:xfrm>
            <a:off x="1237059" y="2558552"/>
            <a:ext cx="6096000" cy="369332"/>
          </a:xfrm>
          <a:prstGeom prst="rect">
            <a:avLst/>
          </a:prstGeom>
        </p:spPr>
        <p:txBody>
          <a:bodyPr>
            <a:spAutoFit/>
          </a:bodyPr>
          <a:lstStyle/>
          <a:p>
            <a:r>
              <a:rPr lang="en-US" i="1" dirty="0">
                <a:solidFill>
                  <a:schemeClr val="bg1">
                    <a:lumMod val="85000"/>
                    <a:lumOff val="15000"/>
                  </a:schemeClr>
                </a:solidFill>
                <a:effectLst>
                  <a:outerShdw blurRad="38100" dist="38100" dir="2700000" algn="tl">
                    <a:srgbClr val="000000">
                      <a:alpha val="43137"/>
                    </a:srgbClr>
                  </a:outerShdw>
                </a:effectLst>
              </a:rPr>
              <a:t>If we will not endure chastening, we cannot be sanctified.</a:t>
            </a:r>
          </a:p>
        </p:txBody>
      </p:sp>
      <p:sp>
        <p:nvSpPr>
          <p:cNvPr id="10" name="Rectangle 9">
            <a:extLst>
              <a:ext uri="{FF2B5EF4-FFF2-40B4-BE49-F238E27FC236}">
                <a16:creationId xmlns:a16="http://schemas.microsoft.com/office/drawing/2014/main" id="{EDC320A0-11B3-4B17-A872-DDCF865D5A83}"/>
              </a:ext>
            </a:extLst>
          </p:cNvPr>
          <p:cNvSpPr/>
          <p:nvPr/>
        </p:nvSpPr>
        <p:spPr>
          <a:xfrm>
            <a:off x="1233263" y="2971258"/>
            <a:ext cx="5610575" cy="369332"/>
          </a:xfrm>
          <a:prstGeom prst="rect">
            <a:avLst/>
          </a:prstGeom>
        </p:spPr>
        <p:txBody>
          <a:bodyPr wrap="none">
            <a:spAutoFit/>
          </a:bodyPr>
          <a:lstStyle/>
          <a:p>
            <a:r>
              <a:rPr lang="en-US" b="1" dirty="0">
                <a:solidFill>
                  <a:schemeClr val="bg1">
                    <a:lumMod val="85000"/>
                    <a:lumOff val="15000"/>
                  </a:schemeClr>
                </a:solidFill>
              </a:rPr>
              <a:t>How can chastening help us become sanctified?</a:t>
            </a:r>
          </a:p>
        </p:txBody>
      </p:sp>
      <p:sp>
        <p:nvSpPr>
          <p:cNvPr id="11" name="Rectangle 10">
            <a:extLst>
              <a:ext uri="{FF2B5EF4-FFF2-40B4-BE49-F238E27FC236}">
                <a16:creationId xmlns:a16="http://schemas.microsoft.com/office/drawing/2014/main" id="{A05F2E7F-F07E-47AA-8900-5E37741C8E6A}"/>
              </a:ext>
            </a:extLst>
          </p:cNvPr>
          <p:cNvSpPr/>
          <p:nvPr/>
        </p:nvSpPr>
        <p:spPr>
          <a:xfrm>
            <a:off x="1233263" y="3362052"/>
            <a:ext cx="8993140" cy="369332"/>
          </a:xfrm>
          <a:prstGeom prst="rect">
            <a:avLst/>
          </a:prstGeom>
        </p:spPr>
        <p:txBody>
          <a:bodyPr wrap="square">
            <a:spAutoFit/>
          </a:bodyPr>
          <a:lstStyle/>
          <a:p>
            <a:pPr algn="just"/>
            <a:r>
              <a:rPr lang="en-US" b="1" dirty="0">
                <a:solidFill>
                  <a:schemeClr val="bg1">
                    <a:lumMod val="85000"/>
                    <a:lumOff val="15000"/>
                  </a:schemeClr>
                </a:solidFill>
              </a:rPr>
              <a:t>How might the message in these verses have influenced the Missouri Saints?</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25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6" dur="25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edge">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3" name="Rectangle 2">
            <a:extLst>
              <a:ext uri="{FF2B5EF4-FFF2-40B4-BE49-F238E27FC236}">
                <a16:creationId xmlns:a16="http://schemas.microsoft.com/office/drawing/2014/main" id="{F74058BC-207F-4657-93BD-B0DA8395C501}"/>
              </a:ext>
            </a:extLst>
          </p:cNvPr>
          <p:cNvSpPr/>
          <p:nvPr/>
        </p:nvSpPr>
        <p:spPr>
          <a:xfrm>
            <a:off x="3678089" y="1416936"/>
            <a:ext cx="5155095" cy="1693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2C386D6-9F4D-4EAF-84DC-04A7D7045658}"/>
              </a:ext>
            </a:extLst>
          </p:cNvPr>
          <p:cNvSpPr/>
          <p:nvPr/>
        </p:nvSpPr>
        <p:spPr>
          <a:xfrm>
            <a:off x="5168346" y="1470757"/>
            <a:ext cx="3657600" cy="1708160"/>
          </a:xfrm>
          <a:prstGeom prst="rect">
            <a:avLst/>
          </a:prstGeom>
        </p:spPr>
        <p:txBody>
          <a:bodyPr wrap="square">
            <a:spAutoFit/>
          </a:bodyPr>
          <a:lstStyle/>
          <a:p>
            <a:pPr algn="just"/>
            <a:r>
              <a:rPr lang="en-US" sz="1500" dirty="0">
                <a:solidFill>
                  <a:schemeClr val="bg1">
                    <a:lumMod val="85000"/>
                    <a:lumOff val="15000"/>
                  </a:schemeClr>
                </a:solidFill>
                <a:latin typeface="Palatino"/>
              </a:rPr>
              <a:t>“In addition to stimulating our repentance, the very experience of enduring chastening can refine us and prepare us for greater spiritual privileges” (“As Many as I Love, I Rebuke and Chasten,” Ensign or Liahona, May 2011,98).</a:t>
            </a:r>
          </a:p>
        </p:txBody>
      </p:sp>
      <p:pic>
        <p:nvPicPr>
          <p:cNvPr id="6" name="Picture 5">
            <a:extLst>
              <a:ext uri="{FF2B5EF4-FFF2-40B4-BE49-F238E27FC236}">
                <a16:creationId xmlns:a16="http://schemas.microsoft.com/office/drawing/2014/main" id="{F152609D-60A2-4085-87BB-538297E9A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517" y="1497113"/>
            <a:ext cx="1172562" cy="1195388"/>
          </a:xfrm>
          <a:prstGeom prst="rect">
            <a:avLst/>
          </a:prstGeom>
        </p:spPr>
      </p:pic>
      <p:sp>
        <p:nvSpPr>
          <p:cNvPr id="7" name="TextBox 6">
            <a:extLst>
              <a:ext uri="{FF2B5EF4-FFF2-40B4-BE49-F238E27FC236}">
                <a16:creationId xmlns:a16="http://schemas.microsoft.com/office/drawing/2014/main" id="{D3B589EE-E649-437B-A94F-570D843B3562}"/>
              </a:ext>
            </a:extLst>
          </p:cNvPr>
          <p:cNvSpPr txBox="1"/>
          <p:nvPr/>
        </p:nvSpPr>
        <p:spPr>
          <a:xfrm>
            <a:off x="3624922" y="2679249"/>
            <a:ext cx="1659429" cy="430887"/>
          </a:xfrm>
          <a:prstGeom prst="rect">
            <a:avLst/>
          </a:prstGeom>
          <a:noFill/>
        </p:spPr>
        <p:txBody>
          <a:bodyPr wrap="none" rtlCol="0">
            <a:spAutoFit/>
          </a:bodyPr>
          <a:lstStyle/>
          <a:p>
            <a:pPr algn="ctr"/>
            <a:r>
              <a:rPr lang="en-US" sz="1100" dirty="0">
                <a:solidFill>
                  <a:schemeClr val="bg1">
                    <a:lumMod val="85000"/>
                    <a:lumOff val="15000"/>
                  </a:schemeClr>
                </a:solidFill>
              </a:rPr>
              <a:t>Elder </a:t>
            </a:r>
          </a:p>
          <a:p>
            <a:pPr algn="ctr"/>
            <a:r>
              <a:rPr lang="en-US" sz="1100" dirty="0">
                <a:solidFill>
                  <a:schemeClr val="bg1">
                    <a:lumMod val="85000"/>
                    <a:lumOff val="15000"/>
                  </a:schemeClr>
                </a:solidFill>
              </a:rPr>
              <a:t>D. Todd Christofferson</a:t>
            </a:r>
          </a:p>
        </p:txBody>
      </p:sp>
      <p:sp>
        <p:nvSpPr>
          <p:cNvPr id="8" name="Rectangle 7">
            <a:extLst>
              <a:ext uri="{FF2B5EF4-FFF2-40B4-BE49-F238E27FC236}">
                <a16:creationId xmlns:a16="http://schemas.microsoft.com/office/drawing/2014/main" id="{5A3E19B5-9057-483F-A729-F922F12F785E}"/>
              </a:ext>
            </a:extLst>
          </p:cNvPr>
          <p:cNvSpPr/>
          <p:nvPr/>
        </p:nvSpPr>
        <p:spPr>
          <a:xfrm>
            <a:off x="3421528" y="3817713"/>
            <a:ext cx="5747727" cy="369332"/>
          </a:xfrm>
          <a:prstGeom prst="rect">
            <a:avLst/>
          </a:prstGeom>
        </p:spPr>
        <p:txBody>
          <a:bodyPr wrap="none">
            <a:spAutoFit/>
          </a:bodyPr>
          <a:lstStyle/>
          <a:p>
            <a:r>
              <a:rPr lang="en-US" b="1" dirty="0">
                <a:solidFill>
                  <a:schemeClr val="bg1">
                    <a:lumMod val="85000"/>
                    <a:lumOff val="15000"/>
                  </a:schemeClr>
                </a:solidFill>
              </a:rPr>
              <a:t>How can this truth help us during difficult times?</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104</a:t>
            </a:r>
          </a:p>
        </p:txBody>
      </p:sp>
      <p:sp>
        <p:nvSpPr>
          <p:cNvPr id="16" name="Rectangle 15">
            <a:extLst>
              <a:ext uri="{FF2B5EF4-FFF2-40B4-BE49-F238E27FC236}">
                <a16:creationId xmlns:a16="http://schemas.microsoft.com/office/drawing/2014/main" id="{A524E2AF-0285-46A6-879C-2AC7FCD9C609}"/>
              </a:ext>
            </a:extLst>
          </p:cNvPr>
          <p:cNvSpPr/>
          <p:nvPr/>
        </p:nvSpPr>
        <p:spPr>
          <a:xfrm>
            <a:off x="1280622" y="930730"/>
            <a:ext cx="3844066" cy="369332"/>
          </a:xfrm>
          <a:prstGeom prst="rect">
            <a:avLst/>
          </a:prstGeom>
        </p:spPr>
        <p:txBody>
          <a:bodyPr wrap="none">
            <a:spAutoFit/>
          </a:bodyPr>
          <a:lstStyle/>
          <a:p>
            <a:r>
              <a:rPr lang="en-US" b="1" dirty="0">
                <a:solidFill>
                  <a:schemeClr val="bg1">
                    <a:lumMod val="85000"/>
                    <a:lumOff val="15000"/>
                  </a:schemeClr>
                </a:solidFill>
              </a:rPr>
              <a:t>Doctrine and Covenants 101:6-8.</a:t>
            </a:r>
          </a:p>
        </p:txBody>
      </p:sp>
      <p:sp>
        <p:nvSpPr>
          <p:cNvPr id="17" name="Rectangle 16">
            <a:extLst>
              <a:ext uri="{FF2B5EF4-FFF2-40B4-BE49-F238E27FC236}">
                <a16:creationId xmlns:a16="http://schemas.microsoft.com/office/drawing/2014/main" id="{D13B0C8A-BBB0-46FC-BBFC-FA00D8FC3416}"/>
              </a:ext>
            </a:extLst>
          </p:cNvPr>
          <p:cNvSpPr/>
          <p:nvPr/>
        </p:nvSpPr>
        <p:spPr>
          <a:xfrm>
            <a:off x="1280622" y="1194093"/>
            <a:ext cx="9268108" cy="1815882"/>
          </a:xfrm>
          <a:prstGeom prst="rect">
            <a:avLst/>
          </a:prstGeom>
        </p:spPr>
        <p:txBody>
          <a:bodyPr wrap="square">
            <a:spAutoFit/>
          </a:bodyPr>
          <a:lstStyle/>
          <a:p>
            <a:pPr algn="just" fontAlgn="base"/>
            <a:r>
              <a:rPr lang="en-US" sz="1600" b="1" dirty="0">
                <a:solidFill>
                  <a:schemeClr val="bg1">
                    <a:lumMod val="85000"/>
                    <a:lumOff val="15000"/>
                  </a:schemeClr>
                </a:solidFill>
                <a:latin typeface="Palatino"/>
              </a:rPr>
              <a:t>6 </a:t>
            </a:r>
            <a:r>
              <a:rPr lang="en-US" sz="1600" dirty="0">
                <a:solidFill>
                  <a:schemeClr val="bg1">
                    <a:lumMod val="85000"/>
                    <a:lumOff val="15000"/>
                  </a:schemeClr>
                </a:solidFill>
                <a:latin typeface="Palatino"/>
              </a:rPr>
              <a:t>Behold, I say unto you, there were jarrings, and contentions, and envyings, and strifes, and lustful and covetous desires among them; therefore by these things they polluted their inheritances.</a:t>
            </a:r>
          </a:p>
          <a:p>
            <a:pPr algn="just" fontAlgn="base"/>
            <a:r>
              <a:rPr lang="en-US" sz="1600" b="1" dirty="0">
                <a:solidFill>
                  <a:schemeClr val="bg1">
                    <a:lumMod val="85000"/>
                    <a:lumOff val="15000"/>
                  </a:schemeClr>
                </a:solidFill>
                <a:latin typeface="Palatino"/>
              </a:rPr>
              <a:t>7 </a:t>
            </a:r>
            <a:r>
              <a:rPr lang="en-US" sz="1600" dirty="0">
                <a:solidFill>
                  <a:schemeClr val="bg1">
                    <a:lumMod val="85000"/>
                    <a:lumOff val="15000"/>
                  </a:schemeClr>
                </a:solidFill>
                <a:latin typeface="Palatino"/>
              </a:rPr>
              <a:t>They were slow to hearken unto the voice of the Lord their God; therefore, the Lord their God is slow to hearken unto their prayers, to answer them in the day of their trouble.</a:t>
            </a:r>
          </a:p>
          <a:p>
            <a:pPr algn="just" fontAlgn="base"/>
            <a:r>
              <a:rPr lang="en-US" sz="1600" b="1" dirty="0">
                <a:solidFill>
                  <a:schemeClr val="bg1">
                    <a:lumMod val="85000"/>
                    <a:lumOff val="15000"/>
                  </a:schemeClr>
                </a:solidFill>
                <a:latin typeface="Palatino"/>
              </a:rPr>
              <a:t>8 </a:t>
            </a:r>
            <a:r>
              <a:rPr lang="en-US" sz="1600" dirty="0">
                <a:solidFill>
                  <a:schemeClr val="bg1">
                    <a:lumMod val="85000"/>
                    <a:lumOff val="15000"/>
                  </a:schemeClr>
                </a:solidFill>
                <a:latin typeface="Palatino"/>
              </a:rPr>
              <a:t>In the day of their peace they esteemed lightly my counsel; but, in the day of their trouble, of necessity they feel after me.</a:t>
            </a:r>
            <a:endParaRPr lang="en-US" sz="1600" b="0" i="0" dirty="0">
              <a:solidFill>
                <a:schemeClr val="bg1">
                  <a:lumMod val="85000"/>
                  <a:lumOff val="15000"/>
                </a:schemeClr>
              </a:solidFill>
              <a:effectLst/>
              <a:latin typeface="Palatino"/>
            </a:endParaRPr>
          </a:p>
        </p:txBody>
      </p:sp>
      <p:sp>
        <p:nvSpPr>
          <p:cNvPr id="18" name="Rectangle 17">
            <a:extLst>
              <a:ext uri="{FF2B5EF4-FFF2-40B4-BE49-F238E27FC236}">
                <a16:creationId xmlns:a16="http://schemas.microsoft.com/office/drawing/2014/main" id="{669C9CF1-EA5B-4661-AB47-A21F3774E951}"/>
              </a:ext>
            </a:extLst>
          </p:cNvPr>
          <p:cNvSpPr/>
          <p:nvPr/>
        </p:nvSpPr>
        <p:spPr>
          <a:xfrm>
            <a:off x="1280619" y="3076549"/>
            <a:ext cx="4199483" cy="369332"/>
          </a:xfrm>
          <a:prstGeom prst="rect">
            <a:avLst/>
          </a:prstGeom>
        </p:spPr>
        <p:txBody>
          <a:bodyPr wrap="none">
            <a:spAutoFit/>
          </a:bodyPr>
          <a:lstStyle/>
          <a:p>
            <a:r>
              <a:rPr lang="en-US" b="1" dirty="0">
                <a:solidFill>
                  <a:schemeClr val="bg1">
                    <a:lumMod val="85000"/>
                    <a:lumOff val="15000"/>
                  </a:schemeClr>
                </a:solidFill>
              </a:rPr>
              <a:t>What do you learn from verses 7–8?</a:t>
            </a:r>
          </a:p>
        </p:txBody>
      </p:sp>
      <p:sp>
        <p:nvSpPr>
          <p:cNvPr id="19" name="Rectangle 18">
            <a:extLst>
              <a:ext uri="{FF2B5EF4-FFF2-40B4-BE49-F238E27FC236}">
                <a16:creationId xmlns:a16="http://schemas.microsoft.com/office/drawing/2014/main" id="{2909C63A-F7EE-4836-A2B4-730025A4EBD7}"/>
              </a:ext>
            </a:extLst>
          </p:cNvPr>
          <p:cNvSpPr/>
          <p:nvPr/>
        </p:nvSpPr>
        <p:spPr>
          <a:xfrm>
            <a:off x="1280621" y="3476559"/>
            <a:ext cx="7306787" cy="369332"/>
          </a:xfrm>
          <a:prstGeom prst="rect">
            <a:avLst/>
          </a:prstGeom>
        </p:spPr>
        <p:txBody>
          <a:bodyPr wrap="square">
            <a:spAutoFit/>
          </a:bodyPr>
          <a:lstStyle/>
          <a:p>
            <a:r>
              <a:rPr lang="en-US" b="1" dirty="0">
                <a:solidFill>
                  <a:schemeClr val="bg1">
                    <a:lumMod val="85000"/>
                    <a:lumOff val="15000"/>
                  </a:schemeClr>
                </a:solidFill>
              </a:rPr>
              <a:t>What do some people tend to do when their lives are peaceful?</a:t>
            </a:r>
          </a:p>
        </p:txBody>
      </p:sp>
      <p:sp>
        <p:nvSpPr>
          <p:cNvPr id="20" name="Rectangle 19">
            <a:extLst>
              <a:ext uri="{FF2B5EF4-FFF2-40B4-BE49-F238E27FC236}">
                <a16:creationId xmlns:a16="http://schemas.microsoft.com/office/drawing/2014/main" id="{ED52BA66-4C76-4C2D-BCE1-ED04E983D310}"/>
              </a:ext>
            </a:extLst>
          </p:cNvPr>
          <p:cNvSpPr/>
          <p:nvPr/>
        </p:nvSpPr>
        <p:spPr>
          <a:xfrm>
            <a:off x="1280619" y="3912465"/>
            <a:ext cx="6200095" cy="369332"/>
          </a:xfrm>
          <a:prstGeom prst="rect">
            <a:avLst/>
          </a:prstGeom>
        </p:spPr>
        <p:txBody>
          <a:bodyPr wrap="none">
            <a:spAutoFit/>
          </a:bodyPr>
          <a:lstStyle/>
          <a:p>
            <a:r>
              <a:rPr lang="en-US" b="1" dirty="0">
                <a:solidFill>
                  <a:schemeClr val="bg1">
                    <a:lumMod val="85000"/>
                    <a:lumOff val="15000"/>
                  </a:schemeClr>
                </a:solidFill>
              </a:rPr>
              <a:t>What do some people begin to do in their afflictions? </a:t>
            </a:r>
          </a:p>
        </p:txBody>
      </p:sp>
      <p:sp>
        <p:nvSpPr>
          <p:cNvPr id="21" name="Rectangle 20">
            <a:extLst>
              <a:ext uri="{FF2B5EF4-FFF2-40B4-BE49-F238E27FC236}">
                <a16:creationId xmlns:a16="http://schemas.microsoft.com/office/drawing/2014/main" id="{5AE64681-AEAD-498E-90AF-7BAFB62191C9}"/>
              </a:ext>
            </a:extLst>
          </p:cNvPr>
          <p:cNvSpPr/>
          <p:nvPr/>
        </p:nvSpPr>
        <p:spPr>
          <a:xfrm>
            <a:off x="1280619" y="4333325"/>
            <a:ext cx="5939959" cy="369332"/>
          </a:xfrm>
          <a:prstGeom prst="rect">
            <a:avLst/>
          </a:prstGeom>
        </p:spPr>
        <p:txBody>
          <a:bodyPr wrap="none">
            <a:spAutoFit/>
          </a:bodyPr>
          <a:lstStyle/>
          <a:p>
            <a:r>
              <a:rPr lang="en-US" b="1" dirty="0">
                <a:solidFill>
                  <a:schemeClr val="bg1">
                    <a:lumMod val="85000"/>
                    <a:lumOff val="15000"/>
                  </a:schemeClr>
                </a:solidFill>
              </a:rPr>
              <a:t>What do you think it means to “feel after” the Lord?</a:t>
            </a:r>
          </a:p>
        </p:txBody>
      </p:sp>
    </p:spTree>
    <p:extLst>
      <p:ext uri="{BB962C8B-B14F-4D97-AF65-F5344CB8AC3E}">
        <p14:creationId xmlns:p14="http://schemas.microsoft.com/office/powerpoint/2010/main" val="26168633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out)">
                                      <p:cBhvr>
                                        <p:cTn id="22"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0</TotalTime>
  <Words>976</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PMingLiU-ExtB</vt:lpstr>
      <vt:lpstr>Yu Gothic UI Semibold</vt:lpstr>
      <vt:lpstr>Arial</vt:lpstr>
      <vt:lpstr>Bookman Old Style</vt:lpstr>
      <vt:lpstr>Calibri</vt:lpstr>
      <vt:lpstr>Dubai</vt:lpstr>
      <vt:lpstr>Microsoft Himalaya</vt:lpstr>
      <vt:lpstr>Mongolian Baiti</vt:lpstr>
      <vt:lpstr>MV Boli</vt:lpstr>
      <vt:lpstr>Open Sans</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2692</cp:revision>
  <dcterms:created xsi:type="dcterms:W3CDTF">2018-08-29T04:26:39Z</dcterms:created>
  <dcterms:modified xsi:type="dcterms:W3CDTF">2018-10-12T03:30:46Z</dcterms:modified>
</cp:coreProperties>
</file>