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59" r:id="rId1"/>
  </p:sldMasterIdLst>
  <p:notesMasterIdLst>
    <p:notesMasterId r:id="rId17"/>
  </p:notesMasterIdLst>
  <p:sldIdLst>
    <p:sldId id="296" r:id="rId2"/>
    <p:sldId id="304" r:id="rId3"/>
    <p:sldId id="299" r:id="rId4"/>
    <p:sldId id="308" r:id="rId5"/>
    <p:sldId id="305" r:id="rId6"/>
    <p:sldId id="314" r:id="rId7"/>
    <p:sldId id="307" r:id="rId8"/>
    <p:sldId id="309" r:id="rId9"/>
    <p:sldId id="310" r:id="rId10"/>
    <p:sldId id="311" r:id="rId11"/>
    <p:sldId id="312" r:id="rId12"/>
    <p:sldId id="316" r:id="rId13"/>
    <p:sldId id="323" r:id="rId14"/>
    <p:sldId id="317" r:id="rId15"/>
    <p:sldId id="32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6E513"/>
    <a:srgbClr val="CC0000"/>
    <a:srgbClr val="FFD757"/>
    <a:srgbClr val="13BD23"/>
    <a:srgbClr val="E6E6E6"/>
    <a:srgbClr val="D88028"/>
    <a:srgbClr val="A7897B"/>
    <a:srgbClr val="B9B93A"/>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4" d="100"/>
          <a:sy n="64" d="100"/>
        </p:scale>
        <p:origin x="8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10/11/2018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331561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5081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626526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59828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44407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593019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1279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72234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51187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28878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226173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66183688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048302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4299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540490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859201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82904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5640873-EF0B-4AC7-AF11-57FEBA4985EA}" type="datetimeFigureOut">
              <a:rPr lang="en-US" smtClean="0"/>
              <a:t>10/11/2018</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41048110"/>
      </p:ext>
    </p:extLst>
  </p:cSld>
  <p:clrMap bg1="dk1" tx1="lt1" bg2="dk2" tx2="lt2" accent1="accent1" accent2="accent2" accent3="accent3" accent4="accent4" accent5="accent5" accent6="accent6" hlink="hlink" folHlink="folHlink"/>
  <p:sldLayoutIdLst>
    <p:sldLayoutId id="2147485160" r:id="rId1"/>
    <p:sldLayoutId id="2147485161" r:id="rId2"/>
    <p:sldLayoutId id="2147485162" r:id="rId3"/>
    <p:sldLayoutId id="2147485163" r:id="rId4"/>
    <p:sldLayoutId id="2147485164" r:id="rId5"/>
    <p:sldLayoutId id="2147485165" r:id="rId6"/>
    <p:sldLayoutId id="2147485166" r:id="rId7"/>
    <p:sldLayoutId id="2147485167" r:id="rId8"/>
    <p:sldLayoutId id="2147485168" r:id="rId9"/>
    <p:sldLayoutId id="2147485169" r:id="rId10"/>
    <p:sldLayoutId id="2147485170" r:id="rId11"/>
    <p:sldLayoutId id="2147485171" r:id="rId12"/>
    <p:sldLayoutId id="2147485172" r:id="rId13"/>
    <p:sldLayoutId id="2147485173" r:id="rId14"/>
    <p:sldLayoutId id="2147485174" r:id="rId15"/>
    <p:sldLayoutId id="2147485175" r:id="rId16"/>
    <p:sldLayoutId id="214748517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26701" y="2921168"/>
            <a:ext cx="4797287" cy="1015663"/>
          </a:xfrm>
          <a:prstGeom prst="rect">
            <a:avLst/>
          </a:prstGeom>
          <a:noFill/>
        </p:spPr>
        <p:txBody>
          <a:bodyPr wrap="square" rtlCol="0">
            <a:spAutoFit/>
          </a:bodyPr>
          <a:lstStyle/>
          <a:p>
            <a:pPr algn="ctr"/>
            <a:r>
              <a:rPr lang="en-US" sz="6000" b="1" dirty="0">
                <a:solidFill>
                  <a:schemeClr val="accent2">
                    <a:lumMod val="60000"/>
                    <a:lumOff val="40000"/>
                  </a:schemeClr>
                </a:solidFill>
                <a:effectLst>
                  <a:outerShdw blurRad="38100" dist="38100" dir="2700000" algn="tl">
                    <a:srgbClr val="000000">
                      <a:alpha val="43137"/>
                    </a:srgbClr>
                  </a:outerShdw>
                </a:effectLst>
                <a:latin typeface="Mongolian Baiti" panose="03000500000000000000" pitchFamily="66" charset="0"/>
                <a:ea typeface="PMingLiU-ExtB" panose="02020500000000000000" pitchFamily="18" charset="-120"/>
                <a:cs typeface="Mongolian Baiti" panose="03000500000000000000" pitchFamily="66" charset="0"/>
              </a:rPr>
              <a:t>SEMINARY</a:t>
            </a:r>
          </a:p>
        </p:txBody>
      </p:sp>
    </p:spTree>
    <p:extLst>
      <p:ext uri="{BB962C8B-B14F-4D97-AF65-F5344CB8AC3E}">
        <p14:creationId xmlns:p14="http://schemas.microsoft.com/office/powerpoint/2010/main" val="136617102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6D2A5B58-069C-4A2A-9135-FCC7BE4352A6}"/>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103</a:t>
            </a:r>
          </a:p>
        </p:txBody>
      </p:sp>
      <p:sp>
        <p:nvSpPr>
          <p:cNvPr id="2" name="Rectangle 1">
            <a:extLst>
              <a:ext uri="{FF2B5EF4-FFF2-40B4-BE49-F238E27FC236}">
                <a16:creationId xmlns:a16="http://schemas.microsoft.com/office/drawing/2014/main" id="{CAE1B420-9358-48C4-A26B-1DD4B227672B}"/>
              </a:ext>
            </a:extLst>
          </p:cNvPr>
          <p:cNvSpPr/>
          <p:nvPr/>
        </p:nvSpPr>
        <p:spPr>
          <a:xfrm>
            <a:off x="3549598" y="890974"/>
            <a:ext cx="5092804" cy="369332"/>
          </a:xfrm>
          <a:prstGeom prst="rect">
            <a:avLst/>
          </a:prstGeom>
        </p:spPr>
        <p:txBody>
          <a:bodyPr wrap="none">
            <a:spAutoFit/>
          </a:bodyPr>
          <a:lstStyle/>
          <a:p>
            <a:r>
              <a:rPr lang="en-US" b="1" dirty="0">
                <a:solidFill>
                  <a:schemeClr val="accent1">
                    <a:lumMod val="60000"/>
                    <a:lumOff val="40000"/>
                  </a:schemeClr>
                </a:solidFill>
              </a:rPr>
              <a:t>Introduction to Doctrine and Covenants 100</a:t>
            </a:r>
          </a:p>
        </p:txBody>
      </p:sp>
      <p:sp>
        <p:nvSpPr>
          <p:cNvPr id="6" name="Rectangle 5">
            <a:extLst>
              <a:ext uri="{FF2B5EF4-FFF2-40B4-BE49-F238E27FC236}">
                <a16:creationId xmlns:a16="http://schemas.microsoft.com/office/drawing/2014/main" id="{238B2D07-3B47-4E3B-B8BE-C383D1C9BCA9}"/>
              </a:ext>
            </a:extLst>
          </p:cNvPr>
          <p:cNvSpPr/>
          <p:nvPr/>
        </p:nvSpPr>
        <p:spPr>
          <a:xfrm>
            <a:off x="1500553" y="1189966"/>
            <a:ext cx="9050215" cy="923330"/>
          </a:xfrm>
          <a:prstGeom prst="rect">
            <a:avLst/>
          </a:prstGeom>
        </p:spPr>
        <p:txBody>
          <a:bodyPr wrap="square">
            <a:spAutoFit/>
          </a:bodyPr>
          <a:lstStyle/>
          <a:p>
            <a:pPr algn="just"/>
            <a:r>
              <a:rPr lang="en-US" dirty="0">
                <a:latin typeface="Open Sans"/>
              </a:rPr>
              <a:t>Revelation given to Joseph Smith the Prophet and Sidney Rigdon, at Perrysburg, New York, October 12, 1833. The two brethren, having been absent from their families for several days, felt some concern about them.</a:t>
            </a:r>
            <a:endParaRPr lang="en-US" dirty="0"/>
          </a:p>
        </p:txBody>
      </p:sp>
      <p:sp>
        <p:nvSpPr>
          <p:cNvPr id="8" name="Rectangle 7">
            <a:extLst>
              <a:ext uri="{FF2B5EF4-FFF2-40B4-BE49-F238E27FC236}">
                <a16:creationId xmlns:a16="http://schemas.microsoft.com/office/drawing/2014/main" id="{64CFD7A0-2F40-4B48-90E0-3B8554294A00}"/>
              </a:ext>
            </a:extLst>
          </p:cNvPr>
          <p:cNvSpPr/>
          <p:nvPr/>
        </p:nvSpPr>
        <p:spPr>
          <a:xfrm>
            <a:off x="1506820" y="2113296"/>
            <a:ext cx="4250779" cy="400110"/>
          </a:xfrm>
          <a:prstGeom prst="rect">
            <a:avLst/>
          </a:prstGeom>
        </p:spPr>
        <p:txBody>
          <a:bodyPr wrap="none">
            <a:spAutoFit/>
          </a:bodyPr>
          <a:lstStyle/>
          <a:p>
            <a:r>
              <a:rPr lang="en-US" sz="2000" b="1" dirty="0">
                <a:solidFill>
                  <a:schemeClr val="accent1">
                    <a:lumMod val="60000"/>
                    <a:lumOff val="40000"/>
                  </a:schemeClr>
                </a:solidFill>
              </a:rPr>
              <a:t>Doctrine and Covenants 100:1-2.</a:t>
            </a:r>
          </a:p>
        </p:txBody>
      </p:sp>
      <p:sp>
        <p:nvSpPr>
          <p:cNvPr id="9" name="Rectangle 8">
            <a:extLst>
              <a:ext uri="{FF2B5EF4-FFF2-40B4-BE49-F238E27FC236}">
                <a16:creationId xmlns:a16="http://schemas.microsoft.com/office/drawing/2014/main" id="{AC02E8E0-F65E-4E1F-9A91-0C997F99AAFF}"/>
              </a:ext>
            </a:extLst>
          </p:cNvPr>
          <p:cNvSpPr/>
          <p:nvPr/>
        </p:nvSpPr>
        <p:spPr>
          <a:xfrm>
            <a:off x="1500553" y="2412288"/>
            <a:ext cx="9050214" cy="830997"/>
          </a:xfrm>
          <a:prstGeom prst="rect">
            <a:avLst/>
          </a:prstGeom>
        </p:spPr>
        <p:txBody>
          <a:bodyPr wrap="square">
            <a:spAutoFit/>
          </a:bodyPr>
          <a:lstStyle/>
          <a:p>
            <a:pPr algn="just" fontAlgn="base"/>
            <a:r>
              <a:rPr lang="en-US" sz="1600" b="1" dirty="0">
                <a:latin typeface="Palatino"/>
              </a:rPr>
              <a:t>1 </a:t>
            </a:r>
            <a:r>
              <a:rPr lang="en-US" sz="1600" dirty="0">
                <a:latin typeface="Palatino"/>
              </a:rPr>
              <a:t>Verily, thus saith the Lord unto you, my friends Sidney and Joseph, your families are well; they are in mine hands, and I will do with them as seemeth me good; for in me there is all power.</a:t>
            </a:r>
          </a:p>
          <a:p>
            <a:pPr algn="just" fontAlgn="base"/>
            <a:r>
              <a:rPr lang="en-US" sz="1600" b="1" dirty="0">
                <a:latin typeface="Palatino"/>
              </a:rPr>
              <a:t>2 </a:t>
            </a:r>
            <a:r>
              <a:rPr lang="en-US" sz="1600" dirty="0">
                <a:latin typeface="Palatino"/>
              </a:rPr>
              <a:t>Therefore, follow me, and listen to the counsel which I shall give unto you.</a:t>
            </a:r>
            <a:endParaRPr lang="en-US" sz="1600" b="0" i="0" dirty="0">
              <a:effectLst/>
              <a:latin typeface="Palatino"/>
            </a:endParaRPr>
          </a:p>
        </p:txBody>
      </p:sp>
      <p:sp>
        <p:nvSpPr>
          <p:cNvPr id="10" name="Rectangle 9">
            <a:extLst>
              <a:ext uri="{FF2B5EF4-FFF2-40B4-BE49-F238E27FC236}">
                <a16:creationId xmlns:a16="http://schemas.microsoft.com/office/drawing/2014/main" id="{CA5F8141-197F-46FF-9907-F9D54FD16FBA}"/>
              </a:ext>
            </a:extLst>
          </p:cNvPr>
          <p:cNvSpPr/>
          <p:nvPr/>
        </p:nvSpPr>
        <p:spPr>
          <a:xfrm>
            <a:off x="1500552" y="3243285"/>
            <a:ext cx="9050213" cy="646331"/>
          </a:xfrm>
          <a:prstGeom prst="rect">
            <a:avLst/>
          </a:prstGeom>
        </p:spPr>
        <p:txBody>
          <a:bodyPr wrap="square">
            <a:spAutoFit/>
          </a:bodyPr>
          <a:lstStyle/>
          <a:p>
            <a:pPr algn="just"/>
            <a:r>
              <a:rPr lang="en-US" b="1" dirty="0">
                <a:solidFill>
                  <a:srgbClr val="FFC000"/>
                </a:solidFill>
              </a:rPr>
              <a:t>What phrases in these verses might have eased Joseph Smith and Sidney Rigdon’s concern?</a:t>
            </a:r>
          </a:p>
        </p:txBody>
      </p:sp>
      <p:sp>
        <p:nvSpPr>
          <p:cNvPr id="11" name="Rectangle 10">
            <a:extLst>
              <a:ext uri="{FF2B5EF4-FFF2-40B4-BE49-F238E27FC236}">
                <a16:creationId xmlns:a16="http://schemas.microsoft.com/office/drawing/2014/main" id="{FC1EF142-61FC-4627-99E8-501855D02693}"/>
              </a:ext>
            </a:extLst>
          </p:cNvPr>
          <p:cNvSpPr/>
          <p:nvPr/>
        </p:nvSpPr>
        <p:spPr>
          <a:xfrm>
            <a:off x="1500550" y="3860800"/>
            <a:ext cx="5833777" cy="369332"/>
          </a:xfrm>
          <a:prstGeom prst="rect">
            <a:avLst/>
          </a:prstGeom>
        </p:spPr>
        <p:txBody>
          <a:bodyPr wrap="none">
            <a:spAutoFit/>
          </a:bodyPr>
          <a:lstStyle/>
          <a:p>
            <a:r>
              <a:rPr lang="en-US" b="1" dirty="0">
                <a:solidFill>
                  <a:srgbClr val="FFC000"/>
                </a:solidFill>
              </a:rPr>
              <a:t>How might these verses help missionaries today? </a:t>
            </a:r>
          </a:p>
        </p:txBody>
      </p:sp>
    </p:spTree>
    <p:extLst>
      <p:ext uri="{BB962C8B-B14F-4D97-AF65-F5344CB8AC3E}">
        <p14:creationId xmlns:p14="http://schemas.microsoft.com/office/powerpoint/2010/main" val="23179713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7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1000"/>
                                        <p:tgtEl>
                                          <p:spTgt spid="8"/>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vertical)">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80">
                                          <p:stCondLst>
                                            <p:cond delay="0"/>
                                          </p:stCondLst>
                                        </p:cTn>
                                        <p:tgtEl>
                                          <p:spTgt spid="10"/>
                                        </p:tgtEl>
                                      </p:cBhvr>
                                    </p:animEffect>
                                    <p:anim calcmode="lin" valueType="num">
                                      <p:cBhvr>
                                        <p:cTn id="1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1" dur="26">
                                          <p:stCondLst>
                                            <p:cond delay="650"/>
                                          </p:stCondLst>
                                        </p:cTn>
                                        <p:tgtEl>
                                          <p:spTgt spid="10"/>
                                        </p:tgtEl>
                                      </p:cBhvr>
                                      <p:to x="100000" y="60000"/>
                                    </p:animScale>
                                    <p:animScale>
                                      <p:cBhvr>
                                        <p:cTn id="22" dur="166" decel="50000">
                                          <p:stCondLst>
                                            <p:cond delay="676"/>
                                          </p:stCondLst>
                                        </p:cTn>
                                        <p:tgtEl>
                                          <p:spTgt spid="10"/>
                                        </p:tgtEl>
                                      </p:cBhvr>
                                      <p:to x="100000" y="100000"/>
                                    </p:animScale>
                                    <p:animScale>
                                      <p:cBhvr>
                                        <p:cTn id="23" dur="26">
                                          <p:stCondLst>
                                            <p:cond delay="1312"/>
                                          </p:stCondLst>
                                        </p:cTn>
                                        <p:tgtEl>
                                          <p:spTgt spid="10"/>
                                        </p:tgtEl>
                                      </p:cBhvr>
                                      <p:to x="100000" y="80000"/>
                                    </p:animScale>
                                    <p:animScale>
                                      <p:cBhvr>
                                        <p:cTn id="24" dur="166" decel="50000">
                                          <p:stCondLst>
                                            <p:cond delay="1338"/>
                                          </p:stCondLst>
                                        </p:cTn>
                                        <p:tgtEl>
                                          <p:spTgt spid="10"/>
                                        </p:tgtEl>
                                      </p:cBhvr>
                                      <p:to x="100000" y="100000"/>
                                    </p:animScale>
                                    <p:animScale>
                                      <p:cBhvr>
                                        <p:cTn id="25" dur="26">
                                          <p:stCondLst>
                                            <p:cond delay="1642"/>
                                          </p:stCondLst>
                                        </p:cTn>
                                        <p:tgtEl>
                                          <p:spTgt spid="10"/>
                                        </p:tgtEl>
                                      </p:cBhvr>
                                      <p:to x="100000" y="90000"/>
                                    </p:animScale>
                                    <p:animScale>
                                      <p:cBhvr>
                                        <p:cTn id="26" dur="166" decel="50000">
                                          <p:stCondLst>
                                            <p:cond delay="1668"/>
                                          </p:stCondLst>
                                        </p:cTn>
                                        <p:tgtEl>
                                          <p:spTgt spid="10"/>
                                        </p:tgtEl>
                                      </p:cBhvr>
                                      <p:to x="100000" y="100000"/>
                                    </p:animScale>
                                    <p:animScale>
                                      <p:cBhvr>
                                        <p:cTn id="27" dur="26">
                                          <p:stCondLst>
                                            <p:cond delay="1808"/>
                                          </p:stCondLst>
                                        </p:cTn>
                                        <p:tgtEl>
                                          <p:spTgt spid="10"/>
                                        </p:tgtEl>
                                      </p:cBhvr>
                                      <p:to x="100000" y="95000"/>
                                    </p:animScale>
                                    <p:animScale>
                                      <p:cBhvr>
                                        <p:cTn id="28" dur="166" decel="50000">
                                          <p:stCondLst>
                                            <p:cond delay="1834"/>
                                          </p:stCondLst>
                                        </p:cTn>
                                        <p:tgtEl>
                                          <p:spTgt spid="10"/>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6ECC285D-12F3-4BB1-ADD9-CA67B30737CB}"/>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103</a:t>
            </a:r>
          </a:p>
        </p:txBody>
      </p:sp>
      <p:sp>
        <p:nvSpPr>
          <p:cNvPr id="5" name="Rectangle 4">
            <a:extLst>
              <a:ext uri="{FF2B5EF4-FFF2-40B4-BE49-F238E27FC236}">
                <a16:creationId xmlns:a16="http://schemas.microsoft.com/office/drawing/2014/main" id="{87445CCB-5EE3-44EC-9B0D-8E297717F0D9}"/>
              </a:ext>
            </a:extLst>
          </p:cNvPr>
          <p:cNvSpPr/>
          <p:nvPr/>
        </p:nvSpPr>
        <p:spPr>
          <a:xfrm>
            <a:off x="1388012" y="890974"/>
            <a:ext cx="4250779" cy="400110"/>
          </a:xfrm>
          <a:prstGeom prst="rect">
            <a:avLst/>
          </a:prstGeom>
        </p:spPr>
        <p:txBody>
          <a:bodyPr wrap="none">
            <a:spAutoFit/>
          </a:bodyPr>
          <a:lstStyle/>
          <a:p>
            <a:r>
              <a:rPr lang="en-US" sz="2000" b="1" dirty="0">
                <a:solidFill>
                  <a:schemeClr val="accent1">
                    <a:lumMod val="60000"/>
                    <a:lumOff val="40000"/>
                  </a:schemeClr>
                </a:solidFill>
              </a:rPr>
              <a:t>Doctrine and Covenants 100:3-4.</a:t>
            </a:r>
          </a:p>
        </p:txBody>
      </p:sp>
      <p:sp>
        <p:nvSpPr>
          <p:cNvPr id="2" name="Rectangle 1">
            <a:extLst>
              <a:ext uri="{FF2B5EF4-FFF2-40B4-BE49-F238E27FC236}">
                <a16:creationId xmlns:a16="http://schemas.microsoft.com/office/drawing/2014/main" id="{2ABCCF67-1D6D-486D-9C16-B61068B59E62}"/>
              </a:ext>
            </a:extLst>
          </p:cNvPr>
          <p:cNvSpPr/>
          <p:nvPr/>
        </p:nvSpPr>
        <p:spPr>
          <a:xfrm>
            <a:off x="1388012" y="1248880"/>
            <a:ext cx="8965810" cy="1077218"/>
          </a:xfrm>
          <a:prstGeom prst="rect">
            <a:avLst/>
          </a:prstGeom>
        </p:spPr>
        <p:txBody>
          <a:bodyPr wrap="square">
            <a:spAutoFit/>
          </a:bodyPr>
          <a:lstStyle/>
          <a:p>
            <a:pPr algn="just" fontAlgn="base"/>
            <a:r>
              <a:rPr lang="en-US" sz="1600" b="1" dirty="0">
                <a:latin typeface="Palatino"/>
              </a:rPr>
              <a:t>3 </a:t>
            </a:r>
            <a:r>
              <a:rPr lang="en-US" sz="1600" dirty="0">
                <a:latin typeface="Palatino"/>
              </a:rPr>
              <a:t>Behold, and lo, I have much people in this place, in the regions round about; and an effectual door shall be opened in the regions round about in this eastern land.</a:t>
            </a:r>
          </a:p>
          <a:p>
            <a:pPr algn="just" fontAlgn="base"/>
            <a:r>
              <a:rPr lang="en-US" sz="1600" b="1" dirty="0">
                <a:latin typeface="Palatino"/>
              </a:rPr>
              <a:t>4 </a:t>
            </a:r>
            <a:r>
              <a:rPr lang="en-US" sz="1600" dirty="0">
                <a:latin typeface="Palatino"/>
              </a:rPr>
              <a:t>Therefore, I, the Lord, have suffered you to come unto this place; for thus it was expedient in me for the salvation of souls.</a:t>
            </a:r>
            <a:endParaRPr lang="en-US" sz="1600" b="0" i="0" dirty="0">
              <a:effectLst/>
              <a:latin typeface="Palatino"/>
            </a:endParaRPr>
          </a:p>
        </p:txBody>
      </p:sp>
      <p:sp>
        <p:nvSpPr>
          <p:cNvPr id="3" name="Rectangle 2">
            <a:extLst>
              <a:ext uri="{FF2B5EF4-FFF2-40B4-BE49-F238E27FC236}">
                <a16:creationId xmlns:a16="http://schemas.microsoft.com/office/drawing/2014/main" id="{CBBCA6AA-AEA8-41F1-8649-47E8EDCA6FFE}"/>
              </a:ext>
            </a:extLst>
          </p:cNvPr>
          <p:cNvSpPr/>
          <p:nvPr/>
        </p:nvSpPr>
        <p:spPr>
          <a:xfrm>
            <a:off x="1388012" y="2360838"/>
            <a:ext cx="8965810" cy="646331"/>
          </a:xfrm>
          <a:prstGeom prst="rect">
            <a:avLst/>
          </a:prstGeom>
        </p:spPr>
        <p:txBody>
          <a:bodyPr wrap="square">
            <a:spAutoFit/>
          </a:bodyPr>
          <a:lstStyle/>
          <a:p>
            <a:pPr algn="just"/>
            <a:r>
              <a:rPr lang="en-US" b="1" dirty="0">
                <a:solidFill>
                  <a:srgbClr val="FFC000"/>
                </a:solidFill>
              </a:rPr>
              <a:t>What do you think it means to have “an effectual door” opened for the sharing of the gospel?</a:t>
            </a:r>
          </a:p>
        </p:txBody>
      </p:sp>
      <p:sp>
        <p:nvSpPr>
          <p:cNvPr id="6" name="Rectangle 5">
            <a:extLst>
              <a:ext uri="{FF2B5EF4-FFF2-40B4-BE49-F238E27FC236}">
                <a16:creationId xmlns:a16="http://schemas.microsoft.com/office/drawing/2014/main" id="{4CFF5BAF-AF39-4096-B3AB-65040AF89ACB}"/>
              </a:ext>
            </a:extLst>
          </p:cNvPr>
          <p:cNvSpPr/>
          <p:nvPr/>
        </p:nvSpPr>
        <p:spPr>
          <a:xfrm>
            <a:off x="1388012" y="2989193"/>
            <a:ext cx="8839200" cy="369332"/>
          </a:xfrm>
          <a:prstGeom prst="rect">
            <a:avLst/>
          </a:prstGeom>
        </p:spPr>
        <p:txBody>
          <a:bodyPr wrap="square">
            <a:spAutoFit/>
          </a:bodyPr>
          <a:lstStyle/>
          <a:p>
            <a:r>
              <a:rPr lang="en-US" b="1" dirty="0">
                <a:solidFill>
                  <a:srgbClr val="FFC000"/>
                </a:solidFill>
              </a:rPr>
              <a:t>What are some ways the Lord “opens doors” for us to do missionary work?</a:t>
            </a:r>
          </a:p>
        </p:txBody>
      </p:sp>
    </p:spTree>
    <p:extLst>
      <p:ext uri="{BB962C8B-B14F-4D97-AF65-F5344CB8AC3E}">
        <p14:creationId xmlns:p14="http://schemas.microsoft.com/office/powerpoint/2010/main" val="41116609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50"/>
                                        <p:tgtEl>
                                          <p:spTgt spid="6"/>
                                        </p:tgtEl>
                                      </p:cBhvr>
                                    </p:animEffect>
                                    <p:anim calcmode="lin" valueType="num">
                                      <p:cBhvr>
                                        <p:cTn id="15" dur="750" fill="hold"/>
                                        <p:tgtEl>
                                          <p:spTgt spid="6"/>
                                        </p:tgtEl>
                                        <p:attrNameLst>
                                          <p:attrName>ppt_x</p:attrName>
                                        </p:attrNameLst>
                                      </p:cBhvr>
                                      <p:tavLst>
                                        <p:tav tm="0">
                                          <p:val>
                                            <p:strVal val="#ppt_x"/>
                                          </p:val>
                                        </p:tav>
                                        <p:tav tm="100000">
                                          <p:val>
                                            <p:strVal val="#ppt_x"/>
                                          </p:val>
                                        </p:tav>
                                      </p:tavLst>
                                    </p:anim>
                                    <p:anim calcmode="lin" valueType="num">
                                      <p:cBhvr>
                                        <p:cTn id="16"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37FAAD4-941C-4573-85C6-6AC776A75A4D}"/>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103</a:t>
            </a:r>
          </a:p>
        </p:txBody>
      </p:sp>
      <p:sp>
        <p:nvSpPr>
          <p:cNvPr id="8" name="Rectangle 7">
            <a:extLst>
              <a:ext uri="{FF2B5EF4-FFF2-40B4-BE49-F238E27FC236}">
                <a16:creationId xmlns:a16="http://schemas.microsoft.com/office/drawing/2014/main" id="{C7EE15DD-2B29-4B83-8F6D-873500A78742}"/>
              </a:ext>
            </a:extLst>
          </p:cNvPr>
          <p:cNvSpPr/>
          <p:nvPr/>
        </p:nvSpPr>
        <p:spPr>
          <a:xfrm>
            <a:off x="849053" y="3573120"/>
            <a:ext cx="9298134" cy="292388"/>
          </a:xfrm>
          <a:prstGeom prst="rect">
            <a:avLst/>
          </a:prstGeom>
        </p:spPr>
        <p:txBody>
          <a:bodyPr wrap="square">
            <a:spAutoFit/>
          </a:bodyPr>
          <a:lstStyle/>
          <a:p>
            <a:pPr algn="just"/>
            <a:endParaRPr lang="en-US" sz="1300" dirty="0">
              <a:solidFill>
                <a:schemeClr val="bg1"/>
              </a:solidFill>
            </a:endParaRPr>
          </a:p>
        </p:txBody>
      </p:sp>
      <p:sp>
        <p:nvSpPr>
          <p:cNvPr id="3" name="Rectangle 2">
            <a:extLst>
              <a:ext uri="{FF2B5EF4-FFF2-40B4-BE49-F238E27FC236}">
                <a16:creationId xmlns:a16="http://schemas.microsoft.com/office/drawing/2014/main" id="{E04CA672-BFBD-4989-920B-E4649CD7733D}"/>
              </a:ext>
            </a:extLst>
          </p:cNvPr>
          <p:cNvSpPr/>
          <p:nvPr/>
        </p:nvSpPr>
        <p:spPr>
          <a:xfrm>
            <a:off x="1388012" y="3100214"/>
            <a:ext cx="9044655" cy="353943"/>
          </a:xfrm>
          <a:prstGeom prst="rect">
            <a:avLst/>
          </a:prstGeom>
        </p:spPr>
        <p:txBody>
          <a:bodyPr wrap="none">
            <a:spAutoFit/>
          </a:bodyPr>
          <a:lstStyle/>
          <a:p>
            <a:r>
              <a:rPr lang="en-US" sz="1700" dirty="0"/>
              <a:t>If</a:t>
            </a:r>
            <a:r>
              <a:rPr lang="en-US" sz="1700" u="sng" dirty="0"/>
              <a:t>______________                                           ___   _,</a:t>
            </a:r>
            <a:r>
              <a:rPr lang="en-US" sz="1700" dirty="0"/>
              <a:t> then</a:t>
            </a:r>
            <a:r>
              <a:rPr lang="en-US" sz="1700" u="sng" dirty="0"/>
              <a:t>__                            __________________.</a:t>
            </a:r>
          </a:p>
        </p:txBody>
      </p:sp>
      <p:sp>
        <p:nvSpPr>
          <p:cNvPr id="11" name="Rectangle 10">
            <a:extLst>
              <a:ext uri="{FF2B5EF4-FFF2-40B4-BE49-F238E27FC236}">
                <a16:creationId xmlns:a16="http://schemas.microsoft.com/office/drawing/2014/main" id="{9D9542CF-1878-4A1C-BED8-2BB129AA71BB}"/>
              </a:ext>
            </a:extLst>
          </p:cNvPr>
          <p:cNvSpPr/>
          <p:nvPr/>
        </p:nvSpPr>
        <p:spPr>
          <a:xfrm>
            <a:off x="1388012" y="808446"/>
            <a:ext cx="4250779" cy="400110"/>
          </a:xfrm>
          <a:prstGeom prst="rect">
            <a:avLst/>
          </a:prstGeom>
        </p:spPr>
        <p:txBody>
          <a:bodyPr wrap="none">
            <a:spAutoFit/>
          </a:bodyPr>
          <a:lstStyle/>
          <a:p>
            <a:r>
              <a:rPr lang="en-US" sz="2000" b="1" dirty="0">
                <a:solidFill>
                  <a:schemeClr val="accent1">
                    <a:lumMod val="60000"/>
                    <a:lumOff val="40000"/>
                  </a:schemeClr>
                </a:solidFill>
              </a:rPr>
              <a:t>Doctrine and Covenants 100:5-8.</a:t>
            </a:r>
          </a:p>
        </p:txBody>
      </p:sp>
      <p:sp>
        <p:nvSpPr>
          <p:cNvPr id="12" name="Rectangle 11">
            <a:extLst>
              <a:ext uri="{FF2B5EF4-FFF2-40B4-BE49-F238E27FC236}">
                <a16:creationId xmlns:a16="http://schemas.microsoft.com/office/drawing/2014/main" id="{9E4BF05F-0F75-4CD4-B58C-797BD69904BA}"/>
              </a:ext>
            </a:extLst>
          </p:cNvPr>
          <p:cNvSpPr/>
          <p:nvPr/>
        </p:nvSpPr>
        <p:spPr>
          <a:xfrm>
            <a:off x="1388012" y="1112188"/>
            <a:ext cx="8965810" cy="1815882"/>
          </a:xfrm>
          <a:prstGeom prst="rect">
            <a:avLst/>
          </a:prstGeom>
        </p:spPr>
        <p:txBody>
          <a:bodyPr wrap="square">
            <a:spAutoFit/>
          </a:bodyPr>
          <a:lstStyle/>
          <a:p>
            <a:pPr algn="just" fontAlgn="base"/>
            <a:r>
              <a:rPr lang="en-US" sz="1600" b="1" dirty="0">
                <a:latin typeface="Palatino"/>
              </a:rPr>
              <a:t>5 </a:t>
            </a:r>
            <a:r>
              <a:rPr lang="en-US" sz="1600" dirty="0">
                <a:latin typeface="Palatino"/>
              </a:rPr>
              <a:t>Therefore, verily I say unto you, lift up your voices unto this people; speak the thoughts that I shall put into your hearts, and you shall not be confounded before men;</a:t>
            </a:r>
          </a:p>
          <a:p>
            <a:pPr algn="just" fontAlgn="base"/>
            <a:r>
              <a:rPr lang="en-US" sz="1600" b="1" dirty="0">
                <a:latin typeface="Palatino"/>
              </a:rPr>
              <a:t>6 </a:t>
            </a:r>
            <a:r>
              <a:rPr lang="en-US" sz="1600" dirty="0">
                <a:latin typeface="Palatino"/>
              </a:rPr>
              <a:t>For it shall be given you in the very hour, yea, in the very moment, what ye shall say.</a:t>
            </a:r>
          </a:p>
          <a:p>
            <a:pPr algn="just" fontAlgn="base"/>
            <a:r>
              <a:rPr lang="en-US" sz="1600" b="1" dirty="0">
                <a:latin typeface="Palatino"/>
              </a:rPr>
              <a:t>7 </a:t>
            </a:r>
            <a:r>
              <a:rPr lang="en-US" sz="1600" dirty="0">
                <a:latin typeface="Palatino"/>
              </a:rPr>
              <a:t>But a commandment I give unto you, that ye shall declare whatsoever thing ye declare in my name, in solemnity of heart, in the spirit of meekness, in all things.</a:t>
            </a:r>
          </a:p>
          <a:p>
            <a:pPr algn="just" fontAlgn="base"/>
            <a:r>
              <a:rPr lang="en-US" sz="1600" b="1" dirty="0">
                <a:latin typeface="Palatino"/>
              </a:rPr>
              <a:t>8 </a:t>
            </a:r>
            <a:r>
              <a:rPr lang="en-US" sz="1600" dirty="0">
                <a:latin typeface="Palatino"/>
              </a:rPr>
              <a:t>And I give unto you this promise, that inasmuch as ye do this the Holy Ghost shall be shed forth in bearing record unto all things whatsoever ye shall say.</a:t>
            </a:r>
            <a:endParaRPr lang="en-US" sz="1600" b="0" i="0" dirty="0">
              <a:effectLst/>
              <a:latin typeface="Palatino"/>
            </a:endParaRPr>
          </a:p>
        </p:txBody>
      </p:sp>
      <p:sp>
        <p:nvSpPr>
          <p:cNvPr id="9" name="Rectangle 8">
            <a:extLst>
              <a:ext uri="{FF2B5EF4-FFF2-40B4-BE49-F238E27FC236}">
                <a16:creationId xmlns:a16="http://schemas.microsoft.com/office/drawing/2014/main" id="{BB5ED47E-C726-4B2D-AABE-D2D1579ADFA6}"/>
              </a:ext>
            </a:extLst>
          </p:cNvPr>
          <p:cNvSpPr/>
          <p:nvPr/>
        </p:nvSpPr>
        <p:spPr>
          <a:xfrm>
            <a:off x="1626461" y="3075169"/>
            <a:ext cx="4607864" cy="353943"/>
          </a:xfrm>
          <a:prstGeom prst="rect">
            <a:avLst/>
          </a:prstGeom>
        </p:spPr>
        <p:txBody>
          <a:bodyPr wrap="none">
            <a:spAutoFit/>
          </a:bodyPr>
          <a:lstStyle/>
          <a:p>
            <a:r>
              <a:rPr lang="en-US" sz="1700" dirty="0"/>
              <a:t>we will lift up our voices to share the gospel </a:t>
            </a:r>
          </a:p>
        </p:txBody>
      </p:sp>
      <p:sp>
        <p:nvSpPr>
          <p:cNvPr id="13" name="Rectangle 12">
            <a:extLst>
              <a:ext uri="{FF2B5EF4-FFF2-40B4-BE49-F238E27FC236}">
                <a16:creationId xmlns:a16="http://schemas.microsoft.com/office/drawing/2014/main" id="{A55DCF07-FA03-4D06-8390-F6F33B297AE5}"/>
              </a:ext>
            </a:extLst>
          </p:cNvPr>
          <p:cNvSpPr/>
          <p:nvPr/>
        </p:nvSpPr>
        <p:spPr>
          <a:xfrm>
            <a:off x="6521581" y="3077264"/>
            <a:ext cx="4064574" cy="353943"/>
          </a:xfrm>
          <a:prstGeom prst="rect">
            <a:avLst/>
          </a:prstGeom>
        </p:spPr>
        <p:txBody>
          <a:bodyPr wrap="none">
            <a:spAutoFit/>
          </a:bodyPr>
          <a:lstStyle/>
          <a:p>
            <a:r>
              <a:rPr lang="en-US" sz="1700" dirty="0"/>
              <a:t>the Lord will help us know what to say.</a:t>
            </a:r>
          </a:p>
        </p:txBody>
      </p:sp>
      <p:sp>
        <p:nvSpPr>
          <p:cNvPr id="14" name="Rectangle 13">
            <a:extLst>
              <a:ext uri="{FF2B5EF4-FFF2-40B4-BE49-F238E27FC236}">
                <a16:creationId xmlns:a16="http://schemas.microsoft.com/office/drawing/2014/main" id="{CDEFFF9F-3338-4C12-8A24-E9DFF9934868}"/>
              </a:ext>
            </a:extLst>
          </p:cNvPr>
          <p:cNvSpPr/>
          <p:nvPr/>
        </p:nvSpPr>
        <p:spPr>
          <a:xfrm>
            <a:off x="1388011" y="3536360"/>
            <a:ext cx="7080739" cy="369332"/>
          </a:xfrm>
          <a:prstGeom prst="rect">
            <a:avLst/>
          </a:prstGeom>
        </p:spPr>
        <p:txBody>
          <a:bodyPr wrap="square">
            <a:spAutoFit/>
          </a:bodyPr>
          <a:lstStyle/>
          <a:p>
            <a:r>
              <a:rPr lang="en-US" b="1" dirty="0">
                <a:solidFill>
                  <a:srgbClr val="FFC000"/>
                </a:solidFill>
              </a:rPr>
              <a:t>How does the Lord want missionaries to preach the gospel? </a:t>
            </a:r>
          </a:p>
        </p:txBody>
      </p:sp>
      <p:sp>
        <p:nvSpPr>
          <p:cNvPr id="16" name="Rectangle 15">
            <a:extLst>
              <a:ext uri="{FF2B5EF4-FFF2-40B4-BE49-F238E27FC236}">
                <a16:creationId xmlns:a16="http://schemas.microsoft.com/office/drawing/2014/main" id="{D6290B59-F575-41A9-A938-36F5CA111229}"/>
              </a:ext>
            </a:extLst>
          </p:cNvPr>
          <p:cNvSpPr/>
          <p:nvPr/>
        </p:nvSpPr>
        <p:spPr>
          <a:xfrm>
            <a:off x="1388010" y="3933429"/>
            <a:ext cx="8965811" cy="646331"/>
          </a:xfrm>
          <a:prstGeom prst="rect">
            <a:avLst/>
          </a:prstGeom>
        </p:spPr>
        <p:txBody>
          <a:bodyPr wrap="square">
            <a:spAutoFit/>
          </a:bodyPr>
          <a:lstStyle/>
          <a:p>
            <a:pPr algn="just"/>
            <a:r>
              <a:rPr lang="en-US" b="1" dirty="0">
                <a:solidFill>
                  <a:srgbClr val="FFC000"/>
                </a:solidFill>
              </a:rPr>
              <a:t>What does the Lord promise if we preach the gospel with “solemnity of heart” and “in the spirit of meekness”? </a:t>
            </a:r>
          </a:p>
        </p:txBody>
      </p:sp>
      <p:sp>
        <p:nvSpPr>
          <p:cNvPr id="17" name="Rectangle 16">
            <a:extLst>
              <a:ext uri="{FF2B5EF4-FFF2-40B4-BE49-F238E27FC236}">
                <a16:creationId xmlns:a16="http://schemas.microsoft.com/office/drawing/2014/main" id="{2F29CF5F-8A6D-49C0-86C9-ED15A11B4405}"/>
              </a:ext>
            </a:extLst>
          </p:cNvPr>
          <p:cNvSpPr/>
          <p:nvPr/>
        </p:nvSpPr>
        <p:spPr>
          <a:xfrm>
            <a:off x="1388009" y="4597367"/>
            <a:ext cx="8965811" cy="646331"/>
          </a:xfrm>
          <a:prstGeom prst="rect">
            <a:avLst/>
          </a:prstGeom>
        </p:spPr>
        <p:txBody>
          <a:bodyPr wrap="square">
            <a:spAutoFit/>
          </a:bodyPr>
          <a:lstStyle/>
          <a:p>
            <a:pPr algn="just"/>
            <a:r>
              <a:rPr lang="en-US" i="1" dirty="0">
                <a:effectLst>
                  <a:outerShdw blurRad="38100" dist="38100" dir="2700000" algn="tl">
                    <a:srgbClr val="000000">
                      <a:alpha val="43137"/>
                    </a:srgbClr>
                  </a:outerShdw>
                </a:effectLst>
              </a:rPr>
              <a:t>If we share the gospel with others in solemnity of heart and in the spirit of meekness, then the Holy Ghost will bear witness of our message.</a:t>
            </a:r>
          </a:p>
        </p:txBody>
      </p:sp>
    </p:spTree>
    <p:extLst>
      <p:ext uri="{BB962C8B-B14F-4D97-AF65-F5344CB8AC3E}">
        <p14:creationId xmlns:p14="http://schemas.microsoft.com/office/powerpoint/2010/main" val="4860851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17"/>
                                        </p:tgtEl>
                                        <p:attrNameLst>
                                          <p:attrName>style.visibility</p:attrName>
                                        </p:attrNameLst>
                                      </p:cBhvr>
                                      <p:to>
                                        <p:strVal val="visible"/>
                                      </p:to>
                                    </p:set>
                                    <p:anim calcmode="lin" valueType="num">
                                      <p:cBhvr>
                                        <p:cTn id="34" dur="2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5" dur="250" fill="hold"/>
                                        <p:tgtEl>
                                          <p:spTgt spid="17"/>
                                        </p:tgtEl>
                                        <p:attrNameLst>
                                          <p:attrName>ppt_y</p:attrName>
                                        </p:attrNameLst>
                                      </p:cBhvr>
                                      <p:tavLst>
                                        <p:tav tm="0">
                                          <p:val>
                                            <p:strVal val="#ppt_y"/>
                                          </p:val>
                                        </p:tav>
                                        <p:tav tm="100000">
                                          <p:val>
                                            <p:strVal val="#ppt_y"/>
                                          </p:val>
                                        </p:tav>
                                      </p:tavLst>
                                    </p:anim>
                                    <p:anim calcmode="lin" valueType="num">
                                      <p:cBhvr>
                                        <p:cTn id="36" dur="2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7" dur="2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8" dur="25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3" grpId="0"/>
      <p:bldP spid="14"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4">
            <a:extLst>
              <a:ext uri="{FF2B5EF4-FFF2-40B4-BE49-F238E27FC236}">
                <a16:creationId xmlns:a16="http://schemas.microsoft.com/office/drawing/2014/main" id="{7FFF98CB-D801-4D11-85EA-95AC8E6FA47E}"/>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103</a:t>
            </a:r>
          </a:p>
        </p:txBody>
      </p:sp>
      <p:sp>
        <p:nvSpPr>
          <p:cNvPr id="11" name="Rectangle 10">
            <a:extLst>
              <a:ext uri="{FF2B5EF4-FFF2-40B4-BE49-F238E27FC236}">
                <a16:creationId xmlns:a16="http://schemas.microsoft.com/office/drawing/2014/main" id="{A01FC10E-C792-4072-B96B-3938CCFE3C0F}"/>
              </a:ext>
            </a:extLst>
          </p:cNvPr>
          <p:cNvSpPr/>
          <p:nvPr/>
        </p:nvSpPr>
        <p:spPr>
          <a:xfrm>
            <a:off x="1388012" y="808446"/>
            <a:ext cx="4391843" cy="400110"/>
          </a:xfrm>
          <a:prstGeom prst="rect">
            <a:avLst/>
          </a:prstGeom>
        </p:spPr>
        <p:txBody>
          <a:bodyPr wrap="none">
            <a:spAutoFit/>
          </a:bodyPr>
          <a:lstStyle/>
          <a:p>
            <a:r>
              <a:rPr lang="en-US" sz="2000" b="1" dirty="0">
                <a:solidFill>
                  <a:schemeClr val="accent1">
                    <a:lumMod val="60000"/>
                    <a:lumOff val="40000"/>
                  </a:schemeClr>
                </a:solidFill>
              </a:rPr>
              <a:t>Doctrine and Covenants 100:9-12.</a:t>
            </a:r>
          </a:p>
        </p:txBody>
      </p:sp>
      <p:sp>
        <p:nvSpPr>
          <p:cNvPr id="8" name="Rectangle 7">
            <a:extLst>
              <a:ext uri="{FF2B5EF4-FFF2-40B4-BE49-F238E27FC236}">
                <a16:creationId xmlns:a16="http://schemas.microsoft.com/office/drawing/2014/main" id="{C5E0A15D-D251-41B6-B4C0-92142254E29F}"/>
              </a:ext>
            </a:extLst>
          </p:cNvPr>
          <p:cNvSpPr/>
          <p:nvPr/>
        </p:nvSpPr>
        <p:spPr>
          <a:xfrm>
            <a:off x="1388011" y="1142296"/>
            <a:ext cx="9081205" cy="2062103"/>
          </a:xfrm>
          <a:prstGeom prst="rect">
            <a:avLst/>
          </a:prstGeom>
        </p:spPr>
        <p:txBody>
          <a:bodyPr wrap="square">
            <a:spAutoFit/>
          </a:bodyPr>
          <a:lstStyle/>
          <a:p>
            <a:pPr algn="just" fontAlgn="base"/>
            <a:r>
              <a:rPr lang="en-US" sz="1600" b="1" dirty="0">
                <a:latin typeface="Palatino"/>
              </a:rPr>
              <a:t>9 </a:t>
            </a:r>
            <a:r>
              <a:rPr lang="en-US" sz="1600" dirty="0">
                <a:latin typeface="Palatino"/>
              </a:rPr>
              <a:t>And it is expedient in me that you, my servant Sidney, should be a spokesman unto this people; yea, verily, I will ordain you unto this calling, even to be a spokesman unto my servant Joseph.</a:t>
            </a:r>
          </a:p>
          <a:p>
            <a:pPr algn="just" fontAlgn="base"/>
            <a:r>
              <a:rPr lang="en-US" sz="1600" b="1" dirty="0">
                <a:latin typeface="Palatino"/>
              </a:rPr>
              <a:t>10 </a:t>
            </a:r>
            <a:r>
              <a:rPr lang="en-US" sz="1600" dirty="0">
                <a:latin typeface="Palatino"/>
              </a:rPr>
              <a:t>And I will give unto him power to be mighty in testimony.</a:t>
            </a:r>
          </a:p>
          <a:p>
            <a:pPr algn="just" fontAlgn="base"/>
            <a:r>
              <a:rPr lang="en-US" sz="1600" b="1" dirty="0">
                <a:latin typeface="Palatino"/>
              </a:rPr>
              <a:t>11 </a:t>
            </a:r>
            <a:r>
              <a:rPr lang="en-US" sz="1600" dirty="0">
                <a:latin typeface="Palatino"/>
              </a:rPr>
              <a:t>And I will give unto thee power to be mighty in expounding all scriptures, that thou mayest be a spokesman unto him, and he shall be a revelator unto thee, that thou mayest know the certainty of all things pertaining to the things of my kingdom on the earth.</a:t>
            </a:r>
          </a:p>
          <a:p>
            <a:pPr algn="just" fontAlgn="base"/>
            <a:r>
              <a:rPr lang="en-US" sz="1600" b="1" dirty="0">
                <a:latin typeface="Palatino"/>
              </a:rPr>
              <a:t>12 </a:t>
            </a:r>
            <a:r>
              <a:rPr lang="en-US" sz="1600" dirty="0">
                <a:latin typeface="Palatino"/>
              </a:rPr>
              <a:t>Therefore, continue your journey and let your hearts rejoice; for behold, and lo, I am with you even unto the end.</a:t>
            </a:r>
            <a:endParaRPr lang="en-US" sz="1600" b="0" i="0" dirty="0">
              <a:effectLst/>
              <a:latin typeface="Palatino"/>
            </a:endParaRPr>
          </a:p>
        </p:txBody>
      </p:sp>
      <p:sp>
        <p:nvSpPr>
          <p:cNvPr id="9" name="Rectangle 8">
            <a:extLst>
              <a:ext uri="{FF2B5EF4-FFF2-40B4-BE49-F238E27FC236}">
                <a16:creationId xmlns:a16="http://schemas.microsoft.com/office/drawing/2014/main" id="{11FF66E8-2FAD-43BF-AF2F-6D52E68DF69A}"/>
              </a:ext>
            </a:extLst>
          </p:cNvPr>
          <p:cNvSpPr/>
          <p:nvPr/>
        </p:nvSpPr>
        <p:spPr>
          <a:xfrm>
            <a:off x="1388011" y="3215083"/>
            <a:ext cx="8617380" cy="369332"/>
          </a:xfrm>
          <a:prstGeom prst="rect">
            <a:avLst/>
          </a:prstGeom>
        </p:spPr>
        <p:txBody>
          <a:bodyPr wrap="square">
            <a:spAutoFit/>
          </a:bodyPr>
          <a:lstStyle/>
          <a:p>
            <a:pPr algn="just"/>
            <a:r>
              <a:rPr lang="en-US" b="1" dirty="0">
                <a:solidFill>
                  <a:srgbClr val="FFC000"/>
                </a:solidFill>
              </a:rPr>
              <a:t>Why could Joseph Smith and Sidney Rigdon “let [their] hearts rejoice”?</a:t>
            </a:r>
          </a:p>
        </p:txBody>
      </p:sp>
      <p:sp>
        <p:nvSpPr>
          <p:cNvPr id="12" name="Rectangle 11">
            <a:extLst>
              <a:ext uri="{FF2B5EF4-FFF2-40B4-BE49-F238E27FC236}">
                <a16:creationId xmlns:a16="http://schemas.microsoft.com/office/drawing/2014/main" id="{E1081321-1FB7-4D1A-B5AB-5CCB2AB15D59}"/>
              </a:ext>
            </a:extLst>
          </p:cNvPr>
          <p:cNvSpPr/>
          <p:nvPr/>
        </p:nvSpPr>
        <p:spPr>
          <a:xfrm>
            <a:off x="1388011" y="3595099"/>
            <a:ext cx="9081204" cy="369332"/>
          </a:xfrm>
          <a:prstGeom prst="rect">
            <a:avLst/>
          </a:prstGeom>
        </p:spPr>
        <p:txBody>
          <a:bodyPr wrap="square">
            <a:spAutoFit/>
          </a:bodyPr>
          <a:lstStyle/>
          <a:p>
            <a:r>
              <a:rPr lang="en-US" b="1" dirty="0">
                <a:solidFill>
                  <a:srgbClr val="FFC000"/>
                </a:solidFill>
              </a:rPr>
              <a:t>What might the promise in verse 12 mean to you if you were serving a mission?</a:t>
            </a:r>
          </a:p>
        </p:txBody>
      </p:sp>
    </p:spTree>
    <p:extLst>
      <p:ext uri="{BB962C8B-B14F-4D97-AF65-F5344CB8AC3E}">
        <p14:creationId xmlns:p14="http://schemas.microsoft.com/office/powerpoint/2010/main" val="1243233643"/>
      </p:ext>
    </p:extLst>
  </p:cSld>
  <p:clrMapOvr>
    <a:masterClrMapping/>
  </p:clrMapOvr>
  <mc:AlternateContent xmlns:mc="http://schemas.openxmlformats.org/markup-compatibility/2006">
    <mc:Choice xmlns:p14="http://schemas.microsoft.com/office/powerpoint/2010/main" Requires="p14">
      <p:transition spd="slow" p14:dur="1250">
        <p14:flythrough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4">
            <a:extLst>
              <a:ext uri="{FF2B5EF4-FFF2-40B4-BE49-F238E27FC236}">
                <a16:creationId xmlns:a16="http://schemas.microsoft.com/office/drawing/2014/main" id="{7FFF98CB-D801-4D11-85EA-95AC8E6FA47E}"/>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103</a:t>
            </a:r>
          </a:p>
        </p:txBody>
      </p:sp>
      <p:sp>
        <p:nvSpPr>
          <p:cNvPr id="2" name="Rectangle 1">
            <a:extLst>
              <a:ext uri="{FF2B5EF4-FFF2-40B4-BE49-F238E27FC236}">
                <a16:creationId xmlns:a16="http://schemas.microsoft.com/office/drawing/2014/main" id="{1CD19BAF-3551-40AD-AA0C-D35EA1EB3757}"/>
              </a:ext>
            </a:extLst>
          </p:cNvPr>
          <p:cNvSpPr/>
          <p:nvPr/>
        </p:nvSpPr>
        <p:spPr>
          <a:xfrm>
            <a:off x="2657061" y="2274838"/>
            <a:ext cx="6877878" cy="2308324"/>
          </a:xfrm>
          <a:prstGeom prst="rect">
            <a:avLst/>
          </a:prstGeom>
        </p:spPr>
        <p:txBody>
          <a:bodyPr wrap="square">
            <a:spAutoFit/>
          </a:bodyPr>
          <a:lstStyle/>
          <a:p>
            <a:pPr algn="ctr"/>
            <a:r>
              <a:rPr lang="en-US" sz="3600" dirty="0">
                <a:solidFill>
                  <a:schemeClr val="accent5">
                    <a:lumMod val="40000"/>
                    <a:lumOff val="60000"/>
                  </a:schemeClr>
                </a:solidFill>
                <a:latin typeface="+mj-lt"/>
              </a:rPr>
              <a:t>“The Lord comforts Joseph Smith and Sidney Rigdon concerning the trials of the Saints in Missouri”</a:t>
            </a:r>
          </a:p>
        </p:txBody>
      </p:sp>
      <p:sp>
        <p:nvSpPr>
          <p:cNvPr id="11" name="Rectangle 10">
            <a:extLst>
              <a:ext uri="{FF2B5EF4-FFF2-40B4-BE49-F238E27FC236}">
                <a16:creationId xmlns:a16="http://schemas.microsoft.com/office/drawing/2014/main" id="{88F5EE73-7173-4B91-B2EA-2EC416454E54}"/>
              </a:ext>
            </a:extLst>
          </p:cNvPr>
          <p:cNvSpPr/>
          <p:nvPr/>
        </p:nvSpPr>
        <p:spPr>
          <a:xfrm>
            <a:off x="1134791" y="890974"/>
            <a:ext cx="4673972" cy="400110"/>
          </a:xfrm>
          <a:prstGeom prst="rect">
            <a:avLst/>
          </a:prstGeom>
        </p:spPr>
        <p:txBody>
          <a:bodyPr wrap="none">
            <a:spAutoFit/>
          </a:bodyPr>
          <a:lstStyle/>
          <a:p>
            <a:r>
              <a:rPr lang="en-US" sz="2000" b="1" dirty="0">
                <a:solidFill>
                  <a:schemeClr val="accent1">
                    <a:lumMod val="60000"/>
                    <a:lumOff val="40000"/>
                  </a:schemeClr>
                </a:solidFill>
              </a:rPr>
              <a:t>Doctrine and Covenants 100:13-17.</a:t>
            </a:r>
          </a:p>
        </p:txBody>
      </p:sp>
    </p:spTree>
    <p:extLst>
      <p:ext uri="{BB962C8B-B14F-4D97-AF65-F5344CB8AC3E}">
        <p14:creationId xmlns:p14="http://schemas.microsoft.com/office/powerpoint/2010/main" val="42491340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4">
            <a:extLst>
              <a:ext uri="{FF2B5EF4-FFF2-40B4-BE49-F238E27FC236}">
                <a16:creationId xmlns:a16="http://schemas.microsoft.com/office/drawing/2014/main" id="{7FFF98CB-D801-4D11-85EA-95AC8E6FA47E}"/>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103</a:t>
            </a:r>
          </a:p>
        </p:txBody>
      </p:sp>
      <p:sp>
        <p:nvSpPr>
          <p:cNvPr id="5" name="Rectangle 4">
            <a:extLst>
              <a:ext uri="{FF2B5EF4-FFF2-40B4-BE49-F238E27FC236}">
                <a16:creationId xmlns:a16="http://schemas.microsoft.com/office/drawing/2014/main" id="{A5D93239-67B9-44E9-8B3B-C88D4320C453}"/>
              </a:ext>
            </a:extLst>
          </p:cNvPr>
          <p:cNvSpPr/>
          <p:nvPr/>
        </p:nvSpPr>
        <p:spPr>
          <a:xfrm>
            <a:off x="1134791" y="890974"/>
            <a:ext cx="4673972" cy="400110"/>
          </a:xfrm>
          <a:prstGeom prst="rect">
            <a:avLst/>
          </a:prstGeom>
        </p:spPr>
        <p:txBody>
          <a:bodyPr wrap="none">
            <a:spAutoFit/>
          </a:bodyPr>
          <a:lstStyle/>
          <a:p>
            <a:r>
              <a:rPr lang="en-US" sz="2000" b="1" dirty="0">
                <a:solidFill>
                  <a:schemeClr val="accent1">
                    <a:lumMod val="60000"/>
                    <a:lumOff val="40000"/>
                  </a:schemeClr>
                </a:solidFill>
              </a:rPr>
              <a:t>Doctrine and Covenants 100:13-17.</a:t>
            </a:r>
          </a:p>
        </p:txBody>
      </p:sp>
      <p:sp>
        <p:nvSpPr>
          <p:cNvPr id="3" name="Rectangle 2">
            <a:extLst>
              <a:ext uri="{FF2B5EF4-FFF2-40B4-BE49-F238E27FC236}">
                <a16:creationId xmlns:a16="http://schemas.microsoft.com/office/drawing/2014/main" id="{AF564FB1-3261-4614-8E9C-444920312D33}"/>
              </a:ext>
            </a:extLst>
          </p:cNvPr>
          <p:cNvSpPr/>
          <p:nvPr/>
        </p:nvSpPr>
        <p:spPr>
          <a:xfrm>
            <a:off x="1134791" y="1211572"/>
            <a:ext cx="9175400" cy="2308324"/>
          </a:xfrm>
          <a:prstGeom prst="rect">
            <a:avLst/>
          </a:prstGeom>
        </p:spPr>
        <p:txBody>
          <a:bodyPr wrap="square">
            <a:spAutoFit/>
          </a:bodyPr>
          <a:lstStyle/>
          <a:p>
            <a:pPr algn="just" fontAlgn="base"/>
            <a:r>
              <a:rPr lang="en-US" sz="1600" b="1" dirty="0">
                <a:latin typeface="Palatino"/>
              </a:rPr>
              <a:t>13 </a:t>
            </a:r>
            <a:r>
              <a:rPr lang="en-US" sz="1600" dirty="0">
                <a:latin typeface="Palatino"/>
              </a:rPr>
              <a:t>And now I give unto you a word concerning Zion. Zion shall be redeemed, although she is chastened for a little season.</a:t>
            </a:r>
          </a:p>
          <a:p>
            <a:pPr algn="just" fontAlgn="base"/>
            <a:r>
              <a:rPr lang="en-US" sz="1600" b="1" dirty="0">
                <a:latin typeface="Palatino"/>
              </a:rPr>
              <a:t>14 </a:t>
            </a:r>
            <a:r>
              <a:rPr lang="en-US" sz="1600" dirty="0">
                <a:latin typeface="Palatino"/>
              </a:rPr>
              <a:t>Thy brethren, my servants Orson Hyde and John Gould, are in my hands; and inasmuch as they keep my commandments they shall be saved.</a:t>
            </a:r>
          </a:p>
          <a:p>
            <a:pPr algn="just" fontAlgn="base"/>
            <a:r>
              <a:rPr lang="en-US" sz="1600" b="1" dirty="0">
                <a:latin typeface="Palatino"/>
              </a:rPr>
              <a:t>15 </a:t>
            </a:r>
            <a:r>
              <a:rPr lang="en-US" sz="1600" dirty="0">
                <a:latin typeface="Palatino"/>
              </a:rPr>
              <a:t>Therefore, let your hearts be comforted; for all things shall work together for good to them that walk uprightly, and to the sanctification of the church.</a:t>
            </a:r>
          </a:p>
          <a:p>
            <a:pPr algn="just" fontAlgn="base"/>
            <a:r>
              <a:rPr lang="en-US" sz="1600" b="1" dirty="0">
                <a:latin typeface="Palatino"/>
              </a:rPr>
              <a:t>16 </a:t>
            </a:r>
            <a:r>
              <a:rPr lang="en-US" sz="1600" dirty="0">
                <a:latin typeface="Palatino"/>
              </a:rPr>
              <a:t>For I will raise up unto myself a pure people, that will serve me in righteousness;</a:t>
            </a:r>
          </a:p>
          <a:p>
            <a:pPr algn="just" fontAlgn="base"/>
            <a:r>
              <a:rPr lang="en-US" sz="1600" b="1" dirty="0">
                <a:latin typeface="Palatino"/>
              </a:rPr>
              <a:t>17 </a:t>
            </a:r>
            <a:r>
              <a:rPr lang="en-US" sz="1600" dirty="0">
                <a:latin typeface="Palatino"/>
              </a:rPr>
              <a:t>And all that call upon the name of the Lord, and keep his commandments, shall be saved. Even so. Amen.</a:t>
            </a:r>
            <a:endParaRPr lang="en-US" sz="1600" b="0" i="0" dirty="0">
              <a:effectLst/>
              <a:latin typeface="Palatino"/>
            </a:endParaRPr>
          </a:p>
        </p:txBody>
      </p:sp>
      <p:sp>
        <p:nvSpPr>
          <p:cNvPr id="4" name="Rectangle 3">
            <a:extLst>
              <a:ext uri="{FF2B5EF4-FFF2-40B4-BE49-F238E27FC236}">
                <a16:creationId xmlns:a16="http://schemas.microsoft.com/office/drawing/2014/main" id="{E3AB041B-52F7-47DC-94B5-E3BD66CC4698}"/>
              </a:ext>
            </a:extLst>
          </p:cNvPr>
          <p:cNvSpPr/>
          <p:nvPr/>
        </p:nvSpPr>
        <p:spPr>
          <a:xfrm>
            <a:off x="1134791" y="3533244"/>
            <a:ext cx="4904548" cy="369332"/>
          </a:xfrm>
          <a:prstGeom prst="rect">
            <a:avLst/>
          </a:prstGeom>
        </p:spPr>
        <p:txBody>
          <a:bodyPr wrap="none">
            <a:spAutoFit/>
          </a:bodyPr>
          <a:lstStyle/>
          <a:p>
            <a:r>
              <a:rPr lang="en-US" b="1" dirty="0">
                <a:solidFill>
                  <a:srgbClr val="FFC000"/>
                </a:solidFill>
              </a:rPr>
              <a:t>What promise do you see in verses 15–17?</a:t>
            </a:r>
          </a:p>
        </p:txBody>
      </p:sp>
      <p:sp>
        <p:nvSpPr>
          <p:cNvPr id="6" name="Rectangle 5">
            <a:extLst>
              <a:ext uri="{FF2B5EF4-FFF2-40B4-BE49-F238E27FC236}">
                <a16:creationId xmlns:a16="http://schemas.microsoft.com/office/drawing/2014/main" id="{0A8B6339-6A90-4848-9F8F-4DAEAB78518A}"/>
              </a:ext>
            </a:extLst>
          </p:cNvPr>
          <p:cNvSpPr/>
          <p:nvPr/>
        </p:nvSpPr>
        <p:spPr>
          <a:xfrm>
            <a:off x="1134790" y="3915924"/>
            <a:ext cx="8141731" cy="369332"/>
          </a:xfrm>
          <a:prstGeom prst="rect">
            <a:avLst/>
          </a:prstGeom>
        </p:spPr>
        <p:txBody>
          <a:bodyPr wrap="square">
            <a:spAutoFit/>
          </a:bodyPr>
          <a:lstStyle/>
          <a:p>
            <a:pPr algn="just"/>
            <a:r>
              <a:rPr lang="en-US" i="1" dirty="0">
                <a:effectLst>
                  <a:outerShdw blurRad="38100" dist="38100" dir="2700000" algn="tl">
                    <a:srgbClr val="000000">
                      <a:alpha val="43137"/>
                    </a:srgbClr>
                  </a:outerShdw>
                </a:effectLst>
              </a:rPr>
              <a:t>All things will work together for our good if we walk uprightly before the Lord.</a:t>
            </a:r>
          </a:p>
        </p:txBody>
      </p:sp>
      <p:sp>
        <p:nvSpPr>
          <p:cNvPr id="7" name="Rectangle 6">
            <a:extLst>
              <a:ext uri="{FF2B5EF4-FFF2-40B4-BE49-F238E27FC236}">
                <a16:creationId xmlns:a16="http://schemas.microsoft.com/office/drawing/2014/main" id="{CC377B76-9FFB-428C-9BA4-FA368AF77552}"/>
              </a:ext>
            </a:extLst>
          </p:cNvPr>
          <p:cNvSpPr/>
          <p:nvPr/>
        </p:nvSpPr>
        <p:spPr>
          <a:xfrm>
            <a:off x="1134790" y="4358118"/>
            <a:ext cx="7730914" cy="369332"/>
          </a:xfrm>
          <a:prstGeom prst="rect">
            <a:avLst/>
          </a:prstGeom>
        </p:spPr>
        <p:txBody>
          <a:bodyPr wrap="square">
            <a:spAutoFit/>
          </a:bodyPr>
          <a:lstStyle/>
          <a:p>
            <a:pPr algn="just"/>
            <a:r>
              <a:rPr lang="en-US" b="1" dirty="0">
                <a:solidFill>
                  <a:srgbClr val="FFC000"/>
                </a:solidFill>
              </a:rPr>
              <a:t>What do you think it means to “walk uprightly” before the Lord?</a:t>
            </a:r>
          </a:p>
        </p:txBody>
      </p:sp>
      <p:sp>
        <p:nvSpPr>
          <p:cNvPr id="8" name="Rectangle 7">
            <a:extLst>
              <a:ext uri="{FF2B5EF4-FFF2-40B4-BE49-F238E27FC236}">
                <a16:creationId xmlns:a16="http://schemas.microsoft.com/office/drawing/2014/main" id="{72EB4DDC-99B7-49C9-AC1D-BE7939667484}"/>
              </a:ext>
            </a:extLst>
          </p:cNvPr>
          <p:cNvSpPr/>
          <p:nvPr/>
        </p:nvSpPr>
        <p:spPr>
          <a:xfrm>
            <a:off x="1134789" y="4800312"/>
            <a:ext cx="8512793" cy="369332"/>
          </a:xfrm>
          <a:prstGeom prst="rect">
            <a:avLst/>
          </a:prstGeom>
        </p:spPr>
        <p:txBody>
          <a:bodyPr wrap="square">
            <a:spAutoFit/>
          </a:bodyPr>
          <a:lstStyle/>
          <a:p>
            <a:pPr algn="just"/>
            <a:r>
              <a:rPr lang="en-US" b="1" dirty="0">
                <a:solidFill>
                  <a:srgbClr val="FFC000"/>
                </a:solidFill>
              </a:rPr>
              <a:t>How might the promise in verses 15–17 help you during difficult times?</a:t>
            </a:r>
          </a:p>
        </p:txBody>
      </p:sp>
    </p:spTree>
    <p:extLst>
      <p:ext uri="{BB962C8B-B14F-4D97-AF65-F5344CB8AC3E}">
        <p14:creationId xmlns:p14="http://schemas.microsoft.com/office/powerpoint/2010/main" val="2107256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25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125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103</a:t>
            </a:r>
          </a:p>
        </p:txBody>
      </p:sp>
      <p:sp>
        <p:nvSpPr>
          <p:cNvPr id="3" name="Rectangle 2">
            <a:extLst>
              <a:ext uri="{FF2B5EF4-FFF2-40B4-BE49-F238E27FC236}">
                <a16:creationId xmlns:a16="http://schemas.microsoft.com/office/drawing/2014/main" id="{A45A8041-F84B-4507-A449-C607E8B54304}"/>
              </a:ext>
            </a:extLst>
          </p:cNvPr>
          <p:cNvSpPr/>
          <p:nvPr/>
        </p:nvSpPr>
        <p:spPr>
          <a:xfrm>
            <a:off x="2385391" y="2861318"/>
            <a:ext cx="6845666" cy="646331"/>
          </a:xfrm>
          <a:prstGeom prst="rect">
            <a:avLst/>
          </a:prstGeom>
        </p:spPr>
        <p:txBody>
          <a:bodyPr wrap="square">
            <a:spAutoFit/>
          </a:bodyPr>
          <a:lstStyle/>
          <a:p>
            <a:pPr algn="ctr"/>
            <a:r>
              <a:rPr lang="en-US" sz="3600" b="1" dirty="0">
                <a:solidFill>
                  <a:schemeClr val="accent2">
                    <a:lumMod val="40000"/>
                    <a:lumOff val="60000"/>
                  </a:schemeClr>
                </a:solidFill>
                <a:effectLst>
                  <a:outerShdw blurRad="38100" dist="38100" dir="2700000" algn="tl">
                    <a:srgbClr val="000000">
                      <a:alpha val="43137"/>
                    </a:srgbClr>
                  </a:outerShdw>
                </a:effectLst>
                <a:latin typeface="Leelawadee UI Semilight" panose="020B0402040204020203" pitchFamily="34" charset="-34"/>
                <a:ea typeface="Microsoft Himalaya" panose="01010100010101010101" pitchFamily="2" charset="0"/>
                <a:cs typeface="Leelawadee UI Semilight" panose="020B0402040204020203" pitchFamily="34" charset="-34"/>
              </a:rPr>
              <a:t>Doctrine and Covenants 99-100.</a:t>
            </a:r>
          </a:p>
        </p:txBody>
      </p:sp>
    </p:spTree>
    <p:extLst>
      <p:ext uri="{BB962C8B-B14F-4D97-AF65-F5344CB8AC3E}">
        <p14:creationId xmlns:p14="http://schemas.microsoft.com/office/powerpoint/2010/main" val="2094167501"/>
      </p:ext>
    </p:extLst>
  </p:cSld>
  <p:clrMapOvr>
    <a:masterClrMapping/>
  </p:clrMapOvr>
  <p:transition spd="slow">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6D1729BA-AE65-4860-BE14-3BAB34C8795F}"/>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103</a:t>
            </a:r>
          </a:p>
        </p:txBody>
      </p:sp>
      <p:sp>
        <p:nvSpPr>
          <p:cNvPr id="4" name="Rectangle 3">
            <a:extLst>
              <a:ext uri="{FF2B5EF4-FFF2-40B4-BE49-F238E27FC236}">
                <a16:creationId xmlns:a16="http://schemas.microsoft.com/office/drawing/2014/main" id="{8F0962EF-52FF-4CCB-B054-73D7E1D8D642}"/>
              </a:ext>
            </a:extLst>
          </p:cNvPr>
          <p:cNvSpPr/>
          <p:nvPr/>
        </p:nvSpPr>
        <p:spPr>
          <a:xfrm>
            <a:off x="2231800" y="2767280"/>
            <a:ext cx="7728398" cy="1200329"/>
          </a:xfrm>
          <a:prstGeom prst="rect">
            <a:avLst/>
          </a:prstGeom>
        </p:spPr>
        <p:txBody>
          <a:bodyPr wrap="none">
            <a:spAutoFit/>
          </a:bodyPr>
          <a:lstStyle/>
          <a:p>
            <a:pPr algn="ctr"/>
            <a:r>
              <a:rPr lang="en-US" sz="3600" dirty="0">
                <a:solidFill>
                  <a:schemeClr val="accent5">
                    <a:lumMod val="40000"/>
                    <a:lumOff val="60000"/>
                  </a:schemeClr>
                </a:solidFill>
                <a:latin typeface="+mj-lt"/>
              </a:rPr>
              <a:t>“The Lord calls John Murdock to </a:t>
            </a:r>
          </a:p>
          <a:p>
            <a:pPr algn="ctr"/>
            <a:r>
              <a:rPr lang="en-US" sz="3600" dirty="0">
                <a:solidFill>
                  <a:schemeClr val="accent5">
                    <a:lumMod val="40000"/>
                    <a:lumOff val="60000"/>
                  </a:schemeClr>
                </a:solidFill>
                <a:latin typeface="+mj-lt"/>
              </a:rPr>
              <a:t>proclaim the gospel”</a:t>
            </a:r>
          </a:p>
        </p:txBody>
      </p:sp>
      <p:sp>
        <p:nvSpPr>
          <p:cNvPr id="7" name="Rectangle 6">
            <a:extLst>
              <a:ext uri="{FF2B5EF4-FFF2-40B4-BE49-F238E27FC236}">
                <a16:creationId xmlns:a16="http://schemas.microsoft.com/office/drawing/2014/main" id="{363DBEF7-281D-4A1F-BB8F-5104B6779DF5}"/>
              </a:ext>
            </a:extLst>
          </p:cNvPr>
          <p:cNvSpPr/>
          <p:nvPr/>
        </p:nvSpPr>
        <p:spPr>
          <a:xfrm>
            <a:off x="1193202" y="890974"/>
            <a:ext cx="3648050" cy="400110"/>
          </a:xfrm>
          <a:prstGeom prst="rect">
            <a:avLst/>
          </a:prstGeom>
        </p:spPr>
        <p:txBody>
          <a:bodyPr wrap="none">
            <a:spAutoFit/>
          </a:bodyPr>
          <a:lstStyle/>
          <a:p>
            <a:r>
              <a:rPr lang="en-US" sz="2000" b="1" dirty="0">
                <a:solidFill>
                  <a:schemeClr val="accent1">
                    <a:lumMod val="60000"/>
                    <a:lumOff val="40000"/>
                  </a:schemeClr>
                </a:solidFill>
              </a:rPr>
              <a:t>Doctrine and Covenants 99.</a:t>
            </a:r>
          </a:p>
        </p:txBody>
      </p:sp>
    </p:spTree>
    <p:extLst>
      <p:ext uri="{BB962C8B-B14F-4D97-AF65-F5344CB8AC3E}">
        <p14:creationId xmlns:p14="http://schemas.microsoft.com/office/powerpoint/2010/main" val="2245227433"/>
      </p:ext>
    </p:extLst>
  </p:cSld>
  <p:clrMapOvr>
    <a:masterClrMapping/>
  </p:clrMapOvr>
  <p:transition spd="slow">
    <p:strips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96728E36-4C64-4718-8D07-389D93240B6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103</a:t>
            </a:r>
          </a:p>
        </p:txBody>
      </p:sp>
      <p:sp>
        <p:nvSpPr>
          <p:cNvPr id="2" name="Rectangle 1">
            <a:extLst>
              <a:ext uri="{FF2B5EF4-FFF2-40B4-BE49-F238E27FC236}">
                <a16:creationId xmlns:a16="http://schemas.microsoft.com/office/drawing/2014/main" id="{3363F5CE-B722-4E54-9F29-ECBFA0559CFF}"/>
              </a:ext>
            </a:extLst>
          </p:cNvPr>
          <p:cNvSpPr/>
          <p:nvPr/>
        </p:nvSpPr>
        <p:spPr>
          <a:xfrm>
            <a:off x="1164825" y="890974"/>
            <a:ext cx="4405437" cy="369332"/>
          </a:xfrm>
          <a:prstGeom prst="rect">
            <a:avLst/>
          </a:prstGeom>
        </p:spPr>
        <p:txBody>
          <a:bodyPr wrap="none">
            <a:spAutoFit/>
          </a:bodyPr>
          <a:lstStyle/>
          <a:p>
            <a:r>
              <a:rPr lang="en-US" b="1" dirty="0">
                <a:solidFill>
                  <a:srgbClr val="FFC000"/>
                </a:solidFill>
              </a:rPr>
              <a:t>How would you answer this question?</a:t>
            </a:r>
          </a:p>
        </p:txBody>
      </p:sp>
      <p:sp>
        <p:nvSpPr>
          <p:cNvPr id="3" name="Rectangle 2">
            <a:extLst>
              <a:ext uri="{FF2B5EF4-FFF2-40B4-BE49-F238E27FC236}">
                <a16:creationId xmlns:a16="http://schemas.microsoft.com/office/drawing/2014/main" id="{E509F07D-455F-4B8C-B9EF-469D4EAE473D}"/>
              </a:ext>
            </a:extLst>
          </p:cNvPr>
          <p:cNvSpPr/>
          <p:nvPr/>
        </p:nvSpPr>
        <p:spPr>
          <a:xfrm>
            <a:off x="1164825" y="1378633"/>
            <a:ext cx="9540689" cy="384048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dirty="0"/>
              <a:t>John Murdock investigated many churches and concluded that all religions had lost their way. However, in late 1830, he read the Book of Mormon and felt the Holy Ghost bear witness of its truth. He was baptized on November5, 1830. Shortly thereafter, he served a mission, baptizing about 70 people in four months in Orange, Ohio, and Warrensville, Ohio. On April30, 1831, shortly after Brother Murdock returned from his mission, his wife, Julia, died after giving birth to twins. In June 1831, the Lord called him to go to Missouri and preach the gospel along the way (seeD&amp;C 52:8–9). Before he could go, he needed to make sure his five children, all under the age of seven, were provided for. He arranged for several individuals to care for his older children, and Joseph and Emma Smith adopted the infant twins. For the rest of 1831 and the first half of 1832, John Murdock preached in Michigan Territory, Indiana, Missouri, and Ohio. When he returned to Hiram, Ohio, in June 1832, he was suffering from the effects of a long illness. He learned that one of his twins had been sick and had died because of exposure to the cold during an attack on Joseph Smith.</a:t>
            </a: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a:extLst>
              <a:ext uri="{FF2B5EF4-FFF2-40B4-BE49-F238E27FC236}">
                <a16:creationId xmlns:a16="http://schemas.microsoft.com/office/drawing/2014/main" id="{D2AE4477-3A9F-48D0-B465-ACA8A00121D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103</a:t>
            </a:r>
          </a:p>
        </p:txBody>
      </p:sp>
      <p:sp>
        <p:nvSpPr>
          <p:cNvPr id="5" name="Rectangle 4">
            <a:extLst>
              <a:ext uri="{FF2B5EF4-FFF2-40B4-BE49-F238E27FC236}">
                <a16:creationId xmlns:a16="http://schemas.microsoft.com/office/drawing/2014/main" id="{F25C070D-89C3-4B07-9D08-64DDADA4CBE1}"/>
              </a:ext>
            </a:extLst>
          </p:cNvPr>
          <p:cNvSpPr/>
          <p:nvPr/>
        </p:nvSpPr>
        <p:spPr>
          <a:xfrm>
            <a:off x="1148860" y="890974"/>
            <a:ext cx="7404295" cy="369332"/>
          </a:xfrm>
          <a:prstGeom prst="rect">
            <a:avLst/>
          </a:prstGeom>
        </p:spPr>
        <p:txBody>
          <a:bodyPr wrap="square">
            <a:spAutoFit/>
          </a:bodyPr>
          <a:lstStyle/>
          <a:p>
            <a:r>
              <a:rPr lang="en-US" b="1" dirty="0">
                <a:solidFill>
                  <a:srgbClr val="FFC000"/>
                </a:solidFill>
              </a:rPr>
              <a:t>What stands out to you from this account of John Murdock?</a:t>
            </a:r>
          </a:p>
        </p:txBody>
      </p:sp>
      <p:sp>
        <p:nvSpPr>
          <p:cNvPr id="12" name="Rectangle 11">
            <a:extLst>
              <a:ext uri="{FF2B5EF4-FFF2-40B4-BE49-F238E27FC236}">
                <a16:creationId xmlns:a16="http://schemas.microsoft.com/office/drawing/2014/main" id="{661F50EF-65E8-488C-B3D2-C4A7065DE9B5}"/>
              </a:ext>
            </a:extLst>
          </p:cNvPr>
          <p:cNvSpPr/>
          <p:nvPr/>
        </p:nvSpPr>
        <p:spPr>
          <a:xfrm>
            <a:off x="1148860" y="1451049"/>
            <a:ext cx="3880486" cy="400110"/>
          </a:xfrm>
          <a:prstGeom prst="rect">
            <a:avLst/>
          </a:prstGeom>
        </p:spPr>
        <p:txBody>
          <a:bodyPr wrap="none">
            <a:spAutoFit/>
          </a:bodyPr>
          <a:lstStyle/>
          <a:p>
            <a:r>
              <a:rPr lang="en-US" sz="2000" b="1" dirty="0">
                <a:solidFill>
                  <a:schemeClr val="accent1">
                    <a:lumMod val="60000"/>
                    <a:lumOff val="40000"/>
                  </a:schemeClr>
                </a:solidFill>
              </a:rPr>
              <a:t>Doctrine and Covenants 99:1.</a:t>
            </a:r>
          </a:p>
        </p:txBody>
      </p:sp>
      <p:sp>
        <p:nvSpPr>
          <p:cNvPr id="9" name="Rectangle 8">
            <a:extLst>
              <a:ext uri="{FF2B5EF4-FFF2-40B4-BE49-F238E27FC236}">
                <a16:creationId xmlns:a16="http://schemas.microsoft.com/office/drawing/2014/main" id="{30A7E77E-A8FF-4861-A2ED-F5A373268F90}"/>
              </a:ext>
            </a:extLst>
          </p:cNvPr>
          <p:cNvSpPr/>
          <p:nvPr/>
        </p:nvSpPr>
        <p:spPr>
          <a:xfrm>
            <a:off x="1148859" y="1733880"/>
            <a:ext cx="9148691" cy="1200329"/>
          </a:xfrm>
          <a:prstGeom prst="rect">
            <a:avLst/>
          </a:prstGeom>
        </p:spPr>
        <p:txBody>
          <a:bodyPr wrap="square">
            <a:spAutoFit/>
          </a:bodyPr>
          <a:lstStyle/>
          <a:p>
            <a:pPr algn="just"/>
            <a:r>
              <a:rPr lang="en-US" dirty="0">
                <a:latin typeface="Palatino"/>
              </a:rPr>
              <a:t>Behold, thus saith the Lord unto my servant John Murdock—thou art called to go into the eastern countries from house to house, from village to village, and from city to city, to proclaim mine everlasting gospel unto the inhabitants thereof, in the midst of persecution and wickedness.</a:t>
            </a:r>
            <a:endParaRPr lang="en-US" dirty="0"/>
          </a:p>
        </p:txBody>
      </p:sp>
      <p:sp>
        <p:nvSpPr>
          <p:cNvPr id="13" name="Rectangle 12">
            <a:extLst>
              <a:ext uri="{FF2B5EF4-FFF2-40B4-BE49-F238E27FC236}">
                <a16:creationId xmlns:a16="http://schemas.microsoft.com/office/drawing/2014/main" id="{F23BFE62-B982-414F-81E4-9A629B53F508}"/>
              </a:ext>
            </a:extLst>
          </p:cNvPr>
          <p:cNvSpPr/>
          <p:nvPr/>
        </p:nvSpPr>
        <p:spPr>
          <a:xfrm>
            <a:off x="1148860" y="2991802"/>
            <a:ext cx="5094151" cy="369332"/>
          </a:xfrm>
          <a:prstGeom prst="rect">
            <a:avLst/>
          </a:prstGeom>
        </p:spPr>
        <p:txBody>
          <a:bodyPr wrap="none">
            <a:spAutoFit/>
          </a:bodyPr>
          <a:lstStyle/>
          <a:p>
            <a:r>
              <a:rPr lang="en-US" b="1" dirty="0">
                <a:solidFill>
                  <a:srgbClr val="FFC000"/>
                </a:solidFill>
              </a:rPr>
              <a:t>What did the Lord call John Murdock to do?</a:t>
            </a:r>
          </a:p>
        </p:txBody>
      </p:sp>
      <p:sp>
        <p:nvSpPr>
          <p:cNvPr id="14" name="Rectangle 13">
            <a:extLst>
              <a:ext uri="{FF2B5EF4-FFF2-40B4-BE49-F238E27FC236}">
                <a16:creationId xmlns:a16="http://schemas.microsoft.com/office/drawing/2014/main" id="{849AF792-A585-409E-8D70-C05CA8A2A1D0}"/>
              </a:ext>
            </a:extLst>
          </p:cNvPr>
          <p:cNvSpPr/>
          <p:nvPr/>
        </p:nvSpPr>
        <p:spPr>
          <a:xfrm>
            <a:off x="1148860" y="3368107"/>
            <a:ext cx="9261232" cy="369332"/>
          </a:xfrm>
          <a:prstGeom prst="rect">
            <a:avLst/>
          </a:prstGeom>
        </p:spPr>
        <p:txBody>
          <a:bodyPr wrap="square">
            <a:spAutoFit/>
          </a:bodyPr>
          <a:lstStyle/>
          <a:p>
            <a:pPr algn="just"/>
            <a:r>
              <a:rPr lang="en-US" b="1" dirty="0">
                <a:solidFill>
                  <a:srgbClr val="FFC000"/>
                </a:solidFill>
              </a:rPr>
              <a:t>How might this mission call have tested Brother Murdock’s faith and obedience?</a:t>
            </a: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8)">
                                      <p:cBhvr>
                                        <p:cTn id="7" dur="2000"/>
                                        <p:tgtEl>
                                          <p:spTgt spid="12"/>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8)">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ppt_y</p:attrName>
                                        </p:attrNameLst>
                                      </p:cBhvr>
                                      <p:tavLst>
                                        <p:tav tm="0">
                                          <p:val>
                                            <p:strVal val="#ppt_y+#ppt_h*1.125000"/>
                                          </p:val>
                                        </p:tav>
                                        <p:tav tm="100000">
                                          <p:val>
                                            <p:strVal val="#ppt_y"/>
                                          </p:val>
                                        </p:tav>
                                      </p:tavLst>
                                    </p:anim>
                                    <p:animEffect transition="in" filter="wipe(up)">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outVertical)">
                                      <p:cBhvr>
                                        <p:cTn id="2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07DEE8DB-5199-42E3-9233-13E7DEFE66C6}"/>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103</a:t>
            </a:r>
          </a:p>
        </p:txBody>
      </p:sp>
      <p:sp>
        <p:nvSpPr>
          <p:cNvPr id="8" name="Rectangle 7">
            <a:extLst>
              <a:ext uri="{FF2B5EF4-FFF2-40B4-BE49-F238E27FC236}">
                <a16:creationId xmlns:a16="http://schemas.microsoft.com/office/drawing/2014/main" id="{A298DA12-9AB9-463F-B76C-B923F03D3799}"/>
              </a:ext>
            </a:extLst>
          </p:cNvPr>
          <p:cNvSpPr/>
          <p:nvPr/>
        </p:nvSpPr>
        <p:spPr>
          <a:xfrm>
            <a:off x="1064454" y="994684"/>
            <a:ext cx="4109715" cy="400110"/>
          </a:xfrm>
          <a:prstGeom prst="rect">
            <a:avLst/>
          </a:prstGeom>
        </p:spPr>
        <p:txBody>
          <a:bodyPr wrap="none">
            <a:spAutoFit/>
          </a:bodyPr>
          <a:lstStyle/>
          <a:p>
            <a:r>
              <a:rPr lang="en-US" sz="2000" b="1" dirty="0">
                <a:solidFill>
                  <a:schemeClr val="accent1">
                    <a:lumMod val="60000"/>
                    <a:lumOff val="40000"/>
                  </a:schemeClr>
                </a:solidFill>
              </a:rPr>
              <a:t>Doctrine and Covenants 99:2-3.</a:t>
            </a:r>
          </a:p>
        </p:txBody>
      </p:sp>
      <p:sp>
        <p:nvSpPr>
          <p:cNvPr id="2" name="Rectangle 1">
            <a:extLst>
              <a:ext uri="{FF2B5EF4-FFF2-40B4-BE49-F238E27FC236}">
                <a16:creationId xmlns:a16="http://schemas.microsoft.com/office/drawing/2014/main" id="{10642D11-71B2-4EB2-B5EA-82C1A044415C}"/>
              </a:ext>
            </a:extLst>
          </p:cNvPr>
          <p:cNvSpPr/>
          <p:nvPr/>
        </p:nvSpPr>
        <p:spPr>
          <a:xfrm>
            <a:off x="1064454" y="1310386"/>
            <a:ext cx="9092420" cy="1200329"/>
          </a:xfrm>
          <a:prstGeom prst="rect">
            <a:avLst/>
          </a:prstGeom>
        </p:spPr>
        <p:txBody>
          <a:bodyPr wrap="square">
            <a:spAutoFit/>
          </a:bodyPr>
          <a:lstStyle/>
          <a:p>
            <a:pPr algn="just" fontAlgn="base"/>
            <a:r>
              <a:rPr lang="en-US" b="1" dirty="0">
                <a:latin typeface="Palatino"/>
              </a:rPr>
              <a:t>2 </a:t>
            </a:r>
            <a:r>
              <a:rPr lang="en-US" dirty="0">
                <a:latin typeface="Palatino"/>
              </a:rPr>
              <a:t>And who receiveth you receiveth me; and you shall have power to declare my word in the demonstration of my Holy Spirit.</a:t>
            </a:r>
          </a:p>
          <a:p>
            <a:pPr algn="just" fontAlgn="base"/>
            <a:r>
              <a:rPr lang="en-US" b="1" dirty="0">
                <a:latin typeface="Palatino"/>
              </a:rPr>
              <a:t>3 </a:t>
            </a:r>
            <a:r>
              <a:rPr lang="en-US" dirty="0">
                <a:latin typeface="Palatino"/>
              </a:rPr>
              <a:t>And who receiveth you as a little child, receiveth my kingdom; and blessed are they, for they shall obtain mercy.</a:t>
            </a:r>
            <a:endParaRPr lang="en-US" b="0" i="0" dirty="0">
              <a:effectLst/>
              <a:latin typeface="Palatino"/>
            </a:endParaRPr>
          </a:p>
        </p:txBody>
      </p:sp>
      <p:sp>
        <p:nvSpPr>
          <p:cNvPr id="9" name="Rectangle 8">
            <a:extLst>
              <a:ext uri="{FF2B5EF4-FFF2-40B4-BE49-F238E27FC236}">
                <a16:creationId xmlns:a16="http://schemas.microsoft.com/office/drawing/2014/main" id="{F3141593-D44F-48FC-9344-50DA29D968ED}"/>
              </a:ext>
            </a:extLst>
          </p:cNvPr>
          <p:cNvSpPr/>
          <p:nvPr/>
        </p:nvSpPr>
        <p:spPr>
          <a:xfrm>
            <a:off x="1064454" y="2510715"/>
            <a:ext cx="7165146" cy="369332"/>
          </a:xfrm>
          <a:prstGeom prst="rect">
            <a:avLst/>
          </a:prstGeom>
        </p:spPr>
        <p:txBody>
          <a:bodyPr wrap="square">
            <a:spAutoFit/>
          </a:bodyPr>
          <a:lstStyle/>
          <a:p>
            <a:r>
              <a:rPr lang="en-US" b="1" dirty="0">
                <a:solidFill>
                  <a:srgbClr val="FFC000"/>
                </a:solidFill>
              </a:rPr>
              <a:t>What doctrines and principles can we learn from verses 2–3?</a:t>
            </a:r>
          </a:p>
        </p:txBody>
      </p:sp>
      <p:sp>
        <p:nvSpPr>
          <p:cNvPr id="10" name="Rectangle 9">
            <a:extLst>
              <a:ext uri="{FF2B5EF4-FFF2-40B4-BE49-F238E27FC236}">
                <a16:creationId xmlns:a16="http://schemas.microsoft.com/office/drawing/2014/main" id="{D9EE9015-DF83-455A-8AC6-4F603AEBD5FF}"/>
              </a:ext>
            </a:extLst>
          </p:cNvPr>
          <p:cNvSpPr/>
          <p:nvPr/>
        </p:nvSpPr>
        <p:spPr>
          <a:xfrm>
            <a:off x="1064454" y="2822587"/>
            <a:ext cx="8979878" cy="646331"/>
          </a:xfrm>
          <a:prstGeom prst="rect">
            <a:avLst/>
          </a:prstGeom>
        </p:spPr>
        <p:txBody>
          <a:bodyPr wrap="square">
            <a:spAutoFit/>
          </a:bodyPr>
          <a:lstStyle/>
          <a:p>
            <a:pPr algn="just"/>
            <a:r>
              <a:rPr lang="en-US" i="1" dirty="0">
                <a:effectLst>
                  <a:outerShdw blurRad="38100" dist="38100" dir="2700000" algn="tl">
                    <a:srgbClr val="000000">
                      <a:alpha val="43137"/>
                    </a:srgbClr>
                  </a:outerShdw>
                </a:effectLst>
              </a:rPr>
              <a:t>We represent the Lord when we serve missions. When we receive and follow the Lord’s servants, we are receiving and following Him.</a:t>
            </a:r>
          </a:p>
        </p:txBody>
      </p:sp>
      <p:sp>
        <p:nvSpPr>
          <p:cNvPr id="12" name="Rectangle 11">
            <a:extLst>
              <a:ext uri="{FF2B5EF4-FFF2-40B4-BE49-F238E27FC236}">
                <a16:creationId xmlns:a16="http://schemas.microsoft.com/office/drawing/2014/main" id="{032E541A-5289-4C9E-999D-4042A6C81350}"/>
              </a:ext>
            </a:extLst>
          </p:cNvPr>
          <p:cNvSpPr/>
          <p:nvPr/>
        </p:nvSpPr>
        <p:spPr>
          <a:xfrm>
            <a:off x="1064454" y="3468918"/>
            <a:ext cx="8009208" cy="369332"/>
          </a:xfrm>
          <a:prstGeom prst="rect">
            <a:avLst/>
          </a:prstGeom>
        </p:spPr>
        <p:txBody>
          <a:bodyPr wrap="square">
            <a:spAutoFit/>
          </a:bodyPr>
          <a:lstStyle/>
          <a:p>
            <a:r>
              <a:rPr lang="en-US" b="1" dirty="0">
                <a:solidFill>
                  <a:srgbClr val="FFC000"/>
                </a:solidFill>
              </a:rPr>
              <a:t>How have you been blessed as you have followed the Lord’s servants?</a:t>
            </a:r>
          </a:p>
        </p:txBody>
      </p:sp>
      <p:sp>
        <p:nvSpPr>
          <p:cNvPr id="13" name="Rectangle 12">
            <a:extLst>
              <a:ext uri="{FF2B5EF4-FFF2-40B4-BE49-F238E27FC236}">
                <a16:creationId xmlns:a16="http://schemas.microsoft.com/office/drawing/2014/main" id="{0414AE78-AB6B-4D0B-9A19-C02BE352D582}"/>
              </a:ext>
            </a:extLst>
          </p:cNvPr>
          <p:cNvSpPr/>
          <p:nvPr/>
        </p:nvSpPr>
        <p:spPr>
          <a:xfrm>
            <a:off x="1064453" y="3808673"/>
            <a:ext cx="4109715" cy="400110"/>
          </a:xfrm>
          <a:prstGeom prst="rect">
            <a:avLst/>
          </a:prstGeom>
        </p:spPr>
        <p:txBody>
          <a:bodyPr wrap="none">
            <a:spAutoFit/>
          </a:bodyPr>
          <a:lstStyle/>
          <a:p>
            <a:r>
              <a:rPr lang="en-US" sz="2000" b="1" dirty="0">
                <a:solidFill>
                  <a:schemeClr val="accent1">
                    <a:lumMod val="60000"/>
                    <a:lumOff val="40000"/>
                  </a:schemeClr>
                </a:solidFill>
              </a:rPr>
              <a:t>Doctrine and Covenants 99:4-5.</a:t>
            </a:r>
          </a:p>
        </p:txBody>
      </p:sp>
      <p:sp>
        <p:nvSpPr>
          <p:cNvPr id="14" name="Rectangle 13">
            <a:extLst>
              <a:ext uri="{FF2B5EF4-FFF2-40B4-BE49-F238E27FC236}">
                <a16:creationId xmlns:a16="http://schemas.microsoft.com/office/drawing/2014/main" id="{64CB3B04-F4A1-41E2-840A-04C703278CBC}"/>
              </a:ext>
            </a:extLst>
          </p:cNvPr>
          <p:cNvSpPr/>
          <p:nvPr/>
        </p:nvSpPr>
        <p:spPr>
          <a:xfrm>
            <a:off x="1064451" y="4108990"/>
            <a:ext cx="9092419" cy="1077218"/>
          </a:xfrm>
          <a:prstGeom prst="rect">
            <a:avLst/>
          </a:prstGeom>
        </p:spPr>
        <p:txBody>
          <a:bodyPr wrap="square">
            <a:spAutoFit/>
          </a:bodyPr>
          <a:lstStyle/>
          <a:p>
            <a:pPr algn="just" fontAlgn="base"/>
            <a:r>
              <a:rPr lang="en-US" sz="1600" b="1" dirty="0">
                <a:latin typeface="Palatino"/>
              </a:rPr>
              <a:t>4 </a:t>
            </a:r>
            <a:r>
              <a:rPr lang="en-US" sz="1600" dirty="0">
                <a:latin typeface="Palatino"/>
              </a:rPr>
              <a:t>And whoso rejecteth you shall be rejected of my Father and his house; and you shall cleanse your feet in the secret places by the way for a testimony against them.</a:t>
            </a:r>
          </a:p>
          <a:p>
            <a:pPr algn="just" fontAlgn="base"/>
            <a:r>
              <a:rPr lang="en-US" sz="1600" b="1" dirty="0">
                <a:latin typeface="Palatino"/>
              </a:rPr>
              <a:t>5 </a:t>
            </a:r>
            <a:r>
              <a:rPr lang="en-US" sz="1600" dirty="0">
                <a:latin typeface="Palatino"/>
              </a:rPr>
              <a:t>And behold, and lo, I come quickly to judgment, to convince all of their ungodly deeds which they have committed against me, as it is written of me in the volume of the book.</a:t>
            </a:r>
            <a:endParaRPr lang="en-US" sz="1600" b="0" dirty="0">
              <a:latin typeface="Palatino"/>
            </a:endParaRPr>
          </a:p>
        </p:txBody>
      </p:sp>
      <p:sp>
        <p:nvSpPr>
          <p:cNvPr id="15" name="Rectangle 14">
            <a:extLst>
              <a:ext uri="{FF2B5EF4-FFF2-40B4-BE49-F238E27FC236}">
                <a16:creationId xmlns:a16="http://schemas.microsoft.com/office/drawing/2014/main" id="{A4D1A4B9-3CED-486F-B5B6-E251247A2EA1}"/>
              </a:ext>
            </a:extLst>
          </p:cNvPr>
          <p:cNvSpPr/>
          <p:nvPr/>
        </p:nvSpPr>
        <p:spPr>
          <a:xfrm>
            <a:off x="1064450" y="5142751"/>
            <a:ext cx="8979877" cy="646331"/>
          </a:xfrm>
          <a:prstGeom prst="rect">
            <a:avLst/>
          </a:prstGeom>
        </p:spPr>
        <p:txBody>
          <a:bodyPr wrap="square">
            <a:spAutoFit/>
          </a:bodyPr>
          <a:lstStyle/>
          <a:p>
            <a:pPr algn="just"/>
            <a:r>
              <a:rPr lang="en-US" b="1" dirty="0">
                <a:solidFill>
                  <a:srgbClr val="FFC000"/>
                </a:solidFill>
              </a:rPr>
              <a:t>What is a consequence of rejecting the gospel message preached by the Lord’s servants?</a:t>
            </a:r>
          </a:p>
        </p:txBody>
      </p:sp>
    </p:spTree>
    <p:extLst>
      <p:ext uri="{BB962C8B-B14F-4D97-AF65-F5344CB8AC3E}">
        <p14:creationId xmlns:p14="http://schemas.microsoft.com/office/powerpoint/2010/main" val="33984454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p:cTn id="14"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fltVal val="0"/>
                                          </p:val>
                                        </p:tav>
                                        <p:tav tm="100000">
                                          <p:val>
                                            <p:strVal val="#ppt_w"/>
                                          </p:val>
                                        </p:tav>
                                      </p:tavLst>
                                    </p:anim>
                                    <p:anim calcmode="lin" valueType="num">
                                      <p:cBhvr>
                                        <p:cTn id="29" dur="1000" fill="hold"/>
                                        <p:tgtEl>
                                          <p:spTgt spid="14"/>
                                        </p:tgtEl>
                                        <p:attrNameLst>
                                          <p:attrName>ppt_h</p:attrName>
                                        </p:attrNameLst>
                                      </p:cBhvr>
                                      <p:tavLst>
                                        <p:tav tm="0">
                                          <p:val>
                                            <p:fltVal val="0"/>
                                          </p:val>
                                        </p:tav>
                                        <p:tav tm="100000">
                                          <p:val>
                                            <p:strVal val="#ppt_h"/>
                                          </p:val>
                                        </p:tav>
                                      </p:tavLst>
                                    </p:anim>
                                    <p:anim calcmode="lin" valueType="num">
                                      <p:cBhvr>
                                        <p:cTn id="30"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4"/>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randombar(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B0F11CED-2FDF-4450-8610-5C010ABE260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103</a:t>
            </a:r>
          </a:p>
        </p:txBody>
      </p:sp>
      <p:sp>
        <p:nvSpPr>
          <p:cNvPr id="5" name="Rectangle 4">
            <a:extLst>
              <a:ext uri="{FF2B5EF4-FFF2-40B4-BE49-F238E27FC236}">
                <a16:creationId xmlns:a16="http://schemas.microsoft.com/office/drawing/2014/main" id="{B62A2DBC-D889-4642-B8B4-855EED0A1002}"/>
              </a:ext>
            </a:extLst>
          </p:cNvPr>
          <p:cNvSpPr/>
          <p:nvPr/>
        </p:nvSpPr>
        <p:spPr>
          <a:xfrm>
            <a:off x="1134791" y="890974"/>
            <a:ext cx="4109715" cy="400110"/>
          </a:xfrm>
          <a:prstGeom prst="rect">
            <a:avLst/>
          </a:prstGeom>
        </p:spPr>
        <p:txBody>
          <a:bodyPr wrap="none">
            <a:spAutoFit/>
          </a:bodyPr>
          <a:lstStyle/>
          <a:p>
            <a:r>
              <a:rPr lang="en-US" sz="2000" b="1" dirty="0">
                <a:solidFill>
                  <a:schemeClr val="accent1">
                    <a:lumMod val="60000"/>
                    <a:lumOff val="40000"/>
                  </a:schemeClr>
                </a:solidFill>
              </a:rPr>
              <a:t>Doctrine and Covenants 99:6-8.</a:t>
            </a:r>
          </a:p>
        </p:txBody>
      </p:sp>
      <p:sp>
        <p:nvSpPr>
          <p:cNvPr id="2" name="Rectangle 1">
            <a:extLst>
              <a:ext uri="{FF2B5EF4-FFF2-40B4-BE49-F238E27FC236}">
                <a16:creationId xmlns:a16="http://schemas.microsoft.com/office/drawing/2014/main" id="{47776466-9412-4E5C-B14D-160DD2CE8672}"/>
              </a:ext>
            </a:extLst>
          </p:cNvPr>
          <p:cNvSpPr/>
          <p:nvPr/>
        </p:nvSpPr>
        <p:spPr>
          <a:xfrm>
            <a:off x="1134791" y="1191625"/>
            <a:ext cx="9134624" cy="1323439"/>
          </a:xfrm>
          <a:prstGeom prst="rect">
            <a:avLst/>
          </a:prstGeom>
        </p:spPr>
        <p:txBody>
          <a:bodyPr wrap="square">
            <a:spAutoFit/>
          </a:bodyPr>
          <a:lstStyle/>
          <a:p>
            <a:pPr algn="just" fontAlgn="base"/>
            <a:r>
              <a:rPr lang="en-US" sz="1600" b="1" dirty="0">
                <a:latin typeface="Palatino"/>
              </a:rPr>
              <a:t>6 </a:t>
            </a:r>
            <a:r>
              <a:rPr lang="en-US" sz="1600" dirty="0">
                <a:latin typeface="Palatino"/>
              </a:rPr>
              <a:t>And now, verily I say unto you, that it is not expedient that you should go until your children are provided for, and sent up kindly unto the bishop of Zion.</a:t>
            </a:r>
          </a:p>
          <a:p>
            <a:pPr algn="just" fontAlgn="base"/>
            <a:r>
              <a:rPr lang="en-US" sz="1600" b="1" dirty="0">
                <a:latin typeface="Palatino"/>
              </a:rPr>
              <a:t>7 </a:t>
            </a:r>
            <a:r>
              <a:rPr lang="en-US" sz="1600" dirty="0">
                <a:latin typeface="Palatino"/>
              </a:rPr>
              <a:t>And after a few years, if thou desirest of me, thou mayest go up also unto the goodly land, to possess thine inheritance;</a:t>
            </a:r>
          </a:p>
          <a:p>
            <a:pPr algn="just" fontAlgn="base"/>
            <a:r>
              <a:rPr lang="en-US" sz="1600" b="1" dirty="0">
                <a:latin typeface="Palatino"/>
              </a:rPr>
              <a:t>8 </a:t>
            </a:r>
            <a:r>
              <a:rPr lang="en-US" sz="1600" dirty="0">
                <a:latin typeface="Palatino"/>
              </a:rPr>
              <a:t>Otherwise thou shalt continue proclaiming my gospel until thou be taken. Amen.</a:t>
            </a:r>
            <a:endParaRPr lang="en-US" sz="1600" b="0" i="0" dirty="0">
              <a:effectLst/>
              <a:latin typeface="Palatino"/>
            </a:endParaRPr>
          </a:p>
        </p:txBody>
      </p:sp>
      <p:sp>
        <p:nvSpPr>
          <p:cNvPr id="4" name="Rectangle 3">
            <a:extLst>
              <a:ext uri="{FF2B5EF4-FFF2-40B4-BE49-F238E27FC236}">
                <a16:creationId xmlns:a16="http://schemas.microsoft.com/office/drawing/2014/main" id="{66423097-CECD-4CA9-AC94-63CE8529B1B4}"/>
              </a:ext>
            </a:extLst>
          </p:cNvPr>
          <p:cNvSpPr/>
          <p:nvPr/>
        </p:nvSpPr>
        <p:spPr>
          <a:xfrm>
            <a:off x="1134791" y="2815715"/>
            <a:ext cx="5996193" cy="369332"/>
          </a:xfrm>
          <a:prstGeom prst="rect">
            <a:avLst/>
          </a:prstGeom>
        </p:spPr>
        <p:txBody>
          <a:bodyPr wrap="none">
            <a:spAutoFit/>
          </a:bodyPr>
          <a:lstStyle/>
          <a:p>
            <a:r>
              <a:rPr lang="en-US" b="1" dirty="0">
                <a:solidFill>
                  <a:srgbClr val="FFC000"/>
                </a:solidFill>
              </a:rPr>
              <a:t>What do the Lord’s words to John Murdock show us?</a:t>
            </a:r>
          </a:p>
        </p:txBody>
      </p:sp>
    </p:spTree>
    <p:extLst>
      <p:ext uri="{BB962C8B-B14F-4D97-AF65-F5344CB8AC3E}">
        <p14:creationId xmlns:p14="http://schemas.microsoft.com/office/powerpoint/2010/main" val="40652105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1+#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a:extLst>
              <a:ext uri="{FF2B5EF4-FFF2-40B4-BE49-F238E27FC236}">
                <a16:creationId xmlns:a16="http://schemas.microsoft.com/office/drawing/2014/main" id="{D511ED0C-4E52-4A13-8B34-DF696D42511D}"/>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103</a:t>
            </a:r>
          </a:p>
        </p:txBody>
      </p:sp>
      <p:sp>
        <p:nvSpPr>
          <p:cNvPr id="2" name="Rectangle 1">
            <a:extLst>
              <a:ext uri="{FF2B5EF4-FFF2-40B4-BE49-F238E27FC236}">
                <a16:creationId xmlns:a16="http://schemas.microsoft.com/office/drawing/2014/main" id="{BECF725D-1BEB-4554-A45D-2BA954806B86}"/>
              </a:ext>
            </a:extLst>
          </p:cNvPr>
          <p:cNvSpPr/>
          <p:nvPr/>
        </p:nvSpPr>
        <p:spPr>
          <a:xfrm>
            <a:off x="2593144" y="2551837"/>
            <a:ext cx="7005711" cy="1754326"/>
          </a:xfrm>
          <a:prstGeom prst="rect">
            <a:avLst/>
          </a:prstGeom>
        </p:spPr>
        <p:txBody>
          <a:bodyPr wrap="square">
            <a:spAutoFit/>
          </a:bodyPr>
          <a:lstStyle/>
          <a:p>
            <a:pPr algn="ctr"/>
            <a:r>
              <a:rPr lang="en-US" sz="3600" dirty="0">
                <a:solidFill>
                  <a:schemeClr val="accent5">
                    <a:lumMod val="40000"/>
                    <a:lumOff val="60000"/>
                  </a:schemeClr>
                </a:solidFill>
                <a:latin typeface="+mj-lt"/>
              </a:rPr>
              <a:t>“The Lord gives Joseph Smith and Sidney Rigdon words of comfort and instruction”</a:t>
            </a:r>
          </a:p>
        </p:txBody>
      </p:sp>
      <p:sp>
        <p:nvSpPr>
          <p:cNvPr id="11" name="Rectangle 10">
            <a:extLst>
              <a:ext uri="{FF2B5EF4-FFF2-40B4-BE49-F238E27FC236}">
                <a16:creationId xmlns:a16="http://schemas.microsoft.com/office/drawing/2014/main" id="{47E1702D-859A-45A1-9A8C-76B6FC8EE66B}"/>
              </a:ext>
            </a:extLst>
          </p:cNvPr>
          <p:cNvSpPr/>
          <p:nvPr/>
        </p:nvSpPr>
        <p:spPr>
          <a:xfrm>
            <a:off x="1134791" y="890974"/>
            <a:ext cx="4532908" cy="400110"/>
          </a:xfrm>
          <a:prstGeom prst="rect">
            <a:avLst/>
          </a:prstGeom>
        </p:spPr>
        <p:txBody>
          <a:bodyPr wrap="none">
            <a:spAutoFit/>
          </a:bodyPr>
          <a:lstStyle/>
          <a:p>
            <a:r>
              <a:rPr lang="en-US" sz="2000" b="1" dirty="0">
                <a:solidFill>
                  <a:schemeClr val="accent1">
                    <a:lumMod val="60000"/>
                    <a:lumOff val="40000"/>
                  </a:schemeClr>
                </a:solidFill>
              </a:rPr>
              <a:t>Doctrine and Covenants 100:1-12.</a:t>
            </a:r>
          </a:p>
        </p:txBody>
      </p:sp>
    </p:spTree>
    <p:extLst>
      <p:ext uri="{BB962C8B-B14F-4D97-AF65-F5344CB8AC3E}">
        <p14:creationId xmlns:p14="http://schemas.microsoft.com/office/powerpoint/2010/main" val="30321560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1444562-2453-4512-9C21-4E68E6296727}"/>
              </a:ext>
            </a:extLst>
          </p:cNvPr>
          <p:cNvSpPr txBox="1">
            <a:spLocks/>
          </p:cNvSpPr>
          <p:nvPr/>
        </p:nvSpPr>
        <p:spPr>
          <a:xfrm>
            <a:off x="9490387" y="420493"/>
            <a:ext cx="1313601"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solidFill>
                <a:effectLst>
                  <a:outerShdw blurRad="38100" dist="38100" dir="2700000" algn="tl">
                    <a:srgbClr val="000000">
                      <a:alpha val="43137"/>
                    </a:srgbClr>
                  </a:outerShdw>
                </a:effectLst>
                <a:latin typeface="Tw Cen MT Condensed" panose="020B0606020104020203" pitchFamily="34" charset="0"/>
                <a:ea typeface="Yu Gothic UI Semibold" panose="020B0700000000000000" pitchFamily="34" charset="-128"/>
                <a:cs typeface="MV Boli" panose="02000500030200090000" pitchFamily="2" charset="0"/>
              </a:rPr>
              <a:t>LESSON 103</a:t>
            </a:r>
          </a:p>
        </p:txBody>
      </p:sp>
      <p:sp>
        <p:nvSpPr>
          <p:cNvPr id="2" name="Rectangle 1">
            <a:extLst>
              <a:ext uri="{FF2B5EF4-FFF2-40B4-BE49-F238E27FC236}">
                <a16:creationId xmlns:a16="http://schemas.microsoft.com/office/drawing/2014/main" id="{BE065C92-8C91-4D7A-B806-27E9A1DF0C48}"/>
              </a:ext>
            </a:extLst>
          </p:cNvPr>
          <p:cNvSpPr/>
          <p:nvPr/>
        </p:nvSpPr>
        <p:spPr>
          <a:xfrm>
            <a:off x="1275469" y="890974"/>
            <a:ext cx="9978683" cy="369332"/>
          </a:xfrm>
          <a:prstGeom prst="rect">
            <a:avLst/>
          </a:prstGeom>
        </p:spPr>
        <p:txBody>
          <a:bodyPr wrap="square">
            <a:spAutoFit/>
          </a:bodyPr>
          <a:lstStyle/>
          <a:p>
            <a:r>
              <a:rPr lang="en-US" b="1" dirty="0">
                <a:solidFill>
                  <a:srgbClr val="FFC000"/>
                </a:solidFill>
              </a:rPr>
              <a:t>What are some concerns that missionaries might have as they begin their missions?</a:t>
            </a:r>
          </a:p>
        </p:txBody>
      </p:sp>
      <p:sp>
        <p:nvSpPr>
          <p:cNvPr id="4" name="Rectangle 3">
            <a:extLst>
              <a:ext uri="{FF2B5EF4-FFF2-40B4-BE49-F238E27FC236}">
                <a16:creationId xmlns:a16="http://schemas.microsoft.com/office/drawing/2014/main" id="{08BE809A-04F5-441D-87A8-AB0EB43C6715}"/>
              </a:ext>
            </a:extLst>
          </p:cNvPr>
          <p:cNvSpPr/>
          <p:nvPr/>
        </p:nvSpPr>
        <p:spPr>
          <a:xfrm>
            <a:off x="1275469" y="1546121"/>
            <a:ext cx="3739870" cy="369332"/>
          </a:xfrm>
          <a:prstGeom prst="rect">
            <a:avLst/>
          </a:prstGeom>
        </p:spPr>
        <p:txBody>
          <a:bodyPr wrap="none">
            <a:spAutoFit/>
          </a:bodyPr>
          <a:lstStyle/>
          <a:p>
            <a:r>
              <a:rPr lang="en-US" b="1" dirty="0">
                <a:solidFill>
                  <a:srgbClr val="FFC000"/>
                </a:solidFill>
              </a:rPr>
              <a:t>How will I find people to teach?</a:t>
            </a:r>
          </a:p>
        </p:txBody>
      </p:sp>
      <p:sp>
        <p:nvSpPr>
          <p:cNvPr id="7" name="Rectangle 6">
            <a:extLst>
              <a:ext uri="{FF2B5EF4-FFF2-40B4-BE49-F238E27FC236}">
                <a16:creationId xmlns:a16="http://schemas.microsoft.com/office/drawing/2014/main" id="{97181FD6-DC0E-4681-9457-466A042A3CB5}"/>
              </a:ext>
            </a:extLst>
          </p:cNvPr>
          <p:cNvSpPr/>
          <p:nvPr/>
        </p:nvSpPr>
        <p:spPr>
          <a:xfrm>
            <a:off x="6719133" y="1915453"/>
            <a:ext cx="3428054" cy="369332"/>
          </a:xfrm>
          <a:prstGeom prst="rect">
            <a:avLst/>
          </a:prstGeom>
        </p:spPr>
        <p:txBody>
          <a:bodyPr wrap="none">
            <a:spAutoFit/>
          </a:bodyPr>
          <a:lstStyle/>
          <a:p>
            <a:r>
              <a:rPr lang="en-US" b="1" dirty="0">
                <a:solidFill>
                  <a:srgbClr val="FFC000"/>
                </a:solidFill>
              </a:rPr>
              <a:t>How will I know what to say?</a:t>
            </a:r>
          </a:p>
        </p:txBody>
      </p:sp>
      <p:sp>
        <p:nvSpPr>
          <p:cNvPr id="9" name="Rectangle 8">
            <a:extLst>
              <a:ext uri="{FF2B5EF4-FFF2-40B4-BE49-F238E27FC236}">
                <a16:creationId xmlns:a16="http://schemas.microsoft.com/office/drawing/2014/main" id="{E983E1AB-6778-420C-82A1-8E40628532E0}"/>
              </a:ext>
            </a:extLst>
          </p:cNvPr>
          <p:cNvSpPr/>
          <p:nvPr/>
        </p:nvSpPr>
        <p:spPr>
          <a:xfrm>
            <a:off x="6200914" y="2939932"/>
            <a:ext cx="4464492" cy="369332"/>
          </a:xfrm>
          <a:prstGeom prst="rect">
            <a:avLst/>
          </a:prstGeom>
        </p:spPr>
        <p:txBody>
          <a:bodyPr wrap="none">
            <a:spAutoFit/>
          </a:bodyPr>
          <a:lstStyle/>
          <a:p>
            <a:r>
              <a:rPr lang="en-US" b="1" dirty="0">
                <a:solidFill>
                  <a:srgbClr val="FFC000"/>
                </a:solidFill>
              </a:rPr>
              <a:t>Will I get along with my companions?</a:t>
            </a:r>
          </a:p>
        </p:txBody>
      </p:sp>
      <p:sp>
        <p:nvSpPr>
          <p:cNvPr id="10" name="Rectangle 9">
            <a:extLst>
              <a:ext uri="{FF2B5EF4-FFF2-40B4-BE49-F238E27FC236}">
                <a16:creationId xmlns:a16="http://schemas.microsoft.com/office/drawing/2014/main" id="{81AE5F0A-8246-4868-8AA3-4B2A7A945E53}"/>
              </a:ext>
            </a:extLst>
          </p:cNvPr>
          <p:cNvSpPr/>
          <p:nvPr/>
        </p:nvSpPr>
        <p:spPr>
          <a:xfrm>
            <a:off x="1275469" y="2404463"/>
            <a:ext cx="4806700" cy="369332"/>
          </a:xfrm>
          <a:prstGeom prst="rect">
            <a:avLst/>
          </a:prstGeom>
        </p:spPr>
        <p:txBody>
          <a:bodyPr wrap="none">
            <a:spAutoFit/>
          </a:bodyPr>
          <a:lstStyle/>
          <a:p>
            <a:r>
              <a:rPr lang="en-US" b="1" dirty="0">
                <a:solidFill>
                  <a:srgbClr val="FFC000"/>
                </a:solidFill>
              </a:rPr>
              <a:t>Will my family be okay while I am gone?</a:t>
            </a:r>
          </a:p>
        </p:txBody>
      </p:sp>
    </p:spTree>
    <p:extLst>
      <p:ext uri="{BB962C8B-B14F-4D97-AF65-F5344CB8AC3E}">
        <p14:creationId xmlns:p14="http://schemas.microsoft.com/office/powerpoint/2010/main" val="26168633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4"/>
                                        </p:tgtEl>
                                        <p:attrNameLst>
                                          <p:attrName>ppt_y</p:attrName>
                                        </p:attrNameLst>
                                      </p:cBhvr>
                                      <p:tavLst>
                                        <p:tav tm="0">
                                          <p:val>
                                            <p:strVal val="#ppt_y"/>
                                          </p:val>
                                        </p:tav>
                                        <p:tav tm="100000">
                                          <p:val>
                                            <p:strVal val="#ppt_y"/>
                                          </p:val>
                                        </p:tav>
                                      </p:tavLst>
                                    </p:anim>
                                    <p:anim calcmode="lin" valueType="num">
                                      <p:cBhvr>
                                        <p:cTn id="9"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7" dur="250" fill="hold"/>
                                        <p:tgtEl>
                                          <p:spTgt spid="7"/>
                                        </p:tgtEl>
                                        <p:attrNameLst>
                                          <p:attrName>ppt_y</p:attrName>
                                        </p:attrNameLst>
                                      </p:cBhvr>
                                      <p:tavLst>
                                        <p:tav tm="0">
                                          <p:val>
                                            <p:strVal val="#ppt_y"/>
                                          </p:val>
                                        </p:tav>
                                        <p:tav tm="100000">
                                          <p:val>
                                            <p:strVal val="#ppt_y"/>
                                          </p:val>
                                        </p:tav>
                                      </p:tavLst>
                                    </p:anim>
                                    <p:anim calcmode="lin" valueType="num">
                                      <p:cBhvr>
                                        <p:cTn id="18"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9"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50" tmFilter="0,0; .5, 1; 1, 1"/>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25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250" fill="hold"/>
                                        <p:tgtEl>
                                          <p:spTgt spid="10"/>
                                        </p:tgtEl>
                                        <p:attrNameLst>
                                          <p:attrName>ppt_y</p:attrName>
                                        </p:attrNameLst>
                                      </p:cBhvr>
                                      <p:tavLst>
                                        <p:tav tm="0">
                                          <p:val>
                                            <p:strVal val="#ppt_y"/>
                                          </p:val>
                                        </p:tav>
                                        <p:tav tm="100000">
                                          <p:val>
                                            <p:strVal val="#ppt_y"/>
                                          </p:val>
                                        </p:tav>
                                      </p:tavLst>
                                    </p:anim>
                                    <p:anim calcmode="lin" valueType="num">
                                      <p:cBhvr>
                                        <p:cTn id="27" dur="25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25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50" tmFilter="0,0; .5, 1; 1, 1"/>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9"/>
                                        </p:tgtEl>
                                        <p:attrNameLst>
                                          <p:attrName>style.visibility</p:attrName>
                                        </p:attrNameLst>
                                      </p:cBhvr>
                                      <p:to>
                                        <p:strVal val="visible"/>
                                      </p:to>
                                    </p:set>
                                    <p:anim calcmode="lin" valueType="num">
                                      <p:cBhvr>
                                        <p:cTn id="34"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5" dur="250" fill="hold"/>
                                        <p:tgtEl>
                                          <p:spTgt spid="9"/>
                                        </p:tgtEl>
                                        <p:attrNameLst>
                                          <p:attrName>ppt_y</p:attrName>
                                        </p:attrNameLst>
                                      </p:cBhvr>
                                      <p:tavLst>
                                        <p:tav tm="0">
                                          <p:val>
                                            <p:strVal val="#ppt_y"/>
                                          </p:val>
                                        </p:tav>
                                        <p:tav tm="100000">
                                          <p:val>
                                            <p:strVal val="#ppt_y"/>
                                          </p:val>
                                        </p:tav>
                                      </p:tavLst>
                                    </p:anim>
                                    <p:anim calcmode="lin" valueType="num">
                                      <p:cBhvr>
                                        <p:cTn id="36"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7"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8" dur="25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0</TotalTime>
  <Words>862</Words>
  <Application>Microsoft Office PowerPoint</Application>
  <PresentationFormat>Widescreen</PresentationFormat>
  <Paragraphs>93</Paragraphs>
  <Slides>15</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15</vt:i4>
      </vt:variant>
    </vt:vector>
  </HeadingPairs>
  <TitlesOfParts>
    <vt:vector size="30" baseType="lpstr">
      <vt:lpstr>PMingLiU-ExtB</vt:lpstr>
      <vt:lpstr>Yu Gothic UI Semibold</vt:lpstr>
      <vt:lpstr>Arial</vt:lpstr>
      <vt:lpstr>Bookman Old Style</vt:lpstr>
      <vt:lpstr>Calibri</vt:lpstr>
      <vt:lpstr>Leelawadee UI Semilight</vt:lpstr>
      <vt:lpstr>Microsoft Himalaya</vt:lpstr>
      <vt:lpstr>Mongolian Baiti</vt:lpstr>
      <vt:lpstr>MV Boli</vt:lpstr>
      <vt:lpstr>Open Sans</vt:lpstr>
      <vt:lpstr>Palatino</vt:lpstr>
      <vt:lpstr>Rockwell</vt:lpstr>
      <vt:lpstr>Tw Cen MT Condensed</vt:lpstr>
      <vt:lpstr>Wingdings 3</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2679</cp:revision>
  <dcterms:created xsi:type="dcterms:W3CDTF">2018-08-29T04:26:39Z</dcterms:created>
  <dcterms:modified xsi:type="dcterms:W3CDTF">2018-10-11T22:27:33Z</dcterms:modified>
</cp:coreProperties>
</file>