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87" r:id="rId1"/>
  </p:sldMasterIdLst>
  <p:notesMasterIdLst>
    <p:notesMasterId r:id="rId16"/>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23" r:id="rId14"/>
    <p:sldId id="31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CC0000"/>
    <a:srgbClr val="FFD757"/>
    <a:srgbClr val="13BD23"/>
    <a:srgbClr val="E6E6E6"/>
    <a:srgbClr val="D88028"/>
    <a:srgbClr val="A7897B"/>
    <a:srgbClr val="B9B93A"/>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5763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252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8722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2B93B05A-D8BA-4E04-8927-7D3B765C5B2D}"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674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6784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9594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8551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93216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6290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5785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5119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635515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24769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4954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7740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229564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4720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10/11/2018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06274201"/>
      </p:ext>
    </p:extLst>
  </p:cSld>
  <p:clrMap bg1="dk1" tx1="lt1" bg2="dk2" tx2="lt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 id="2147485099" r:id="rId12"/>
    <p:sldLayoutId id="2147485100" r:id="rId13"/>
    <p:sldLayoutId id="2147485101" r:id="rId14"/>
    <p:sldLayoutId id="2147485102" r:id="rId15"/>
    <p:sldLayoutId id="2147485103" r:id="rId16"/>
    <p:sldLayoutId id="21474851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accent2">
                    <a:lumMod val="60000"/>
                    <a:lumOff val="40000"/>
                  </a:schemeClr>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3" name="Rectangle 2">
            <a:extLst>
              <a:ext uri="{FF2B5EF4-FFF2-40B4-BE49-F238E27FC236}">
                <a16:creationId xmlns:a16="http://schemas.microsoft.com/office/drawing/2014/main" id="{AFFA7A8A-BAAF-4A6D-AE0E-0C0F57518C01}"/>
              </a:ext>
            </a:extLst>
          </p:cNvPr>
          <p:cNvSpPr/>
          <p:nvPr/>
        </p:nvSpPr>
        <p:spPr>
          <a:xfrm>
            <a:off x="1046921" y="890974"/>
            <a:ext cx="8905461" cy="646331"/>
          </a:xfrm>
          <a:prstGeom prst="rect">
            <a:avLst/>
          </a:prstGeom>
        </p:spPr>
        <p:txBody>
          <a:bodyPr wrap="square">
            <a:spAutoFit/>
          </a:bodyPr>
          <a:lstStyle/>
          <a:p>
            <a:pPr algn="just"/>
            <a:r>
              <a:rPr lang="en-US" b="1" dirty="0">
                <a:solidFill>
                  <a:srgbClr val="FFFF00"/>
                </a:solidFill>
              </a:rPr>
              <a:t>Based on what we have learned about the Lord’s counsel on war, what should we do when we disagree with others? </a:t>
            </a:r>
          </a:p>
        </p:txBody>
      </p:sp>
      <p:sp>
        <p:nvSpPr>
          <p:cNvPr id="4" name="Rectangle 3">
            <a:extLst>
              <a:ext uri="{FF2B5EF4-FFF2-40B4-BE49-F238E27FC236}">
                <a16:creationId xmlns:a16="http://schemas.microsoft.com/office/drawing/2014/main" id="{CA600BDA-D7AF-4EB5-9DDD-2AB89D3ADD09}"/>
              </a:ext>
            </a:extLst>
          </p:cNvPr>
          <p:cNvSpPr/>
          <p:nvPr/>
        </p:nvSpPr>
        <p:spPr>
          <a:xfrm>
            <a:off x="1046921" y="1684620"/>
            <a:ext cx="7103166"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We should seek peaceful resolutions to our disagreements.</a:t>
            </a:r>
          </a:p>
        </p:txBody>
      </p:sp>
      <p:sp>
        <p:nvSpPr>
          <p:cNvPr id="5" name="Rectangle 4">
            <a:extLst>
              <a:ext uri="{FF2B5EF4-FFF2-40B4-BE49-F238E27FC236}">
                <a16:creationId xmlns:a16="http://schemas.microsoft.com/office/drawing/2014/main" id="{CC3CC7EE-E944-4687-AF5E-7E231003C757}"/>
              </a:ext>
            </a:extLst>
          </p:cNvPr>
          <p:cNvSpPr/>
          <p:nvPr/>
        </p:nvSpPr>
        <p:spPr>
          <a:xfrm>
            <a:off x="1046921" y="2310705"/>
            <a:ext cx="7500731" cy="369332"/>
          </a:xfrm>
          <a:prstGeom prst="rect">
            <a:avLst/>
          </a:prstGeom>
        </p:spPr>
        <p:txBody>
          <a:bodyPr wrap="square">
            <a:spAutoFit/>
          </a:bodyPr>
          <a:lstStyle/>
          <a:p>
            <a:r>
              <a:rPr lang="en-US" b="1" dirty="0">
                <a:solidFill>
                  <a:srgbClr val="FFFF00"/>
                </a:solidFill>
              </a:rPr>
              <a:t>What blessings might come from seeking peaceful resolutions?</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4" name="Rectangle 3">
            <a:extLst>
              <a:ext uri="{FF2B5EF4-FFF2-40B4-BE49-F238E27FC236}">
                <a16:creationId xmlns:a16="http://schemas.microsoft.com/office/drawing/2014/main" id="{B3A6AA1D-B4EF-4B41-B0E0-40FB78B2DF7A}"/>
              </a:ext>
            </a:extLst>
          </p:cNvPr>
          <p:cNvSpPr/>
          <p:nvPr/>
        </p:nvSpPr>
        <p:spPr>
          <a:xfrm>
            <a:off x="2430858" y="2767280"/>
            <a:ext cx="7330283" cy="1323439"/>
          </a:xfrm>
          <a:prstGeom prst="rect">
            <a:avLst/>
          </a:prstGeom>
        </p:spPr>
        <p:txBody>
          <a:bodyPr wrap="square">
            <a:spAutoFit/>
          </a:bodyPr>
          <a:lstStyle/>
          <a:p>
            <a:pPr algn="ctr"/>
            <a:r>
              <a:rPr lang="en-US" sz="4000" b="1" dirty="0">
                <a:solidFill>
                  <a:srgbClr val="FF0000"/>
                </a:solidFill>
                <a:latin typeface="Tw Cen MT Condensed" panose="020B0606020104020203" pitchFamily="34" charset="0"/>
              </a:rPr>
              <a:t>“The Lord teaches the Saints how they should respond to their enemies”</a:t>
            </a:r>
          </a:p>
        </p:txBody>
      </p:sp>
      <p:sp>
        <p:nvSpPr>
          <p:cNvPr id="8" name="Rectangle 7">
            <a:extLst>
              <a:ext uri="{FF2B5EF4-FFF2-40B4-BE49-F238E27FC236}">
                <a16:creationId xmlns:a16="http://schemas.microsoft.com/office/drawing/2014/main" id="{DE7F2312-72CE-4A8D-B457-0EEDA0C8CD3A}"/>
              </a:ext>
            </a:extLst>
          </p:cNvPr>
          <p:cNvSpPr/>
          <p:nvPr/>
        </p:nvSpPr>
        <p:spPr>
          <a:xfrm>
            <a:off x="1193202" y="890974"/>
            <a:ext cx="4394152" cy="400110"/>
          </a:xfrm>
          <a:prstGeom prst="rect">
            <a:avLst/>
          </a:prstGeom>
        </p:spPr>
        <p:txBody>
          <a:bodyPr wrap="none">
            <a:spAutoFit/>
          </a:bodyPr>
          <a:lstStyle/>
          <a:p>
            <a:r>
              <a:rPr lang="en-US" sz="2000" b="1" dirty="0">
                <a:solidFill>
                  <a:schemeClr val="accent1">
                    <a:lumMod val="60000"/>
                    <a:lumOff val="40000"/>
                  </a:schemeClr>
                </a:solidFill>
              </a:rPr>
              <a:t>Doctrine and Covenants 98:39-48.</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2" name="Rectangle 1">
            <a:extLst>
              <a:ext uri="{FF2B5EF4-FFF2-40B4-BE49-F238E27FC236}">
                <a16:creationId xmlns:a16="http://schemas.microsoft.com/office/drawing/2014/main" id="{1838B976-62D3-47FE-A183-50288D555CB4}"/>
              </a:ext>
            </a:extLst>
          </p:cNvPr>
          <p:cNvSpPr/>
          <p:nvPr/>
        </p:nvSpPr>
        <p:spPr>
          <a:xfrm>
            <a:off x="1379133" y="890974"/>
            <a:ext cx="9298134" cy="51785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190C9C-E92D-4224-9751-BC2C47C060F9}"/>
              </a:ext>
            </a:extLst>
          </p:cNvPr>
          <p:cNvSpPr/>
          <p:nvPr/>
        </p:nvSpPr>
        <p:spPr>
          <a:xfrm>
            <a:off x="2997729" y="890974"/>
            <a:ext cx="7679538" cy="2492990"/>
          </a:xfrm>
          <a:prstGeom prst="rect">
            <a:avLst/>
          </a:prstGeom>
        </p:spPr>
        <p:txBody>
          <a:bodyPr wrap="square">
            <a:spAutoFit/>
          </a:bodyPr>
          <a:lstStyle/>
          <a:p>
            <a:pPr algn="just"/>
            <a:r>
              <a:rPr lang="en-US" sz="1300" dirty="0">
                <a:solidFill>
                  <a:schemeClr val="bg1"/>
                </a:solidFill>
              </a:rPr>
              <a:t>“In Holland during World War II, the Casper ten Boom family used their home as a hiding place for those hunted by the Nazis. This was their way of living out their Christian faith. Four members of the family lost their lives for providing this refuge. Corrie ten Boom and her sister Betsie spent horrific months in the infamous Ravensbrück concentration camp. Betsie died there—Corrie survived. </a:t>
            </a:r>
          </a:p>
          <a:p>
            <a:pPr algn="just"/>
            <a:r>
              <a:rPr lang="en-US" sz="1300" dirty="0">
                <a:solidFill>
                  <a:schemeClr val="bg1"/>
                </a:solidFill>
              </a:rPr>
              <a:t>“In Ravensbrück, Corrie and Betsie learned that God helps us to forgive. Following the war, Corrie was determined to share this message. On one occasion, she had just spoken to a group of people in Germany suffering from the ravages of war. Her message was ‘God forgives.’ It was then that Corrie ten Boom’s faithfulness brought forth its blessing. </a:t>
            </a:r>
          </a:p>
          <a:p>
            <a:pPr algn="just"/>
            <a:r>
              <a:rPr lang="en-US" sz="1300" dirty="0">
                <a:solidFill>
                  <a:schemeClr val="bg1"/>
                </a:solidFill>
              </a:rPr>
              <a:t>“A man approached her. She recognized him as one of the cruelest guards in the camp. ‘You mentioned Ravensbrück in your talk,’ he said. ‘I was a guard there. … But since that</a:t>
            </a:r>
          </a:p>
          <a:p>
            <a:pPr algn="just"/>
            <a:endParaRPr lang="en-US" sz="1300" dirty="0">
              <a:solidFill>
                <a:schemeClr val="bg1"/>
              </a:solidFill>
            </a:endParaRPr>
          </a:p>
        </p:txBody>
      </p:sp>
      <p:pic>
        <p:nvPicPr>
          <p:cNvPr id="1026" name="Picture 2" descr="Resultado de imagen para keith b mcmullin">
            <a:extLst>
              <a:ext uri="{FF2B5EF4-FFF2-40B4-BE49-F238E27FC236}">
                <a16:creationId xmlns:a16="http://schemas.microsoft.com/office/drawing/2014/main" id="{9328354F-42C7-4EE6-8D7D-4F25384D5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175" y="993868"/>
            <a:ext cx="1477628" cy="1709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D656F1-1908-4E60-BB57-C262A7296688}"/>
              </a:ext>
            </a:extLst>
          </p:cNvPr>
          <p:cNvSpPr txBox="1"/>
          <p:nvPr/>
        </p:nvSpPr>
        <p:spPr>
          <a:xfrm>
            <a:off x="1549060" y="2651710"/>
            <a:ext cx="1451038" cy="461665"/>
          </a:xfrm>
          <a:prstGeom prst="rect">
            <a:avLst/>
          </a:prstGeom>
          <a:noFill/>
        </p:spPr>
        <p:txBody>
          <a:bodyPr wrap="none" rtlCol="0">
            <a:spAutoFit/>
          </a:bodyPr>
          <a:lstStyle/>
          <a:p>
            <a:pPr algn="ctr"/>
            <a:r>
              <a:rPr lang="en-US" sz="1200" b="1" dirty="0">
                <a:solidFill>
                  <a:schemeClr val="bg1"/>
                </a:solidFill>
              </a:rPr>
              <a:t>Elder </a:t>
            </a:r>
          </a:p>
          <a:p>
            <a:pPr algn="ctr"/>
            <a:r>
              <a:rPr lang="en-US" sz="1200" b="1" dirty="0">
                <a:solidFill>
                  <a:schemeClr val="bg1"/>
                </a:solidFill>
              </a:rPr>
              <a:t>Keith B. Mcmullin</a:t>
            </a:r>
          </a:p>
        </p:txBody>
      </p:sp>
      <p:sp>
        <p:nvSpPr>
          <p:cNvPr id="8" name="Rectangle 7">
            <a:extLst>
              <a:ext uri="{FF2B5EF4-FFF2-40B4-BE49-F238E27FC236}">
                <a16:creationId xmlns:a16="http://schemas.microsoft.com/office/drawing/2014/main" id="{C7EE15DD-2B29-4B83-8F6D-873500A78742}"/>
              </a:ext>
            </a:extLst>
          </p:cNvPr>
          <p:cNvSpPr/>
          <p:nvPr/>
        </p:nvSpPr>
        <p:spPr>
          <a:xfrm>
            <a:off x="849053" y="3573120"/>
            <a:ext cx="9298134" cy="292388"/>
          </a:xfrm>
          <a:prstGeom prst="rect">
            <a:avLst/>
          </a:prstGeom>
        </p:spPr>
        <p:txBody>
          <a:bodyPr wrap="square">
            <a:spAutoFit/>
          </a:bodyPr>
          <a:lstStyle/>
          <a:p>
            <a:pPr algn="just"/>
            <a:endParaRPr lang="en-US" sz="1300" dirty="0">
              <a:solidFill>
                <a:schemeClr val="bg1"/>
              </a:solidFill>
            </a:endParaRPr>
          </a:p>
        </p:txBody>
      </p:sp>
      <p:sp>
        <p:nvSpPr>
          <p:cNvPr id="10" name="Rectangle 9">
            <a:extLst>
              <a:ext uri="{FF2B5EF4-FFF2-40B4-BE49-F238E27FC236}">
                <a16:creationId xmlns:a16="http://schemas.microsoft.com/office/drawing/2014/main" id="{6516C098-8637-49E0-A2D2-D1584C76800B}"/>
              </a:ext>
            </a:extLst>
          </p:cNvPr>
          <p:cNvSpPr/>
          <p:nvPr/>
        </p:nvSpPr>
        <p:spPr>
          <a:xfrm>
            <a:off x="1379133" y="3067111"/>
            <a:ext cx="9298134" cy="1492716"/>
          </a:xfrm>
          <a:prstGeom prst="rect">
            <a:avLst/>
          </a:prstGeom>
        </p:spPr>
        <p:txBody>
          <a:bodyPr wrap="square">
            <a:spAutoFit/>
          </a:bodyPr>
          <a:lstStyle/>
          <a:p>
            <a:pPr algn="just"/>
            <a:r>
              <a:rPr lang="en-US" sz="1300" dirty="0">
                <a:solidFill>
                  <a:schemeClr val="bg1"/>
                </a:solidFill>
              </a:rPr>
              <a:t>time, … I have become a Christian.’ He explained that he had sought God’s forgiveness for the cruel things he had done. He extended his hand and asked, ‘Will you forgive me?’ </a:t>
            </a:r>
          </a:p>
          <a:p>
            <a:pPr algn="just"/>
            <a:r>
              <a:rPr lang="en-US" sz="1300" dirty="0">
                <a:solidFill>
                  <a:schemeClr val="bg1"/>
                </a:solidFill>
              </a:rPr>
              <a:t>“Corrie ten Boom then said: </a:t>
            </a:r>
          </a:p>
          <a:p>
            <a:pPr algn="just"/>
            <a:r>
              <a:rPr lang="en-US" sz="1300" dirty="0">
                <a:solidFill>
                  <a:schemeClr val="bg1"/>
                </a:solidFill>
              </a:rPr>
              <a:t>“‘It could not have been many seconds that he stood there—hand held out—but to me it seemed hours as I wrestled with the most difficult thing I had ever had to do. </a:t>
            </a:r>
          </a:p>
          <a:p>
            <a:pPr algn="just"/>
            <a:r>
              <a:rPr lang="en-US" sz="1300" dirty="0">
                <a:solidFill>
                  <a:schemeClr val="bg1"/>
                </a:solidFill>
              </a:rPr>
              <a:t>“‘…The message that God forgives has a … condition: that we forgive those who have injured us.…  </a:t>
            </a:r>
          </a:p>
          <a:p>
            <a:pPr algn="just"/>
            <a:r>
              <a:rPr lang="en-US" sz="1300" dirty="0">
                <a:solidFill>
                  <a:schemeClr val="bg1"/>
                </a:solidFill>
              </a:rPr>
              <a:t>“…‘Help me!’ I prayed silently. ‘I can lift my hand. I can do that much. You supply the feeling.’</a:t>
            </a:r>
          </a:p>
        </p:txBody>
      </p:sp>
      <p:sp>
        <p:nvSpPr>
          <p:cNvPr id="15" name="Rectangle 14">
            <a:extLst>
              <a:ext uri="{FF2B5EF4-FFF2-40B4-BE49-F238E27FC236}">
                <a16:creationId xmlns:a16="http://schemas.microsoft.com/office/drawing/2014/main" id="{55F32780-D7EB-486D-B383-7F04957905EA}"/>
              </a:ext>
            </a:extLst>
          </p:cNvPr>
          <p:cNvSpPr/>
          <p:nvPr/>
        </p:nvSpPr>
        <p:spPr>
          <a:xfrm>
            <a:off x="1379132" y="4466146"/>
            <a:ext cx="9298133" cy="1292662"/>
          </a:xfrm>
          <a:prstGeom prst="rect">
            <a:avLst/>
          </a:prstGeom>
        </p:spPr>
        <p:txBody>
          <a:bodyPr wrap="square">
            <a:spAutoFit/>
          </a:bodyPr>
          <a:lstStyle/>
          <a:p>
            <a:pPr algn="just"/>
            <a:r>
              <a:rPr lang="en-US" sz="1300" dirty="0">
                <a:solidFill>
                  <a:schemeClr val="bg1"/>
                </a:solidFill>
              </a:rPr>
              <a:t>“‘…Woodenly, mechanically, I thrust my hand into the one stretched out to me. As I did, an incredible thing took place. The current started in my shoulder, raced down my arm, sprang into our joined hands. And then this healing warmth seemed to flood my whole being, bringing tears to my eyes. “‘I forgive you, brother!’ I cried. ‘With all my heart.’ “For a long moment we grasped each other’s hands, the former guard and the former prisoner. I had never known God’s love so intensely, as I did then.’ [Corrie ten Boom, Tramp for the Lord (1974), 54–55.]” (</a:t>
            </a:r>
            <a:r>
              <a:rPr lang="en-US" sz="1300" dirty="0" err="1">
                <a:solidFill>
                  <a:schemeClr val="bg1"/>
                </a:solidFill>
              </a:rPr>
              <a:t>KeithB</a:t>
            </a:r>
            <a:r>
              <a:rPr lang="en-US" sz="1300" dirty="0">
                <a:solidFill>
                  <a:schemeClr val="bg1"/>
                </a:solidFill>
              </a:rPr>
              <a:t>. McMullin,“ Our Path of Duty,” Ensignor Liahona, May 2010,13).</a:t>
            </a: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7FFF98CB-D801-4D11-85EA-95AC8E6FA47E}"/>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2" name="Rectangle 1">
            <a:extLst>
              <a:ext uri="{FF2B5EF4-FFF2-40B4-BE49-F238E27FC236}">
                <a16:creationId xmlns:a16="http://schemas.microsoft.com/office/drawing/2014/main" id="{1733F867-092F-432F-B315-C0A465A40E69}"/>
              </a:ext>
            </a:extLst>
          </p:cNvPr>
          <p:cNvSpPr/>
          <p:nvPr/>
        </p:nvSpPr>
        <p:spPr>
          <a:xfrm>
            <a:off x="1058479" y="890974"/>
            <a:ext cx="4721164" cy="369332"/>
          </a:xfrm>
          <a:prstGeom prst="rect">
            <a:avLst/>
          </a:prstGeom>
        </p:spPr>
        <p:txBody>
          <a:bodyPr wrap="none">
            <a:spAutoFit/>
          </a:bodyPr>
          <a:lstStyle/>
          <a:p>
            <a:r>
              <a:rPr lang="en-US" b="1" dirty="0">
                <a:solidFill>
                  <a:srgbClr val="FFFF00"/>
                </a:solidFill>
              </a:rPr>
              <a:t>What impresses you about this account?</a:t>
            </a:r>
          </a:p>
        </p:txBody>
      </p:sp>
      <p:sp>
        <p:nvSpPr>
          <p:cNvPr id="4" name="Rectangle 3">
            <a:extLst>
              <a:ext uri="{FF2B5EF4-FFF2-40B4-BE49-F238E27FC236}">
                <a16:creationId xmlns:a16="http://schemas.microsoft.com/office/drawing/2014/main" id="{01A4C2BC-1E82-436E-9221-5146788B1AE9}"/>
              </a:ext>
            </a:extLst>
          </p:cNvPr>
          <p:cNvSpPr/>
          <p:nvPr/>
        </p:nvSpPr>
        <p:spPr>
          <a:xfrm>
            <a:off x="1058479" y="1368053"/>
            <a:ext cx="3966150" cy="369332"/>
          </a:xfrm>
          <a:prstGeom prst="rect">
            <a:avLst/>
          </a:prstGeom>
        </p:spPr>
        <p:txBody>
          <a:bodyPr wrap="none">
            <a:spAutoFit/>
          </a:bodyPr>
          <a:lstStyle/>
          <a:p>
            <a:r>
              <a:rPr lang="en-US" b="1" dirty="0">
                <a:solidFill>
                  <a:schemeClr val="accent1">
                    <a:lumMod val="60000"/>
                    <a:lumOff val="40000"/>
                  </a:schemeClr>
                </a:solidFill>
              </a:rPr>
              <a:t>Doctrine and Covenants 98:39-40.</a:t>
            </a:r>
          </a:p>
        </p:txBody>
      </p:sp>
      <p:sp>
        <p:nvSpPr>
          <p:cNvPr id="3" name="Rectangle 2">
            <a:extLst>
              <a:ext uri="{FF2B5EF4-FFF2-40B4-BE49-F238E27FC236}">
                <a16:creationId xmlns:a16="http://schemas.microsoft.com/office/drawing/2014/main" id="{5CE13755-1782-4674-8AED-FE2862723895}"/>
              </a:ext>
            </a:extLst>
          </p:cNvPr>
          <p:cNvSpPr/>
          <p:nvPr/>
        </p:nvSpPr>
        <p:spPr>
          <a:xfrm>
            <a:off x="1058479" y="1648895"/>
            <a:ext cx="8933660" cy="1323439"/>
          </a:xfrm>
          <a:prstGeom prst="rect">
            <a:avLst/>
          </a:prstGeom>
        </p:spPr>
        <p:txBody>
          <a:bodyPr wrap="square">
            <a:spAutoFit/>
          </a:bodyPr>
          <a:lstStyle/>
          <a:p>
            <a:pPr algn="just" fontAlgn="base"/>
            <a:r>
              <a:rPr lang="en-US" sz="1600" b="1" dirty="0">
                <a:solidFill>
                  <a:schemeClr val="accent6">
                    <a:lumMod val="20000"/>
                    <a:lumOff val="80000"/>
                  </a:schemeClr>
                </a:solidFill>
                <a:latin typeface="Palatino"/>
              </a:rPr>
              <a:t>39 </a:t>
            </a:r>
            <a:r>
              <a:rPr lang="en-US" sz="1600" dirty="0">
                <a:solidFill>
                  <a:schemeClr val="accent6">
                    <a:lumMod val="20000"/>
                    <a:lumOff val="80000"/>
                  </a:schemeClr>
                </a:solidFill>
                <a:latin typeface="Palatino"/>
              </a:rPr>
              <a:t>And again, verily I say unto you, if after thine enemy has come upon thee the first time, he repent and come unto thee praying thy forgiveness, thou shalt forgive him, and shalt hold it no more as a testimony against thine enemy—</a:t>
            </a:r>
          </a:p>
          <a:p>
            <a:pPr algn="just" fontAlgn="base"/>
            <a:r>
              <a:rPr lang="en-US" sz="1600" b="1" dirty="0">
                <a:solidFill>
                  <a:schemeClr val="accent6">
                    <a:lumMod val="20000"/>
                    <a:lumOff val="80000"/>
                  </a:schemeClr>
                </a:solidFill>
                <a:latin typeface="Palatino"/>
              </a:rPr>
              <a:t>40 </a:t>
            </a:r>
            <a:r>
              <a:rPr lang="en-US" sz="1600" dirty="0">
                <a:solidFill>
                  <a:schemeClr val="accent6">
                    <a:lumMod val="20000"/>
                    <a:lumOff val="80000"/>
                  </a:schemeClr>
                </a:solidFill>
                <a:latin typeface="Palatino"/>
              </a:rPr>
              <a:t>And so on unto the second and third time; and as oft as thine enemy repenteth of the trespass wherewith he has trespassed against thee, thou shalt forgive him, until seventy times seven.</a:t>
            </a:r>
            <a:endParaRPr lang="en-US" sz="1600" b="0" i="0" dirty="0">
              <a:solidFill>
                <a:schemeClr val="accent6">
                  <a:lumMod val="20000"/>
                  <a:lumOff val="80000"/>
                </a:schemeClr>
              </a:solidFill>
              <a:effectLst/>
              <a:latin typeface="Palatino"/>
            </a:endParaRPr>
          </a:p>
        </p:txBody>
      </p:sp>
      <p:sp>
        <p:nvSpPr>
          <p:cNvPr id="5" name="Rectangle 4">
            <a:extLst>
              <a:ext uri="{FF2B5EF4-FFF2-40B4-BE49-F238E27FC236}">
                <a16:creationId xmlns:a16="http://schemas.microsoft.com/office/drawing/2014/main" id="{DE7FB808-210A-42EB-BEF7-B9FAC433726B}"/>
              </a:ext>
            </a:extLst>
          </p:cNvPr>
          <p:cNvSpPr/>
          <p:nvPr/>
        </p:nvSpPr>
        <p:spPr>
          <a:xfrm>
            <a:off x="1058479" y="3059668"/>
            <a:ext cx="6468756" cy="369332"/>
          </a:xfrm>
          <a:prstGeom prst="rect">
            <a:avLst/>
          </a:prstGeom>
        </p:spPr>
        <p:txBody>
          <a:bodyPr wrap="square">
            <a:spAutoFit/>
          </a:bodyPr>
          <a:lstStyle/>
          <a:p>
            <a:r>
              <a:rPr lang="en-US" b="1" dirty="0">
                <a:solidFill>
                  <a:srgbClr val="FFFF00"/>
                </a:solidFill>
              </a:rPr>
              <a:t>What should we do when someone asks for forgiveness? </a:t>
            </a:r>
          </a:p>
        </p:txBody>
      </p:sp>
      <p:sp>
        <p:nvSpPr>
          <p:cNvPr id="6" name="Rectangle 5">
            <a:extLst>
              <a:ext uri="{FF2B5EF4-FFF2-40B4-BE49-F238E27FC236}">
                <a16:creationId xmlns:a16="http://schemas.microsoft.com/office/drawing/2014/main" id="{12878DBC-9059-40EF-AFFD-53D86C46FEF7}"/>
              </a:ext>
            </a:extLst>
          </p:cNvPr>
          <p:cNvSpPr/>
          <p:nvPr/>
        </p:nvSpPr>
        <p:spPr>
          <a:xfrm>
            <a:off x="1058479" y="3429000"/>
            <a:ext cx="9556512" cy="369332"/>
          </a:xfrm>
          <a:prstGeom prst="rect">
            <a:avLst/>
          </a:prstGeom>
        </p:spPr>
        <p:txBody>
          <a:bodyPr wrap="square">
            <a:spAutoFit/>
          </a:bodyPr>
          <a:lstStyle/>
          <a:p>
            <a:r>
              <a:rPr lang="en-US" sz="1750" b="1" dirty="0">
                <a:solidFill>
                  <a:srgbClr val="FFFF00"/>
                </a:solidFill>
              </a:rPr>
              <a:t>How many times are we to forgive someone who repents and seeks our forgiveness? </a:t>
            </a:r>
          </a:p>
        </p:txBody>
      </p:sp>
      <p:sp>
        <p:nvSpPr>
          <p:cNvPr id="7" name="Rectangle 6">
            <a:extLst>
              <a:ext uri="{FF2B5EF4-FFF2-40B4-BE49-F238E27FC236}">
                <a16:creationId xmlns:a16="http://schemas.microsoft.com/office/drawing/2014/main" id="{3E87919E-72FE-48D5-9BAE-5950B1A8A78C}"/>
              </a:ext>
            </a:extLst>
          </p:cNvPr>
          <p:cNvSpPr/>
          <p:nvPr/>
        </p:nvSpPr>
        <p:spPr>
          <a:xfrm>
            <a:off x="1058479" y="3783263"/>
            <a:ext cx="3257623" cy="369332"/>
          </a:xfrm>
          <a:prstGeom prst="rect">
            <a:avLst/>
          </a:prstGeom>
        </p:spPr>
        <p:txBody>
          <a:bodyPr wrap="none">
            <a:spAutoFit/>
          </a:bodyPr>
          <a:lstStyle/>
          <a:p>
            <a:r>
              <a:rPr lang="en-US" i="1" dirty="0">
                <a:effectLst>
                  <a:outerShdw blurRad="38100" dist="38100" dir="2700000" algn="tl">
                    <a:srgbClr val="000000">
                      <a:alpha val="43137"/>
                    </a:srgbClr>
                  </a:outerShdw>
                </a:effectLst>
              </a:rPr>
              <a:t>“Until seventy times seven”</a:t>
            </a:r>
          </a:p>
        </p:txBody>
      </p:sp>
      <p:sp>
        <p:nvSpPr>
          <p:cNvPr id="10" name="Rectangle 9">
            <a:extLst>
              <a:ext uri="{FF2B5EF4-FFF2-40B4-BE49-F238E27FC236}">
                <a16:creationId xmlns:a16="http://schemas.microsoft.com/office/drawing/2014/main" id="{45ACB767-F4CB-4BF6-8D7D-B921E4E0AB19}"/>
              </a:ext>
            </a:extLst>
          </p:cNvPr>
          <p:cNvSpPr/>
          <p:nvPr/>
        </p:nvSpPr>
        <p:spPr>
          <a:xfrm>
            <a:off x="1058478" y="3783263"/>
            <a:ext cx="3257623" cy="369332"/>
          </a:xfrm>
          <a:prstGeom prst="rect">
            <a:avLst/>
          </a:prstGeom>
        </p:spPr>
        <p:txBody>
          <a:bodyPr wrap="none">
            <a:spAutoFit/>
          </a:bodyPr>
          <a:lstStyle/>
          <a:p>
            <a:r>
              <a:rPr lang="en-US" b="1" i="1" dirty="0">
                <a:effectLst>
                  <a:outerShdw blurRad="38100" dist="38100" dir="2700000" algn="tl">
                    <a:srgbClr val="000000">
                      <a:alpha val="43137"/>
                    </a:srgbClr>
                  </a:outerShdw>
                </a:effectLst>
              </a:rPr>
              <a:t>“Until seventy times seven”</a:t>
            </a:r>
          </a:p>
        </p:txBody>
      </p:sp>
    </p:spTree>
    <p:extLst>
      <p:ext uri="{BB962C8B-B14F-4D97-AF65-F5344CB8AC3E}">
        <p14:creationId xmlns:p14="http://schemas.microsoft.com/office/powerpoint/2010/main" val="1243233643"/>
      </p:ext>
    </p:ext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7"/>
                                        </p:tgtEl>
                                        <p:attrNameLst>
                                          <p:attrName>ppt_y</p:attrName>
                                        </p:attrNameLst>
                                      </p:cBhvr>
                                      <p:tavLst>
                                        <p:tav tm="0">
                                          <p:val>
                                            <p:strVal val="#ppt_y"/>
                                          </p:val>
                                        </p:tav>
                                        <p:tav tm="100000">
                                          <p:val>
                                            <p:strVal val="#ppt_y"/>
                                          </p:val>
                                        </p:tav>
                                      </p:tavLst>
                                    </p:anim>
                                    <p:anim calcmode="lin" valueType="num">
                                      <p:cBhvr>
                                        <p:cTn id="42"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anim calcmode="lin" valueType="num">
                                      <p:cBhvr>
                                        <p:cTn id="49"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0" dur="250" fill="hold"/>
                                        <p:tgtEl>
                                          <p:spTgt spid="10"/>
                                        </p:tgtEl>
                                        <p:attrNameLst>
                                          <p:attrName>ppt_y</p:attrName>
                                        </p:attrNameLst>
                                      </p:cBhvr>
                                      <p:tavLst>
                                        <p:tav tm="0">
                                          <p:val>
                                            <p:strVal val="#ppt_y"/>
                                          </p:val>
                                        </p:tav>
                                        <p:tav tm="100000">
                                          <p:val>
                                            <p:strVal val="#ppt_y"/>
                                          </p:val>
                                        </p:tav>
                                      </p:tavLst>
                                    </p:anim>
                                    <p:anim calcmode="lin" valueType="num">
                                      <p:cBhvr>
                                        <p:cTn id="51"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2"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7FFF98CB-D801-4D11-85EA-95AC8E6FA47E}"/>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5" name="Rectangle 4">
            <a:extLst>
              <a:ext uri="{FF2B5EF4-FFF2-40B4-BE49-F238E27FC236}">
                <a16:creationId xmlns:a16="http://schemas.microsoft.com/office/drawing/2014/main" id="{B93C0413-00D3-45BE-8245-E9B659E6B4E0}"/>
              </a:ext>
            </a:extLst>
          </p:cNvPr>
          <p:cNvSpPr/>
          <p:nvPr/>
        </p:nvSpPr>
        <p:spPr>
          <a:xfrm>
            <a:off x="1058479" y="983740"/>
            <a:ext cx="4394152" cy="400110"/>
          </a:xfrm>
          <a:prstGeom prst="rect">
            <a:avLst/>
          </a:prstGeom>
        </p:spPr>
        <p:txBody>
          <a:bodyPr wrap="none">
            <a:spAutoFit/>
          </a:bodyPr>
          <a:lstStyle/>
          <a:p>
            <a:r>
              <a:rPr lang="en-US" sz="2000" b="1" dirty="0">
                <a:solidFill>
                  <a:schemeClr val="accent1">
                    <a:lumMod val="60000"/>
                    <a:lumOff val="40000"/>
                  </a:schemeClr>
                </a:solidFill>
              </a:rPr>
              <a:t>Doctrine and Covenants 98:41-43.</a:t>
            </a:r>
          </a:p>
        </p:txBody>
      </p:sp>
      <p:sp>
        <p:nvSpPr>
          <p:cNvPr id="3" name="Rectangle 2">
            <a:extLst>
              <a:ext uri="{FF2B5EF4-FFF2-40B4-BE49-F238E27FC236}">
                <a16:creationId xmlns:a16="http://schemas.microsoft.com/office/drawing/2014/main" id="{6077D8D2-C54B-4003-83C6-DE8484325451}"/>
              </a:ext>
            </a:extLst>
          </p:cNvPr>
          <p:cNvSpPr/>
          <p:nvPr/>
        </p:nvSpPr>
        <p:spPr>
          <a:xfrm>
            <a:off x="1058477" y="1272860"/>
            <a:ext cx="9503505" cy="830997"/>
          </a:xfrm>
          <a:prstGeom prst="rect">
            <a:avLst/>
          </a:prstGeom>
        </p:spPr>
        <p:txBody>
          <a:bodyPr wrap="square">
            <a:spAutoFit/>
          </a:bodyPr>
          <a:lstStyle/>
          <a:p>
            <a:pPr algn="just" fontAlgn="base"/>
            <a:r>
              <a:rPr lang="en-US" sz="1600" b="1" dirty="0">
                <a:solidFill>
                  <a:schemeClr val="accent6">
                    <a:lumMod val="20000"/>
                    <a:lumOff val="80000"/>
                  </a:schemeClr>
                </a:solidFill>
                <a:latin typeface="Palatino"/>
              </a:rPr>
              <a:t>41 </a:t>
            </a:r>
            <a:r>
              <a:rPr lang="en-US" sz="1600" dirty="0">
                <a:solidFill>
                  <a:schemeClr val="accent6">
                    <a:lumMod val="20000"/>
                    <a:lumOff val="80000"/>
                  </a:schemeClr>
                </a:solidFill>
                <a:latin typeface="Palatino"/>
              </a:rPr>
              <a:t>And if he trespass against thee and repent not the first time, nevertheless thou shalt forgive him.</a:t>
            </a:r>
          </a:p>
          <a:p>
            <a:pPr algn="just" fontAlgn="base"/>
            <a:r>
              <a:rPr lang="en-US" sz="1600" b="1" dirty="0">
                <a:solidFill>
                  <a:schemeClr val="accent6">
                    <a:lumMod val="20000"/>
                    <a:lumOff val="80000"/>
                  </a:schemeClr>
                </a:solidFill>
                <a:latin typeface="Palatino"/>
              </a:rPr>
              <a:t>42 </a:t>
            </a:r>
            <a:r>
              <a:rPr lang="en-US" sz="1600" dirty="0">
                <a:solidFill>
                  <a:schemeClr val="accent6">
                    <a:lumMod val="20000"/>
                    <a:lumOff val="80000"/>
                  </a:schemeClr>
                </a:solidFill>
                <a:latin typeface="Palatino"/>
              </a:rPr>
              <a:t>And if he trespass against thee the second time, and repent not, nevertheless thou shalt forgive him.</a:t>
            </a:r>
          </a:p>
          <a:p>
            <a:pPr algn="just" fontAlgn="base"/>
            <a:r>
              <a:rPr lang="en-US" sz="1600" b="1" dirty="0">
                <a:solidFill>
                  <a:schemeClr val="accent6">
                    <a:lumMod val="20000"/>
                    <a:lumOff val="80000"/>
                  </a:schemeClr>
                </a:solidFill>
                <a:latin typeface="Palatino"/>
              </a:rPr>
              <a:t>43 </a:t>
            </a:r>
            <a:r>
              <a:rPr lang="en-US" sz="1600" dirty="0">
                <a:solidFill>
                  <a:schemeClr val="accent6">
                    <a:lumMod val="20000"/>
                    <a:lumOff val="80000"/>
                  </a:schemeClr>
                </a:solidFill>
                <a:latin typeface="Palatino"/>
              </a:rPr>
              <a:t>And if he trespass against thee the third time, and repent not, thou shalt also forgive him.</a:t>
            </a:r>
            <a:endParaRPr lang="en-US" sz="1600" b="0" i="0" dirty="0">
              <a:solidFill>
                <a:schemeClr val="accent6">
                  <a:lumMod val="20000"/>
                  <a:lumOff val="80000"/>
                </a:schemeClr>
              </a:solidFill>
              <a:effectLst/>
              <a:latin typeface="Palatino"/>
            </a:endParaRPr>
          </a:p>
        </p:txBody>
      </p:sp>
      <p:sp>
        <p:nvSpPr>
          <p:cNvPr id="4" name="Rectangle 3">
            <a:extLst>
              <a:ext uri="{FF2B5EF4-FFF2-40B4-BE49-F238E27FC236}">
                <a16:creationId xmlns:a16="http://schemas.microsoft.com/office/drawing/2014/main" id="{436C6896-390F-4972-AFC1-B63A3929445A}"/>
              </a:ext>
            </a:extLst>
          </p:cNvPr>
          <p:cNvSpPr/>
          <p:nvPr/>
        </p:nvSpPr>
        <p:spPr>
          <a:xfrm>
            <a:off x="1058478" y="2225533"/>
            <a:ext cx="9503504" cy="369332"/>
          </a:xfrm>
          <a:prstGeom prst="rect">
            <a:avLst/>
          </a:prstGeom>
        </p:spPr>
        <p:txBody>
          <a:bodyPr wrap="square">
            <a:spAutoFit/>
          </a:bodyPr>
          <a:lstStyle/>
          <a:p>
            <a:pPr algn="just"/>
            <a:r>
              <a:rPr lang="en-US" b="1" dirty="0">
                <a:solidFill>
                  <a:srgbClr val="FFFF00"/>
                </a:solidFill>
              </a:rPr>
              <a:t>Why would these truths have been important for the Saints in Missouri to understand?</a:t>
            </a:r>
          </a:p>
        </p:txBody>
      </p:sp>
      <p:sp>
        <p:nvSpPr>
          <p:cNvPr id="6" name="Rectangle 5">
            <a:extLst>
              <a:ext uri="{FF2B5EF4-FFF2-40B4-BE49-F238E27FC236}">
                <a16:creationId xmlns:a16="http://schemas.microsoft.com/office/drawing/2014/main" id="{B51ED298-59AF-4549-8563-E3D8F837D402}"/>
              </a:ext>
            </a:extLst>
          </p:cNvPr>
          <p:cNvSpPr/>
          <p:nvPr/>
        </p:nvSpPr>
        <p:spPr>
          <a:xfrm>
            <a:off x="1058478" y="2594865"/>
            <a:ext cx="6680792" cy="369332"/>
          </a:xfrm>
          <a:prstGeom prst="rect">
            <a:avLst/>
          </a:prstGeom>
        </p:spPr>
        <p:txBody>
          <a:bodyPr wrap="square">
            <a:spAutoFit/>
          </a:bodyPr>
          <a:lstStyle/>
          <a:p>
            <a:r>
              <a:rPr lang="en-US" b="1" dirty="0">
                <a:solidFill>
                  <a:srgbClr val="FFFF00"/>
                </a:solidFill>
              </a:rPr>
              <a:t>How would you summarize the Lord’s law on forgiveness? </a:t>
            </a:r>
          </a:p>
        </p:txBody>
      </p:sp>
      <p:sp>
        <p:nvSpPr>
          <p:cNvPr id="7" name="Rectangle 6">
            <a:extLst>
              <a:ext uri="{FF2B5EF4-FFF2-40B4-BE49-F238E27FC236}">
                <a16:creationId xmlns:a16="http://schemas.microsoft.com/office/drawing/2014/main" id="{55B7EB3B-9407-4788-AA85-051371B9A42F}"/>
              </a:ext>
            </a:extLst>
          </p:cNvPr>
          <p:cNvSpPr/>
          <p:nvPr/>
        </p:nvSpPr>
        <p:spPr>
          <a:xfrm>
            <a:off x="1058478" y="2964197"/>
            <a:ext cx="5900974" cy="369332"/>
          </a:xfrm>
          <a:prstGeom prst="rect">
            <a:avLst/>
          </a:prstGeom>
        </p:spPr>
        <p:txBody>
          <a:bodyPr wrap="none">
            <a:spAutoFit/>
          </a:bodyPr>
          <a:lstStyle/>
          <a:p>
            <a:r>
              <a:rPr lang="en-US" i="1" dirty="0">
                <a:effectLst>
                  <a:outerShdw blurRad="38100" dist="38100" dir="2700000" algn="tl">
                    <a:srgbClr val="000000">
                      <a:alpha val="43137"/>
                    </a:srgbClr>
                  </a:outerShdw>
                </a:effectLst>
              </a:rPr>
              <a:t>He Lord has commanded us to forgive our enemies</a:t>
            </a:r>
          </a:p>
        </p:txBody>
      </p:sp>
      <p:sp>
        <p:nvSpPr>
          <p:cNvPr id="8" name="Rectangle 7">
            <a:extLst>
              <a:ext uri="{FF2B5EF4-FFF2-40B4-BE49-F238E27FC236}">
                <a16:creationId xmlns:a16="http://schemas.microsoft.com/office/drawing/2014/main" id="{D7E436DD-6523-4025-9514-A991AD1A2FD5}"/>
              </a:ext>
            </a:extLst>
          </p:cNvPr>
          <p:cNvSpPr/>
          <p:nvPr/>
        </p:nvSpPr>
        <p:spPr>
          <a:xfrm>
            <a:off x="4303682" y="3339806"/>
            <a:ext cx="4170885" cy="369332"/>
          </a:xfrm>
          <a:prstGeom prst="rect">
            <a:avLst/>
          </a:prstGeom>
        </p:spPr>
        <p:txBody>
          <a:bodyPr wrap="none">
            <a:spAutoFit/>
          </a:bodyPr>
          <a:lstStyle/>
          <a:p>
            <a:r>
              <a:rPr lang="en-US" i="1" dirty="0">
                <a:effectLst>
                  <a:outerShdw blurRad="38100" dist="38100" dir="2700000" algn="tl">
                    <a:srgbClr val="000000">
                      <a:alpha val="43137"/>
                    </a:srgbClr>
                  </a:outerShdw>
                </a:effectLst>
                <a:latin typeface="Arial Black" panose="020B0A04020102020204" pitchFamily="34" charset="0"/>
              </a:rPr>
              <a:t>The Lord’s Law on Forgiveness.</a:t>
            </a:r>
          </a:p>
        </p:txBody>
      </p:sp>
      <p:sp>
        <p:nvSpPr>
          <p:cNvPr id="9" name="Rectangle 8">
            <a:extLst>
              <a:ext uri="{FF2B5EF4-FFF2-40B4-BE49-F238E27FC236}">
                <a16:creationId xmlns:a16="http://schemas.microsoft.com/office/drawing/2014/main" id="{00A27713-EA23-4B18-9263-95F589B548A5}"/>
              </a:ext>
            </a:extLst>
          </p:cNvPr>
          <p:cNvSpPr/>
          <p:nvPr/>
        </p:nvSpPr>
        <p:spPr>
          <a:xfrm>
            <a:off x="1058477" y="3715415"/>
            <a:ext cx="9397487" cy="646331"/>
          </a:xfrm>
          <a:prstGeom prst="rect">
            <a:avLst/>
          </a:prstGeom>
        </p:spPr>
        <p:txBody>
          <a:bodyPr wrap="square">
            <a:spAutoFit/>
          </a:bodyPr>
          <a:lstStyle/>
          <a:p>
            <a:pPr algn="just"/>
            <a:r>
              <a:rPr lang="en-US" b="1" dirty="0">
                <a:solidFill>
                  <a:srgbClr val="FFFF00"/>
                </a:solidFill>
              </a:rPr>
              <a:t>Why do you think we are commanded to forgive others even if they don’t ask for forgiveness?</a:t>
            </a:r>
          </a:p>
        </p:txBody>
      </p:sp>
    </p:spTree>
    <p:extLst>
      <p:ext uri="{BB962C8B-B14F-4D97-AF65-F5344CB8AC3E}">
        <p14:creationId xmlns:p14="http://schemas.microsoft.com/office/powerpoint/2010/main" val="42491340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250"/>
                                        <p:tgtEl>
                                          <p:spTgt spid="3">
                                            <p:txEl>
                                              <p:pRg st="0" end="0"/>
                                            </p:txEl>
                                          </p:spTgt>
                                        </p:tgtEl>
                                      </p:cBhvr>
                                    </p:animEffect>
                                  </p:childTnLst>
                                </p:cTn>
                              </p:par>
                              <p:par>
                                <p:cTn id="8" presetID="14" presetClass="entr" presetSubtype="5"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vertical)">
                                      <p:cBhvr>
                                        <p:cTn id="10" dur="1250"/>
                                        <p:tgtEl>
                                          <p:spTgt spid="3">
                                            <p:txEl>
                                              <p:pRg st="1" end="1"/>
                                            </p:txEl>
                                          </p:spTgt>
                                        </p:tgtEl>
                                      </p:cBhvr>
                                    </p:animEffect>
                                  </p:childTnLst>
                                </p:cTn>
                              </p:par>
                              <p:par>
                                <p:cTn id="11" presetID="14" presetClass="entr" presetSubtype="5"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vertical)">
                                      <p:cBhvr>
                                        <p:cTn id="13" dur="125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3" name="Rectangle 2">
            <a:extLst>
              <a:ext uri="{FF2B5EF4-FFF2-40B4-BE49-F238E27FC236}">
                <a16:creationId xmlns:a16="http://schemas.microsoft.com/office/drawing/2014/main" id="{A45A8041-F84B-4507-A449-C607E8B54304}"/>
              </a:ext>
            </a:extLst>
          </p:cNvPr>
          <p:cNvSpPr/>
          <p:nvPr/>
        </p:nvSpPr>
        <p:spPr>
          <a:xfrm>
            <a:off x="2385391" y="2861318"/>
            <a:ext cx="6845666" cy="646331"/>
          </a:xfrm>
          <a:prstGeom prst="rect">
            <a:avLst/>
          </a:prstGeom>
        </p:spPr>
        <p:txBody>
          <a:bodyPr wrap="square">
            <a:spAutoFit/>
          </a:bodyPr>
          <a:lstStyle/>
          <a:p>
            <a:pPr algn="ctr"/>
            <a:r>
              <a:rPr lang="en-US" sz="3600" b="1" dirty="0">
                <a:solidFill>
                  <a:schemeClr val="accent2">
                    <a:lumMod val="40000"/>
                    <a:lumOff val="60000"/>
                  </a:schemeClr>
                </a:solidFill>
                <a:effectLst>
                  <a:outerShdw blurRad="38100" dist="38100" dir="2700000" algn="tl">
                    <a:srgbClr val="000000">
                      <a:alpha val="43137"/>
                    </a:srgbClr>
                  </a:outerShdw>
                </a:effectLst>
                <a:latin typeface="Leelawadee UI Semilight" panose="020B0402040204020203" pitchFamily="34" charset="-34"/>
                <a:ea typeface="Microsoft Himalaya" panose="01010100010101010101" pitchFamily="2" charset="0"/>
                <a:cs typeface="Leelawadee UI Semilight" panose="020B0402040204020203" pitchFamily="34" charset="-34"/>
              </a:rPr>
              <a:t>Doctrine and Covenants 98:23-48.</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4" name="Rectangle 3">
            <a:extLst>
              <a:ext uri="{FF2B5EF4-FFF2-40B4-BE49-F238E27FC236}">
                <a16:creationId xmlns:a16="http://schemas.microsoft.com/office/drawing/2014/main" id="{8F0962EF-52FF-4CCB-B054-73D7E1D8D642}"/>
              </a:ext>
            </a:extLst>
          </p:cNvPr>
          <p:cNvSpPr/>
          <p:nvPr/>
        </p:nvSpPr>
        <p:spPr>
          <a:xfrm>
            <a:off x="2418198" y="2767280"/>
            <a:ext cx="7355603" cy="1323439"/>
          </a:xfrm>
          <a:prstGeom prst="rect">
            <a:avLst/>
          </a:prstGeom>
        </p:spPr>
        <p:txBody>
          <a:bodyPr wrap="none">
            <a:spAutoFit/>
          </a:bodyPr>
          <a:lstStyle/>
          <a:p>
            <a:pPr algn="ctr"/>
            <a:r>
              <a:rPr lang="en-US" sz="4000" b="1" dirty="0">
                <a:solidFill>
                  <a:srgbClr val="FF0000"/>
                </a:solidFill>
                <a:latin typeface="Tw Cen MT Condensed" panose="020B0606020104020203" pitchFamily="34" charset="0"/>
              </a:rPr>
              <a:t>“The Lord reveals how the Saints are to </a:t>
            </a:r>
          </a:p>
          <a:p>
            <a:pPr algn="ctr"/>
            <a:r>
              <a:rPr lang="en-US" sz="4000" b="1" dirty="0">
                <a:solidFill>
                  <a:srgbClr val="FF0000"/>
                </a:solidFill>
                <a:latin typeface="Tw Cen MT Condensed" panose="020B0606020104020203" pitchFamily="34" charset="0"/>
              </a:rPr>
              <a:t>respond to persecution”</a:t>
            </a:r>
          </a:p>
        </p:txBody>
      </p:sp>
      <p:sp>
        <p:nvSpPr>
          <p:cNvPr id="7" name="Rectangle 6">
            <a:extLst>
              <a:ext uri="{FF2B5EF4-FFF2-40B4-BE49-F238E27FC236}">
                <a16:creationId xmlns:a16="http://schemas.microsoft.com/office/drawing/2014/main" id="{363DBEF7-281D-4A1F-BB8F-5104B6779DF5}"/>
              </a:ext>
            </a:extLst>
          </p:cNvPr>
          <p:cNvSpPr/>
          <p:nvPr/>
        </p:nvSpPr>
        <p:spPr>
          <a:xfrm>
            <a:off x="1193202" y="890974"/>
            <a:ext cx="4394152" cy="400110"/>
          </a:xfrm>
          <a:prstGeom prst="rect">
            <a:avLst/>
          </a:prstGeom>
        </p:spPr>
        <p:txBody>
          <a:bodyPr wrap="none">
            <a:spAutoFit/>
          </a:bodyPr>
          <a:lstStyle/>
          <a:p>
            <a:r>
              <a:rPr lang="en-US" sz="2000" b="1" dirty="0">
                <a:solidFill>
                  <a:schemeClr val="accent1">
                    <a:lumMod val="60000"/>
                    <a:lumOff val="40000"/>
                  </a:schemeClr>
                </a:solidFill>
              </a:rPr>
              <a:t>Doctrine and Covenants 98:23-32.</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graphicFrame>
        <p:nvGraphicFramePr>
          <p:cNvPr id="4" name="Table 3">
            <a:extLst>
              <a:ext uri="{FF2B5EF4-FFF2-40B4-BE49-F238E27FC236}">
                <a16:creationId xmlns:a16="http://schemas.microsoft.com/office/drawing/2014/main" id="{B5E7252E-EEB6-4D60-8FC0-464365F8188F}"/>
              </a:ext>
            </a:extLst>
          </p:cNvPr>
          <p:cNvGraphicFramePr>
            <a:graphicFrameLocks noGrp="1"/>
          </p:cNvGraphicFramePr>
          <p:nvPr>
            <p:extLst>
              <p:ext uri="{D42A27DB-BD31-4B8C-83A1-F6EECF244321}">
                <p14:modId xmlns:p14="http://schemas.microsoft.com/office/powerpoint/2010/main" val="1663180348"/>
              </p:ext>
            </p:extLst>
          </p:nvPr>
        </p:nvGraphicFramePr>
        <p:xfrm>
          <a:off x="2164522" y="2296675"/>
          <a:ext cx="8127999" cy="1656080"/>
        </p:xfrm>
        <a:graphic>
          <a:graphicData uri="http://schemas.openxmlformats.org/drawingml/2006/table">
            <a:tbl>
              <a:tblPr firstRow="1" bandRow="1">
                <a:tableStyleId>{5C22544A-7EE6-4342-B048-85BDC9FD1C3A}</a:tableStyleId>
              </a:tblPr>
              <a:tblGrid>
                <a:gridCol w="2314713">
                  <a:extLst>
                    <a:ext uri="{9D8B030D-6E8A-4147-A177-3AD203B41FA5}">
                      <a16:colId xmlns:a16="http://schemas.microsoft.com/office/drawing/2014/main" val="2203951592"/>
                    </a:ext>
                  </a:extLst>
                </a:gridCol>
                <a:gridCol w="3103953">
                  <a:extLst>
                    <a:ext uri="{9D8B030D-6E8A-4147-A177-3AD203B41FA5}">
                      <a16:colId xmlns:a16="http://schemas.microsoft.com/office/drawing/2014/main" val="4050240175"/>
                    </a:ext>
                  </a:extLst>
                </a:gridCol>
                <a:gridCol w="2709333">
                  <a:extLst>
                    <a:ext uri="{9D8B030D-6E8A-4147-A177-3AD203B41FA5}">
                      <a16:colId xmlns:a16="http://schemas.microsoft.com/office/drawing/2014/main" val="4181161699"/>
                    </a:ext>
                  </a:extLst>
                </a:gridCol>
              </a:tblGrid>
              <a:tr h="370840">
                <a:tc>
                  <a:txBody>
                    <a:bodyPr/>
                    <a:lstStyle/>
                    <a:p>
                      <a:pPr algn="ctr"/>
                      <a:r>
                        <a:rPr lang="en-US" dirty="0"/>
                        <a:t>The Lord’s Law on Retaliation (D&amp;C 98:23–32)</a:t>
                      </a:r>
                    </a:p>
                  </a:txBody>
                  <a:tcPr/>
                </a:tc>
                <a:tc>
                  <a:txBody>
                    <a:bodyPr/>
                    <a:lstStyle/>
                    <a:p>
                      <a:pPr algn="ctr"/>
                      <a:r>
                        <a:rPr lang="en-US" dirty="0"/>
                        <a:t>The Lord’s Law on War (D&amp;C 98:33–38)</a:t>
                      </a:r>
                    </a:p>
                  </a:txBody>
                  <a:tcPr/>
                </a:tc>
                <a:tc>
                  <a:txBody>
                    <a:bodyPr/>
                    <a:lstStyle/>
                    <a:p>
                      <a:pPr algn="ctr"/>
                      <a:r>
                        <a:rPr lang="en-US" dirty="0"/>
                        <a:t>The Lord’s Law on Forgiveness (D&amp;C 98:39–48)</a:t>
                      </a:r>
                    </a:p>
                  </a:txBody>
                  <a:tcPr/>
                </a:tc>
                <a:extLst>
                  <a:ext uri="{0D108BD9-81ED-4DB2-BD59-A6C34878D82A}">
                    <a16:rowId xmlns:a16="http://schemas.microsoft.com/office/drawing/2014/main" val="3810708445"/>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45371445"/>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55899158"/>
                  </a:ext>
                </a:extLst>
              </a:tr>
            </a:tbl>
          </a:graphicData>
        </a:graphic>
      </p:graphicFrame>
    </p:spTree>
    <p:extLst>
      <p:ext uri="{BB962C8B-B14F-4D97-AF65-F5344CB8AC3E}">
        <p14:creationId xmlns:p14="http://schemas.microsoft.com/office/powerpoint/2010/main" val="2717850754"/>
      </p:ext>
    </p:extLst>
  </p:cSld>
  <p:clrMapOvr>
    <a:masterClrMapping/>
  </p:clrMapOvr>
  <p:transition spd="slow">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2" name="Rectangle 1">
            <a:extLst>
              <a:ext uri="{FF2B5EF4-FFF2-40B4-BE49-F238E27FC236}">
                <a16:creationId xmlns:a16="http://schemas.microsoft.com/office/drawing/2014/main" id="{FE9F4851-E3F4-4E93-9B6C-20C942B354AF}"/>
              </a:ext>
            </a:extLst>
          </p:cNvPr>
          <p:cNvSpPr/>
          <p:nvPr/>
        </p:nvSpPr>
        <p:spPr>
          <a:xfrm>
            <a:off x="1181017" y="3472418"/>
            <a:ext cx="5258171" cy="353943"/>
          </a:xfrm>
          <a:prstGeom prst="rect">
            <a:avLst/>
          </a:prstGeom>
        </p:spPr>
        <p:txBody>
          <a:bodyPr wrap="none">
            <a:spAutoFit/>
          </a:bodyPr>
          <a:lstStyle/>
          <a:p>
            <a:pPr algn="just"/>
            <a:r>
              <a:rPr lang="en-US" sz="1700" b="1" dirty="0">
                <a:solidFill>
                  <a:srgbClr val="FFFF00"/>
                </a:solidFill>
              </a:rPr>
              <a:t>What repeated phrases teach about retaliation?</a:t>
            </a:r>
          </a:p>
        </p:txBody>
      </p:sp>
      <p:sp>
        <p:nvSpPr>
          <p:cNvPr id="6" name="Rectangle 5">
            <a:extLst>
              <a:ext uri="{FF2B5EF4-FFF2-40B4-BE49-F238E27FC236}">
                <a16:creationId xmlns:a16="http://schemas.microsoft.com/office/drawing/2014/main" id="{955D6EA0-2AF5-40AF-BD1B-4BA9DAA03EDC}"/>
              </a:ext>
            </a:extLst>
          </p:cNvPr>
          <p:cNvSpPr/>
          <p:nvPr/>
        </p:nvSpPr>
        <p:spPr>
          <a:xfrm>
            <a:off x="1181017" y="665672"/>
            <a:ext cx="3964547" cy="369332"/>
          </a:xfrm>
          <a:prstGeom prst="rect">
            <a:avLst/>
          </a:prstGeom>
        </p:spPr>
        <p:txBody>
          <a:bodyPr wrap="none">
            <a:spAutoFit/>
          </a:bodyPr>
          <a:lstStyle/>
          <a:p>
            <a:r>
              <a:rPr lang="en-US" b="1" dirty="0">
                <a:solidFill>
                  <a:schemeClr val="accent1">
                    <a:lumMod val="60000"/>
                    <a:lumOff val="40000"/>
                  </a:schemeClr>
                </a:solidFill>
              </a:rPr>
              <a:t>Doctrine and Covenants 98:23–27</a:t>
            </a:r>
          </a:p>
        </p:txBody>
      </p:sp>
      <p:sp>
        <p:nvSpPr>
          <p:cNvPr id="7" name="Rectangle 6">
            <a:extLst>
              <a:ext uri="{FF2B5EF4-FFF2-40B4-BE49-F238E27FC236}">
                <a16:creationId xmlns:a16="http://schemas.microsoft.com/office/drawing/2014/main" id="{C6D8D6E0-58A7-44A0-9D16-427886542FF3}"/>
              </a:ext>
            </a:extLst>
          </p:cNvPr>
          <p:cNvSpPr/>
          <p:nvPr/>
        </p:nvSpPr>
        <p:spPr>
          <a:xfrm>
            <a:off x="1181017" y="915736"/>
            <a:ext cx="8966170" cy="2554545"/>
          </a:xfrm>
          <a:prstGeom prst="rect">
            <a:avLst/>
          </a:prstGeom>
        </p:spPr>
        <p:txBody>
          <a:bodyPr wrap="square">
            <a:spAutoFit/>
          </a:bodyPr>
          <a:lstStyle/>
          <a:p>
            <a:pPr algn="just" fontAlgn="base"/>
            <a:r>
              <a:rPr lang="en-US" sz="1600" b="1" dirty="0">
                <a:solidFill>
                  <a:schemeClr val="accent6">
                    <a:lumMod val="20000"/>
                    <a:lumOff val="80000"/>
                  </a:schemeClr>
                </a:solidFill>
                <a:latin typeface="Palatino"/>
              </a:rPr>
              <a:t>23 </a:t>
            </a:r>
            <a:r>
              <a:rPr lang="en-US" sz="1600" dirty="0">
                <a:solidFill>
                  <a:schemeClr val="accent6">
                    <a:lumMod val="20000"/>
                    <a:lumOff val="80000"/>
                  </a:schemeClr>
                </a:solidFill>
                <a:latin typeface="Palatino"/>
              </a:rPr>
              <a:t>Now, I speak unto you concerning your families—if men will smite you, or your families, once, and ye </a:t>
            </a:r>
            <a:r>
              <a:rPr lang="en-US" sz="1600" i="1" dirty="0">
                <a:solidFill>
                  <a:schemeClr val="accent6">
                    <a:lumMod val="20000"/>
                    <a:lumOff val="80000"/>
                  </a:schemeClr>
                </a:solidFill>
                <a:latin typeface="Palatino"/>
              </a:rPr>
              <a:t>bear it patiently </a:t>
            </a:r>
            <a:r>
              <a:rPr lang="en-US" sz="1600" dirty="0">
                <a:solidFill>
                  <a:schemeClr val="accent6">
                    <a:lumMod val="20000"/>
                    <a:lumOff val="80000"/>
                  </a:schemeClr>
                </a:solidFill>
                <a:latin typeface="Palatino"/>
              </a:rPr>
              <a:t>and </a:t>
            </a:r>
            <a:r>
              <a:rPr lang="en-US" sz="1600" i="1" dirty="0">
                <a:solidFill>
                  <a:schemeClr val="accent6">
                    <a:lumMod val="20000"/>
                    <a:lumOff val="80000"/>
                  </a:schemeClr>
                </a:solidFill>
                <a:latin typeface="Palatino"/>
              </a:rPr>
              <a:t>revile not </a:t>
            </a:r>
            <a:r>
              <a:rPr lang="en-US" sz="1600" dirty="0">
                <a:solidFill>
                  <a:schemeClr val="accent6">
                    <a:lumMod val="20000"/>
                    <a:lumOff val="80000"/>
                  </a:schemeClr>
                </a:solidFill>
                <a:latin typeface="Palatino"/>
              </a:rPr>
              <a:t>against them, neither seek revenge, ye shall be rewarded;</a:t>
            </a:r>
          </a:p>
          <a:p>
            <a:pPr algn="just" fontAlgn="base"/>
            <a:r>
              <a:rPr lang="en-US" sz="1600" b="1" dirty="0">
                <a:solidFill>
                  <a:schemeClr val="accent6">
                    <a:lumMod val="20000"/>
                    <a:lumOff val="80000"/>
                  </a:schemeClr>
                </a:solidFill>
                <a:latin typeface="Palatino"/>
              </a:rPr>
              <a:t>24 </a:t>
            </a:r>
            <a:r>
              <a:rPr lang="en-US" sz="1600" dirty="0">
                <a:solidFill>
                  <a:schemeClr val="accent6">
                    <a:lumMod val="20000"/>
                    <a:lumOff val="80000"/>
                  </a:schemeClr>
                </a:solidFill>
                <a:latin typeface="Palatino"/>
              </a:rPr>
              <a:t>But if ye bear it not patiently, it shall be accounted unto you as being meted out as a just measure unto you.</a:t>
            </a:r>
          </a:p>
          <a:p>
            <a:pPr algn="just" fontAlgn="base"/>
            <a:r>
              <a:rPr lang="en-US" sz="1600" b="1" dirty="0">
                <a:solidFill>
                  <a:schemeClr val="accent6">
                    <a:lumMod val="20000"/>
                    <a:lumOff val="80000"/>
                  </a:schemeClr>
                </a:solidFill>
                <a:latin typeface="Palatino"/>
              </a:rPr>
              <a:t>25 </a:t>
            </a:r>
            <a:r>
              <a:rPr lang="en-US" sz="1600" dirty="0">
                <a:solidFill>
                  <a:schemeClr val="accent6">
                    <a:lumMod val="20000"/>
                    <a:lumOff val="80000"/>
                  </a:schemeClr>
                </a:solidFill>
                <a:latin typeface="Palatino"/>
              </a:rPr>
              <a:t>And again, if your enemy shall smite you the second time, and you </a:t>
            </a:r>
            <a:r>
              <a:rPr lang="en-US" sz="1600" i="1" dirty="0">
                <a:solidFill>
                  <a:schemeClr val="accent6">
                    <a:lumMod val="20000"/>
                    <a:lumOff val="80000"/>
                  </a:schemeClr>
                </a:solidFill>
                <a:latin typeface="Palatino"/>
              </a:rPr>
              <a:t>revile not </a:t>
            </a:r>
            <a:r>
              <a:rPr lang="en-US" sz="1600" dirty="0">
                <a:solidFill>
                  <a:schemeClr val="accent6">
                    <a:lumMod val="20000"/>
                    <a:lumOff val="80000"/>
                  </a:schemeClr>
                </a:solidFill>
                <a:latin typeface="Palatino"/>
              </a:rPr>
              <a:t>against your enemy, and </a:t>
            </a:r>
            <a:r>
              <a:rPr lang="en-US" sz="1600" i="1" dirty="0">
                <a:solidFill>
                  <a:schemeClr val="accent6">
                    <a:lumMod val="20000"/>
                    <a:lumOff val="80000"/>
                  </a:schemeClr>
                </a:solidFill>
                <a:latin typeface="Palatino"/>
              </a:rPr>
              <a:t>bear it patiently, </a:t>
            </a:r>
            <a:r>
              <a:rPr lang="en-US" sz="1600" dirty="0">
                <a:solidFill>
                  <a:schemeClr val="accent6">
                    <a:lumMod val="20000"/>
                    <a:lumOff val="80000"/>
                  </a:schemeClr>
                </a:solidFill>
                <a:latin typeface="Palatino"/>
              </a:rPr>
              <a:t>your reward shall be an hundred-fold.</a:t>
            </a:r>
          </a:p>
          <a:p>
            <a:pPr algn="just" fontAlgn="base"/>
            <a:r>
              <a:rPr lang="en-US" sz="1600" b="1" dirty="0">
                <a:solidFill>
                  <a:schemeClr val="accent6">
                    <a:lumMod val="20000"/>
                    <a:lumOff val="80000"/>
                  </a:schemeClr>
                </a:solidFill>
                <a:latin typeface="Palatino"/>
              </a:rPr>
              <a:t>26 </a:t>
            </a:r>
            <a:r>
              <a:rPr lang="en-US" sz="1600" dirty="0">
                <a:solidFill>
                  <a:schemeClr val="accent6">
                    <a:lumMod val="20000"/>
                    <a:lumOff val="80000"/>
                  </a:schemeClr>
                </a:solidFill>
                <a:latin typeface="Palatino"/>
              </a:rPr>
              <a:t>And again, if he shall smite you the third time, and ye </a:t>
            </a:r>
            <a:r>
              <a:rPr lang="en-US" sz="1600" i="1" dirty="0">
                <a:solidFill>
                  <a:schemeClr val="accent6">
                    <a:lumMod val="20000"/>
                    <a:lumOff val="80000"/>
                  </a:schemeClr>
                </a:solidFill>
                <a:latin typeface="Palatino"/>
              </a:rPr>
              <a:t>bear it patiently, </a:t>
            </a:r>
            <a:r>
              <a:rPr lang="en-US" sz="1600" dirty="0">
                <a:solidFill>
                  <a:schemeClr val="accent6">
                    <a:lumMod val="20000"/>
                    <a:lumOff val="80000"/>
                  </a:schemeClr>
                </a:solidFill>
                <a:latin typeface="Palatino"/>
              </a:rPr>
              <a:t>your reward shall be doubled unto you four-fold;</a:t>
            </a:r>
          </a:p>
          <a:p>
            <a:pPr algn="just" fontAlgn="base"/>
            <a:r>
              <a:rPr lang="en-US" sz="1600" b="1" dirty="0">
                <a:solidFill>
                  <a:schemeClr val="accent6">
                    <a:lumMod val="20000"/>
                    <a:lumOff val="80000"/>
                  </a:schemeClr>
                </a:solidFill>
                <a:latin typeface="Palatino"/>
              </a:rPr>
              <a:t>27 </a:t>
            </a:r>
            <a:r>
              <a:rPr lang="en-US" sz="1600" dirty="0">
                <a:solidFill>
                  <a:schemeClr val="accent6">
                    <a:lumMod val="20000"/>
                    <a:lumOff val="80000"/>
                  </a:schemeClr>
                </a:solidFill>
                <a:latin typeface="Palatino"/>
              </a:rPr>
              <a:t>And these three testimonies shall stand against your enemy if he repent not, and shall not be blotted out.</a:t>
            </a:r>
            <a:endParaRPr lang="en-US" sz="1600" b="0" i="0" dirty="0">
              <a:solidFill>
                <a:schemeClr val="accent6">
                  <a:lumMod val="20000"/>
                  <a:lumOff val="80000"/>
                </a:schemeClr>
              </a:solidFill>
              <a:effectLst/>
              <a:latin typeface="Palatino"/>
            </a:endParaRPr>
          </a:p>
        </p:txBody>
      </p:sp>
      <p:sp>
        <p:nvSpPr>
          <p:cNvPr id="3" name="Rectangle 2">
            <a:extLst>
              <a:ext uri="{FF2B5EF4-FFF2-40B4-BE49-F238E27FC236}">
                <a16:creationId xmlns:a16="http://schemas.microsoft.com/office/drawing/2014/main" id="{1F0463CA-AC73-4ED8-B664-387BA4539C4F}"/>
              </a:ext>
            </a:extLst>
          </p:cNvPr>
          <p:cNvSpPr/>
          <p:nvPr/>
        </p:nvSpPr>
        <p:spPr>
          <a:xfrm>
            <a:off x="1173214" y="3849540"/>
            <a:ext cx="8966169" cy="615553"/>
          </a:xfrm>
          <a:prstGeom prst="rect">
            <a:avLst/>
          </a:prstGeom>
        </p:spPr>
        <p:txBody>
          <a:bodyPr wrap="square">
            <a:spAutoFit/>
          </a:bodyPr>
          <a:lstStyle/>
          <a:p>
            <a:pPr algn="just"/>
            <a:r>
              <a:rPr lang="en-US" sz="1700" b="1" dirty="0">
                <a:solidFill>
                  <a:srgbClr val="FFFF00"/>
                </a:solidFill>
              </a:rPr>
              <a:t>What did the Lord promise the Saints if they would bear persecution patiently and not seek revenge?</a:t>
            </a:r>
          </a:p>
        </p:txBody>
      </p:sp>
      <p:sp>
        <p:nvSpPr>
          <p:cNvPr id="4" name="Rectangle 3">
            <a:extLst>
              <a:ext uri="{FF2B5EF4-FFF2-40B4-BE49-F238E27FC236}">
                <a16:creationId xmlns:a16="http://schemas.microsoft.com/office/drawing/2014/main" id="{06F6D440-714E-4EEB-A679-1D7437CF4C0D}"/>
              </a:ext>
            </a:extLst>
          </p:cNvPr>
          <p:cNvSpPr/>
          <p:nvPr/>
        </p:nvSpPr>
        <p:spPr>
          <a:xfrm>
            <a:off x="1173214" y="4488272"/>
            <a:ext cx="7552166" cy="353943"/>
          </a:xfrm>
          <a:prstGeom prst="rect">
            <a:avLst/>
          </a:prstGeom>
        </p:spPr>
        <p:txBody>
          <a:bodyPr wrap="square">
            <a:spAutoFit/>
          </a:bodyPr>
          <a:lstStyle/>
          <a:p>
            <a:pPr algn="just"/>
            <a:r>
              <a:rPr lang="en-US" sz="1700" b="1" dirty="0">
                <a:solidFill>
                  <a:srgbClr val="FFFF00"/>
                </a:solidFill>
              </a:rPr>
              <a:t>What principle can we learn from the Lord’s words in verses 23–27? </a:t>
            </a:r>
          </a:p>
        </p:txBody>
      </p:sp>
      <p:sp>
        <p:nvSpPr>
          <p:cNvPr id="8" name="Rectangle 7">
            <a:extLst>
              <a:ext uri="{FF2B5EF4-FFF2-40B4-BE49-F238E27FC236}">
                <a16:creationId xmlns:a16="http://schemas.microsoft.com/office/drawing/2014/main" id="{A327A9DC-C24C-4B30-9D5A-39961A9FE6F1}"/>
              </a:ext>
            </a:extLst>
          </p:cNvPr>
          <p:cNvSpPr/>
          <p:nvPr/>
        </p:nvSpPr>
        <p:spPr>
          <a:xfrm>
            <a:off x="1181017" y="4865394"/>
            <a:ext cx="8658139" cy="353943"/>
          </a:xfrm>
          <a:prstGeom prst="rect">
            <a:avLst/>
          </a:prstGeom>
        </p:spPr>
        <p:txBody>
          <a:bodyPr wrap="none">
            <a:spAutoFit/>
          </a:bodyPr>
          <a:lstStyle/>
          <a:p>
            <a:r>
              <a:rPr lang="en-US" sz="1700" i="1" dirty="0">
                <a:effectLst>
                  <a:outerShdw blurRad="38100" dist="38100" dir="2700000" algn="tl">
                    <a:srgbClr val="000000">
                      <a:alpha val="43137"/>
                    </a:srgbClr>
                  </a:outerShdw>
                </a:effectLst>
              </a:rPr>
              <a:t>If we bear mistreatment patiently and without retaliating, the Lord will reward us.</a:t>
            </a:r>
          </a:p>
        </p:txBody>
      </p:sp>
      <p:sp>
        <p:nvSpPr>
          <p:cNvPr id="11" name="Rectangle 10">
            <a:extLst>
              <a:ext uri="{FF2B5EF4-FFF2-40B4-BE49-F238E27FC236}">
                <a16:creationId xmlns:a16="http://schemas.microsoft.com/office/drawing/2014/main" id="{4B67D281-3199-496D-95A4-5829B2F34F0E}"/>
              </a:ext>
            </a:extLst>
          </p:cNvPr>
          <p:cNvSpPr/>
          <p:nvPr/>
        </p:nvSpPr>
        <p:spPr>
          <a:xfrm>
            <a:off x="4195898" y="5434972"/>
            <a:ext cx="3429144" cy="369332"/>
          </a:xfrm>
          <a:prstGeom prst="rect">
            <a:avLst/>
          </a:prstGeom>
        </p:spPr>
        <p:txBody>
          <a:bodyPr wrap="none">
            <a:spAutoFit/>
          </a:bodyPr>
          <a:lstStyle/>
          <a:p>
            <a:r>
              <a:rPr lang="en-US" b="1" i="1" dirty="0">
                <a:effectLst>
                  <a:outerShdw blurRad="38100" dist="38100" dir="2700000" algn="tl">
                    <a:srgbClr val="000000">
                      <a:alpha val="43137"/>
                    </a:srgbClr>
                  </a:outerShdw>
                </a:effectLst>
              </a:rPr>
              <a:t>The Lord’s Law on Retaliation</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34970-4D44-4174-99A7-8E1A7E32A06E}"/>
              </a:ext>
            </a:extLst>
          </p:cNvPr>
          <p:cNvSpPr/>
          <p:nvPr/>
        </p:nvSpPr>
        <p:spPr>
          <a:xfrm>
            <a:off x="1855304" y="954155"/>
            <a:ext cx="7951306" cy="39352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pic>
        <p:nvPicPr>
          <p:cNvPr id="5" name="Picture 4">
            <a:extLst>
              <a:ext uri="{FF2B5EF4-FFF2-40B4-BE49-F238E27FC236}">
                <a16:creationId xmlns:a16="http://schemas.microsoft.com/office/drawing/2014/main" id="{A45F72E6-EB04-45F3-899F-882B8AB49AE7}"/>
              </a:ext>
            </a:extLst>
          </p:cNvPr>
          <p:cNvPicPr/>
          <p:nvPr/>
        </p:nvPicPr>
        <p:blipFill rotWithShape="1">
          <a:blip r:embed="rId2"/>
          <a:srcRect l="15385" t="22805" r="58013" b="17332"/>
          <a:stretch/>
        </p:blipFill>
        <p:spPr bwMode="auto">
          <a:xfrm>
            <a:off x="1970226" y="1089754"/>
            <a:ext cx="1369323" cy="1560678"/>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E83F583A-2DD1-4240-AEA2-888031A0908D}"/>
              </a:ext>
            </a:extLst>
          </p:cNvPr>
          <p:cNvSpPr/>
          <p:nvPr/>
        </p:nvSpPr>
        <p:spPr>
          <a:xfrm>
            <a:off x="3339549" y="954154"/>
            <a:ext cx="6467061" cy="1815882"/>
          </a:xfrm>
          <a:prstGeom prst="rect">
            <a:avLst/>
          </a:prstGeom>
        </p:spPr>
        <p:txBody>
          <a:bodyPr wrap="square">
            <a:spAutoFit/>
          </a:bodyPr>
          <a:lstStyle/>
          <a:p>
            <a:pPr algn="just"/>
            <a:r>
              <a:rPr lang="en-US" sz="1400" dirty="0">
                <a:solidFill>
                  <a:schemeClr val="bg1"/>
                </a:solidFill>
              </a:rPr>
              <a:t>“The mob caught Bishop Edward Partridge and Charles Allen, and dragged them through the maddened crowd, which insulted and abused them along the road to the public square. Here two alternatives were presented them; either they must renounce their faith in the Book of Mormon or leave the county. The Book of Mormon they would not deny, nor consent to leave the county. Bishop Partridge, being permitted to speak, said that the saints had to suffer persecution in all ages of the world, and that he was willing to suffer for the sake of Christ, </a:t>
            </a:r>
          </a:p>
        </p:txBody>
      </p:sp>
      <p:sp>
        <p:nvSpPr>
          <p:cNvPr id="6" name="Rectangle 5">
            <a:extLst>
              <a:ext uri="{FF2B5EF4-FFF2-40B4-BE49-F238E27FC236}">
                <a16:creationId xmlns:a16="http://schemas.microsoft.com/office/drawing/2014/main" id="{DA743CD4-1231-4777-A946-86FF11F9DB01}"/>
              </a:ext>
            </a:extLst>
          </p:cNvPr>
          <p:cNvSpPr/>
          <p:nvPr/>
        </p:nvSpPr>
        <p:spPr>
          <a:xfrm>
            <a:off x="1877462" y="2642652"/>
            <a:ext cx="7929148" cy="2246769"/>
          </a:xfrm>
          <a:prstGeom prst="rect">
            <a:avLst/>
          </a:prstGeom>
        </p:spPr>
        <p:txBody>
          <a:bodyPr wrap="square">
            <a:spAutoFit/>
          </a:bodyPr>
          <a:lstStyle/>
          <a:p>
            <a:pPr algn="just"/>
            <a:r>
              <a:rPr lang="en-US" sz="1400" dirty="0">
                <a:solidFill>
                  <a:schemeClr val="bg1"/>
                </a:solidFill>
              </a:rPr>
              <a:t>as the saints in former ages had done; that he had done nothing which ought to offend anyone, and that if they abused him, they would injure an innocent man. Here his voice was drowned by the tumult of the crowd, many of whom were shouting: ‘Call upon your God to deliver you…!’ The two brethren, Partridge and Allen, were stripped of their clothing, and bedaubed with tar, mixed with lime, or pearl-ash, or some other flesh-eating acid, and a quantity of feathers scattered over them. They bore this cruel indignity and abuse with so much resignation and meekness that the crowd grew still, and appeared astonished at what they witnessed. The brethren were permitted to retire in silence” (B. H. Roberts, A Comprehensive History of the Church,1:333; see also Church History in the Fulness of Times Student Manual,2nd ed. [Church Educational System manual], 2003,133).</a:t>
            </a:r>
            <a:endParaRPr lang="en-US" sz="1400" dirty="0"/>
          </a:p>
        </p:txBody>
      </p:sp>
      <p:sp>
        <p:nvSpPr>
          <p:cNvPr id="7" name="Rectangle 6">
            <a:extLst>
              <a:ext uri="{FF2B5EF4-FFF2-40B4-BE49-F238E27FC236}">
                <a16:creationId xmlns:a16="http://schemas.microsoft.com/office/drawing/2014/main" id="{A26CC5EC-3399-40B9-8CDB-F32CA5B83F65}"/>
              </a:ext>
            </a:extLst>
          </p:cNvPr>
          <p:cNvSpPr/>
          <p:nvPr/>
        </p:nvSpPr>
        <p:spPr>
          <a:xfrm>
            <a:off x="1338470" y="5025020"/>
            <a:ext cx="8984974" cy="646331"/>
          </a:xfrm>
          <a:prstGeom prst="rect">
            <a:avLst/>
          </a:prstGeom>
        </p:spPr>
        <p:txBody>
          <a:bodyPr wrap="square">
            <a:spAutoFit/>
          </a:bodyPr>
          <a:lstStyle/>
          <a:p>
            <a:pPr algn="just"/>
            <a:r>
              <a:rPr lang="en-US" b="1" dirty="0">
                <a:solidFill>
                  <a:srgbClr val="FFFF00"/>
                </a:solidFill>
              </a:rPr>
              <a:t>What impresses you about how Charles Allen and Bishop Partridge responded to persecution?</a:t>
            </a:r>
          </a:p>
        </p:txBody>
      </p:sp>
    </p:spTree>
    <p:extLst>
      <p:ext uri="{BB962C8B-B14F-4D97-AF65-F5344CB8AC3E}">
        <p14:creationId xmlns:p14="http://schemas.microsoft.com/office/powerpoint/2010/main" val="33984454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3" name="Rectangle 2">
            <a:extLst>
              <a:ext uri="{FF2B5EF4-FFF2-40B4-BE49-F238E27FC236}">
                <a16:creationId xmlns:a16="http://schemas.microsoft.com/office/drawing/2014/main" id="{A9E07036-D771-4C7F-8191-B677A4F1A89B}"/>
              </a:ext>
            </a:extLst>
          </p:cNvPr>
          <p:cNvSpPr/>
          <p:nvPr/>
        </p:nvSpPr>
        <p:spPr>
          <a:xfrm>
            <a:off x="2862166" y="3075057"/>
            <a:ext cx="6467668" cy="707886"/>
          </a:xfrm>
          <a:prstGeom prst="rect">
            <a:avLst/>
          </a:prstGeom>
        </p:spPr>
        <p:txBody>
          <a:bodyPr wrap="none">
            <a:spAutoFit/>
          </a:bodyPr>
          <a:lstStyle/>
          <a:p>
            <a:r>
              <a:rPr lang="en-US" sz="4000" dirty="0">
                <a:solidFill>
                  <a:srgbClr val="FF0000"/>
                </a:solidFill>
                <a:latin typeface="Tw Cen MT Condensed" panose="020B0606020104020203" pitchFamily="34" charset="0"/>
              </a:rPr>
              <a:t>“The Lord explains when war is justified”</a:t>
            </a:r>
          </a:p>
        </p:txBody>
      </p:sp>
      <p:sp>
        <p:nvSpPr>
          <p:cNvPr id="7" name="Rectangle 6">
            <a:extLst>
              <a:ext uri="{FF2B5EF4-FFF2-40B4-BE49-F238E27FC236}">
                <a16:creationId xmlns:a16="http://schemas.microsoft.com/office/drawing/2014/main" id="{21EF28C1-78D8-4993-BC87-2BE82257B82B}"/>
              </a:ext>
            </a:extLst>
          </p:cNvPr>
          <p:cNvSpPr/>
          <p:nvPr/>
        </p:nvSpPr>
        <p:spPr>
          <a:xfrm>
            <a:off x="1193202" y="890974"/>
            <a:ext cx="4394152" cy="400110"/>
          </a:xfrm>
          <a:prstGeom prst="rect">
            <a:avLst/>
          </a:prstGeom>
        </p:spPr>
        <p:txBody>
          <a:bodyPr wrap="none">
            <a:spAutoFit/>
          </a:bodyPr>
          <a:lstStyle/>
          <a:p>
            <a:r>
              <a:rPr lang="en-US" sz="2000" b="1" dirty="0">
                <a:solidFill>
                  <a:schemeClr val="accent1">
                    <a:lumMod val="60000"/>
                    <a:lumOff val="40000"/>
                  </a:schemeClr>
                </a:solidFill>
              </a:rPr>
              <a:t>Doctrine and Covenants 98:32-38.</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3" name="Rectangle 2">
            <a:extLst>
              <a:ext uri="{FF2B5EF4-FFF2-40B4-BE49-F238E27FC236}">
                <a16:creationId xmlns:a16="http://schemas.microsoft.com/office/drawing/2014/main" id="{D3E40A55-E92A-4155-BD17-213D36A05BFF}"/>
              </a:ext>
            </a:extLst>
          </p:cNvPr>
          <p:cNvSpPr/>
          <p:nvPr/>
        </p:nvSpPr>
        <p:spPr>
          <a:xfrm>
            <a:off x="1388012" y="890974"/>
            <a:ext cx="5077031" cy="369332"/>
          </a:xfrm>
          <a:prstGeom prst="rect">
            <a:avLst/>
          </a:prstGeom>
        </p:spPr>
        <p:txBody>
          <a:bodyPr wrap="none">
            <a:spAutoFit/>
          </a:bodyPr>
          <a:lstStyle/>
          <a:p>
            <a:r>
              <a:rPr lang="en-US" b="1" dirty="0">
                <a:solidFill>
                  <a:srgbClr val="FFFF00"/>
                </a:solidFill>
              </a:rPr>
              <a:t>What do you think the Lord’s law on war is? </a:t>
            </a:r>
          </a:p>
        </p:txBody>
      </p:sp>
      <p:sp>
        <p:nvSpPr>
          <p:cNvPr id="9" name="Rectangle 8">
            <a:extLst>
              <a:ext uri="{FF2B5EF4-FFF2-40B4-BE49-F238E27FC236}">
                <a16:creationId xmlns:a16="http://schemas.microsoft.com/office/drawing/2014/main" id="{1B751DA1-25C3-46D3-AB4C-5BEF8B22F7E6}"/>
              </a:ext>
            </a:extLst>
          </p:cNvPr>
          <p:cNvSpPr/>
          <p:nvPr/>
        </p:nvSpPr>
        <p:spPr>
          <a:xfrm>
            <a:off x="1388012" y="1500574"/>
            <a:ext cx="3966150" cy="369332"/>
          </a:xfrm>
          <a:prstGeom prst="rect">
            <a:avLst/>
          </a:prstGeom>
        </p:spPr>
        <p:txBody>
          <a:bodyPr wrap="none">
            <a:spAutoFit/>
          </a:bodyPr>
          <a:lstStyle/>
          <a:p>
            <a:r>
              <a:rPr lang="en-US" b="1" dirty="0">
                <a:solidFill>
                  <a:schemeClr val="accent1">
                    <a:lumMod val="60000"/>
                    <a:lumOff val="40000"/>
                  </a:schemeClr>
                </a:solidFill>
              </a:rPr>
              <a:t>Doctrine and Covenants 98:32-34.</a:t>
            </a:r>
          </a:p>
        </p:txBody>
      </p:sp>
      <p:sp>
        <p:nvSpPr>
          <p:cNvPr id="4" name="Rectangle 3">
            <a:extLst>
              <a:ext uri="{FF2B5EF4-FFF2-40B4-BE49-F238E27FC236}">
                <a16:creationId xmlns:a16="http://schemas.microsoft.com/office/drawing/2014/main" id="{9A386EC5-8242-4935-B9DE-AEA09AFFA601}"/>
              </a:ext>
            </a:extLst>
          </p:cNvPr>
          <p:cNvSpPr/>
          <p:nvPr/>
        </p:nvSpPr>
        <p:spPr>
          <a:xfrm>
            <a:off x="1388011" y="1806645"/>
            <a:ext cx="8577623" cy="1569660"/>
          </a:xfrm>
          <a:prstGeom prst="rect">
            <a:avLst/>
          </a:prstGeom>
        </p:spPr>
        <p:txBody>
          <a:bodyPr wrap="square">
            <a:spAutoFit/>
          </a:bodyPr>
          <a:lstStyle/>
          <a:p>
            <a:pPr algn="just" fontAlgn="base"/>
            <a:r>
              <a:rPr lang="en-US" sz="1600" b="1" dirty="0">
                <a:solidFill>
                  <a:schemeClr val="accent6">
                    <a:lumMod val="20000"/>
                    <a:lumOff val="80000"/>
                  </a:schemeClr>
                </a:solidFill>
                <a:latin typeface="Palatino"/>
              </a:rPr>
              <a:t>32 </a:t>
            </a:r>
            <a:r>
              <a:rPr lang="en-US" sz="1600" dirty="0">
                <a:solidFill>
                  <a:schemeClr val="accent6">
                    <a:lumMod val="20000"/>
                    <a:lumOff val="80000"/>
                  </a:schemeClr>
                </a:solidFill>
                <a:latin typeface="Palatino"/>
              </a:rPr>
              <a:t>Behold, this is the law I gave unto my servant Nephi, and thy fathers, Joseph, and Jacob, and Isaac, and Abraham, and all mine ancient prophets and apostles.</a:t>
            </a:r>
          </a:p>
          <a:p>
            <a:pPr algn="just" fontAlgn="base"/>
            <a:r>
              <a:rPr lang="en-US" sz="1600" b="1" dirty="0">
                <a:solidFill>
                  <a:schemeClr val="accent6">
                    <a:lumMod val="20000"/>
                    <a:lumOff val="80000"/>
                  </a:schemeClr>
                </a:solidFill>
                <a:latin typeface="Palatino"/>
              </a:rPr>
              <a:t>33 </a:t>
            </a:r>
            <a:r>
              <a:rPr lang="en-US" sz="1600" dirty="0">
                <a:solidFill>
                  <a:schemeClr val="accent6">
                    <a:lumMod val="20000"/>
                    <a:lumOff val="80000"/>
                  </a:schemeClr>
                </a:solidFill>
                <a:latin typeface="Palatino"/>
              </a:rPr>
              <a:t>And again, this is the law that I gave unto mine ancients, that they should not go out unto battle against any nation, kindred, tongue, or people, save I, the Lord, commanded them.</a:t>
            </a:r>
          </a:p>
          <a:p>
            <a:pPr algn="just" fontAlgn="base"/>
            <a:r>
              <a:rPr lang="en-US" sz="1600" b="1" dirty="0">
                <a:solidFill>
                  <a:schemeClr val="accent6">
                    <a:lumMod val="20000"/>
                    <a:lumOff val="80000"/>
                  </a:schemeClr>
                </a:solidFill>
                <a:latin typeface="Palatino"/>
              </a:rPr>
              <a:t>34 </a:t>
            </a:r>
            <a:r>
              <a:rPr lang="en-US" sz="1600" dirty="0">
                <a:solidFill>
                  <a:schemeClr val="accent6">
                    <a:lumMod val="20000"/>
                    <a:lumOff val="80000"/>
                  </a:schemeClr>
                </a:solidFill>
                <a:latin typeface="Palatino"/>
              </a:rPr>
              <a:t>And if any nation, tongue, or people should proclaim war against them, they should first lift a standard of peace unto that people, nation, or tongue;</a:t>
            </a:r>
            <a:endParaRPr lang="en-US" sz="1600" b="0" i="0" dirty="0">
              <a:solidFill>
                <a:schemeClr val="accent6">
                  <a:lumMod val="20000"/>
                  <a:lumOff val="80000"/>
                </a:schemeClr>
              </a:solidFill>
              <a:effectLst/>
              <a:latin typeface="Palatino"/>
            </a:endParaRPr>
          </a:p>
        </p:txBody>
      </p:sp>
      <p:sp>
        <p:nvSpPr>
          <p:cNvPr id="5" name="Rectangle 4">
            <a:extLst>
              <a:ext uri="{FF2B5EF4-FFF2-40B4-BE49-F238E27FC236}">
                <a16:creationId xmlns:a16="http://schemas.microsoft.com/office/drawing/2014/main" id="{86708296-7D81-43E7-BE9F-231931AE5250}"/>
              </a:ext>
            </a:extLst>
          </p:cNvPr>
          <p:cNvSpPr/>
          <p:nvPr/>
        </p:nvSpPr>
        <p:spPr>
          <a:xfrm>
            <a:off x="1388010" y="3376305"/>
            <a:ext cx="5248553" cy="369332"/>
          </a:xfrm>
          <a:prstGeom prst="rect">
            <a:avLst/>
          </a:prstGeom>
        </p:spPr>
        <p:txBody>
          <a:bodyPr wrap="none">
            <a:spAutoFit/>
          </a:bodyPr>
          <a:lstStyle/>
          <a:p>
            <a:r>
              <a:rPr lang="en-US" b="1" dirty="0">
                <a:solidFill>
                  <a:srgbClr val="FFFF00"/>
                </a:solidFill>
              </a:rPr>
              <a:t>What was the law given to ancient prophets? </a:t>
            </a:r>
          </a:p>
        </p:txBody>
      </p:sp>
      <p:sp>
        <p:nvSpPr>
          <p:cNvPr id="6" name="Rectangle 5">
            <a:extLst>
              <a:ext uri="{FF2B5EF4-FFF2-40B4-BE49-F238E27FC236}">
                <a16:creationId xmlns:a16="http://schemas.microsoft.com/office/drawing/2014/main" id="{FCC43DF6-5242-40D4-B117-2A076285F09E}"/>
              </a:ext>
            </a:extLst>
          </p:cNvPr>
          <p:cNvSpPr/>
          <p:nvPr/>
        </p:nvSpPr>
        <p:spPr>
          <a:xfrm>
            <a:off x="4408230" y="3825150"/>
            <a:ext cx="3118418" cy="369332"/>
          </a:xfrm>
          <a:prstGeom prst="rect">
            <a:avLst/>
          </a:prstGeom>
        </p:spPr>
        <p:txBody>
          <a:bodyPr wrap="none">
            <a:spAutoFit/>
          </a:bodyPr>
          <a:lstStyle/>
          <a:p>
            <a:r>
              <a:rPr lang="en-US" i="1" dirty="0">
                <a:effectLst>
                  <a:outerShdw blurRad="38100" dist="38100" dir="2700000" algn="tl">
                    <a:srgbClr val="000000">
                      <a:alpha val="43137"/>
                    </a:srgbClr>
                  </a:outerShdw>
                </a:effectLst>
                <a:latin typeface="Arial Black" panose="020B0A04020102020204" pitchFamily="34" charset="0"/>
              </a:rPr>
              <a:t>The Lord’s Law on War.</a:t>
            </a:r>
          </a:p>
        </p:txBody>
      </p:sp>
      <p:sp>
        <p:nvSpPr>
          <p:cNvPr id="7" name="Rectangle 6">
            <a:extLst>
              <a:ext uri="{FF2B5EF4-FFF2-40B4-BE49-F238E27FC236}">
                <a16:creationId xmlns:a16="http://schemas.microsoft.com/office/drawing/2014/main" id="{FA5ABD15-C224-4128-A232-089A38CB16E7}"/>
              </a:ext>
            </a:extLst>
          </p:cNvPr>
          <p:cNvSpPr/>
          <p:nvPr/>
        </p:nvSpPr>
        <p:spPr>
          <a:xfrm>
            <a:off x="1360229" y="4273996"/>
            <a:ext cx="8896953" cy="361637"/>
          </a:xfrm>
          <a:prstGeom prst="rect">
            <a:avLst/>
          </a:prstGeom>
        </p:spPr>
        <p:txBody>
          <a:bodyPr wrap="square">
            <a:spAutoFit/>
          </a:bodyPr>
          <a:lstStyle/>
          <a:p>
            <a:pPr algn="just"/>
            <a:r>
              <a:rPr lang="en-US" sz="1750" b="1" dirty="0">
                <a:solidFill>
                  <a:srgbClr val="FFFF00"/>
                </a:solidFill>
              </a:rPr>
              <a:t>What were the ancient prophets to do if someone declared war against them?</a:t>
            </a:r>
          </a:p>
        </p:txBody>
      </p:sp>
      <p:sp>
        <p:nvSpPr>
          <p:cNvPr id="16" name="Rectangle 15">
            <a:extLst>
              <a:ext uri="{FF2B5EF4-FFF2-40B4-BE49-F238E27FC236}">
                <a16:creationId xmlns:a16="http://schemas.microsoft.com/office/drawing/2014/main" id="{2F9C87D5-FA60-4F7C-AAAD-BED587FD2FE4}"/>
              </a:ext>
            </a:extLst>
          </p:cNvPr>
          <p:cNvSpPr/>
          <p:nvPr/>
        </p:nvSpPr>
        <p:spPr>
          <a:xfrm>
            <a:off x="4408230" y="4715147"/>
            <a:ext cx="3118418" cy="369332"/>
          </a:xfrm>
          <a:prstGeom prst="rect">
            <a:avLst/>
          </a:prstGeom>
        </p:spPr>
        <p:txBody>
          <a:bodyPr wrap="none">
            <a:spAutoFit/>
          </a:bodyPr>
          <a:lstStyle/>
          <a:p>
            <a:r>
              <a:rPr lang="en-US" i="1" dirty="0">
                <a:effectLst>
                  <a:outerShdw blurRad="38100" dist="38100" dir="2700000" algn="tl">
                    <a:srgbClr val="000000">
                      <a:alpha val="43137"/>
                    </a:srgbClr>
                  </a:outerShdw>
                </a:effectLst>
                <a:latin typeface="Arial Black" panose="020B0A04020102020204" pitchFamily="34" charset="0"/>
              </a:rPr>
              <a:t>The Lord’s Law on War.</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25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6" grpId="0"/>
      <p:bldP spid="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102</a:t>
            </a:r>
          </a:p>
        </p:txBody>
      </p:sp>
      <p:sp>
        <p:nvSpPr>
          <p:cNvPr id="12" name="Rectangle 11">
            <a:extLst>
              <a:ext uri="{FF2B5EF4-FFF2-40B4-BE49-F238E27FC236}">
                <a16:creationId xmlns:a16="http://schemas.microsoft.com/office/drawing/2014/main" id="{1413A143-3101-4832-AD3A-617D9DE76F93}"/>
              </a:ext>
            </a:extLst>
          </p:cNvPr>
          <p:cNvSpPr/>
          <p:nvPr/>
        </p:nvSpPr>
        <p:spPr>
          <a:xfrm>
            <a:off x="1335003" y="1036748"/>
            <a:ext cx="3966150" cy="369332"/>
          </a:xfrm>
          <a:prstGeom prst="rect">
            <a:avLst/>
          </a:prstGeom>
        </p:spPr>
        <p:txBody>
          <a:bodyPr wrap="none">
            <a:spAutoFit/>
          </a:bodyPr>
          <a:lstStyle/>
          <a:p>
            <a:r>
              <a:rPr lang="en-US" b="1" dirty="0">
                <a:solidFill>
                  <a:schemeClr val="accent1">
                    <a:lumMod val="60000"/>
                    <a:lumOff val="40000"/>
                  </a:schemeClr>
                </a:solidFill>
              </a:rPr>
              <a:t>Doctrine and Covenants 98:35-38.</a:t>
            </a:r>
          </a:p>
        </p:txBody>
      </p:sp>
      <p:sp>
        <p:nvSpPr>
          <p:cNvPr id="3" name="Rectangle 2">
            <a:extLst>
              <a:ext uri="{FF2B5EF4-FFF2-40B4-BE49-F238E27FC236}">
                <a16:creationId xmlns:a16="http://schemas.microsoft.com/office/drawing/2014/main" id="{CEB4B55A-7955-4854-A4E1-6EDECB8E73D6}"/>
              </a:ext>
            </a:extLst>
          </p:cNvPr>
          <p:cNvSpPr/>
          <p:nvPr/>
        </p:nvSpPr>
        <p:spPr>
          <a:xfrm>
            <a:off x="1335001" y="1302277"/>
            <a:ext cx="9054701" cy="2062103"/>
          </a:xfrm>
          <a:prstGeom prst="rect">
            <a:avLst/>
          </a:prstGeom>
        </p:spPr>
        <p:txBody>
          <a:bodyPr wrap="square">
            <a:spAutoFit/>
          </a:bodyPr>
          <a:lstStyle/>
          <a:p>
            <a:pPr algn="just" fontAlgn="base"/>
            <a:r>
              <a:rPr lang="en-US" sz="1600" b="1" dirty="0">
                <a:solidFill>
                  <a:schemeClr val="accent6">
                    <a:lumMod val="20000"/>
                    <a:lumOff val="80000"/>
                  </a:schemeClr>
                </a:solidFill>
                <a:latin typeface="Palatino"/>
              </a:rPr>
              <a:t>35 </a:t>
            </a:r>
            <a:r>
              <a:rPr lang="en-US" sz="1600" dirty="0">
                <a:solidFill>
                  <a:schemeClr val="accent6">
                    <a:lumMod val="20000"/>
                    <a:lumOff val="80000"/>
                  </a:schemeClr>
                </a:solidFill>
                <a:latin typeface="Palatino"/>
              </a:rPr>
              <a:t>And if that people did not accept the offering of peace, neither the second nor the third time, they should bring these testimonies before the Lord;</a:t>
            </a:r>
          </a:p>
          <a:p>
            <a:pPr algn="just" fontAlgn="base"/>
            <a:r>
              <a:rPr lang="en-US" sz="1600" b="1" dirty="0">
                <a:solidFill>
                  <a:schemeClr val="accent6">
                    <a:lumMod val="20000"/>
                    <a:lumOff val="80000"/>
                  </a:schemeClr>
                </a:solidFill>
                <a:latin typeface="Palatino"/>
              </a:rPr>
              <a:t>36 </a:t>
            </a:r>
            <a:r>
              <a:rPr lang="en-US" sz="1600" dirty="0">
                <a:solidFill>
                  <a:schemeClr val="accent6">
                    <a:lumMod val="20000"/>
                    <a:lumOff val="80000"/>
                  </a:schemeClr>
                </a:solidFill>
                <a:latin typeface="Palatino"/>
              </a:rPr>
              <a:t>Then I, the Lord, would give unto them a commandment, and justify them in going out to battle against that nation, tongue, or people.</a:t>
            </a:r>
          </a:p>
          <a:p>
            <a:pPr algn="just" fontAlgn="base"/>
            <a:r>
              <a:rPr lang="en-US" sz="1600" b="1" dirty="0">
                <a:solidFill>
                  <a:schemeClr val="accent6">
                    <a:lumMod val="20000"/>
                    <a:lumOff val="80000"/>
                  </a:schemeClr>
                </a:solidFill>
                <a:latin typeface="Palatino"/>
              </a:rPr>
              <a:t>37 </a:t>
            </a:r>
            <a:r>
              <a:rPr lang="en-US" sz="1600" dirty="0">
                <a:solidFill>
                  <a:schemeClr val="accent6">
                    <a:lumMod val="20000"/>
                    <a:lumOff val="80000"/>
                  </a:schemeClr>
                </a:solidFill>
                <a:latin typeface="Palatino"/>
              </a:rPr>
              <a:t>And I, the Lord, would fight their battles, and their children’s battles, and their children’s children’s, until they had avenged themselves on all their enemies, to the third and fourth generation.</a:t>
            </a:r>
          </a:p>
          <a:p>
            <a:pPr algn="just" fontAlgn="base"/>
            <a:r>
              <a:rPr lang="en-US" sz="1600" b="1" dirty="0">
                <a:solidFill>
                  <a:schemeClr val="accent6">
                    <a:lumMod val="20000"/>
                    <a:lumOff val="80000"/>
                  </a:schemeClr>
                </a:solidFill>
                <a:latin typeface="Palatino"/>
              </a:rPr>
              <a:t>38 </a:t>
            </a:r>
            <a:r>
              <a:rPr lang="en-US" sz="1600" dirty="0">
                <a:solidFill>
                  <a:schemeClr val="accent6">
                    <a:lumMod val="20000"/>
                    <a:lumOff val="80000"/>
                  </a:schemeClr>
                </a:solidFill>
                <a:latin typeface="Palatino"/>
              </a:rPr>
              <a:t>Behold, this is an ensample unto all people, saith the Lord your God, for justification before me.</a:t>
            </a:r>
            <a:endParaRPr lang="en-US" sz="1600" b="0" i="0" dirty="0">
              <a:solidFill>
                <a:schemeClr val="accent6">
                  <a:lumMod val="20000"/>
                  <a:lumOff val="80000"/>
                </a:schemeClr>
              </a:solidFill>
              <a:effectLst/>
              <a:latin typeface="Palatino"/>
            </a:endParaRPr>
          </a:p>
        </p:txBody>
      </p:sp>
      <p:sp>
        <p:nvSpPr>
          <p:cNvPr id="6" name="Rectangle 5">
            <a:extLst>
              <a:ext uri="{FF2B5EF4-FFF2-40B4-BE49-F238E27FC236}">
                <a16:creationId xmlns:a16="http://schemas.microsoft.com/office/drawing/2014/main" id="{8EB92247-B7C3-4789-89B5-A2D25B820C51}"/>
              </a:ext>
            </a:extLst>
          </p:cNvPr>
          <p:cNvSpPr/>
          <p:nvPr/>
        </p:nvSpPr>
        <p:spPr>
          <a:xfrm>
            <a:off x="1335001" y="3442826"/>
            <a:ext cx="7596963" cy="369332"/>
          </a:xfrm>
          <a:prstGeom prst="rect">
            <a:avLst/>
          </a:prstGeom>
        </p:spPr>
        <p:txBody>
          <a:bodyPr wrap="square">
            <a:spAutoFit/>
          </a:bodyPr>
          <a:lstStyle/>
          <a:p>
            <a:r>
              <a:rPr lang="en-US" b="1" dirty="0">
                <a:solidFill>
                  <a:srgbClr val="FFFF00"/>
                </a:solidFill>
              </a:rPr>
              <a:t>What can we learn from these verses about the Lord’s law on war?</a:t>
            </a:r>
          </a:p>
        </p:txBody>
      </p:sp>
      <p:sp>
        <p:nvSpPr>
          <p:cNvPr id="8" name="Rectangle 7">
            <a:extLst>
              <a:ext uri="{FF2B5EF4-FFF2-40B4-BE49-F238E27FC236}">
                <a16:creationId xmlns:a16="http://schemas.microsoft.com/office/drawing/2014/main" id="{E35B4EC1-AA6F-4BC3-AF2F-966F406568D3}"/>
              </a:ext>
            </a:extLst>
          </p:cNvPr>
          <p:cNvSpPr/>
          <p:nvPr/>
        </p:nvSpPr>
        <p:spPr>
          <a:xfrm>
            <a:off x="1335001" y="3812158"/>
            <a:ext cx="7596962"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War can be justified under circumstances prescribed by the Lord.</a:t>
            </a:r>
          </a:p>
        </p:txBody>
      </p:sp>
      <p:sp>
        <p:nvSpPr>
          <p:cNvPr id="14" name="Rectangle 13">
            <a:extLst>
              <a:ext uri="{FF2B5EF4-FFF2-40B4-BE49-F238E27FC236}">
                <a16:creationId xmlns:a16="http://schemas.microsoft.com/office/drawing/2014/main" id="{6F2D53A1-10FF-456A-AC5D-3459DD8CBF69}"/>
              </a:ext>
            </a:extLst>
          </p:cNvPr>
          <p:cNvSpPr/>
          <p:nvPr/>
        </p:nvSpPr>
        <p:spPr>
          <a:xfrm>
            <a:off x="4536791" y="4366156"/>
            <a:ext cx="3118418" cy="369332"/>
          </a:xfrm>
          <a:prstGeom prst="rect">
            <a:avLst/>
          </a:prstGeom>
        </p:spPr>
        <p:txBody>
          <a:bodyPr wrap="none">
            <a:spAutoFit/>
          </a:bodyPr>
          <a:lstStyle/>
          <a:p>
            <a:r>
              <a:rPr lang="en-US" i="1" dirty="0">
                <a:effectLst>
                  <a:outerShdw blurRad="38100" dist="38100" dir="2700000" algn="tl">
                    <a:srgbClr val="000000">
                      <a:alpha val="43137"/>
                    </a:srgbClr>
                  </a:outerShdw>
                </a:effectLst>
                <a:latin typeface="Arial Black" panose="020B0A04020102020204" pitchFamily="34" charset="0"/>
              </a:rPr>
              <a:t>The Lord’s Law on War.</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4"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0</TotalTime>
  <Words>1190</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PMingLiU-ExtB</vt:lpstr>
      <vt:lpstr>Yu Gothic UI Semibold</vt:lpstr>
      <vt:lpstr>Arial</vt:lpstr>
      <vt:lpstr>Arial Black</vt:lpstr>
      <vt:lpstr>Calibri</vt:lpstr>
      <vt:lpstr>Century Gothic</vt:lpstr>
      <vt:lpstr>Leelawadee UI Semilight</vt:lpstr>
      <vt:lpstr>Microsoft Himalaya</vt:lpstr>
      <vt:lpstr>Mongolian Baiti</vt:lpstr>
      <vt:lpstr>MV Boli</vt:lpstr>
      <vt:lpstr>Palatino</vt:lpstr>
      <vt:lpstr>Tw Cen MT Condensed</vt:lpstr>
      <vt:lpstr>Wingdings 3</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2670</cp:revision>
  <dcterms:created xsi:type="dcterms:W3CDTF">2018-08-29T04:26:39Z</dcterms:created>
  <dcterms:modified xsi:type="dcterms:W3CDTF">2018-10-11T21:12:58Z</dcterms:modified>
</cp:coreProperties>
</file>