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85" r:id="rId1"/>
  </p:sldMasterIdLst>
  <p:notesMasterIdLst>
    <p:notesMasterId r:id="rId19"/>
  </p:notesMasterIdLst>
  <p:sldIdLst>
    <p:sldId id="296" r:id="rId2"/>
    <p:sldId id="304" r:id="rId3"/>
    <p:sldId id="299" r:id="rId4"/>
    <p:sldId id="308" r:id="rId5"/>
    <p:sldId id="305" r:id="rId6"/>
    <p:sldId id="314" r:id="rId7"/>
    <p:sldId id="307" r:id="rId8"/>
    <p:sldId id="309" r:id="rId9"/>
    <p:sldId id="310" r:id="rId10"/>
    <p:sldId id="311" r:id="rId11"/>
    <p:sldId id="312" r:id="rId12"/>
    <p:sldId id="316" r:id="rId13"/>
    <p:sldId id="317" r:id="rId14"/>
    <p:sldId id="306" r:id="rId15"/>
    <p:sldId id="318" r:id="rId16"/>
    <p:sldId id="321" r:id="rId17"/>
    <p:sldId id="31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D6E513"/>
    <a:srgbClr val="CC0000"/>
    <a:srgbClr val="FFD757"/>
    <a:srgbClr val="13BD23"/>
    <a:srgbClr val="E6E6E6"/>
    <a:srgbClr val="D88028"/>
    <a:srgbClr val="A7897B"/>
    <a:srgbClr val="B9B93A"/>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364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1812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6707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68676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6970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93879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82308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04143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5508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068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6860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7348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0783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5082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9610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8345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2057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10/11/2018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77173263"/>
      </p:ext>
    </p:extLst>
  </p:cSld>
  <p:clrMap bg1="dk1" tx1="lt1" bg2="dk2" tx2="lt2" accent1="accent1" accent2="accent2" accent3="accent3" accent4="accent4" accent5="accent5" accent6="accent6" hlink="hlink" folHlink="folHlink"/>
  <p:sldLayoutIdLst>
    <p:sldLayoutId id="2147484786" r:id="rId1"/>
    <p:sldLayoutId id="2147484787" r:id="rId2"/>
    <p:sldLayoutId id="2147484788" r:id="rId3"/>
    <p:sldLayoutId id="2147484789" r:id="rId4"/>
    <p:sldLayoutId id="2147484790" r:id="rId5"/>
    <p:sldLayoutId id="2147484791" r:id="rId6"/>
    <p:sldLayoutId id="2147484792" r:id="rId7"/>
    <p:sldLayoutId id="2147484793" r:id="rId8"/>
    <p:sldLayoutId id="2147484794" r:id="rId9"/>
    <p:sldLayoutId id="2147484795" r:id="rId10"/>
    <p:sldLayoutId id="2147484796" r:id="rId11"/>
    <p:sldLayoutId id="2147484797" r:id="rId12"/>
    <p:sldLayoutId id="2147484798" r:id="rId13"/>
    <p:sldLayoutId id="2147484799" r:id="rId14"/>
    <p:sldLayoutId id="2147484800" r:id="rId15"/>
    <p:sldLayoutId id="2147484801" r:id="rId16"/>
    <p:sldLayoutId id="214748480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D2A5B58-069C-4A2A-9135-FCC7BE4352A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8" name="Rectangle 7">
            <a:extLst>
              <a:ext uri="{FF2B5EF4-FFF2-40B4-BE49-F238E27FC236}">
                <a16:creationId xmlns:a16="http://schemas.microsoft.com/office/drawing/2014/main" id="{ED72E156-3E1C-49FE-AFDB-4799878CE65A}"/>
              </a:ext>
            </a:extLst>
          </p:cNvPr>
          <p:cNvSpPr/>
          <p:nvPr/>
        </p:nvSpPr>
        <p:spPr>
          <a:xfrm>
            <a:off x="1264644" y="890974"/>
            <a:ext cx="3480440" cy="369332"/>
          </a:xfrm>
          <a:prstGeom prst="rect">
            <a:avLst/>
          </a:prstGeom>
        </p:spPr>
        <p:txBody>
          <a:bodyPr wrap="none">
            <a:spAutoFit/>
          </a:bodyPr>
          <a:lstStyle/>
          <a:p>
            <a:r>
              <a:rPr lang="en-US" b="1" dirty="0">
                <a:solidFill>
                  <a:schemeClr val="bg1"/>
                </a:solidFill>
              </a:rPr>
              <a:t>Doctrine and Covenants 98:3.</a:t>
            </a:r>
          </a:p>
        </p:txBody>
      </p:sp>
      <p:sp>
        <p:nvSpPr>
          <p:cNvPr id="2" name="Rectangle 1">
            <a:extLst>
              <a:ext uri="{FF2B5EF4-FFF2-40B4-BE49-F238E27FC236}">
                <a16:creationId xmlns:a16="http://schemas.microsoft.com/office/drawing/2014/main" id="{7C775266-B5A1-42A1-BBBD-8D9848EDE82F}"/>
              </a:ext>
            </a:extLst>
          </p:cNvPr>
          <p:cNvSpPr/>
          <p:nvPr/>
        </p:nvSpPr>
        <p:spPr>
          <a:xfrm>
            <a:off x="1264643" y="2345788"/>
            <a:ext cx="9539344"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we give thanks in all things and wait patiently on the Lord, then the Lord can make our afflictions work together for our good.</a:t>
            </a:r>
          </a:p>
        </p:txBody>
      </p:sp>
      <p:sp>
        <p:nvSpPr>
          <p:cNvPr id="10" name="Rectangle 9">
            <a:extLst>
              <a:ext uri="{FF2B5EF4-FFF2-40B4-BE49-F238E27FC236}">
                <a16:creationId xmlns:a16="http://schemas.microsoft.com/office/drawing/2014/main" id="{C2357B24-04EA-4D89-A9E6-1C7644D653E7}"/>
              </a:ext>
            </a:extLst>
          </p:cNvPr>
          <p:cNvSpPr/>
          <p:nvPr/>
        </p:nvSpPr>
        <p:spPr>
          <a:xfrm>
            <a:off x="1264643" y="1189966"/>
            <a:ext cx="9370531" cy="923330"/>
          </a:xfrm>
          <a:prstGeom prst="rect">
            <a:avLst/>
          </a:prstGeom>
        </p:spPr>
        <p:txBody>
          <a:bodyPr wrap="square">
            <a:spAutoFit/>
          </a:bodyPr>
          <a:lstStyle/>
          <a:p>
            <a:pPr algn="just"/>
            <a:r>
              <a:rPr lang="en-US" dirty="0">
                <a:solidFill>
                  <a:schemeClr val="bg1"/>
                </a:solidFill>
                <a:latin typeface="Palatino"/>
              </a:rPr>
              <a:t>Therefore, he giveth this promise unto you, with an immutable covenant that they shall be fulfilled; and all things wherewith you have been afflicted shall work together for your good, and to my name’s glory, saith the Lord.</a:t>
            </a:r>
            <a:endParaRPr lang="en-US" dirty="0">
              <a:solidFill>
                <a:schemeClr val="bg1"/>
              </a:solidFill>
            </a:endParaRPr>
          </a:p>
        </p:txBody>
      </p:sp>
      <p:sp>
        <p:nvSpPr>
          <p:cNvPr id="11" name="Rectangle 10">
            <a:extLst>
              <a:ext uri="{FF2B5EF4-FFF2-40B4-BE49-F238E27FC236}">
                <a16:creationId xmlns:a16="http://schemas.microsoft.com/office/drawing/2014/main" id="{60A5E3F8-76C0-4E6A-880A-A2F16086E739}"/>
              </a:ext>
            </a:extLst>
          </p:cNvPr>
          <p:cNvSpPr/>
          <p:nvPr/>
        </p:nvSpPr>
        <p:spPr>
          <a:xfrm>
            <a:off x="1264643" y="3198778"/>
            <a:ext cx="7755987" cy="369332"/>
          </a:xfrm>
          <a:prstGeom prst="rect">
            <a:avLst/>
          </a:prstGeom>
        </p:spPr>
        <p:txBody>
          <a:bodyPr wrap="square">
            <a:spAutoFit/>
          </a:bodyPr>
          <a:lstStyle/>
          <a:p>
            <a:r>
              <a:rPr lang="en-US" b="1" dirty="0">
                <a:solidFill>
                  <a:schemeClr val="bg1"/>
                </a:solidFill>
              </a:rPr>
              <a:t>In what ways did afflictions bring about good in that person’s life?</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 calcmode="lin" valueType="num">
                                      <p:cBhvr>
                                        <p:cTn id="14" dur="1000" fill="hold"/>
                                        <p:tgtEl>
                                          <p:spTgt spid="11"/>
                                        </p:tgtEl>
                                        <p:attrNameLst>
                                          <p:attrName>style.rotation</p:attrName>
                                        </p:attrNameLst>
                                      </p:cBhvr>
                                      <p:tavLst>
                                        <p:tav tm="0">
                                          <p:val>
                                            <p:fltVal val="90"/>
                                          </p:val>
                                        </p:tav>
                                        <p:tav tm="100000">
                                          <p:val>
                                            <p:fltVal val="0"/>
                                          </p:val>
                                        </p:tav>
                                      </p:tavLst>
                                    </p:anim>
                                    <p:animEffect transition="in" filter="fade">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942B0294-C23A-49EF-93B2-12D2E7CC02A7}"/>
              </a:ext>
            </a:extLst>
          </p:cNvPr>
          <p:cNvSpPr/>
          <p:nvPr/>
        </p:nvSpPr>
        <p:spPr>
          <a:xfrm>
            <a:off x="2691618" y="2767280"/>
            <a:ext cx="6808763" cy="1323439"/>
          </a:xfrm>
          <a:prstGeom prst="rect">
            <a:avLst/>
          </a:prstGeom>
        </p:spPr>
        <p:txBody>
          <a:bodyPr wrap="square">
            <a:spAutoFit/>
          </a:bodyPr>
          <a:lstStyle/>
          <a:p>
            <a:pPr algn="ctr"/>
            <a:r>
              <a:rPr lang="en-US" sz="4000" dirty="0">
                <a:solidFill>
                  <a:schemeClr val="bg1"/>
                </a:solidFill>
                <a:latin typeface="Mongolian Baiti" panose="03000500000000000000" pitchFamily="66" charset="0"/>
                <a:cs typeface="Mongolian Baiti" panose="03000500000000000000" pitchFamily="66" charset="0"/>
              </a:rPr>
              <a:t>“The Lord counsels the Saints to befriend the law of the land”</a:t>
            </a:r>
          </a:p>
        </p:txBody>
      </p:sp>
      <p:sp>
        <p:nvSpPr>
          <p:cNvPr id="9" name="Rectangle 8">
            <a:extLst>
              <a:ext uri="{FF2B5EF4-FFF2-40B4-BE49-F238E27FC236}">
                <a16:creationId xmlns:a16="http://schemas.microsoft.com/office/drawing/2014/main" id="{E006D70E-698A-41F2-9C2B-32D244B468CF}"/>
              </a:ext>
            </a:extLst>
          </p:cNvPr>
          <p:cNvSpPr/>
          <p:nvPr/>
        </p:nvSpPr>
        <p:spPr>
          <a:xfrm>
            <a:off x="1264644" y="890974"/>
            <a:ext cx="3836307" cy="369332"/>
          </a:xfrm>
          <a:prstGeom prst="rect">
            <a:avLst/>
          </a:prstGeom>
        </p:spPr>
        <p:txBody>
          <a:bodyPr wrap="none">
            <a:spAutoFit/>
          </a:bodyPr>
          <a:lstStyle/>
          <a:p>
            <a:r>
              <a:rPr lang="en-US" b="1" dirty="0">
                <a:solidFill>
                  <a:schemeClr val="bg1"/>
                </a:solidFill>
              </a:rPr>
              <a:t>Doctrine and Covenants 98:4-10.</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3" name="Rectangle 2">
            <a:extLst>
              <a:ext uri="{FF2B5EF4-FFF2-40B4-BE49-F238E27FC236}">
                <a16:creationId xmlns:a16="http://schemas.microsoft.com/office/drawing/2014/main" id="{D42C6B88-5EAD-4284-AE8F-BDE5FB091902}"/>
              </a:ext>
            </a:extLst>
          </p:cNvPr>
          <p:cNvSpPr/>
          <p:nvPr/>
        </p:nvSpPr>
        <p:spPr>
          <a:xfrm>
            <a:off x="1264644" y="1175899"/>
            <a:ext cx="8962568" cy="1200329"/>
          </a:xfrm>
          <a:prstGeom prst="rect">
            <a:avLst/>
          </a:prstGeom>
        </p:spPr>
        <p:txBody>
          <a:bodyPr wrap="square">
            <a:spAutoFit/>
          </a:bodyPr>
          <a:lstStyle/>
          <a:p>
            <a:pPr algn="just" fontAlgn="base"/>
            <a:r>
              <a:rPr lang="en-US" b="1" dirty="0">
                <a:solidFill>
                  <a:schemeClr val="bg1"/>
                </a:solidFill>
                <a:latin typeface="Palatino"/>
              </a:rPr>
              <a:t>9 </a:t>
            </a:r>
            <a:r>
              <a:rPr lang="en-US" dirty="0">
                <a:solidFill>
                  <a:schemeClr val="bg1"/>
                </a:solidFill>
                <a:latin typeface="Palatino"/>
              </a:rPr>
              <a:t>Nevertheless, when the wicked rule the people mourn.</a:t>
            </a:r>
          </a:p>
          <a:p>
            <a:pPr algn="just" fontAlgn="base"/>
            <a:r>
              <a:rPr lang="en-US" b="1" dirty="0">
                <a:solidFill>
                  <a:schemeClr val="bg1"/>
                </a:solidFill>
                <a:latin typeface="Palatino"/>
              </a:rPr>
              <a:t>10 </a:t>
            </a:r>
            <a:r>
              <a:rPr lang="en-US" dirty="0">
                <a:solidFill>
                  <a:schemeClr val="bg1"/>
                </a:solidFill>
                <a:latin typeface="Palatino"/>
              </a:rPr>
              <a:t>Wherefore, honest men and wise men should be sought for diligently, and good men and wise men ye should observe to uphold; otherwise whatsoever is less than these cometh of evil.</a:t>
            </a:r>
            <a:endParaRPr lang="en-US" b="0" i="0" dirty="0">
              <a:solidFill>
                <a:schemeClr val="bg1"/>
              </a:solidFill>
              <a:effectLst/>
              <a:latin typeface="Palatino"/>
            </a:endParaRPr>
          </a:p>
        </p:txBody>
      </p:sp>
      <p:sp>
        <p:nvSpPr>
          <p:cNvPr id="4" name="Rectangle 3">
            <a:extLst>
              <a:ext uri="{FF2B5EF4-FFF2-40B4-BE49-F238E27FC236}">
                <a16:creationId xmlns:a16="http://schemas.microsoft.com/office/drawing/2014/main" id="{805B927B-8589-4577-A338-424BAD2138FB}"/>
              </a:ext>
            </a:extLst>
          </p:cNvPr>
          <p:cNvSpPr/>
          <p:nvPr/>
        </p:nvSpPr>
        <p:spPr>
          <a:xfrm>
            <a:off x="1264643" y="2505670"/>
            <a:ext cx="8962567" cy="646331"/>
          </a:xfrm>
          <a:prstGeom prst="rect">
            <a:avLst/>
          </a:prstGeom>
        </p:spPr>
        <p:txBody>
          <a:bodyPr wrap="square">
            <a:spAutoFit/>
          </a:bodyPr>
          <a:lstStyle/>
          <a:p>
            <a:pPr algn="just"/>
            <a:r>
              <a:rPr lang="en-US" b="1" dirty="0">
                <a:solidFill>
                  <a:schemeClr val="bg1"/>
                </a:solidFill>
              </a:rPr>
              <a:t>How could the Lord’s counsel in Doctrine and Covenants 98:4–10 help us today in whatever country we live?</a:t>
            </a:r>
          </a:p>
        </p:txBody>
      </p:sp>
      <p:sp>
        <p:nvSpPr>
          <p:cNvPr id="9" name="Rectangle 8">
            <a:extLst>
              <a:ext uri="{FF2B5EF4-FFF2-40B4-BE49-F238E27FC236}">
                <a16:creationId xmlns:a16="http://schemas.microsoft.com/office/drawing/2014/main" id="{43E6566C-A72B-460C-9375-0A4B9C77E745}"/>
              </a:ext>
            </a:extLst>
          </p:cNvPr>
          <p:cNvSpPr/>
          <p:nvPr/>
        </p:nvSpPr>
        <p:spPr>
          <a:xfrm>
            <a:off x="1264644" y="890974"/>
            <a:ext cx="3836307" cy="369332"/>
          </a:xfrm>
          <a:prstGeom prst="rect">
            <a:avLst/>
          </a:prstGeom>
        </p:spPr>
        <p:txBody>
          <a:bodyPr wrap="none">
            <a:spAutoFit/>
          </a:bodyPr>
          <a:lstStyle/>
          <a:p>
            <a:r>
              <a:rPr lang="en-US" b="1" dirty="0">
                <a:solidFill>
                  <a:schemeClr val="bg1"/>
                </a:solidFill>
              </a:rPr>
              <a:t>Doctrine and Covenants 98:9-10.</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7FFF98CB-D801-4D11-85EA-95AC8E6FA47E}"/>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EB8A1995-0F04-4944-BC3E-625113A20C5C}"/>
              </a:ext>
            </a:extLst>
          </p:cNvPr>
          <p:cNvSpPr/>
          <p:nvPr/>
        </p:nvSpPr>
        <p:spPr>
          <a:xfrm>
            <a:off x="2417298" y="2459504"/>
            <a:ext cx="7357403" cy="1938992"/>
          </a:xfrm>
          <a:prstGeom prst="rect">
            <a:avLst/>
          </a:prstGeom>
        </p:spPr>
        <p:txBody>
          <a:bodyPr wrap="square">
            <a:spAutoFit/>
          </a:bodyPr>
          <a:lstStyle/>
          <a:p>
            <a:pPr algn="ctr"/>
            <a:r>
              <a:rPr lang="en-US" sz="4000" b="1" dirty="0">
                <a:solidFill>
                  <a:schemeClr val="bg1"/>
                </a:solidFill>
                <a:latin typeface="Palatino Linotype" panose="02040502050505030304" pitchFamily="18" charset="0"/>
              </a:rPr>
              <a:t>“The Lord instructs the Saints to keep their covenants, even during difficult times”</a:t>
            </a:r>
          </a:p>
        </p:txBody>
      </p:sp>
      <p:sp>
        <p:nvSpPr>
          <p:cNvPr id="15" name="Rectangle 14">
            <a:extLst>
              <a:ext uri="{FF2B5EF4-FFF2-40B4-BE49-F238E27FC236}">
                <a16:creationId xmlns:a16="http://schemas.microsoft.com/office/drawing/2014/main" id="{52FAB38E-1178-4E60-AF9D-797172ABB79E}"/>
              </a:ext>
            </a:extLst>
          </p:cNvPr>
          <p:cNvSpPr/>
          <p:nvPr/>
        </p:nvSpPr>
        <p:spPr>
          <a:xfrm>
            <a:off x="1264644" y="890974"/>
            <a:ext cx="4394152" cy="400110"/>
          </a:xfrm>
          <a:prstGeom prst="rect">
            <a:avLst/>
          </a:prstGeom>
        </p:spPr>
        <p:txBody>
          <a:bodyPr wrap="none">
            <a:spAutoFit/>
          </a:bodyPr>
          <a:lstStyle/>
          <a:p>
            <a:r>
              <a:rPr lang="en-US" sz="2000" b="1" dirty="0">
                <a:solidFill>
                  <a:schemeClr val="bg1"/>
                </a:solidFill>
              </a:rPr>
              <a:t>Doctrine and Covenants 98:11-18.</a:t>
            </a:r>
          </a:p>
        </p:txBody>
      </p:sp>
    </p:spTree>
    <p:extLst>
      <p:ext uri="{BB962C8B-B14F-4D97-AF65-F5344CB8AC3E}">
        <p14:creationId xmlns:p14="http://schemas.microsoft.com/office/powerpoint/2010/main" val="42491340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81165A3-8EE1-4039-909E-27286E66F8EE}"/>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40969844-DB60-4616-92AB-F8B7D3E96944}"/>
              </a:ext>
            </a:extLst>
          </p:cNvPr>
          <p:cNvSpPr/>
          <p:nvPr/>
        </p:nvSpPr>
        <p:spPr>
          <a:xfrm>
            <a:off x="1120725" y="890974"/>
            <a:ext cx="8979877" cy="646331"/>
          </a:xfrm>
          <a:prstGeom prst="rect">
            <a:avLst/>
          </a:prstGeom>
        </p:spPr>
        <p:txBody>
          <a:bodyPr wrap="square">
            <a:spAutoFit/>
          </a:bodyPr>
          <a:lstStyle/>
          <a:p>
            <a:pPr algn="just"/>
            <a:r>
              <a:rPr lang="en-US" b="1" dirty="0">
                <a:solidFill>
                  <a:schemeClr val="bg1"/>
                </a:solidFill>
              </a:rPr>
              <a:t>What reward comes to those who lay down their lives for Jesus Christ’s cause and His name?</a:t>
            </a:r>
          </a:p>
        </p:txBody>
      </p:sp>
      <p:sp>
        <p:nvSpPr>
          <p:cNvPr id="7" name="Rectangle 6">
            <a:extLst>
              <a:ext uri="{FF2B5EF4-FFF2-40B4-BE49-F238E27FC236}">
                <a16:creationId xmlns:a16="http://schemas.microsoft.com/office/drawing/2014/main" id="{FE204852-B7DE-479B-BBEA-935DF40E8490}"/>
              </a:ext>
            </a:extLst>
          </p:cNvPr>
          <p:cNvSpPr/>
          <p:nvPr/>
        </p:nvSpPr>
        <p:spPr>
          <a:xfrm>
            <a:off x="1120725" y="1537305"/>
            <a:ext cx="3966150" cy="369332"/>
          </a:xfrm>
          <a:prstGeom prst="rect">
            <a:avLst/>
          </a:prstGeom>
        </p:spPr>
        <p:txBody>
          <a:bodyPr wrap="none">
            <a:spAutoFit/>
          </a:bodyPr>
          <a:lstStyle/>
          <a:p>
            <a:r>
              <a:rPr lang="en-US" b="1" dirty="0">
                <a:solidFill>
                  <a:schemeClr val="bg1"/>
                </a:solidFill>
              </a:rPr>
              <a:t>Doctrine and Covenants 98:11-15.</a:t>
            </a:r>
          </a:p>
        </p:txBody>
      </p:sp>
      <p:sp>
        <p:nvSpPr>
          <p:cNvPr id="6" name="Rectangle 5">
            <a:extLst>
              <a:ext uri="{FF2B5EF4-FFF2-40B4-BE49-F238E27FC236}">
                <a16:creationId xmlns:a16="http://schemas.microsoft.com/office/drawing/2014/main" id="{B46A7B08-A8F4-47BF-837E-9807E5287A25}"/>
              </a:ext>
            </a:extLst>
          </p:cNvPr>
          <p:cNvSpPr/>
          <p:nvPr/>
        </p:nvSpPr>
        <p:spPr>
          <a:xfrm>
            <a:off x="1120725" y="1831687"/>
            <a:ext cx="8979876" cy="2554545"/>
          </a:xfrm>
          <a:prstGeom prst="rect">
            <a:avLst/>
          </a:prstGeom>
        </p:spPr>
        <p:txBody>
          <a:bodyPr wrap="square">
            <a:spAutoFit/>
          </a:bodyPr>
          <a:lstStyle/>
          <a:p>
            <a:pPr algn="just" fontAlgn="base"/>
            <a:r>
              <a:rPr lang="en-US" sz="1600" b="1" dirty="0">
                <a:solidFill>
                  <a:schemeClr val="bg1"/>
                </a:solidFill>
                <a:latin typeface="Palatino"/>
              </a:rPr>
              <a:t>11 </a:t>
            </a:r>
            <a:r>
              <a:rPr lang="en-US" sz="1600" dirty="0">
                <a:solidFill>
                  <a:schemeClr val="bg1"/>
                </a:solidFill>
                <a:latin typeface="Palatino"/>
              </a:rPr>
              <a:t>And I give unto you a commandment, that ye shall forsake all evil and cleave unto all good, that ye shall live by every word which proceedeth forth out of the mouth of God.</a:t>
            </a:r>
          </a:p>
          <a:p>
            <a:pPr algn="just" fontAlgn="base"/>
            <a:r>
              <a:rPr lang="en-US" sz="1600" b="1" dirty="0">
                <a:solidFill>
                  <a:schemeClr val="bg1"/>
                </a:solidFill>
                <a:latin typeface="Palatino"/>
              </a:rPr>
              <a:t>12 </a:t>
            </a:r>
            <a:r>
              <a:rPr lang="en-US" sz="1600" dirty="0">
                <a:solidFill>
                  <a:schemeClr val="bg1"/>
                </a:solidFill>
                <a:latin typeface="Palatino"/>
              </a:rPr>
              <a:t>For he will give unto the faithful line upon line, precept upon precept; and I will try you and prove you herewith.</a:t>
            </a:r>
          </a:p>
          <a:p>
            <a:pPr algn="just" fontAlgn="base"/>
            <a:r>
              <a:rPr lang="en-US" sz="1600" b="1" dirty="0">
                <a:solidFill>
                  <a:schemeClr val="bg1"/>
                </a:solidFill>
                <a:latin typeface="Palatino"/>
              </a:rPr>
              <a:t>13 </a:t>
            </a:r>
            <a:r>
              <a:rPr lang="en-US" sz="1600" dirty="0">
                <a:solidFill>
                  <a:schemeClr val="bg1"/>
                </a:solidFill>
                <a:latin typeface="Palatino"/>
              </a:rPr>
              <a:t>And whoso layeth down his life in my cause, for my name’s sake, shall find it again, even life eternal.</a:t>
            </a:r>
          </a:p>
          <a:p>
            <a:pPr algn="just" fontAlgn="base"/>
            <a:r>
              <a:rPr lang="en-US" sz="1600" b="1" dirty="0">
                <a:solidFill>
                  <a:schemeClr val="bg1"/>
                </a:solidFill>
                <a:latin typeface="Palatino"/>
              </a:rPr>
              <a:t>14 </a:t>
            </a:r>
            <a:r>
              <a:rPr lang="en-US" sz="1600" dirty="0">
                <a:solidFill>
                  <a:schemeClr val="bg1"/>
                </a:solidFill>
                <a:latin typeface="Palatino"/>
              </a:rPr>
              <a:t>Therefore, be not afraid of your enemies, for I have decreed in my heart, saith the Lord, that I will prove you in all things, whether you will abide in my covenant, even unto death, that you may be found worthy.</a:t>
            </a:r>
          </a:p>
          <a:p>
            <a:pPr algn="just" fontAlgn="base"/>
            <a:r>
              <a:rPr lang="en-US" sz="1600" b="1" dirty="0">
                <a:solidFill>
                  <a:schemeClr val="bg1"/>
                </a:solidFill>
                <a:latin typeface="Palatino"/>
              </a:rPr>
              <a:t>15 </a:t>
            </a:r>
            <a:r>
              <a:rPr lang="en-US" sz="1600" dirty="0">
                <a:solidFill>
                  <a:schemeClr val="bg1"/>
                </a:solidFill>
                <a:latin typeface="Palatino"/>
              </a:rPr>
              <a:t>For if ye will not abide in my covenant ye are not worthy of me.</a:t>
            </a:r>
            <a:endParaRPr lang="en-US" sz="1600" b="0" i="0" dirty="0">
              <a:solidFill>
                <a:schemeClr val="bg1"/>
              </a:solidFill>
              <a:effectLst/>
              <a:latin typeface="Palatino"/>
            </a:endParaRPr>
          </a:p>
        </p:txBody>
      </p:sp>
      <p:sp>
        <p:nvSpPr>
          <p:cNvPr id="8" name="Rectangle 7">
            <a:extLst>
              <a:ext uri="{FF2B5EF4-FFF2-40B4-BE49-F238E27FC236}">
                <a16:creationId xmlns:a16="http://schemas.microsoft.com/office/drawing/2014/main" id="{344A04A2-4B7A-40BD-BA75-C276354AD4C3}"/>
              </a:ext>
            </a:extLst>
          </p:cNvPr>
          <p:cNvSpPr/>
          <p:nvPr/>
        </p:nvSpPr>
        <p:spPr>
          <a:xfrm>
            <a:off x="1120725" y="4461182"/>
            <a:ext cx="5843266" cy="369332"/>
          </a:xfrm>
          <a:prstGeom prst="rect">
            <a:avLst/>
          </a:prstGeom>
        </p:spPr>
        <p:txBody>
          <a:bodyPr wrap="none">
            <a:spAutoFit/>
          </a:bodyPr>
          <a:lstStyle/>
          <a:p>
            <a:r>
              <a:rPr lang="en-US" b="1" dirty="0">
                <a:solidFill>
                  <a:schemeClr val="bg1"/>
                </a:solidFill>
              </a:rPr>
              <a:t>What commandment did the Lord give the Saints?</a:t>
            </a:r>
          </a:p>
        </p:txBody>
      </p:sp>
      <p:sp>
        <p:nvSpPr>
          <p:cNvPr id="10" name="Rectangle 9">
            <a:extLst>
              <a:ext uri="{FF2B5EF4-FFF2-40B4-BE49-F238E27FC236}">
                <a16:creationId xmlns:a16="http://schemas.microsoft.com/office/drawing/2014/main" id="{6D688880-9DAD-4994-90DB-2445260DFEDD}"/>
              </a:ext>
            </a:extLst>
          </p:cNvPr>
          <p:cNvSpPr/>
          <p:nvPr/>
        </p:nvSpPr>
        <p:spPr>
          <a:xfrm>
            <a:off x="1120725" y="4792921"/>
            <a:ext cx="4299575" cy="369332"/>
          </a:xfrm>
          <a:prstGeom prst="rect">
            <a:avLst/>
          </a:prstGeom>
        </p:spPr>
        <p:txBody>
          <a:bodyPr wrap="none">
            <a:spAutoFit/>
          </a:bodyPr>
          <a:lstStyle/>
          <a:p>
            <a:r>
              <a:rPr lang="en-US" b="1" dirty="0">
                <a:solidFill>
                  <a:schemeClr val="bg1"/>
                </a:solidFill>
              </a:rPr>
              <a:t>What is one reason the Lord tests us? </a:t>
            </a:r>
          </a:p>
        </p:txBody>
      </p:sp>
      <p:sp>
        <p:nvSpPr>
          <p:cNvPr id="11" name="Rectangle 10">
            <a:extLst>
              <a:ext uri="{FF2B5EF4-FFF2-40B4-BE49-F238E27FC236}">
                <a16:creationId xmlns:a16="http://schemas.microsoft.com/office/drawing/2014/main" id="{E22441E8-FBB8-4CD0-996A-A138C5ACA9A7}"/>
              </a:ext>
            </a:extLst>
          </p:cNvPr>
          <p:cNvSpPr/>
          <p:nvPr/>
        </p:nvSpPr>
        <p:spPr>
          <a:xfrm>
            <a:off x="1120726" y="5170826"/>
            <a:ext cx="8979876"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Lord tests us to see if we will keep our covenants even when it is difficult to do so.</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25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2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heckerboard(across)">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6" grpId="0"/>
      <p:bldP spid="8"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78357F7E-8030-46EC-9A93-C17F48AB998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6" name="Rectangle 5">
            <a:extLst>
              <a:ext uri="{FF2B5EF4-FFF2-40B4-BE49-F238E27FC236}">
                <a16:creationId xmlns:a16="http://schemas.microsoft.com/office/drawing/2014/main" id="{52254600-5B1A-4ABF-84C4-ED79F5515C43}"/>
              </a:ext>
            </a:extLst>
          </p:cNvPr>
          <p:cNvSpPr/>
          <p:nvPr/>
        </p:nvSpPr>
        <p:spPr>
          <a:xfrm>
            <a:off x="1106659" y="1136358"/>
            <a:ext cx="9162756" cy="646331"/>
          </a:xfrm>
          <a:prstGeom prst="rect">
            <a:avLst/>
          </a:prstGeom>
        </p:spPr>
        <p:txBody>
          <a:bodyPr wrap="square">
            <a:spAutoFit/>
          </a:bodyPr>
          <a:lstStyle/>
          <a:p>
            <a:pPr algn="just"/>
            <a:r>
              <a:rPr lang="en-US" b="1" dirty="0">
                <a:solidFill>
                  <a:schemeClr val="bg1"/>
                </a:solidFill>
              </a:rPr>
              <a:t>Why might it have been important for the Saints living in Missouri in 1833 to know this truth?</a:t>
            </a:r>
          </a:p>
        </p:txBody>
      </p:sp>
      <p:sp>
        <p:nvSpPr>
          <p:cNvPr id="8" name="Rectangle 7">
            <a:extLst>
              <a:ext uri="{FF2B5EF4-FFF2-40B4-BE49-F238E27FC236}">
                <a16:creationId xmlns:a16="http://schemas.microsoft.com/office/drawing/2014/main" id="{DED92789-9260-4866-8F37-818253424877}"/>
              </a:ext>
            </a:extLst>
          </p:cNvPr>
          <p:cNvSpPr/>
          <p:nvPr/>
        </p:nvSpPr>
        <p:spPr>
          <a:xfrm>
            <a:off x="1106658" y="1831123"/>
            <a:ext cx="6869723" cy="369332"/>
          </a:xfrm>
          <a:prstGeom prst="rect">
            <a:avLst/>
          </a:prstGeom>
        </p:spPr>
        <p:txBody>
          <a:bodyPr wrap="square">
            <a:spAutoFit/>
          </a:bodyPr>
          <a:lstStyle/>
          <a:p>
            <a:r>
              <a:rPr lang="en-US" b="1" dirty="0">
                <a:solidFill>
                  <a:schemeClr val="bg1"/>
                </a:solidFill>
              </a:rPr>
              <a:t>Why might this truth be important for us to remember today?</a:t>
            </a:r>
          </a:p>
        </p:txBody>
      </p:sp>
      <p:sp>
        <p:nvSpPr>
          <p:cNvPr id="10" name="Rectangle 9">
            <a:extLst>
              <a:ext uri="{FF2B5EF4-FFF2-40B4-BE49-F238E27FC236}">
                <a16:creationId xmlns:a16="http://schemas.microsoft.com/office/drawing/2014/main" id="{1798B2F1-AC25-400A-AF45-85BD537A745C}"/>
              </a:ext>
            </a:extLst>
          </p:cNvPr>
          <p:cNvSpPr/>
          <p:nvPr/>
        </p:nvSpPr>
        <p:spPr>
          <a:xfrm>
            <a:off x="1106658" y="2200455"/>
            <a:ext cx="3966150" cy="369332"/>
          </a:xfrm>
          <a:prstGeom prst="rect">
            <a:avLst/>
          </a:prstGeom>
        </p:spPr>
        <p:txBody>
          <a:bodyPr wrap="none">
            <a:spAutoFit/>
          </a:bodyPr>
          <a:lstStyle/>
          <a:p>
            <a:r>
              <a:rPr lang="en-US" b="1" dirty="0">
                <a:solidFill>
                  <a:schemeClr val="bg1"/>
                </a:solidFill>
              </a:rPr>
              <a:t>Doctrine and Covenants 98:16-18.</a:t>
            </a:r>
          </a:p>
        </p:txBody>
      </p:sp>
      <p:sp>
        <p:nvSpPr>
          <p:cNvPr id="11" name="Rectangle 10">
            <a:extLst>
              <a:ext uri="{FF2B5EF4-FFF2-40B4-BE49-F238E27FC236}">
                <a16:creationId xmlns:a16="http://schemas.microsoft.com/office/drawing/2014/main" id="{173CD641-A2AE-4724-A8E0-87A03A698DB8}"/>
              </a:ext>
            </a:extLst>
          </p:cNvPr>
          <p:cNvSpPr/>
          <p:nvPr/>
        </p:nvSpPr>
        <p:spPr>
          <a:xfrm>
            <a:off x="1106657" y="2497015"/>
            <a:ext cx="9162755" cy="1569660"/>
          </a:xfrm>
          <a:prstGeom prst="rect">
            <a:avLst/>
          </a:prstGeom>
        </p:spPr>
        <p:txBody>
          <a:bodyPr wrap="square">
            <a:spAutoFit/>
          </a:bodyPr>
          <a:lstStyle/>
          <a:p>
            <a:pPr algn="just" fontAlgn="base"/>
            <a:r>
              <a:rPr lang="en-US" sz="1600" b="1" dirty="0">
                <a:solidFill>
                  <a:schemeClr val="bg1"/>
                </a:solidFill>
                <a:latin typeface="Palatino"/>
              </a:rPr>
              <a:t>16 </a:t>
            </a:r>
            <a:r>
              <a:rPr lang="en-US" sz="1600" dirty="0">
                <a:solidFill>
                  <a:schemeClr val="bg1"/>
                </a:solidFill>
                <a:latin typeface="Palatino"/>
              </a:rPr>
              <a:t>Therefore, renounce war and proclaim peace, and seek diligently to turn the hearts of the children to their fathers, and the hearts of the fathers to the children;</a:t>
            </a:r>
          </a:p>
          <a:p>
            <a:pPr algn="just" fontAlgn="base"/>
            <a:r>
              <a:rPr lang="en-US" sz="1600" b="1" dirty="0">
                <a:solidFill>
                  <a:schemeClr val="bg1"/>
                </a:solidFill>
                <a:latin typeface="Palatino"/>
              </a:rPr>
              <a:t>17 </a:t>
            </a:r>
            <a:r>
              <a:rPr lang="en-US" sz="1600" dirty="0">
                <a:solidFill>
                  <a:schemeClr val="bg1"/>
                </a:solidFill>
                <a:latin typeface="Palatino"/>
              </a:rPr>
              <a:t>And again, the hearts of the Jews unto the prophets, and the prophets unto the Jews; lest I come and smite the whole earth with a curse, and all flesh be consumed before me.</a:t>
            </a:r>
          </a:p>
          <a:p>
            <a:pPr algn="just" fontAlgn="base"/>
            <a:r>
              <a:rPr lang="en-US" sz="1600" b="1" dirty="0">
                <a:solidFill>
                  <a:schemeClr val="bg1"/>
                </a:solidFill>
                <a:latin typeface="Palatino"/>
              </a:rPr>
              <a:t>18 </a:t>
            </a:r>
            <a:r>
              <a:rPr lang="en-US" sz="1600" dirty="0">
                <a:solidFill>
                  <a:schemeClr val="bg1"/>
                </a:solidFill>
                <a:latin typeface="Palatino"/>
              </a:rPr>
              <a:t>Let not your hearts be troubled; for in my Father’s house are many mansions, and I have prepared a place for you; and where my Father and I am, there ye shall be also.</a:t>
            </a:r>
            <a:endParaRPr lang="en-US" sz="1600" b="0" i="0" dirty="0">
              <a:solidFill>
                <a:schemeClr val="bg1"/>
              </a:solidFill>
              <a:effectLst/>
              <a:latin typeface="Palatino"/>
            </a:endParaRPr>
          </a:p>
        </p:txBody>
      </p:sp>
    </p:spTree>
    <p:extLst>
      <p:ext uri="{BB962C8B-B14F-4D97-AF65-F5344CB8AC3E}">
        <p14:creationId xmlns:p14="http://schemas.microsoft.com/office/powerpoint/2010/main" val="705465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strips(upRight)">
                                      <p:cBhvr>
                                        <p:cTn id="14" dur="1000"/>
                                        <p:tgtEl>
                                          <p:spTgt spid="11"/>
                                        </p:tgtEl>
                                      </p:cBhvr>
                                    </p:animEffect>
                                  </p:childTnLst>
                                </p:cTn>
                              </p:par>
                              <p:par>
                                <p:cTn id="15" presetID="18" presetClass="entr" presetSubtype="3"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upRight)">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A8777ACB-F751-4328-AC86-D28C6BBEB085}"/>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D04E22CF-95C9-41C4-B00C-AB019B7B9E7E}"/>
              </a:ext>
            </a:extLst>
          </p:cNvPr>
          <p:cNvSpPr/>
          <p:nvPr/>
        </p:nvSpPr>
        <p:spPr>
          <a:xfrm>
            <a:off x="1633881" y="3105834"/>
            <a:ext cx="8924238" cy="646331"/>
          </a:xfrm>
          <a:prstGeom prst="rect">
            <a:avLst/>
          </a:prstGeom>
        </p:spPr>
        <p:txBody>
          <a:bodyPr wrap="none">
            <a:spAutoFit/>
          </a:bodyPr>
          <a:lstStyle/>
          <a:p>
            <a:r>
              <a:rPr lang="en-US" sz="3600" b="1" dirty="0">
                <a:solidFill>
                  <a:schemeClr val="bg1"/>
                </a:solidFill>
                <a:latin typeface="Mongolian Baiti" panose="03000500000000000000" pitchFamily="66" charset="0"/>
                <a:cs typeface="Mongolian Baiti" panose="03000500000000000000" pitchFamily="66" charset="0"/>
              </a:rPr>
              <a:t>“The Lord tells the Saints in Kirtland to repent”</a:t>
            </a:r>
          </a:p>
        </p:txBody>
      </p:sp>
      <p:sp>
        <p:nvSpPr>
          <p:cNvPr id="4" name="Rectangle 3">
            <a:extLst>
              <a:ext uri="{FF2B5EF4-FFF2-40B4-BE49-F238E27FC236}">
                <a16:creationId xmlns:a16="http://schemas.microsoft.com/office/drawing/2014/main" id="{0F7C3D6D-FE28-4BA9-B835-4011321D1D47}"/>
              </a:ext>
            </a:extLst>
          </p:cNvPr>
          <p:cNvSpPr/>
          <p:nvPr/>
        </p:nvSpPr>
        <p:spPr>
          <a:xfrm>
            <a:off x="1162929" y="890974"/>
            <a:ext cx="3966150" cy="369332"/>
          </a:xfrm>
          <a:prstGeom prst="rect">
            <a:avLst/>
          </a:prstGeom>
        </p:spPr>
        <p:txBody>
          <a:bodyPr wrap="none">
            <a:spAutoFit/>
          </a:bodyPr>
          <a:lstStyle/>
          <a:p>
            <a:r>
              <a:rPr lang="en-US" b="1" dirty="0">
                <a:solidFill>
                  <a:schemeClr val="bg1"/>
                </a:solidFill>
              </a:rPr>
              <a:t>Doctrine and Covenants 98:19-22.</a:t>
            </a:r>
          </a:p>
        </p:txBody>
      </p:sp>
    </p:spTree>
    <p:extLst>
      <p:ext uri="{BB962C8B-B14F-4D97-AF65-F5344CB8AC3E}">
        <p14:creationId xmlns:p14="http://schemas.microsoft.com/office/powerpoint/2010/main" val="877259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A8777ACB-F751-4328-AC86-D28C6BBEB085}"/>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11" name="Rectangle 10">
            <a:extLst>
              <a:ext uri="{FF2B5EF4-FFF2-40B4-BE49-F238E27FC236}">
                <a16:creationId xmlns:a16="http://schemas.microsoft.com/office/drawing/2014/main" id="{B2B9C22A-27DA-4A55-B874-6FABD6E44206}"/>
              </a:ext>
            </a:extLst>
          </p:cNvPr>
          <p:cNvSpPr/>
          <p:nvPr/>
        </p:nvSpPr>
        <p:spPr>
          <a:xfrm>
            <a:off x="1162929" y="890974"/>
            <a:ext cx="3966150" cy="369332"/>
          </a:xfrm>
          <a:prstGeom prst="rect">
            <a:avLst/>
          </a:prstGeom>
        </p:spPr>
        <p:txBody>
          <a:bodyPr wrap="none">
            <a:spAutoFit/>
          </a:bodyPr>
          <a:lstStyle/>
          <a:p>
            <a:r>
              <a:rPr lang="en-US" b="1" dirty="0">
                <a:solidFill>
                  <a:schemeClr val="bg1"/>
                </a:solidFill>
              </a:rPr>
              <a:t>Doctrine and Covenants 98:19-22.</a:t>
            </a:r>
          </a:p>
        </p:txBody>
      </p:sp>
      <p:sp>
        <p:nvSpPr>
          <p:cNvPr id="8" name="Rectangle 7">
            <a:extLst>
              <a:ext uri="{FF2B5EF4-FFF2-40B4-BE49-F238E27FC236}">
                <a16:creationId xmlns:a16="http://schemas.microsoft.com/office/drawing/2014/main" id="{5777F3AC-C7C9-46AB-8FB5-09B8A742B539}"/>
              </a:ext>
            </a:extLst>
          </p:cNvPr>
          <p:cNvSpPr/>
          <p:nvPr/>
        </p:nvSpPr>
        <p:spPr>
          <a:xfrm>
            <a:off x="1162929" y="1200346"/>
            <a:ext cx="9233096" cy="2062103"/>
          </a:xfrm>
          <a:prstGeom prst="rect">
            <a:avLst/>
          </a:prstGeom>
        </p:spPr>
        <p:txBody>
          <a:bodyPr wrap="square">
            <a:spAutoFit/>
          </a:bodyPr>
          <a:lstStyle/>
          <a:p>
            <a:pPr algn="just" fontAlgn="base"/>
            <a:r>
              <a:rPr lang="en-US" sz="1600" b="1" dirty="0">
                <a:solidFill>
                  <a:schemeClr val="bg1"/>
                </a:solidFill>
                <a:latin typeface="Palatino"/>
              </a:rPr>
              <a:t>19 </a:t>
            </a:r>
            <a:r>
              <a:rPr lang="en-US" sz="1600" dirty="0">
                <a:solidFill>
                  <a:schemeClr val="bg1"/>
                </a:solidFill>
                <a:latin typeface="Palatino"/>
              </a:rPr>
              <a:t>Behold, I, the Lord, am not well pleased with many who are in the church at Kirtland;</a:t>
            </a:r>
          </a:p>
          <a:p>
            <a:pPr algn="just" fontAlgn="base"/>
            <a:r>
              <a:rPr lang="en-US" sz="1600" b="1" dirty="0">
                <a:solidFill>
                  <a:schemeClr val="bg1"/>
                </a:solidFill>
                <a:latin typeface="Palatino"/>
              </a:rPr>
              <a:t>20 </a:t>
            </a:r>
            <a:r>
              <a:rPr lang="en-US" sz="1600" dirty="0">
                <a:solidFill>
                  <a:schemeClr val="bg1"/>
                </a:solidFill>
                <a:latin typeface="Palatino"/>
              </a:rPr>
              <a:t>For they do not forsake their sins, and their wicked ways, the pride of their hearts, and their covetousness, and all their detestable things, and observe the words of wisdom and eternal life which I have given unto them.</a:t>
            </a:r>
          </a:p>
          <a:p>
            <a:pPr algn="just" fontAlgn="base"/>
            <a:r>
              <a:rPr lang="en-US" sz="1600" b="1" dirty="0">
                <a:solidFill>
                  <a:schemeClr val="bg1"/>
                </a:solidFill>
                <a:latin typeface="Palatino"/>
              </a:rPr>
              <a:t>21 </a:t>
            </a:r>
            <a:r>
              <a:rPr lang="en-US" sz="1600" dirty="0">
                <a:solidFill>
                  <a:schemeClr val="bg1"/>
                </a:solidFill>
                <a:latin typeface="Palatino"/>
              </a:rPr>
              <a:t>Verily I say unto you, that I, the Lord, will chasten them and will do whatsoever I list, if they do not repent and observe all things whatsoever I have said unto them.</a:t>
            </a:r>
          </a:p>
          <a:p>
            <a:pPr algn="just" fontAlgn="base"/>
            <a:r>
              <a:rPr lang="en-US" sz="1600" b="1" dirty="0">
                <a:solidFill>
                  <a:schemeClr val="bg1"/>
                </a:solidFill>
                <a:latin typeface="Palatino"/>
              </a:rPr>
              <a:t>22 </a:t>
            </a:r>
            <a:r>
              <a:rPr lang="en-US" sz="1600" dirty="0">
                <a:solidFill>
                  <a:schemeClr val="bg1"/>
                </a:solidFill>
                <a:latin typeface="Palatino"/>
              </a:rPr>
              <a:t>And again I say unto you, if ye observe to do whatsoever I command you, I, the Lord, will turn away all wrath and indignation from you, and the gates of hell shall not prevail against you.</a:t>
            </a:r>
            <a:endParaRPr lang="en-US" sz="1600" b="0" i="0" dirty="0">
              <a:solidFill>
                <a:schemeClr val="bg1"/>
              </a:solidFill>
              <a:effectLst/>
              <a:latin typeface="Palatino"/>
            </a:endParaRPr>
          </a:p>
        </p:txBody>
      </p:sp>
      <p:sp>
        <p:nvSpPr>
          <p:cNvPr id="12" name="Rectangle 11">
            <a:extLst>
              <a:ext uri="{FF2B5EF4-FFF2-40B4-BE49-F238E27FC236}">
                <a16:creationId xmlns:a16="http://schemas.microsoft.com/office/drawing/2014/main" id="{5B80991B-71FC-4B84-A388-DDE79A5DF8F3}"/>
              </a:ext>
            </a:extLst>
          </p:cNvPr>
          <p:cNvSpPr/>
          <p:nvPr/>
        </p:nvSpPr>
        <p:spPr>
          <a:xfrm>
            <a:off x="1162929" y="3322409"/>
            <a:ext cx="9233096" cy="646331"/>
          </a:xfrm>
          <a:prstGeom prst="rect">
            <a:avLst/>
          </a:prstGeom>
        </p:spPr>
        <p:txBody>
          <a:bodyPr wrap="square">
            <a:spAutoFit/>
          </a:bodyPr>
          <a:lstStyle/>
          <a:p>
            <a:pPr algn="just"/>
            <a:r>
              <a:rPr lang="en-US" b="1" dirty="0">
                <a:solidFill>
                  <a:schemeClr val="bg1"/>
                </a:solidFill>
              </a:rPr>
              <a:t>How do the Lord’s words about the Saints in Kirtland relate to what He told the Saints in Missouri? </a:t>
            </a:r>
          </a:p>
        </p:txBody>
      </p:sp>
      <p:sp>
        <p:nvSpPr>
          <p:cNvPr id="13" name="Rectangle 12">
            <a:extLst>
              <a:ext uri="{FF2B5EF4-FFF2-40B4-BE49-F238E27FC236}">
                <a16:creationId xmlns:a16="http://schemas.microsoft.com/office/drawing/2014/main" id="{ADC3793A-6BEE-4427-B0DA-E7822DB451CC}"/>
              </a:ext>
            </a:extLst>
          </p:cNvPr>
          <p:cNvSpPr/>
          <p:nvPr/>
        </p:nvSpPr>
        <p:spPr>
          <a:xfrm>
            <a:off x="1162929" y="3968740"/>
            <a:ext cx="6253635" cy="369332"/>
          </a:xfrm>
          <a:prstGeom prst="rect">
            <a:avLst/>
          </a:prstGeom>
        </p:spPr>
        <p:txBody>
          <a:bodyPr wrap="none">
            <a:spAutoFit/>
          </a:bodyPr>
          <a:lstStyle/>
          <a:p>
            <a:r>
              <a:rPr lang="en-US" b="1" dirty="0">
                <a:solidFill>
                  <a:schemeClr val="bg1"/>
                </a:solidFill>
              </a:rPr>
              <a:t>How could the Lord’s message in verse 11 apply to us?</a:t>
            </a:r>
          </a:p>
        </p:txBody>
      </p:sp>
    </p:spTree>
    <p:extLst>
      <p:ext uri="{BB962C8B-B14F-4D97-AF65-F5344CB8AC3E}">
        <p14:creationId xmlns:p14="http://schemas.microsoft.com/office/powerpoint/2010/main" val="7834042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plus(in)">
                                      <p:cBhvr>
                                        <p:cTn id="7" dur="12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3" name="Rectangle 2">
            <a:extLst>
              <a:ext uri="{FF2B5EF4-FFF2-40B4-BE49-F238E27FC236}">
                <a16:creationId xmlns:a16="http://schemas.microsoft.com/office/drawing/2014/main" id="{A45A8041-F84B-4507-A449-C607E8B54304}"/>
              </a:ext>
            </a:extLst>
          </p:cNvPr>
          <p:cNvSpPr/>
          <p:nvPr/>
        </p:nvSpPr>
        <p:spPr>
          <a:xfrm>
            <a:off x="2385391" y="2861318"/>
            <a:ext cx="6845666" cy="646331"/>
          </a:xfrm>
          <a:prstGeom prst="rect">
            <a:avLst/>
          </a:prstGeom>
        </p:spPr>
        <p:txBody>
          <a:bodyPr wrap="square">
            <a:spAutoFit/>
          </a:bodyPr>
          <a:lstStyle/>
          <a:p>
            <a:pPr algn="ctr"/>
            <a:r>
              <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a:t>
            </a:r>
            <a:r>
              <a:rPr lang="en-US" sz="3600" b="1">
                <a:solidFill>
                  <a:schemeClr val="bg1"/>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Covenants 98:1-22.</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endParaRPr>
          </a:p>
        </p:txBody>
      </p:sp>
    </p:spTree>
    <p:extLst>
      <p:ext uri="{BB962C8B-B14F-4D97-AF65-F5344CB8AC3E}">
        <p14:creationId xmlns:p14="http://schemas.microsoft.com/office/powerpoint/2010/main" val="209416750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D1729BA-AE65-4860-BE14-3BAB34C8795F}"/>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4" name="Rectangle 3">
            <a:extLst>
              <a:ext uri="{FF2B5EF4-FFF2-40B4-BE49-F238E27FC236}">
                <a16:creationId xmlns:a16="http://schemas.microsoft.com/office/drawing/2014/main" id="{8F0962EF-52FF-4CCB-B054-73D7E1D8D642}"/>
              </a:ext>
            </a:extLst>
          </p:cNvPr>
          <p:cNvSpPr/>
          <p:nvPr/>
        </p:nvSpPr>
        <p:spPr>
          <a:xfrm>
            <a:off x="2582698" y="2767280"/>
            <a:ext cx="7026604" cy="1323439"/>
          </a:xfrm>
          <a:prstGeom prst="rect">
            <a:avLst/>
          </a:prstGeom>
        </p:spPr>
        <p:txBody>
          <a:bodyPr wrap="none">
            <a:spAutoFit/>
          </a:bodyPr>
          <a:lstStyle/>
          <a:p>
            <a:pPr algn="ctr"/>
            <a:r>
              <a:rPr lang="en-US" sz="4000" b="1" dirty="0">
                <a:solidFill>
                  <a:schemeClr val="bg1"/>
                </a:solidFill>
                <a:latin typeface="Tw Cen MT Condensed" panose="020B0606020104020203" pitchFamily="34" charset="0"/>
              </a:rPr>
              <a:t>“The Lord reassures the Saints during </a:t>
            </a:r>
          </a:p>
          <a:p>
            <a:pPr algn="ctr"/>
            <a:r>
              <a:rPr lang="en-US" sz="4000" b="1" dirty="0">
                <a:solidFill>
                  <a:schemeClr val="bg1"/>
                </a:solidFill>
                <a:latin typeface="Tw Cen MT Condensed" panose="020B0606020104020203" pitchFamily="34" charset="0"/>
              </a:rPr>
              <a:t>their afflictions”</a:t>
            </a:r>
          </a:p>
        </p:txBody>
      </p:sp>
      <p:sp>
        <p:nvSpPr>
          <p:cNvPr id="7" name="Rectangle 6">
            <a:extLst>
              <a:ext uri="{FF2B5EF4-FFF2-40B4-BE49-F238E27FC236}">
                <a16:creationId xmlns:a16="http://schemas.microsoft.com/office/drawing/2014/main" id="{363DBEF7-281D-4A1F-BB8F-5104B6779DF5}"/>
              </a:ext>
            </a:extLst>
          </p:cNvPr>
          <p:cNvSpPr/>
          <p:nvPr/>
        </p:nvSpPr>
        <p:spPr>
          <a:xfrm>
            <a:off x="1193202" y="890974"/>
            <a:ext cx="4126451" cy="400110"/>
          </a:xfrm>
          <a:prstGeom prst="rect">
            <a:avLst/>
          </a:prstGeom>
        </p:spPr>
        <p:txBody>
          <a:bodyPr wrap="none">
            <a:spAutoFit/>
          </a:bodyPr>
          <a:lstStyle/>
          <a:p>
            <a:r>
              <a:rPr lang="en-US" sz="2000" b="1" dirty="0">
                <a:solidFill>
                  <a:schemeClr val="bg1"/>
                </a:solidFill>
              </a:rPr>
              <a:t>Doctrine and Covenants 98:1–3.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96728E36-4C64-4718-8D07-389D93240B6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2CA2D67C-6C12-49AF-B798-EB13EBD0476B}"/>
              </a:ext>
            </a:extLst>
          </p:cNvPr>
          <p:cNvSpPr/>
          <p:nvPr/>
        </p:nvSpPr>
        <p:spPr>
          <a:xfrm>
            <a:off x="1234039" y="890974"/>
            <a:ext cx="2509020" cy="369332"/>
          </a:xfrm>
          <a:prstGeom prst="rect">
            <a:avLst/>
          </a:prstGeom>
        </p:spPr>
        <p:txBody>
          <a:bodyPr wrap="none">
            <a:spAutoFit/>
          </a:bodyPr>
          <a:lstStyle/>
          <a:p>
            <a:r>
              <a:rPr lang="en-US" b="1" dirty="0">
                <a:solidFill>
                  <a:schemeClr val="bg1"/>
                </a:solidFill>
              </a:rPr>
              <a:t>How would you feel?</a:t>
            </a:r>
          </a:p>
        </p:txBody>
      </p:sp>
      <p:sp>
        <p:nvSpPr>
          <p:cNvPr id="3" name="Rectangle 2">
            <a:extLst>
              <a:ext uri="{FF2B5EF4-FFF2-40B4-BE49-F238E27FC236}">
                <a16:creationId xmlns:a16="http://schemas.microsoft.com/office/drawing/2014/main" id="{BFCF987B-9DD6-4AA7-97A3-47A5D0ECBEE3}"/>
              </a:ext>
            </a:extLst>
          </p:cNvPr>
          <p:cNvSpPr/>
          <p:nvPr/>
        </p:nvSpPr>
        <p:spPr>
          <a:xfrm>
            <a:off x="1234039" y="1260306"/>
            <a:ext cx="8913148" cy="2800767"/>
          </a:xfrm>
          <a:prstGeom prst="rect">
            <a:avLst/>
          </a:prstGeom>
        </p:spPr>
        <p:txBody>
          <a:bodyPr wrap="square">
            <a:spAutoFit/>
          </a:bodyPr>
          <a:lstStyle/>
          <a:p>
            <a:pPr algn="just"/>
            <a:r>
              <a:rPr lang="en-US" sz="1600" dirty="0">
                <a:solidFill>
                  <a:schemeClr val="bg1"/>
                </a:solidFill>
                <a:latin typeface="Palatino Linotype" panose="02040502050505030304" pitchFamily="18" charset="0"/>
              </a:rPr>
              <a:t>On Saturday, July20, 1833, between 400 and 500 angry Missouri citizens met at the courthouse in Independence, Missouri. They chose a committee to draft a document outlining their demands of the Mormons. They demanded that no more Latter-day Saints be allowed to move to Jackson County and said that those already living there must pledge to leave as soon as possible. In addition, they demanded that the Church newspaper stop publication. When these demands were presented to the Church leaders in Missouri, the Church leaders were startled and asked for three months to consider the proposition and to consult with Church leaders in Ohio. The group of Missouri citizens presenting the demands denied the Church leaders’ request. The Saints then asked for 10 days, but they were allowed only 15 minutes to respond. (See Church History in the Fulness of Times Student Manual,2nd ed. [Church Educational System manual, 2003], 132–33.) </a:t>
            </a:r>
          </a:p>
        </p:txBody>
      </p:sp>
      <p:sp>
        <p:nvSpPr>
          <p:cNvPr id="9" name="Rectangle 8">
            <a:extLst>
              <a:ext uri="{FF2B5EF4-FFF2-40B4-BE49-F238E27FC236}">
                <a16:creationId xmlns:a16="http://schemas.microsoft.com/office/drawing/2014/main" id="{7AA45B49-C914-4F66-ABE2-054AC99A6738}"/>
              </a:ext>
            </a:extLst>
          </p:cNvPr>
          <p:cNvSpPr/>
          <p:nvPr/>
        </p:nvSpPr>
        <p:spPr>
          <a:xfrm>
            <a:off x="1234039" y="4061073"/>
            <a:ext cx="8768090" cy="646331"/>
          </a:xfrm>
          <a:prstGeom prst="rect">
            <a:avLst/>
          </a:prstGeom>
        </p:spPr>
        <p:txBody>
          <a:bodyPr wrap="square">
            <a:spAutoFit/>
          </a:bodyPr>
          <a:lstStyle/>
          <a:p>
            <a:pPr algn="just"/>
            <a:r>
              <a:rPr lang="en-US" b="1" dirty="0">
                <a:solidFill>
                  <a:schemeClr val="bg1"/>
                </a:solidFill>
              </a:rPr>
              <a:t>How would you feel if you were one of the Saints living in Independence, Missouri, at this time?</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12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2AE4477-3A9F-48D0-B465-ACA8A00121D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9" name="Rectangle 8">
            <a:extLst>
              <a:ext uri="{FF2B5EF4-FFF2-40B4-BE49-F238E27FC236}">
                <a16:creationId xmlns:a16="http://schemas.microsoft.com/office/drawing/2014/main" id="{F320B04A-1A43-4980-90C5-F3E929D8736D}"/>
              </a:ext>
            </a:extLst>
          </p:cNvPr>
          <p:cNvSpPr/>
          <p:nvPr/>
        </p:nvSpPr>
        <p:spPr>
          <a:xfrm>
            <a:off x="993913" y="1881809"/>
            <a:ext cx="9581322" cy="24914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1A01D04-F4C7-4EF2-8E29-F9514A40677A}"/>
              </a:ext>
            </a:extLst>
          </p:cNvPr>
          <p:cNvSpPr/>
          <p:nvPr/>
        </p:nvSpPr>
        <p:spPr>
          <a:xfrm>
            <a:off x="1104212" y="1947285"/>
            <a:ext cx="9331570" cy="2308324"/>
          </a:xfrm>
          <a:prstGeom prst="rect">
            <a:avLst/>
          </a:prstGeom>
        </p:spPr>
        <p:txBody>
          <a:bodyPr wrap="square">
            <a:spAutoFit/>
          </a:bodyPr>
          <a:lstStyle/>
          <a:p>
            <a:pPr algn="just"/>
            <a:r>
              <a:rPr lang="en-US" dirty="0">
                <a:solidFill>
                  <a:schemeClr val="bg1"/>
                </a:solidFill>
                <a:latin typeface="Palatino Linotype" panose="02040502050505030304" pitchFamily="18" charset="0"/>
              </a:rPr>
              <a:t>The Missourians at the meeting in the Independence courthouse quickly turned into a mob and decided to destroy the printing office and the press. They broke into the printing office, threw the furniture into the street and garden, broke the press, scattered the type, and destroyed nearly all the printed work, including most of the unbound sheets of the Book of Commandments. The mob next went to destroy the Gilbert and Whitney Store. However, Sidney Gilbert met the mob before they could carry out their plan and promised that he would pack the goods and leave in three days. (See Church History in the Fulness of Times,133.)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309952-6F38-4F72-8893-84B753A23B7F}"/>
              </a:ext>
            </a:extLst>
          </p:cNvPr>
          <p:cNvSpPr/>
          <p:nvPr/>
        </p:nvSpPr>
        <p:spPr>
          <a:xfrm>
            <a:off x="1219200" y="1762539"/>
            <a:ext cx="9422296" cy="33262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1" name="Subtitle 4">
            <a:extLst>
              <a:ext uri="{FF2B5EF4-FFF2-40B4-BE49-F238E27FC236}">
                <a16:creationId xmlns:a16="http://schemas.microsoft.com/office/drawing/2014/main" id="{07DEE8DB-5199-42E3-9233-13E7DEFE66C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12" name="Rectangle 11">
            <a:extLst>
              <a:ext uri="{FF2B5EF4-FFF2-40B4-BE49-F238E27FC236}">
                <a16:creationId xmlns:a16="http://schemas.microsoft.com/office/drawing/2014/main" id="{E1D68E90-7DBE-414C-972C-CB80EFF11BA0}"/>
              </a:ext>
            </a:extLst>
          </p:cNvPr>
          <p:cNvSpPr/>
          <p:nvPr/>
        </p:nvSpPr>
        <p:spPr>
          <a:xfrm>
            <a:off x="1454070" y="1859339"/>
            <a:ext cx="9083040" cy="3139321"/>
          </a:xfrm>
          <a:prstGeom prst="rect">
            <a:avLst/>
          </a:prstGeom>
        </p:spPr>
        <p:txBody>
          <a:bodyPr wrap="square">
            <a:spAutoFit/>
          </a:bodyPr>
          <a:lstStyle/>
          <a:p>
            <a:pPr algn="just"/>
            <a:r>
              <a:rPr lang="en-US" dirty="0">
                <a:solidFill>
                  <a:schemeClr val="bg1"/>
                </a:solidFill>
                <a:latin typeface="Palatino Linotype" panose="02040502050505030304" pitchFamily="18" charset="0"/>
              </a:rPr>
              <a:t>Three days later, on July 23, a mob appeared again in Jackson County, Missouri, this time armed with rifles, pistols, whips, and clubs. They set fire to haystacks and grain fields and destroyed several homes, barns, and businesses. They eventually confronted six Church leaders who, seeing that the property and lives of the Saints were in jeopardy, offered their lives as a ransom. Rejecting this offer, the mob leaders threatened that every man, woman, and child would be whipped unless they consented to leave the county. Under pressure, the brethren signed an agreement to leave Jackson County. Half of the Church members and most of the leaders would leave by January1, 1834, and the rest would leave by April 1, 1834. The mob allowed John Corrill and Sidney Gilbert to remain to sell the property of the Saints who had been driven out. (See Church History in the Fulness of Times,134.)</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0F11CED-2FDF-4450-8610-5C010ABE260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7297988B-C74D-4D5A-8C48-ABC37197B6C3}"/>
              </a:ext>
            </a:extLst>
          </p:cNvPr>
          <p:cNvSpPr/>
          <p:nvPr/>
        </p:nvSpPr>
        <p:spPr>
          <a:xfrm>
            <a:off x="3610384" y="890974"/>
            <a:ext cx="4971234" cy="369332"/>
          </a:xfrm>
          <a:prstGeom prst="rect">
            <a:avLst/>
          </a:prstGeom>
        </p:spPr>
        <p:txBody>
          <a:bodyPr wrap="none">
            <a:spAutoFit/>
          </a:bodyPr>
          <a:lstStyle/>
          <a:p>
            <a:pPr algn="ctr"/>
            <a:r>
              <a:rPr lang="en-US" b="1" dirty="0">
                <a:solidFill>
                  <a:schemeClr val="bg1"/>
                </a:solidFill>
              </a:rPr>
              <a:t>Introduction to Doctrine and Covenants 98.</a:t>
            </a:r>
          </a:p>
        </p:txBody>
      </p:sp>
      <p:sp>
        <p:nvSpPr>
          <p:cNvPr id="10" name="Rectangle 9">
            <a:extLst>
              <a:ext uri="{FF2B5EF4-FFF2-40B4-BE49-F238E27FC236}">
                <a16:creationId xmlns:a16="http://schemas.microsoft.com/office/drawing/2014/main" id="{6C702FFE-7F15-470C-83A3-7BDB2004EDA9}"/>
              </a:ext>
            </a:extLst>
          </p:cNvPr>
          <p:cNvSpPr/>
          <p:nvPr/>
        </p:nvSpPr>
        <p:spPr>
          <a:xfrm>
            <a:off x="1212165" y="1204034"/>
            <a:ext cx="9767669" cy="2308324"/>
          </a:xfrm>
          <a:prstGeom prst="rect">
            <a:avLst/>
          </a:prstGeom>
        </p:spPr>
        <p:txBody>
          <a:bodyPr wrap="square">
            <a:spAutoFit/>
          </a:bodyPr>
          <a:lstStyle/>
          <a:p>
            <a:pPr algn="just"/>
            <a:r>
              <a:rPr lang="en-US" dirty="0">
                <a:solidFill>
                  <a:schemeClr val="bg1"/>
                </a:solidFill>
                <a:latin typeface="Open Sans"/>
              </a:rPr>
              <a:t>Revelation given through Joseph Smith the Prophet, at Kirtland, Ohio, August 6, 1833. This revelation came in consequence of the persecution upon the Saints in Missouri. Increased settlement of Church members in Missouri troubled some other settlers, who felt threatened by the Saints’ numbers, political and economic influence, and cultural and religious differences. In July 1833, a mob destroyed Church property, tarred and feathered two Church members, and demanded that the Saints leave Jackson County. Although some news of the problems in Missouri had no doubt reached the Prophet in Kirtland (nine hundred miles away), the seriousness of the situation could have been known to him at this date only by revelation.</a:t>
            </a:r>
            <a:endParaRPr lang="en-US" dirty="0">
              <a:solidFill>
                <a:schemeClr val="bg1"/>
              </a:solidFill>
            </a:endParaRPr>
          </a:p>
        </p:txBody>
      </p:sp>
      <p:sp>
        <p:nvSpPr>
          <p:cNvPr id="11" name="Rectangle 10">
            <a:extLst>
              <a:ext uri="{FF2B5EF4-FFF2-40B4-BE49-F238E27FC236}">
                <a16:creationId xmlns:a16="http://schemas.microsoft.com/office/drawing/2014/main" id="{1B41AFDB-95C9-4668-9AC7-A67FB955DEC9}"/>
              </a:ext>
            </a:extLst>
          </p:cNvPr>
          <p:cNvSpPr/>
          <p:nvPr/>
        </p:nvSpPr>
        <p:spPr>
          <a:xfrm>
            <a:off x="1212165" y="3612272"/>
            <a:ext cx="6525066" cy="369332"/>
          </a:xfrm>
          <a:prstGeom prst="rect">
            <a:avLst/>
          </a:prstGeom>
        </p:spPr>
        <p:txBody>
          <a:bodyPr wrap="square">
            <a:spAutoFit/>
          </a:bodyPr>
          <a:lstStyle/>
          <a:p>
            <a:pPr algn="just"/>
            <a:r>
              <a:rPr lang="en-US" b="1" dirty="0">
                <a:solidFill>
                  <a:schemeClr val="bg1"/>
                </a:solidFill>
              </a:rPr>
              <a:t>What is remarkable about the timing of this revelation? </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511ED0C-4E52-4A13-8B34-DF696D42511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C0226477-10EC-4781-B1AB-68CA0A05877A}"/>
              </a:ext>
            </a:extLst>
          </p:cNvPr>
          <p:cNvSpPr/>
          <p:nvPr/>
        </p:nvSpPr>
        <p:spPr>
          <a:xfrm>
            <a:off x="1264643" y="2453828"/>
            <a:ext cx="4935967" cy="369332"/>
          </a:xfrm>
          <a:prstGeom prst="rect">
            <a:avLst/>
          </a:prstGeom>
        </p:spPr>
        <p:txBody>
          <a:bodyPr wrap="none">
            <a:spAutoFit/>
          </a:bodyPr>
          <a:lstStyle/>
          <a:p>
            <a:r>
              <a:rPr lang="en-US" b="1" dirty="0">
                <a:solidFill>
                  <a:schemeClr val="bg1"/>
                </a:solidFill>
              </a:rPr>
              <a:t>What counsel did the Lord give the Saints?</a:t>
            </a:r>
          </a:p>
        </p:txBody>
      </p:sp>
      <p:sp>
        <p:nvSpPr>
          <p:cNvPr id="12" name="Rectangle 11">
            <a:extLst>
              <a:ext uri="{FF2B5EF4-FFF2-40B4-BE49-F238E27FC236}">
                <a16:creationId xmlns:a16="http://schemas.microsoft.com/office/drawing/2014/main" id="{0A716EF7-61CF-4FBC-96F2-0CFA92BC50E3}"/>
              </a:ext>
            </a:extLst>
          </p:cNvPr>
          <p:cNvSpPr/>
          <p:nvPr/>
        </p:nvSpPr>
        <p:spPr>
          <a:xfrm>
            <a:off x="1264644" y="2957622"/>
            <a:ext cx="8225743" cy="369332"/>
          </a:xfrm>
          <a:prstGeom prst="rect">
            <a:avLst/>
          </a:prstGeom>
        </p:spPr>
        <p:txBody>
          <a:bodyPr wrap="square">
            <a:spAutoFit/>
          </a:bodyPr>
          <a:lstStyle/>
          <a:p>
            <a:r>
              <a:rPr lang="en-US" b="1" dirty="0">
                <a:solidFill>
                  <a:schemeClr val="bg1"/>
                </a:solidFill>
              </a:rPr>
              <a:t>Why is it important for the Saints to give thanks during difficult times?</a:t>
            </a:r>
          </a:p>
        </p:txBody>
      </p:sp>
      <p:sp>
        <p:nvSpPr>
          <p:cNvPr id="13" name="Rectangle 12">
            <a:extLst>
              <a:ext uri="{FF2B5EF4-FFF2-40B4-BE49-F238E27FC236}">
                <a16:creationId xmlns:a16="http://schemas.microsoft.com/office/drawing/2014/main" id="{CDE4DCF1-D620-4D32-9914-6144E5FA2461}"/>
              </a:ext>
            </a:extLst>
          </p:cNvPr>
          <p:cNvSpPr/>
          <p:nvPr/>
        </p:nvSpPr>
        <p:spPr>
          <a:xfrm>
            <a:off x="1264643" y="3443258"/>
            <a:ext cx="6697672" cy="369332"/>
          </a:xfrm>
          <a:prstGeom prst="rect">
            <a:avLst/>
          </a:prstGeom>
        </p:spPr>
        <p:txBody>
          <a:bodyPr wrap="square">
            <a:spAutoFit/>
          </a:bodyPr>
          <a:lstStyle/>
          <a:p>
            <a:r>
              <a:rPr lang="en-US" b="1" dirty="0">
                <a:solidFill>
                  <a:schemeClr val="bg1"/>
                </a:solidFill>
              </a:rPr>
              <a:t>What do you think it means to wait patiently on the Lord?</a:t>
            </a:r>
          </a:p>
        </p:txBody>
      </p:sp>
      <p:sp>
        <p:nvSpPr>
          <p:cNvPr id="14" name="Rectangle 13">
            <a:extLst>
              <a:ext uri="{FF2B5EF4-FFF2-40B4-BE49-F238E27FC236}">
                <a16:creationId xmlns:a16="http://schemas.microsoft.com/office/drawing/2014/main" id="{08397F3C-C8D8-4FBF-A32A-F4EF053DEB95}"/>
              </a:ext>
            </a:extLst>
          </p:cNvPr>
          <p:cNvSpPr/>
          <p:nvPr/>
        </p:nvSpPr>
        <p:spPr>
          <a:xfrm>
            <a:off x="1264644" y="890974"/>
            <a:ext cx="3708066" cy="369332"/>
          </a:xfrm>
          <a:prstGeom prst="rect">
            <a:avLst/>
          </a:prstGeom>
        </p:spPr>
        <p:txBody>
          <a:bodyPr wrap="none">
            <a:spAutoFit/>
          </a:bodyPr>
          <a:lstStyle/>
          <a:p>
            <a:r>
              <a:rPr lang="en-US" b="1" dirty="0">
                <a:solidFill>
                  <a:schemeClr val="bg1"/>
                </a:solidFill>
              </a:rPr>
              <a:t>Doctrine and Covenants 98:1–2.</a:t>
            </a:r>
          </a:p>
        </p:txBody>
      </p:sp>
      <p:sp>
        <p:nvSpPr>
          <p:cNvPr id="15" name="Rectangle 14">
            <a:extLst>
              <a:ext uri="{FF2B5EF4-FFF2-40B4-BE49-F238E27FC236}">
                <a16:creationId xmlns:a16="http://schemas.microsoft.com/office/drawing/2014/main" id="{589C24D0-E87A-453F-B514-E2A32662A7BA}"/>
              </a:ext>
            </a:extLst>
          </p:cNvPr>
          <p:cNvSpPr/>
          <p:nvPr/>
        </p:nvSpPr>
        <p:spPr>
          <a:xfrm>
            <a:off x="1264643" y="1207298"/>
            <a:ext cx="9767669" cy="1077218"/>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Verily I say unto you my friends, fear not, let your hearts be comforted; yea, rejoice evermore, and in everything give thanks;</a:t>
            </a:r>
          </a:p>
          <a:p>
            <a:pPr algn="just" fontAlgn="base"/>
            <a:r>
              <a:rPr lang="en-US" sz="1600" b="1" dirty="0">
                <a:solidFill>
                  <a:schemeClr val="bg1"/>
                </a:solidFill>
                <a:latin typeface="Palatino"/>
              </a:rPr>
              <a:t>2 </a:t>
            </a:r>
            <a:r>
              <a:rPr lang="en-US" sz="1600" dirty="0">
                <a:solidFill>
                  <a:schemeClr val="bg1"/>
                </a:solidFill>
                <a:latin typeface="Palatino"/>
              </a:rPr>
              <a:t>Waiting patiently on the Lord, for your prayers have entered into the ears of the Lord of Sabaoth, and are recorded with this seal and testament—the Lord hath sworn and decreed that they shall be granted.</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14"/>
                                        </p:tgtEl>
                                        <p:attrNameLst>
                                          <p:attrName>style.color</p:attrName>
                                        </p:attrNameLst>
                                      </p:cBhvr>
                                      <p:to>
                                        <a:srgbClr val="C00000"/>
                                      </p:to>
                                    </p:animClr>
                                    <p:animClr clrSpc="rgb" dir="cw">
                                      <p:cBhvr>
                                        <p:cTn id="7" dur="250" autoRev="1" fill="remove"/>
                                        <p:tgtEl>
                                          <p:spTgt spid="14"/>
                                        </p:tgtEl>
                                        <p:attrNameLst>
                                          <p:attrName>fillcolor</p:attrName>
                                        </p:attrNameLst>
                                      </p:cBhvr>
                                      <p:to>
                                        <a:srgbClr val="C00000"/>
                                      </p:to>
                                    </p:animClr>
                                    <p:set>
                                      <p:cBhvr>
                                        <p:cTn id="8" dur="250" autoRev="1" fill="remove"/>
                                        <p:tgtEl>
                                          <p:spTgt spid="14"/>
                                        </p:tgtEl>
                                        <p:attrNameLst>
                                          <p:attrName>fill.type</p:attrName>
                                        </p:attrNameLst>
                                      </p:cBhvr>
                                      <p:to>
                                        <p:strVal val="solid"/>
                                      </p:to>
                                    </p:set>
                                    <p:set>
                                      <p:cBhvr>
                                        <p:cTn id="9" dur="250" autoRev="1" fill="remove"/>
                                        <p:tgtEl>
                                          <p:spTgt spid="1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1" nodeType="clickEffect">
                                  <p:stCondLst>
                                    <p:cond delay="0"/>
                                  </p:stCondLst>
                                  <p:childTnLst>
                                    <p:animRot by="120000">
                                      <p:cBhvr>
                                        <p:cTn id="13" dur="100" fill="hold">
                                          <p:stCondLst>
                                            <p:cond delay="0"/>
                                          </p:stCondLst>
                                        </p:cTn>
                                        <p:tgtEl>
                                          <p:spTgt spid="14"/>
                                        </p:tgtEl>
                                        <p:attrNameLst>
                                          <p:attrName>r</p:attrName>
                                        </p:attrNameLst>
                                      </p:cBhvr>
                                    </p:animRot>
                                    <p:animRot by="-240000">
                                      <p:cBhvr>
                                        <p:cTn id="14" dur="200" fill="hold">
                                          <p:stCondLst>
                                            <p:cond delay="200"/>
                                          </p:stCondLst>
                                        </p:cTn>
                                        <p:tgtEl>
                                          <p:spTgt spid="14"/>
                                        </p:tgtEl>
                                        <p:attrNameLst>
                                          <p:attrName>r</p:attrName>
                                        </p:attrNameLst>
                                      </p:cBhvr>
                                    </p:animRot>
                                    <p:animRot by="240000">
                                      <p:cBhvr>
                                        <p:cTn id="15" dur="200" fill="hold">
                                          <p:stCondLst>
                                            <p:cond delay="400"/>
                                          </p:stCondLst>
                                        </p:cTn>
                                        <p:tgtEl>
                                          <p:spTgt spid="14"/>
                                        </p:tgtEl>
                                        <p:attrNameLst>
                                          <p:attrName>r</p:attrName>
                                        </p:attrNameLst>
                                      </p:cBhvr>
                                    </p:animRot>
                                    <p:animRot by="-240000">
                                      <p:cBhvr>
                                        <p:cTn id="16" dur="200" fill="hold">
                                          <p:stCondLst>
                                            <p:cond delay="600"/>
                                          </p:stCondLst>
                                        </p:cTn>
                                        <p:tgtEl>
                                          <p:spTgt spid="14"/>
                                        </p:tgtEl>
                                        <p:attrNameLst>
                                          <p:attrName>r</p:attrName>
                                        </p:attrNameLst>
                                      </p:cBhvr>
                                    </p:animRot>
                                    <p:animRot by="120000">
                                      <p:cBhvr>
                                        <p:cTn id="17" dur="200" fill="hold">
                                          <p:stCondLst>
                                            <p:cond delay="800"/>
                                          </p:stCondLst>
                                        </p:cTn>
                                        <p:tgtEl>
                                          <p:spTgt spid="14"/>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9"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250" fill="hold"/>
                                        <p:tgtEl>
                                          <p:spTgt spid="12"/>
                                        </p:tgtEl>
                                        <p:attrNameLst>
                                          <p:attrName>ppt_x</p:attrName>
                                        </p:attrNameLst>
                                      </p:cBhvr>
                                      <p:tavLst>
                                        <p:tav tm="0">
                                          <p:val>
                                            <p:strVal val="0-#ppt_w/2"/>
                                          </p:val>
                                        </p:tav>
                                        <p:tav tm="100000">
                                          <p:val>
                                            <p:strVal val="#ppt_x"/>
                                          </p:val>
                                        </p:tav>
                                      </p:tavLst>
                                    </p:anim>
                                    <p:anim calcmode="lin" valueType="num">
                                      <p:cBhvr additive="base">
                                        <p:cTn id="30" dur="125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444562-2453-4512-9C21-4E68E629672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101</a:t>
            </a:r>
          </a:p>
        </p:txBody>
      </p:sp>
      <p:sp>
        <p:nvSpPr>
          <p:cNvPr id="2" name="Rectangle 1">
            <a:extLst>
              <a:ext uri="{FF2B5EF4-FFF2-40B4-BE49-F238E27FC236}">
                <a16:creationId xmlns:a16="http://schemas.microsoft.com/office/drawing/2014/main" id="{1036263F-EE53-44C8-9800-63463488CDFD}"/>
              </a:ext>
            </a:extLst>
          </p:cNvPr>
          <p:cNvSpPr/>
          <p:nvPr/>
        </p:nvSpPr>
        <p:spPr>
          <a:xfrm>
            <a:off x="3573192" y="890974"/>
            <a:ext cx="5500461" cy="23083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CAD23366-C407-4B22-AFA0-555F10D37F3B}"/>
              </a:ext>
            </a:extLst>
          </p:cNvPr>
          <p:cNvSpPr txBox="1"/>
          <p:nvPr/>
        </p:nvSpPr>
        <p:spPr>
          <a:xfrm>
            <a:off x="5022160" y="890974"/>
            <a:ext cx="4051493" cy="2308324"/>
          </a:xfrm>
          <a:prstGeom prst="rect">
            <a:avLst/>
          </a:prstGeom>
          <a:noFill/>
        </p:spPr>
        <p:txBody>
          <a:bodyPr wrap="square" rtlCol="0">
            <a:spAutoFit/>
          </a:bodyPr>
          <a:lstStyle/>
          <a:p>
            <a:pPr algn="just"/>
            <a:r>
              <a:rPr lang="en-US" sz="1600" dirty="0">
                <a:solidFill>
                  <a:schemeClr val="bg1"/>
                </a:solidFill>
                <a:latin typeface="Palatino Linotype" panose="02040502050505030304" pitchFamily="18" charset="0"/>
              </a:rPr>
              <a:t>“What, then, does it mean to wait upon the Lord? In the scriptures, the word wait means to hope, to anticipate, and to trust. To hope and trust in the Lord requires faith, patience, humility, meekness, long-suffering, keeping the commandments, and enduring to the end” (“Waiting upon the Lord: Thy Will Be Done, ”Ensign or Liahona, Nov. 2011,72).</a:t>
            </a:r>
          </a:p>
        </p:txBody>
      </p:sp>
      <p:pic>
        <p:nvPicPr>
          <p:cNvPr id="1026" name="Picture 2" descr="Resultado de imagen para Robert D hales">
            <a:extLst>
              <a:ext uri="{FF2B5EF4-FFF2-40B4-BE49-F238E27FC236}">
                <a16:creationId xmlns:a16="http://schemas.microsoft.com/office/drawing/2014/main" id="{256EAF8E-9743-4982-8316-86AA26C601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1229" y="1012874"/>
            <a:ext cx="1340934" cy="16786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6F88B78-AE8B-42DE-8960-64ED4610B9B0}"/>
              </a:ext>
            </a:extLst>
          </p:cNvPr>
          <p:cNvSpPr txBox="1"/>
          <p:nvPr/>
        </p:nvSpPr>
        <p:spPr>
          <a:xfrm>
            <a:off x="3695907" y="2691562"/>
            <a:ext cx="1311578" cy="461665"/>
          </a:xfrm>
          <a:prstGeom prst="rect">
            <a:avLst/>
          </a:prstGeom>
          <a:noFill/>
        </p:spPr>
        <p:txBody>
          <a:bodyPr wrap="none" rtlCol="0">
            <a:spAutoFit/>
          </a:bodyPr>
          <a:lstStyle/>
          <a:p>
            <a:pPr algn="ctr"/>
            <a:r>
              <a:rPr lang="en-US" sz="1200" b="1" dirty="0">
                <a:solidFill>
                  <a:schemeClr val="bg1"/>
                </a:solidFill>
              </a:rPr>
              <a:t>Elder </a:t>
            </a:r>
          </a:p>
          <a:p>
            <a:pPr algn="ctr"/>
            <a:r>
              <a:rPr lang="en-US" sz="1200" b="1" dirty="0">
                <a:solidFill>
                  <a:schemeClr val="bg1"/>
                </a:solidFill>
              </a:rPr>
              <a:t>Robert D. Hales</a:t>
            </a:r>
          </a:p>
        </p:txBody>
      </p:sp>
      <p:sp>
        <p:nvSpPr>
          <p:cNvPr id="9" name="Rectangle 8">
            <a:extLst>
              <a:ext uri="{FF2B5EF4-FFF2-40B4-BE49-F238E27FC236}">
                <a16:creationId xmlns:a16="http://schemas.microsoft.com/office/drawing/2014/main" id="{04F1A809-81DE-4231-83A7-FCF7ECB0CA01}"/>
              </a:ext>
            </a:extLst>
          </p:cNvPr>
          <p:cNvSpPr/>
          <p:nvPr/>
        </p:nvSpPr>
        <p:spPr>
          <a:xfrm>
            <a:off x="1191064" y="3283966"/>
            <a:ext cx="9233096" cy="646331"/>
          </a:xfrm>
          <a:prstGeom prst="rect">
            <a:avLst/>
          </a:prstGeom>
        </p:spPr>
        <p:txBody>
          <a:bodyPr wrap="square">
            <a:spAutoFit/>
          </a:bodyPr>
          <a:lstStyle/>
          <a:p>
            <a:pPr algn="just"/>
            <a:r>
              <a:rPr lang="en-US" b="1" dirty="0">
                <a:solidFill>
                  <a:schemeClr val="bg1"/>
                </a:solidFill>
              </a:rPr>
              <a:t>Why would the counsel to wait patiently on the Lord have been important for the Saints in Missouri?</a:t>
            </a:r>
          </a:p>
        </p:txBody>
      </p:sp>
      <p:sp>
        <p:nvSpPr>
          <p:cNvPr id="10" name="Rectangle 9">
            <a:extLst>
              <a:ext uri="{FF2B5EF4-FFF2-40B4-BE49-F238E27FC236}">
                <a16:creationId xmlns:a16="http://schemas.microsoft.com/office/drawing/2014/main" id="{E570456E-AC6C-42E5-9849-7C1FB0D9CFC9}"/>
              </a:ext>
            </a:extLst>
          </p:cNvPr>
          <p:cNvSpPr/>
          <p:nvPr/>
        </p:nvSpPr>
        <p:spPr>
          <a:xfrm>
            <a:off x="1191064" y="3889195"/>
            <a:ext cx="5234125" cy="369332"/>
          </a:xfrm>
          <a:prstGeom prst="rect">
            <a:avLst/>
          </a:prstGeom>
        </p:spPr>
        <p:txBody>
          <a:bodyPr wrap="none">
            <a:spAutoFit/>
          </a:bodyPr>
          <a:lstStyle/>
          <a:p>
            <a:r>
              <a:rPr lang="en-US" b="1" dirty="0">
                <a:solidFill>
                  <a:schemeClr val="bg1"/>
                </a:solidFill>
              </a:rPr>
              <a:t>What words of comfort do you see in verse 2?</a:t>
            </a:r>
          </a:p>
        </p:txBody>
      </p:sp>
      <p:sp>
        <p:nvSpPr>
          <p:cNvPr id="11" name="Rectangle 10">
            <a:extLst>
              <a:ext uri="{FF2B5EF4-FFF2-40B4-BE49-F238E27FC236}">
                <a16:creationId xmlns:a16="http://schemas.microsoft.com/office/drawing/2014/main" id="{0C4A2FAA-6CA2-4774-8119-50D288FCE5F7}"/>
              </a:ext>
            </a:extLst>
          </p:cNvPr>
          <p:cNvSpPr/>
          <p:nvPr/>
        </p:nvSpPr>
        <p:spPr>
          <a:xfrm>
            <a:off x="2211021" y="4452681"/>
            <a:ext cx="7769957"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If we give thanks in all things and wait patiently on the Lord, then… </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0" dur="250" fill="hold"/>
                                        <p:tgtEl>
                                          <p:spTgt spid="11"/>
                                        </p:tgtEl>
                                        <p:attrNameLst>
                                          <p:attrName>ppt_y</p:attrName>
                                        </p:attrNameLst>
                                      </p:cBhvr>
                                      <p:tavLst>
                                        <p:tav tm="0">
                                          <p:val>
                                            <p:strVal val="#ppt_y"/>
                                          </p:val>
                                        </p:tav>
                                        <p:tav tm="100000">
                                          <p:val>
                                            <p:strVal val="#ppt_y"/>
                                          </p:val>
                                        </p:tav>
                                      </p:tavLst>
                                    </p:anim>
                                    <p:anim calcmode="lin" valueType="num">
                                      <p:cBhvr>
                                        <p:cTn id="21"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2"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5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1171</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17</vt:i4>
      </vt:variant>
    </vt:vector>
  </HeadingPairs>
  <TitlesOfParts>
    <vt:vector size="31" baseType="lpstr">
      <vt:lpstr>PMingLiU-ExtB</vt:lpstr>
      <vt:lpstr>Yu Gothic UI Semibold</vt:lpstr>
      <vt:lpstr>Calibri</vt:lpstr>
      <vt:lpstr>Century Gothic</vt:lpstr>
      <vt:lpstr>Leelawadee UI Semilight</vt:lpstr>
      <vt:lpstr>Microsoft Himalaya</vt:lpstr>
      <vt:lpstr>Mongolian Baiti</vt:lpstr>
      <vt:lpstr>MV Boli</vt:lpstr>
      <vt:lpstr>Open Sans</vt:lpstr>
      <vt:lpstr>Palatino</vt:lpstr>
      <vt:lpstr>Palatino Linotype</vt:lpstr>
      <vt:lpstr>Tw Cen MT Condensed</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2644</cp:revision>
  <dcterms:created xsi:type="dcterms:W3CDTF">2018-08-29T04:26:39Z</dcterms:created>
  <dcterms:modified xsi:type="dcterms:W3CDTF">2018-10-11T19:38:58Z</dcterms:modified>
</cp:coreProperties>
</file>