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5" r:id="rId1"/>
  </p:sldMasterIdLst>
  <p:notesMasterIdLst>
    <p:notesMasterId r:id="rId18"/>
  </p:notesMasterIdLst>
  <p:sldIdLst>
    <p:sldId id="296" r:id="rId2"/>
    <p:sldId id="304" r:id="rId3"/>
    <p:sldId id="299" r:id="rId4"/>
    <p:sldId id="308" r:id="rId5"/>
    <p:sldId id="305" r:id="rId6"/>
    <p:sldId id="314" r:id="rId7"/>
    <p:sldId id="307" r:id="rId8"/>
    <p:sldId id="309" r:id="rId9"/>
    <p:sldId id="310" r:id="rId10"/>
    <p:sldId id="311" r:id="rId11"/>
    <p:sldId id="312" r:id="rId12"/>
    <p:sldId id="316" r:id="rId13"/>
    <p:sldId id="317" r:id="rId14"/>
    <p:sldId id="306" r:id="rId15"/>
    <p:sldId id="318" r:id="rId16"/>
    <p:sldId id="31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E513"/>
    <a:srgbClr val="CC0000"/>
    <a:srgbClr val="FFD757"/>
    <a:srgbClr val="13BD23"/>
    <a:srgbClr val="E6E6E6"/>
    <a:srgbClr val="D88028"/>
    <a:srgbClr val="A7897B"/>
    <a:srgbClr val="B9B93A"/>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64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1812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6707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6867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96970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93879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2308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04143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5508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4068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6860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7348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0783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5082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9610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48345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2057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640873-EF0B-4AC7-AF11-57FEBA4985EA}" type="datetimeFigureOut">
              <a:rPr lang="en-US" smtClean="0"/>
              <a:t>10/11/2018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77173263"/>
      </p:ext>
    </p:extLst>
  </p:cSld>
  <p:clrMap bg1="dk1" tx1="lt1" bg2="dk2" tx2="lt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 id="2147484797" r:id="rId12"/>
    <p:sldLayoutId id="2147484798" r:id="rId13"/>
    <p:sldLayoutId id="2147484799" r:id="rId14"/>
    <p:sldLayoutId id="2147484800" r:id="rId15"/>
    <p:sldLayoutId id="2147484801" r:id="rId16"/>
    <p:sldLayoutId id="214748480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tx1">
                    <a:lumMod val="75000"/>
                  </a:schemeClr>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9" name="Rectangle 8">
            <a:extLst>
              <a:ext uri="{FF2B5EF4-FFF2-40B4-BE49-F238E27FC236}">
                <a16:creationId xmlns:a16="http://schemas.microsoft.com/office/drawing/2014/main" id="{24CA1D89-187A-4D85-8849-F5B495514BFC}"/>
              </a:ext>
            </a:extLst>
          </p:cNvPr>
          <p:cNvSpPr/>
          <p:nvPr/>
        </p:nvSpPr>
        <p:spPr>
          <a:xfrm>
            <a:off x="1224752" y="1070978"/>
            <a:ext cx="3966150" cy="369332"/>
          </a:xfrm>
          <a:prstGeom prst="rect">
            <a:avLst/>
          </a:prstGeom>
        </p:spPr>
        <p:txBody>
          <a:bodyPr wrap="none">
            <a:spAutoFit/>
          </a:bodyPr>
          <a:lstStyle/>
          <a:p>
            <a:r>
              <a:rPr lang="en-US" b="1" dirty="0"/>
              <a:t>Doctrine and Covenants 97:10-12.</a:t>
            </a:r>
          </a:p>
        </p:txBody>
      </p:sp>
      <p:sp>
        <p:nvSpPr>
          <p:cNvPr id="3" name="Rectangle 2">
            <a:extLst>
              <a:ext uri="{FF2B5EF4-FFF2-40B4-BE49-F238E27FC236}">
                <a16:creationId xmlns:a16="http://schemas.microsoft.com/office/drawing/2014/main" id="{6BEDCD76-6A18-462A-BFAA-90B6318D91F8}"/>
              </a:ext>
            </a:extLst>
          </p:cNvPr>
          <p:cNvSpPr/>
          <p:nvPr/>
        </p:nvSpPr>
        <p:spPr>
          <a:xfrm>
            <a:off x="1224751" y="1344667"/>
            <a:ext cx="9073491" cy="1477328"/>
          </a:xfrm>
          <a:prstGeom prst="rect">
            <a:avLst/>
          </a:prstGeom>
        </p:spPr>
        <p:txBody>
          <a:bodyPr wrap="square">
            <a:spAutoFit/>
          </a:bodyPr>
          <a:lstStyle/>
          <a:p>
            <a:pPr algn="just" fontAlgn="base"/>
            <a:r>
              <a:rPr lang="en-US" b="1" dirty="0">
                <a:latin typeface="Palatino"/>
              </a:rPr>
              <a:t>10 </a:t>
            </a:r>
            <a:r>
              <a:rPr lang="en-US" dirty="0">
                <a:latin typeface="Palatino"/>
              </a:rPr>
              <a:t>Verily I say unto you, that it is my will that a house should be built unto me in the land of Zion, like unto the pattern which I have given you.</a:t>
            </a:r>
          </a:p>
          <a:p>
            <a:pPr algn="just" fontAlgn="base"/>
            <a:r>
              <a:rPr lang="en-US" b="1" dirty="0">
                <a:latin typeface="Palatino"/>
              </a:rPr>
              <a:t>11 </a:t>
            </a:r>
            <a:r>
              <a:rPr lang="en-US" dirty="0">
                <a:latin typeface="Palatino"/>
              </a:rPr>
              <a:t>Yea, let it be built speedily, by the tithing of my people.</a:t>
            </a:r>
          </a:p>
          <a:p>
            <a:pPr algn="just" fontAlgn="base"/>
            <a:r>
              <a:rPr lang="en-US" b="1" dirty="0">
                <a:latin typeface="Palatino"/>
              </a:rPr>
              <a:t>12 </a:t>
            </a:r>
            <a:r>
              <a:rPr lang="en-US" dirty="0">
                <a:latin typeface="Palatino"/>
              </a:rPr>
              <a:t>Behold, this is the tithing and the sacrifice which I, the Lord, require at their hands, that there may be a house built unto me for the salvation of Zion—</a:t>
            </a:r>
            <a:endParaRPr lang="en-US" b="0" i="0" dirty="0">
              <a:effectLst/>
              <a:latin typeface="Palatino"/>
            </a:endParaRPr>
          </a:p>
        </p:txBody>
      </p:sp>
      <p:sp>
        <p:nvSpPr>
          <p:cNvPr id="4" name="Rectangle 3">
            <a:extLst>
              <a:ext uri="{FF2B5EF4-FFF2-40B4-BE49-F238E27FC236}">
                <a16:creationId xmlns:a16="http://schemas.microsoft.com/office/drawing/2014/main" id="{A8C406BA-846F-40D3-A809-2335286BDBE9}"/>
              </a:ext>
            </a:extLst>
          </p:cNvPr>
          <p:cNvSpPr/>
          <p:nvPr/>
        </p:nvSpPr>
        <p:spPr>
          <a:xfrm>
            <a:off x="1224749" y="2878534"/>
            <a:ext cx="6914909" cy="369332"/>
          </a:xfrm>
          <a:prstGeom prst="rect">
            <a:avLst/>
          </a:prstGeom>
        </p:spPr>
        <p:txBody>
          <a:bodyPr wrap="square">
            <a:spAutoFit/>
          </a:bodyPr>
          <a:lstStyle/>
          <a:p>
            <a:r>
              <a:rPr lang="en-US" b="1" dirty="0"/>
              <a:t>What sacrifice did the Lord require of the Saints in Missouri? </a:t>
            </a:r>
          </a:p>
        </p:txBody>
      </p:sp>
      <p:sp>
        <p:nvSpPr>
          <p:cNvPr id="5" name="Rectangle 4">
            <a:extLst>
              <a:ext uri="{FF2B5EF4-FFF2-40B4-BE49-F238E27FC236}">
                <a16:creationId xmlns:a16="http://schemas.microsoft.com/office/drawing/2014/main" id="{CA6B8B9F-3A92-4FC9-8181-1F43DFF143F0}"/>
              </a:ext>
            </a:extLst>
          </p:cNvPr>
          <p:cNvSpPr/>
          <p:nvPr/>
        </p:nvSpPr>
        <p:spPr>
          <a:xfrm>
            <a:off x="1224749" y="3244334"/>
            <a:ext cx="6215163" cy="369332"/>
          </a:xfrm>
          <a:prstGeom prst="rect">
            <a:avLst/>
          </a:prstGeom>
        </p:spPr>
        <p:txBody>
          <a:bodyPr wrap="none">
            <a:spAutoFit/>
          </a:bodyPr>
          <a:lstStyle/>
          <a:p>
            <a:r>
              <a:rPr lang="en-US" i="1" dirty="0">
                <a:effectLst>
                  <a:outerShdw blurRad="38100" dist="38100" dir="2700000" algn="tl">
                    <a:srgbClr val="000000">
                      <a:alpha val="43137"/>
                    </a:srgbClr>
                  </a:outerShdw>
                </a:effectLst>
              </a:rPr>
              <a:t>They were to build a temple—a house unto the Lord. </a:t>
            </a:r>
          </a:p>
        </p:txBody>
      </p:sp>
    </p:spTree>
    <p:extLst>
      <p:ext uri="{BB962C8B-B14F-4D97-AF65-F5344CB8AC3E}">
        <p14:creationId xmlns:p14="http://schemas.microsoft.com/office/powerpoint/2010/main" val="2317971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5"/>
                                        </p:tgtEl>
                                        <p:attrNameLst>
                                          <p:attrName>ppt_y</p:attrName>
                                        </p:attrNameLst>
                                      </p:cBhvr>
                                      <p:tavLst>
                                        <p:tav tm="0">
                                          <p:val>
                                            <p:strVal val="#ppt_y"/>
                                          </p:val>
                                        </p:tav>
                                        <p:tav tm="100000">
                                          <p:val>
                                            <p:strVal val="#ppt_y"/>
                                          </p:val>
                                        </p:tav>
                                      </p:tavLst>
                                    </p:anim>
                                    <p:anim calcmode="lin" valueType="num">
                                      <p:cBhvr>
                                        <p:cTn id="14"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12" name="Rectangle 11">
            <a:extLst>
              <a:ext uri="{FF2B5EF4-FFF2-40B4-BE49-F238E27FC236}">
                <a16:creationId xmlns:a16="http://schemas.microsoft.com/office/drawing/2014/main" id="{B3DAE39C-CBAE-4617-BA08-4E10E5167029}"/>
              </a:ext>
            </a:extLst>
          </p:cNvPr>
          <p:cNvSpPr/>
          <p:nvPr/>
        </p:nvSpPr>
        <p:spPr>
          <a:xfrm>
            <a:off x="1224752" y="1070978"/>
            <a:ext cx="4095993" cy="369332"/>
          </a:xfrm>
          <a:prstGeom prst="rect">
            <a:avLst/>
          </a:prstGeom>
        </p:spPr>
        <p:txBody>
          <a:bodyPr wrap="none">
            <a:spAutoFit/>
          </a:bodyPr>
          <a:lstStyle/>
          <a:p>
            <a:r>
              <a:rPr lang="en-US" b="1" dirty="0">
                <a:solidFill>
                  <a:srgbClr val="002060"/>
                </a:solidFill>
              </a:rPr>
              <a:t>Doctrine and Covenants 97:12-14.</a:t>
            </a:r>
          </a:p>
        </p:txBody>
      </p:sp>
      <p:sp>
        <p:nvSpPr>
          <p:cNvPr id="3" name="Rectangle 2">
            <a:extLst>
              <a:ext uri="{FF2B5EF4-FFF2-40B4-BE49-F238E27FC236}">
                <a16:creationId xmlns:a16="http://schemas.microsoft.com/office/drawing/2014/main" id="{FF1CC09A-1CB8-4F32-8A5B-C7CA60DA4BEA}"/>
              </a:ext>
            </a:extLst>
          </p:cNvPr>
          <p:cNvSpPr/>
          <p:nvPr/>
        </p:nvSpPr>
        <p:spPr>
          <a:xfrm>
            <a:off x="1224751" y="1440310"/>
            <a:ext cx="9088481" cy="1815882"/>
          </a:xfrm>
          <a:prstGeom prst="rect">
            <a:avLst/>
          </a:prstGeom>
        </p:spPr>
        <p:txBody>
          <a:bodyPr wrap="square">
            <a:spAutoFit/>
          </a:bodyPr>
          <a:lstStyle/>
          <a:p>
            <a:pPr algn="just" fontAlgn="base"/>
            <a:r>
              <a:rPr lang="en-US" sz="1600" b="1" dirty="0">
                <a:solidFill>
                  <a:schemeClr val="bg1"/>
                </a:solidFill>
                <a:latin typeface="Palatino"/>
              </a:rPr>
              <a:t>12 </a:t>
            </a:r>
            <a:r>
              <a:rPr lang="en-US" sz="1600" dirty="0">
                <a:solidFill>
                  <a:schemeClr val="bg1"/>
                </a:solidFill>
                <a:latin typeface="Palatino"/>
              </a:rPr>
              <a:t>Behold, this is the tithing and the sacrifice which I, the Lord, require at their hands, that there may be a house built unto me for the salvation of Zion—</a:t>
            </a:r>
          </a:p>
          <a:p>
            <a:pPr algn="just" fontAlgn="base"/>
            <a:r>
              <a:rPr lang="en-US" sz="1600" b="1" dirty="0">
                <a:solidFill>
                  <a:schemeClr val="bg1"/>
                </a:solidFill>
                <a:latin typeface="Palatino"/>
              </a:rPr>
              <a:t>13 </a:t>
            </a:r>
            <a:r>
              <a:rPr lang="en-US" sz="1600" dirty="0">
                <a:solidFill>
                  <a:schemeClr val="bg1"/>
                </a:solidFill>
                <a:latin typeface="Palatino"/>
              </a:rPr>
              <a:t>For a place of thanksgiving for all saints, and for a place of instruction for all those who are called to the work of the ministry in all their several callings and offices;</a:t>
            </a:r>
          </a:p>
          <a:p>
            <a:pPr algn="just" fontAlgn="base"/>
            <a:r>
              <a:rPr lang="en-US" sz="1600" b="1" dirty="0">
                <a:solidFill>
                  <a:schemeClr val="bg1"/>
                </a:solidFill>
                <a:latin typeface="Palatino"/>
              </a:rPr>
              <a:t>14 </a:t>
            </a:r>
            <a:r>
              <a:rPr lang="en-US" sz="1600" dirty="0">
                <a:solidFill>
                  <a:schemeClr val="bg1"/>
                </a:solidFill>
                <a:latin typeface="Palatino"/>
              </a:rPr>
              <a:t>That they may be perfected in the understanding of their ministry, in theory, in principle, and in doctrine, in all things pertaining to the kingdom of God on the earth, the keys of which kingdom have been conferred upon you.</a:t>
            </a:r>
            <a:endParaRPr lang="en-US" sz="1600" b="0" i="0" dirty="0">
              <a:solidFill>
                <a:schemeClr val="bg1"/>
              </a:solidFill>
              <a:effectLst/>
              <a:latin typeface="Palatino"/>
            </a:endParaRPr>
          </a:p>
        </p:txBody>
      </p:sp>
      <p:sp>
        <p:nvSpPr>
          <p:cNvPr id="5" name="Rectangle 4">
            <a:extLst>
              <a:ext uri="{FF2B5EF4-FFF2-40B4-BE49-F238E27FC236}">
                <a16:creationId xmlns:a16="http://schemas.microsoft.com/office/drawing/2014/main" id="{DCC67604-6513-4F4D-AD1A-397663D1A960}"/>
              </a:ext>
            </a:extLst>
          </p:cNvPr>
          <p:cNvSpPr/>
          <p:nvPr/>
        </p:nvSpPr>
        <p:spPr>
          <a:xfrm>
            <a:off x="1224749" y="3256192"/>
            <a:ext cx="7259683" cy="369332"/>
          </a:xfrm>
          <a:prstGeom prst="rect">
            <a:avLst/>
          </a:prstGeom>
        </p:spPr>
        <p:txBody>
          <a:bodyPr wrap="square">
            <a:spAutoFit/>
          </a:bodyPr>
          <a:lstStyle/>
          <a:p>
            <a:r>
              <a:rPr lang="en-US" b="1" dirty="0">
                <a:solidFill>
                  <a:schemeClr val="bg1"/>
                </a:solidFill>
              </a:rPr>
              <a:t>How has the temple been “a place of thanks giving” for you? </a:t>
            </a:r>
          </a:p>
        </p:txBody>
      </p:sp>
      <p:sp>
        <p:nvSpPr>
          <p:cNvPr id="13" name="Rectangle 12">
            <a:extLst>
              <a:ext uri="{FF2B5EF4-FFF2-40B4-BE49-F238E27FC236}">
                <a16:creationId xmlns:a16="http://schemas.microsoft.com/office/drawing/2014/main" id="{348ABB9F-5CE8-49B8-AFFE-99815A6F5D54}"/>
              </a:ext>
            </a:extLst>
          </p:cNvPr>
          <p:cNvSpPr/>
          <p:nvPr/>
        </p:nvSpPr>
        <p:spPr>
          <a:xfrm>
            <a:off x="1185681" y="3625524"/>
            <a:ext cx="4910319" cy="369332"/>
          </a:xfrm>
          <a:prstGeom prst="rect">
            <a:avLst/>
          </a:prstGeom>
        </p:spPr>
        <p:txBody>
          <a:bodyPr wrap="none">
            <a:spAutoFit/>
          </a:bodyPr>
          <a:lstStyle/>
          <a:p>
            <a:r>
              <a:rPr lang="en-US" b="1" dirty="0">
                <a:solidFill>
                  <a:schemeClr val="bg1"/>
                </a:solidFill>
              </a:rPr>
              <a:t>How has it been “a place of instruction”? </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2"/>
                                        </p:tgtEl>
                                        <p:attrNameLst>
                                          <p:attrName>style.color</p:attrName>
                                        </p:attrNameLst>
                                      </p:cBhvr>
                                      <p:to>
                                        <p:clrVal>
                                          <a:srgbClr val="000000"/>
                                        </p:clrVal>
                                      </p:to>
                                    </p:set>
                                    <p:set>
                                      <p:cBhvr>
                                        <p:cTn id="7" dur="500" fill="hold"/>
                                        <p:tgtEl>
                                          <p:spTgt spid="12"/>
                                        </p:tgtEl>
                                        <p:attrNameLst>
                                          <p:attrName>fillcolor</p:attrName>
                                        </p:attrNameLst>
                                      </p:cBhvr>
                                      <p:to>
                                        <p:clrVal>
                                          <a:srgbClr val="000000"/>
                                        </p:clrVal>
                                      </p:to>
                                    </p:set>
                                    <p:set>
                                      <p:cBhvr>
                                        <p:cTn id="8" dur="500" fill="hold"/>
                                        <p:tgtEl>
                                          <p:spTgt spid="1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8" name="Rectangle 7">
            <a:extLst>
              <a:ext uri="{FF2B5EF4-FFF2-40B4-BE49-F238E27FC236}">
                <a16:creationId xmlns:a16="http://schemas.microsoft.com/office/drawing/2014/main" id="{AAE30CE6-CC19-4AF3-BD6D-11EE3334A845}"/>
              </a:ext>
            </a:extLst>
          </p:cNvPr>
          <p:cNvSpPr/>
          <p:nvPr/>
        </p:nvSpPr>
        <p:spPr>
          <a:xfrm>
            <a:off x="1224752" y="1070978"/>
            <a:ext cx="4095993" cy="369332"/>
          </a:xfrm>
          <a:prstGeom prst="rect">
            <a:avLst/>
          </a:prstGeom>
        </p:spPr>
        <p:txBody>
          <a:bodyPr wrap="none">
            <a:spAutoFit/>
          </a:bodyPr>
          <a:lstStyle/>
          <a:p>
            <a:r>
              <a:rPr lang="en-US" b="1" dirty="0">
                <a:solidFill>
                  <a:schemeClr val="accent6">
                    <a:lumMod val="75000"/>
                  </a:schemeClr>
                </a:solidFill>
              </a:rPr>
              <a:t>Doctrine and Covenants 97:15-20.</a:t>
            </a:r>
          </a:p>
        </p:txBody>
      </p:sp>
      <p:sp>
        <p:nvSpPr>
          <p:cNvPr id="2" name="Rectangle 1">
            <a:extLst>
              <a:ext uri="{FF2B5EF4-FFF2-40B4-BE49-F238E27FC236}">
                <a16:creationId xmlns:a16="http://schemas.microsoft.com/office/drawing/2014/main" id="{06DC65BD-12DA-4A4A-82B9-65AEBD0555F9}"/>
              </a:ext>
            </a:extLst>
          </p:cNvPr>
          <p:cNvSpPr/>
          <p:nvPr/>
        </p:nvSpPr>
        <p:spPr>
          <a:xfrm>
            <a:off x="1224752" y="1382286"/>
            <a:ext cx="9238382" cy="3046988"/>
          </a:xfrm>
          <a:prstGeom prst="rect">
            <a:avLst/>
          </a:prstGeom>
        </p:spPr>
        <p:txBody>
          <a:bodyPr wrap="square">
            <a:spAutoFit/>
          </a:bodyPr>
          <a:lstStyle/>
          <a:p>
            <a:pPr algn="just" fontAlgn="base"/>
            <a:r>
              <a:rPr lang="en-US" sz="1600" b="1" dirty="0">
                <a:solidFill>
                  <a:schemeClr val="bg1"/>
                </a:solidFill>
                <a:latin typeface="Palatino"/>
              </a:rPr>
              <a:t>15 </a:t>
            </a:r>
            <a:r>
              <a:rPr lang="en-US" sz="1600" dirty="0">
                <a:solidFill>
                  <a:schemeClr val="bg1"/>
                </a:solidFill>
                <a:latin typeface="Palatino"/>
              </a:rPr>
              <a:t>And inasmuch as my people build a house unto me in the name of the Lord, and do not suffer any unclean thing to come into it, that it be not defiled, my glory shall rest upon it;</a:t>
            </a:r>
          </a:p>
          <a:p>
            <a:pPr algn="just" fontAlgn="base"/>
            <a:r>
              <a:rPr lang="en-US" sz="1600" b="1" dirty="0">
                <a:solidFill>
                  <a:schemeClr val="bg1"/>
                </a:solidFill>
                <a:latin typeface="Palatino"/>
              </a:rPr>
              <a:t>16 </a:t>
            </a:r>
            <a:r>
              <a:rPr lang="en-US" sz="1600" dirty="0">
                <a:solidFill>
                  <a:schemeClr val="bg1"/>
                </a:solidFill>
                <a:latin typeface="Palatino"/>
              </a:rPr>
              <a:t>Yea, and my presence shall be there, for I will come into it, and all the pure in heart that shall come into it shall see God.</a:t>
            </a:r>
          </a:p>
          <a:p>
            <a:pPr algn="just" fontAlgn="base"/>
            <a:r>
              <a:rPr lang="en-US" sz="1600" b="1" dirty="0">
                <a:solidFill>
                  <a:schemeClr val="bg1"/>
                </a:solidFill>
                <a:latin typeface="Palatino"/>
              </a:rPr>
              <a:t>17 </a:t>
            </a:r>
            <a:r>
              <a:rPr lang="en-US" sz="1600" dirty="0">
                <a:solidFill>
                  <a:schemeClr val="bg1"/>
                </a:solidFill>
                <a:latin typeface="Palatino"/>
              </a:rPr>
              <a:t>But if it be defiled I will not come into it, and my glory shall not be there; for I will not come into unholy temples.</a:t>
            </a:r>
          </a:p>
          <a:p>
            <a:pPr algn="just" fontAlgn="base"/>
            <a:r>
              <a:rPr lang="en-US" sz="1600" b="1" dirty="0">
                <a:solidFill>
                  <a:schemeClr val="bg1"/>
                </a:solidFill>
                <a:latin typeface="Palatino"/>
              </a:rPr>
              <a:t>18 </a:t>
            </a:r>
            <a:r>
              <a:rPr lang="en-US" sz="1600" dirty="0">
                <a:solidFill>
                  <a:schemeClr val="bg1"/>
                </a:solidFill>
                <a:latin typeface="Palatino"/>
              </a:rPr>
              <a:t>And, now, behold, if Zion do these things she shall prosper, and spread herself and become very glorious, very great, and very terrible.</a:t>
            </a:r>
          </a:p>
          <a:p>
            <a:pPr algn="just" fontAlgn="base"/>
            <a:r>
              <a:rPr lang="en-US" sz="1600" b="1" dirty="0">
                <a:solidFill>
                  <a:schemeClr val="bg1"/>
                </a:solidFill>
                <a:latin typeface="Palatino"/>
              </a:rPr>
              <a:t>19 </a:t>
            </a:r>
            <a:r>
              <a:rPr lang="en-US" sz="1600" dirty="0">
                <a:solidFill>
                  <a:schemeClr val="bg1"/>
                </a:solidFill>
                <a:latin typeface="Palatino"/>
              </a:rPr>
              <a:t>And the nations of the earth shall honor her, and shall say: Surely Zion is the city of our God, and surely Zion cannot fall, neither be moved out of her place, for God is there, and the hand of the Lord is there;</a:t>
            </a:r>
          </a:p>
          <a:p>
            <a:pPr algn="just" fontAlgn="base"/>
            <a:r>
              <a:rPr lang="en-US" sz="1600" b="1" dirty="0">
                <a:solidFill>
                  <a:schemeClr val="bg1"/>
                </a:solidFill>
                <a:latin typeface="Palatino"/>
              </a:rPr>
              <a:t>20 </a:t>
            </a:r>
            <a:r>
              <a:rPr lang="en-US" sz="1600" dirty="0">
                <a:solidFill>
                  <a:schemeClr val="bg1"/>
                </a:solidFill>
                <a:latin typeface="Palatino"/>
              </a:rPr>
              <a:t>And he hath sworn by the power of his might to be her salvation and her high tower.</a:t>
            </a:r>
            <a:endParaRPr lang="en-US" sz="1600" b="0" i="0" dirty="0">
              <a:solidFill>
                <a:schemeClr val="bg1"/>
              </a:solidFill>
              <a:effectLst/>
              <a:latin typeface="Palatino"/>
            </a:endParaRP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3" name="Rectangle 2">
            <a:extLst>
              <a:ext uri="{FF2B5EF4-FFF2-40B4-BE49-F238E27FC236}">
                <a16:creationId xmlns:a16="http://schemas.microsoft.com/office/drawing/2014/main" id="{DDA2863A-8D63-417E-A10E-0A6B682A0704}"/>
              </a:ext>
            </a:extLst>
          </p:cNvPr>
          <p:cNvSpPr/>
          <p:nvPr/>
        </p:nvSpPr>
        <p:spPr>
          <a:xfrm>
            <a:off x="3498573" y="890974"/>
            <a:ext cx="5420139" cy="193173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85F178-AD50-4281-A66C-DA6C3983D45D}"/>
              </a:ext>
            </a:extLst>
          </p:cNvPr>
          <p:cNvSpPr/>
          <p:nvPr/>
        </p:nvSpPr>
        <p:spPr>
          <a:xfrm>
            <a:off x="4757529" y="974354"/>
            <a:ext cx="4161183" cy="1815882"/>
          </a:xfrm>
          <a:prstGeom prst="rect">
            <a:avLst/>
          </a:prstGeom>
        </p:spPr>
        <p:txBody>
          <a:bodyPr wrap="square">
            <a:spAutoFit/>
          </a:bodyPr>
          <a:lstStyle/>
          <a:p>
            <a:pPr algn="just"/>
            <a:r>
              <a:rPr lang="en-US" sz="1400" dirty="0">
                <a:solidFill>
                  <a:schemeClr val="bg1"/>
                </a:solidFill>
              </a:rPr>
              <a:t>“It is true that some have actually seen the Savior, but when one consults the dictionary, he learns that there are many other meanings of the word see, such as coming to know Him, discerning Him, recognizing Him and His work, perceiving His importance, or coming to understand Him” (“Temples and Work Therein,” Ensign,Nov. 1990,61).</a:t>
            </a:r>
          </a:p>
        </p:txBody>
      </p:sp>
      <p:pic>
        <p:nvPicPr>
          <p:cNvPr id="1026" name="Picture 2" descr="Resultado de imagen para david b haight">
            <a:extLst>
              <a:ext uri="{FF2B5EF4-FFF2-40B4-BE49-F238E27FC236}">
                <a16:creationId xmlns:a16="http://schemas.microsoft.com/office/drawing/2014/main" id="{3DDF8800-352D-4468-8CCF-1D3FA4BB7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329" y="974354"/>
            <a:ext cx="1130200" cy="13977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5DD707-9138-4AE1-8694-06FD843D5849}"/>
              </a:ext>
            </a:extLst>
          </p:cNvPr>
          <p:cNvSpPr txBox="1"/>
          <p:nvPr/>
        </p:nvSpPr>
        <p:spPr>
          <a:xfrm>
            <a:off x="3627328" y="2352954"/>
            <a:ext cx="1226618" cy="430887"/>
          </a:xfrm>
          <a:prstGeom prst="rect">
            <a:avLst/>
          </a:prstGeom>
          <a:noFill/>
        </p:spPr>
        <p:txBody>
          <a:bodyPr wrap="none" rtlCol="0">
            <a:spAutoFit/>
          </a:bodyPr>
          <a:lstStyle/>
          <a:p>
            <a:pPr algn="ctr"/>
            <a:r>
              <a:rPr lang="en-US" sz="1100" b="1" dirty="0">
                <a:solidFill>
                  <a:schemeClr val="bg1"/>
                </a:solidFill>
              </a:rPr>
              <a:t>Elder</a:t>
            </a:r>
          </a:p>
          <a:p>
            <a:pPr algn="ctr"/>
            <a:r>
              <a:rPr lang="en-US" sz="1100" b="1" dirty="0">
                <a:solidFill>
                  <a:schemeClr val="bg1"/>
                </a:solidFill>
              </a:rPr>
              <a:t>David B. Haight</a:t>
            </a:r>
          </a:p>
        </p:txBody>
      </p:sp>
      <p:sp>
        <p:nvSpPr>
          <p:cNvPr id="8" name="Rectangle 7">
            <a:extLst>
              <a:ext uri="{FF2B5EF4-FFF2-40B4-BE49-F238E27FC236}">
                <a16:creationId xmlns:a16="http://schemas.microsoft.com/office/drawing/2014/main" id="{77BBF213-BC79-40EE-8F6A-745024588EC3}"/>
              </a:ext>
            </a:extLst>
          </p:cNvPr>
          <p:cNvSpPr/>
          <p:nvPr/>
        </p:nvSpPr>
        <p:spPr>
          <a:xfrm>
            <a:off x="1404731" y="3104408"/>
            <a:ext cx="8918712" cy="369332"/>
          </a:xfrm>
          <a:prstGeom prst="rect">
            <a:avLst/>
          </a:prstGeom>
        </p:spPr>
        <p:txBody>
          <a:bodyPr wrap="square">
            <a:spAutoFit/>
          </a:bodyPr>
          <a:lstStyle/>
          <a:p>
            <a:r>
              <a:rPr lang="en-US" b="1" dirty="0">
                <a:solidFill>
                  <a:schemeClr val="accent6">
                    <a:lumMod val="50000"/>
                  </a:schemeClr>
                </a:solidFill>
              </a:rPr>
              <a:t>How do we qualify to experience the Lord’s glory and presence in the temple? </a:t>
            </a:r>
          </a:p>
        </p:txBody>
      </p:sp>
      <p:sp>
        <p:nvSpPr>
          <p:cNvPr id="9" name="Rectangle 8">
            <a:extLst>
              <a:ext uri="{FF2B5EF4-FFF2-40B4-BE49-F238E27FC236}">
                <a16:creationId xmlns:a16="http://schemas.microsoft.com/office/drawing/2014/main" id="{82724531-AC52-4E04-B305-A89412D0CD55}"/>
              </a:ext>
            </a:extLst>
          </p:cNvPr>
          <p:cNvSpPr/>
          <p:nvPr/>
        </p:nvSpPr>
        <p:spPr>
          <a:xfrm>
            <a:off x="1404731" y="3429000"/>
            <a:ext cx="7341704" cy="338554"/>
          </a:xfrm>
          <a:prstGeom prst="rect">
            <a:avLst/>
          </a:prstGeom>
        </p:spPr>
        <p:txBody>
          <a:bodyPr wrap="square">
            <a:spAutoFit/>
          </a:bodyPr>
          <a:lstStyle/>
          <a:p>
            <a:r>
              <a:rPr lang="en-US" sz="1600" i="1" dirty="0">
                <a:solidFill>
                  <a:schemeClr val="bg1"/>
                </a:solidFill>
                <a:effectLst>
                  <a:outerShdw blurRad="38100" dist="38100" dir="2700000" algn="tl">
                    <a:srgbClr val="000000">
                      <a:alpha val="43137"/>
                    </a:srgbClr>
                  </a:outerShdw>
                </a:effectLst>
              </a:rPr>
              <a:t>In the temple, God will manifest Himself to those who are pure in heart. </a:t>
            </a:r>
          </a:p>
        </p:txBody>
      </p:sp>
      <p:sp>
        <p:nvSpPr>
          <p:cNvPr id="10" name="Rectangle 9">
            <a:extLst>
              <a:ext uri="{FF2B5EF4-FFF2-40B4-BE49-F238E27FC236}">
                <a16:creationId xmlns:a16="http://schemas.microsoft.com/office/drawing/2014/main" id="{879F6A46-B9B7-4602-8515-44A462974CC5}"/>
              </a:ext>
            </a:extLst>
          </p:cNvPr>
          <p:cNvSpPr/>
          <p:nvPr/>
        </p:nvSpPr>
        <p:spPr>
          <a:xfrm>
            <a:off x="1404731" y="3755540"/>
            <a:ext cx="5461752" cy="369332"/>
          </a:xfrm>
          <a:prstGeom prst="rect">
            <a:avLst/>
          </a:prstGeom>
        </p:spPr>
        <p:txBody>
          <a:bodyPr wrap="none">
            <a:spAutoFit/>
          </a:bodyPr>
          <a:lstStyle/>
          <a:p>
            <a:r>
              <a:rPr lang="en-US" b="1" dirty="0">
                <a:solidFill>
                  <a:schemeClr val="accent6">
                    <a:lumMod val="50000"/>
                  </a:schemeClr>
                </a:solidFill>
              </a:rPr>
              <a:t>What do you think it means to be pure in heart?</a:t>
            </a:r>
          </a:p>
        </p:txBody>
      </p:sp>
      <p:sp>
        <p:nvSpPr>
          <p:cNvPr id="11" name="Rectangle 10">
            <a:extLst>
              <a:ext uri="{FF2B5EF4-FFF2-40B4-BE49-F238E27FC236}">
                <a16:creationId xmlns:a16="http://schemas.microsoft.com/office/drawing/2014/main" id="{7A5F4228-7A89-4825-B565-EDEEEC0522C0}"/>
              </a:ext>
            </a:extLst>
          </p:cNvPr>
          <p:cNvSpPr/>
          <p:nvPr/>
        </p:nvSpPr>
        <p:spPr>
          <a:xfrm>
            <a:off x="1404730" y="4049354"/>
            <a:ext cx="8666921" cy="615553"/>
          </a:xfrm>
          <a:prstGeom prst="rect">
            <a:avLst/>
          </a:prstGeom>
        </p:spPr>
        <p:txBody>
          <a:bodyPr wrap="square">
            <a:spAutoFit/>
          </a:bodyPr>
          <a:lstStyle/>
          <a:p>
            <a:pPr algn="just"/>
            <a:r>
              <a:rPr lang="en-US" sz="1700" b="1" dirty="0">
                <a:solidFill>
                  <a:schemeClr val="accent6">
                    <a:lumMod val="50000"/>
                  </a:schemeClr>
                </a:solidFill>
              </a:rPr>
              <a:t>What can we do to purify our hearts so we can receive the blessings of the temple?</a:t>
            </a:r>
          </a:p>
        </p:txBody>
      </p:sp>
      <p:sp>
        <p:nvSpPr>
          <p:cNvPr id="12" name="Rectangle 11">
            <a:extLst>
              <a:ext uri="{FF2B5EF4-FFF2-40B4-BE49-F238E27FC236}">
                <a16:creationId xmlns:a16="http://schemas.microsoft.com/office/drawing/2014/main" id="{8E274FE6-F932-4833-B74C-4CD0D2AB8B07}"/>
              </a:ext>
            </a:extLst>
          </p:cNvPr>
          <p:cNvSpPr/>
          <p:nvPr/>
        </p:nvSpPr>
        <p:spPr>
          <a:xfrm>
            <a:off x="1404729" y="4563005"/>
            <a:ext cx="8085658" cy="369332"/>
          </a:xfrm>
          <a:prstGeom prst="rect">
            <a:avLst/>
          </a:prstGeom>
        </p:spPr>
        <p:txBody>
          <a:bodyPr wrap="square">
            <a:spAutoFit/>
          </a:bodyPr>
          <a:lstStyle/>
          <a:p>
            <a:r>
              <a:rPr lang="en-US" b="1" dirty="0">
                <a:solidFill>
                  <a:schemeClr val="accent6">
                    <a:lumMod val="50000"/>
                  </a:schemeClr>
                </a:solidFill>
              </a:rPr>
              <a:t>How have you felt blessed as you have worthily attended the temple? </a:t>
            </a:r>
          </a:p>
        </p:txBody>
      </p:sp>
      <p:sp>
        <p:nvSpPr>
          <p:cNvPr id="13" name="Rectangle 12">
            <a:extLst>
              <a:ext uri="{FF2B5EF4-FFF2-40B4-BE49-F238E27FC236}">
                <a16:creationId xmlns:a16="http://schemas.microsoft.com/office/drawing/2014/main" id="{4275F569-5616-4C15-A5DE-9C0457F60077}"/>
              </a:ext>
            </a:extLst>
          </p:cNvPr>
          <p:cNvSpPr/>
          <p:nvPr/>
        </p:nvSpPr>
        <p:spPr>
          <a:xfrm>
            <a:off x="1404728" y="4861994"/>
            <a:ext cx="8348872" cy="369332"/>
          </a:xfrm>
          <a:prstGeom prst="rect">
            <a:avLst/>
          </a:prstGeom>
        </p:spPr>
        <p:txBody>
          <a:bodyPr wrap="square">
            <a:spAutoFit/>
          </a:bodyPr>
          <a:lstStyle/>
          <a:p>
            <a:pPr algn="just"/>
            <a:r>
              <a:rPr lang="en-US" b="1" dirty="0">
                <a:solidFill>
                  <a:schemeClr val="accent6">
                    <a:lumMod val="50000"/>
                  </a:schemeClr>
                </a:solidFill>
              </a:rPr>
              <a:t>How have you felt blessed as you have sought to be pure in heart? </a:t>
            </a:r>
          </a:p>
        </p:txBody>
      </p:sp>
    </p:spTree>
    <p:extLst>
      <p:ext uri="{BB962C8B-B14F-4D97-AF65-F5344CB8AC3E}">
        <p14:creationId xmlns:p14="http://schemas.microsoft.com/office/powerpoint/2010/main" val="4249134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by="(-#ppt_w*2)" calcmode="lin" valueType="num">
                                      <p:cBhvr rctx="PPT">
                                        <p:cTn id="32" dur="125" autoRev="1" fill="hold">
                                          <p:stCondLst>
                                            <p:cond delay="0"/>
                                          </p:stCondLst>
                                        </p:cTn>
                                        <p:tgtEl>
                                          <p:spTgt spid="12"/>
                                        </p:tgtEl>
                                        <p:attrNameLst>
                                          <p:attrName>ppt_w</p:attrName>
                                        </p:attrNameLst>
                                      </p:cBhvr>
                                    </p:anim>
                                    <p:anim by="(#ppt_w*0.50)" calcmode="lin" valueType="num">
                                      <p:cBhvr>
                                        <p:cTn id="33" dur="125" decel="50000" autoRev="1" fill="hold">
                                          <p:stCondLst>
                                            <p:cond delay="0"/>
                                          </p:stCondLst>
                                        </p:cTn>
                                        <p:tgtEl>
                                          <p:spTgt spid="12"/>
                                        </p:tgtEl>
                                        <p:attrNameLst>
                                          <p:attrName>ppt_x</p:attrName>
                                        </p:attrNameLst>
                                      </p:cBhvr>
                                    </p:anim>
                                    <p:anim from="(-#ppt_h/2)" to="(#ppt_y)" calcmode="lin" valueType="num">
                                      <p:cBhvr>
                                        <p:cTn id="34" dur="250" fill="hold">
                                          <p:stCondLst>
                                            <p:cond delay="0"/>
                                          </p:stCondLst>
                                        </p:cTn>
                                        <p:tgtEl>
                                          <p:spTgt spid="12"/>
                                        </p:tgtEl>
                                        <p:attrNameLst>
                                          <p:attrName>ppt_y</p:attrName>
                                        </p:attrNameLst>
                                      </p:cBhvr>
                                    </p:anim>
                                    <p:animRot by="21600000">
                                      <p:cBhvr>
                                        <p:cTn id="35" dur="250" fill="hold">
                                          <p:stCondLst>
                                            <p:cond delay="0"/>
                                          </p:stCondLst>
                                        </p:cTn>
                                        <p:tgtEl>
                                          <p:spTgt spid="12"/>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16ECC24C-71D6-4681-8C88-0DD966D38915}"/>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3" name="Rectangle 2">
            <a:extLst>
              <a:ext uri="{FF2B5EF4-FFF2-40B4-BE49-F238E27FC236}">
                <a16:creationId xmlns:a16="http://schemas.microsoft.com/office/drawing/2014/main" id="{20B9CB7C-A841-462F-8F17-0FB5F5D53065}"/>
              </a:ext>
            </a:extLst>
          </p:cNvPr>
          <p:cNvSpPr/>
          <p:nvPr/>
        </p:nvSpPr>
        <p:spPr>
          <a:xfrm>
            <a:off x="2239617" y="2551837"/>
            <a:ext cx="7712765" cy="1754326"/>
          </a:xfrm>
          <a:prstGeom prst="rect">
            <a:avLst/>
          </a:prstGeom>
        </p:spPr>
        <p:txBody>
          <a:bodyPr wrap="square">
            <a:spAutoFit/>
          </a:bodyPr>
          <a:lstStyle/>
          <a:p>
            <a:pPr algn="ctr"/>
            <a:r>
              <a:rPr lang="en-US" sz="3600" dirty="0">
                <a:solidFill>
                  <a:schemeClr val="bg1"/>
                </a:solidFill>
                <a:latin typeface="MV Boli" panose="02000500030200090000" pitchFamily="2" charset="0"/>
                <a:cs typeface="MV Boli" panose="02000500030200090000" pitchFamily="2" charset="0"/>
              </a:rPr>
              <a:t>“The Lord explains what we must do to escape His indignation and receive His blessings”</a:t>
            </a:r>
          </a:p>
        </p:txBody>
      </p:sp>
      <p:sp>
        <p:nvSpPr>
          <p:cNvPr id="4" name="Rectangle 3">
            <a:extLst>
              <a:ext uri="{FF2B5EF4-FFF2-40B4-BE49-F238E27FC236}">
                <a16:creationId xmlns:a16="http://schemas.microsoft.com/office/drawing/2014/main" id="{42086F03-2DBF-4456-8FB2-983791CF6A17}"/>
              </a:ext>
            </a:extLst>
          </p:cNvPr>
          <p:cNvSpPr/>
          <p:nvPr/>
        </p:nvSpPr>
        <p:spPr>
          <a:xfrm>
            <a:off x="1463291" y="890974"/>
            <a:ext cx="3964547" cy="369332"/>
          </a:xfrm>
          <a:prstGeom prst="rect">
            <a:avLst/>
          </a:prstGeom>
        </p:spPr>
        <p:txBody>
          <a:bodyPr wrap="none">
            <a:spAutoFit/>
          </a:bodyPr>
          <a:lstStyle/>
          <a:p>
            <a:r>
              <a:rPr lang="en-US" b="1" dirty="0">
                <a:solidFill>
                  <a:schemeClr val="bg1"/>
                </a:solidFill>
              </a:rPr>
              <a:t>Doctrine and Covenants 97:22–28</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16ECC24C-71D6-4681-8C88-0DD966D38915}"/>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pic>
        <p:nvPicPr>
          <p:cNvPr id="3" name="Picture 2">
            <a:extLst>
              <a:ext uri="{FF2B5EF4-FFF2-40B4-BE49-F238E27FC236}">
                <a16:creationId xmlns:a16="http://schemas.microsoft.com/office/drawing/2014/main" id="{6E63303D-7CC3-4ECE-9991-1316054BA3AB}"/>
              </a:ext>
            </a:extLst>
          </p:cNvPr>
          <p:cNvPicPr/>
          <p:nvPr/>
        </p:nvPicPr>
        <p:blipFill rotWithShape="1">
          <a:blip r:embed="rId2"/>
          <a:srcRect l="53853" t="30208" r="15675" b="9631"/>
          <a:stretch/>
        </p:blipFill>
        <p:spPr bwMode="auto">
          <a:xfrm>
            <a:off x="7046112" y="1166191"/>
            <a:ext cx="3555628" cy="490330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A6046829-538C-4338-9468-1DB1783F0EAA}"/>
              </a:ext>
            </a:extLst>
          </p:cNvPr>
          <p:cNvSpPr/>
          <p:nvPr/>
        </p:nvSpPr>
        <p:spPr>
          <a:xfrm>
            <a:off x="1423534" y="1315044"/>
            <a:ext cx="3966150" cy="369332"/>
          </a:xfrm>
          <a:prstGeom prst="rect">
            <a:avLst/>
          </a:prstGeom>
        </p:spPr>
        <p:txBody>
          <a:bodyPr wrap="none">
            <a:spAutoFit/>
          </a:bodyPr>
          <a:lstStyle/>
          <a:p>
            <a:r>
              <a:rPr lang="en-US" b="1" dirty="0"/>
              <a:t>Doctrine and Covenants 97:22-24.</a:t>
            </a:r>
          </a:p>
        </p:txBody>
      </p:sp>
      <p:sp>
        <p:nvSpPr>
          <p:cNvPr id="2" name="Rectangle 1">
            <a:extLst>
              <a:ext uri="{FF2B5EF4-FFF2-40B4-BE49-F238E27FC236}">
                <a16:creationId xmlns:a16="http://schemas.microsoft.com/office/drawing/2014/main" id="{AED4763A-9AE9-4749-B5CA-C7D90A96BEE8}"/>
              </a:ext>
            </a:extLst>
          </p:cNvPr>
          <p:cNvSpPr/>
          <p:nvPr/>
        </p:nvSpPr>
        <p:spPr>
          <a:xfrm>
            <a:off x="1423534" y="1618116"/>
            <a:ext cx="5202553" cy="1600438"/>
          </a:xfrm>
          <a:prstGeom prst="rect">
            <a:avLst/>
          </a:prstGeom>
        </p:spPr>
        <p:txBody>
          <a:bodyPr wrap="square">
            <a:spAutoFit/>
          </a:bodyPr>
          <a:lstStyle/>
          <a:p>
            <a:pPr algn="just" fontAlgn="base"/>
            <a:r>
              <a:rPr lang="en-US" sz="1400" b="1" dirty="0">
                <a:latin typeface="Palatino"/>
              </a:rPr>
              <a:t>22 </a:t>
            </a:r>
            <a:r>
              <a:rPr lang="en-US" sz="1400" dirty="0">
                <a:latin typeface="Palatino"/>
              </a:rPr>
              <a:t>For behold, and lo, vengeance cometh speedily upon the ungodly as the whirlwind; and who shall escape it?</a:t>
            </a:r>
          </a:p>
          <a:p>
            <a:pPr algn="just" fontAlgn="base"/>
            <a:r>
              <a:rPr lang="en-US" sz="1400" b="1" dirty="0">
                <a:latin typeface="Palatino"/>
              </a:rPr>
              <a:t>23 </a:t>
            </a:r>
            <a:r>
              <a:rPr lang="en-US" sz="1400" dirty="0">
                <a:latin typeface="Palatino"/>
              </a:rPr>
              <a:t>The Lord’s scourge shall pass over by night and by day, and the report thereof shall vex all people; yea, it shall not be stayed until the Lord come;</a:t>
            </a:r>
          </a:p>
          <a:p>
            <a:pPr algn="just" fontAlgn="base"/>
            <a:r>
              <a:rPr lang="en-US" sz="1400" b="1" dirty="0">
                <a:latin typeface="Palatino"/>
              </a:rPr>
              <a:t>24 </a:t>
            </a:r>
            <a:r>
              <a:rPr lang="en-US" sz="1400" dirty="0">
                <a:latin typeface="Palatino"/>
              </a:rPr>
              <a:t>For the indignation of the Lord is kindled against their abominations and all their wicked works.</a:t>
            </a:r>
            <a:endParaRPr lang="en-US" sz="1400" b="0" i="0" dirty="0">
              <a:effectLst/>
              <a:latin typeface="Palatino"/>
            </a:endParaRPr>
          </a:p>
        </p:txBody>
      </p:sp>
      <p:sp>
        <p:nvSpPr>
          <p:cNvPr id="5" name="Rectangle 4">
            <a:extLst>
              <a:ext uri="{FF2B5EF4-FFF2-40B4-BE49-F238E27FC236}">
                <a16:creationId xmlns:a16="http://schemas.microsoft.com/office/drawing/2014/main" id="{3654B5BA-E0A6-48B2-9EBC-521505B03AB9}"/>
              </a:ext>
            </a:extLst>
          </p:cNvPr>
          <p:cNvSpPr/>
          <p:nvPr/>
        </p:nvSpPr>
        <p:spPr>
          <a:xfrm>
            <a:off x="1423534" y="3317243"/>
            <a:ext cx="5401336" cy="584775"/>
          </a:xfrm>
          <a:prstGeom prst="rect">
            <a:avLst/>
          </a:prstGeom>
        </p:spPr>
        <p:txBody>
          <a:bodyPr wrap="square">
            <a:spAutoFit/>
          </a:bodyPr>
          <a:lstStyle/>
          <a:p>
            <a:r>
              <a:rPr lang="en-US" sz="1600" b="1" dirty="0"/>
              <a:t>How might the Lord’s vengeance be like a whirlwind?</a:t>
            </a:r>
          </a:p>
        </p:txBody>
      </p:sp>
    </p:spTree>
    <p:extLst>
      <p:ext uri="{BB962C8B-B14F-4D97-AF65-F5344CB8AC3E}">
        <p14:creationId xmlns:p14="http://schemas.microsoft.com/office/powerpoint/2010/main" val="705465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16ECC24C-71D6-4681-8C88-0DD966D38915}"/>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3" name="Rectangle 2">
            <a:extLst>
              <a:ext uri="{FF2B5EF4-FFF2-40B4-BE49-F238E27FC236}">
                <a16:creationId xmlns:a16="http://schemas.microsoft.com/office/drawing/2014/main" id="{1F7E6DD9-A054-417C-ABB6-D55359308B3B}"/>
              </a:ext>
            </a:extLst>
          </p:cNvPr>
          <p:cNvSpPr/>
          <p:nvPr/>
        </p:nvSpPr>
        <p:spPr>
          <a:xfrm>
            <a:off x="1232452" y="996992"/>
            <a:ext cx="3966150" cy="369332"/>
          </a:xfrm>
          <a:prstGeom prst="rect">
            <a:avLst/>
          </a:prstGeom>
        </p:spPr>
        <p:txBody>
          <a:bodyPr wrap="none">
            <a:spAutoFit/>
          </a:bodyPr>
          <a:lstStyle/>
          <a:p>
            <a:r>
              <a:rPr lang="en-US" b="1" dirty="0">
                <a:solidFill>
                  <a:schemeClr val="bg1"/>
                </a:solidFill>
              </a:rPr>
              <a:t>Doctrine and Covenants 97:25-28.</a:t>
            </a:r>
          </a:p>
        </p:txBody>
      </p:sp>
      <p:sp>
        <p:nvSpPr>
          <p:cNvPr id="2" name="Rectangle 1">
            <a:extLst>
              <a:ext uri="{FF2B5EF4-FFF2-40B4-BE49-F238E27FC236}">
                <a16:creationId xmlns:a16="http://schemas.microsoft.com/office/drawing/2014/main" id="{70ABD038-2B3B-4C8E-AC0B-66841290298B}"/>
              </a:ext>
            </a:extLst>
          </p:cNvPr>
          <p:cNvSpPr/>
          <p:nvPr/>
        </p:nvSpPr>
        <p:spPr>
          <a:xfrm>
            <a:off x="1232451" y="1273560"/>
            <a:ext cx="9197009" cy="2062103"/>
          </a:xfrm>
          <a:prstGeom prst="rect">
            <a:avLst/>
          </a:prstGeom>
        </p:spPr>
        <p:txBody>
          <a:bodyPr wrap="square">
            <a:spAutoFit/>
          </a:bodyPr>
          <a:lstStyle/>
          <a:p>
            <a:pPr algn="just" fontAlgn="base"/>
            <a:r>
              <a:rPr lang="en-US" sz="1600" b="1" dirty="0">
                <a:solidFill>
                  <a:schemeClr val="bg1"/>
                </a:solidFill>
                <a:latin typeface="Palatino"/>
              </a:rPr>
              <a:t>25 </a:t>
            </a:r>
            <a:r>
              <a:rPr lang="en-US" sz="1600" dirty="0">
                <a:solidFill>
                  <a:schemeClr val="bg1"/>
                </a:solidFill>
                <a:latin typeface="Palatino"/>
              </a:rPr>
              <a:t>Nevertheless, Zion shall escape if she observe to do all things whatsoever I have commanded her.</a:t>
            </a:r>
          </a:p>
          <a:p>
            <a:pPr algn="just" fontAlgn="base"/>
            <a:r>
              <a:rPr lang="en-US" sz="1600" b="1" dirty="0">
                <a:solidFill>
                  <a:schemeClr val="bg1"/>
                </a:solidFill>
                <a:latin typeface="Palatino"/>
              </a:rPr>
              <a:t>26 </a:t>
            </a:r>
            <a:r>
              <a:rPr lang="en-US" sz="1600" dirty="0">
                <a:solidFill>
                  <a:schemeClr val="bg1"/>
                </a:solidFill>
                <a:latin typeface="Palatino"/>
              </a:rPr>
              <a:t>But if she observe not to do whatsoever I have commanded her, I will visit her according to all her works, with sore affliction, with pestilence, with plague, with sword, with vengeance, with devouring fire.</a:t>
            </a:r>
          </a:p>
          <a:p>
            <a:pPr algn="just" fontAlgn="base"/>
            <a:r>
              <a:rPr lang="en-US" sz="1600" b="1" dirty="0">
                <a:solidFill>
                  <a:schemeClr val="bg1"/>
                </a:solidFill>
                <a:latin typeface="Palatino"/>
              </a:rPr>
              <a:t>27 </a:t>
            </a:r>
            <a:r>
              <a:rPr lang="en-US" sz="1600" dirty="0">
                <a:solidFill>
                  <a:schemeClr val="bg1"/>
                </a:solidFill>
                <a:latin typeface="Palatino"/>
              </a:rPr>
              <a:t>Nevertheless, let it be read this once to her ears, that I, the Lord, have accepted of her offering; and if she sin no more none of these things shall come upon her;</a:t>
            </a:r>
          </a:p>
          <a:p>
            <a:pPr algn="just" fontAlgn="base"/>
            <a:r>
              <a:rPr lang="en-US" sz="1600" b="1" dirty="0">
                <a:solidFill>
                  <a:schemeClr val="bg1"/>
                </a:solidFill>
                <a:latin typeface="Palatino"/>
              </a:rPr>
              <a:t>28 </a:t>
            </a:r>
            <a:r>
              <a:rPr lang="en-US" sz="1600" dirty="0">
                <a:solidFill>
                  <a:schemeClr val="bg1"/>
                </a:solidFill>
                <a:latin typeface="Palatino"/>
              </a:rPr>
              <a:t>And I will bless her with blessings, and multiply a multiplicity of blessings upon her, and upon her generations forever and ever, saith the Lord your God. Amen.</a:t>
            </a:r>
            <a:endParaRPr lang="en-US" sz="1600" b="0" i="0" dirty="0">
              <a:solidFill>
                <a:schemeClr val="bg1"/>
              </a:solidFill>
              <a:effectLst/>
              <a:latin typeface="Palatino"/>
            </a:endParaRPr>
          </a:p>
        </p:txBody>
      </p:sp>
      <p:sp>
        <p:nvSpPr>
          <p:cNvPr id="4" name="Rectangle 3">
            <a:extLst>
              <a:ext uri="{FF2B5EF4-FFF2-40B4-BE49-F238E27FC236}">
                <a16:creationId xmlns:a16="http://schemas.microsoft.com/office/drawing/2014/main" id="{E8DF190C-EAF4-4991-B611-2E0A11437893}"/>
              </a:ext>
            </a:extLst>
          </p:cNvPr>
          <p:cNvSpPr/>
          <p:nvPr/>
        </p:nvSpPr>
        <p:spPr>
          <a:xfrm>
            <a:off x="1232449" y="3289065"/>
            <a:ext cx="8786193" cy="369332"/>
          </a:xfrm>
          <a:prstGeom prst="rect">
            <a:avLst/>
          </a:prstGeom>
        </p:spPr>
        <p:txBody>
          <a:bodyPr wrap="square">
            <a:spAutoFit/>
          </a:bodyPr>
          <a:lstStyle/>
          <a:p>
            <a:r>
              <a:rPr lang="en-US" b="1" dirty="0">
                <a:solidFill>
                  <a:schemeClr val="bg1"/>
                </a:solidFill>
              </a:rPr>
              <a:t>What must we do to escape the Lord’s vengeance and receive His blessings?</a:t>
            </a:r>
          </a:p>
        </p:txBody>
      </p:sp>
      <p:sp>
        <p:nvSpPr>
          <p:cNvPr id="5" name="Rectangle 4">
            <a:extLst>
              <a:ext uri="{FF2B5EF4-FFF2-40B4-BE49-F238E27FC236}">
                <a16:creationId xmlns:a16="http://schemas.microsoft.com/office/drawing/2014/main" id="{29A75415-5E83-4150-810F-85669F2CA168}"/>
              </a:ext>
            </a:extLst>
          </p:cNvPr>
          <p:cNvSpPr/>
          <p:nvPr/>
        </p:nvSpPr>
        <p:spPr>
          <a:xfrm>
            <a:off x="1232449" y="3612231"/>
            <a:ext cx="9051238" cy="646331"/>
          </a:xfrm>
          <a:prstGeom prst="rect">
            <a:avLst/>
          </a:prstGeom>
        </p:spPr>
        <p:txBody>
          <a:bodyPr wrap="square">
            <a:spAutoFit/>
          </a:bodyPr>
          <a:lstStyle/>
          <a:p>
            <a:pPr algn="just"/>
            <a:r>
              <a:rPr lang="en-US" b="1" dirty="0">
                <a:solidFill>
                  <a:schemeClr val="bg1"/>
                </a:solidFill>
              </a:rPr>
              <a:t>How does the Lord’s message in these verses relate to the images of the two trees we discussed earlier?</a:t>
            </a:r>
          </a:p>
        </p:txBody>
      </p:sp>
      <p:sp>
        <p:nvSpPr>
          <p:cNvPr id="6" name="Rectangle 5">
            <a:extLst>
              <a:ext uri="{FF2B5EF4-FFF2-40B4-BE49-F238E27FC236}">
                <a16:creationId xmlns:a16="http://schemas.microsoft.com/office/drawing/2014/main" id="{9A42C5A7-98BE-4FA7-BD3A-66312D6CFA8C}"/>
              </a:ext>
            </a:extLst>
          </p:cNvPr>
          <p:cNvSpPr/>
          <p:nvPr/>
        </p:nvSpPr>
        <p:spPr>
          <a:xfrm>
            <a:off x="1232448" y="4211964"/>
            <a:ext cx="7447725" cy="369332"/>
          </a:xfrm>
          <a:prstGeom prst="rect">
            <a:avLst/>
          </a:prstGeom>
        </p:spPr>
        <p:txBody>
          <a:bodyPr wrap="square">
            <a:spAutoFit/>
          </a:bodyPr>
          <a:lstStyle/>
          <a:p>
            <a:r>
              <a:rPr lang="en-US" b="1" dirty="0">
                <a:solidFill>
                  <a:schemeClr val="bg1"/>
                </a:solidFill>
              </a:rPr>
              <a:t>What </a:t>
            </a:r>
            <a:r>
              <a:rPr lang="en-US" b="1">
                <a:solidFill>
                  <a:schemeClr val="bg1"/>
                </a:solidFill>
              </a:rPr>
              <a:t>do verses 27–28 </a:t>
            </a:r>
            <a:r>
              <a:rPr lang="en-US" b="1" dirty="0">
                <a:solidFill>
                  <a:schemeClr val="bg1"/>
                </a:solidFill>
              </a:rPr>
              <a:t>teach about repentance and forgiveness?</a:t>
            </a:r>
          </a:p>
        </p:txBody>
      </p:sp>
      <p:sp>
        <p:nvSpPr>
          <p:cNvPr id="7" name="Rectangle 6">
            <a:extLst>
              <a:ext uri="{FF2B5EF4-FFF2-40B4-BE49-F238E27FC236}">
                <a16:creationId xmlns:a16="http://schemas.microsoft.com/office/drawing/2014/main" id="{F93982BF-9EAB-4F8C-B873-AC8F608AF653}"/>
              </a:ext>
            </a:extLst>
          </p:cNvPr>
          <p:cNvSpPr/>
          <p:nvPr/>
        </p:nvSpPr>
        <p:spPr>
          <a:xfrm>
            <a:off x="1232448" y="4647922"/>
            <a:ext cx="9051238" cy="584775"/>
          </a:xfrm>
          <a:prstGeom prst="rect">
            <a:avLst/>
          </a:prstGeom>
        </p:spPr>
        <p:txBody>
          <a:bodyPr wrap="square">
            <a:spAutoFit/>
          </a:bodyPr>
          <a:lstStyle/>
          <a:p>
            <a:pPr algn="just"/>
            <a:r>
              <a:rPr lang="en-US" sz="1600" i="1" dirty="0">
                <a:solidFill>
                  <a:schemeClr val="bg1"/>
                </a:solidFill>
                <a:effectLst>
                  <a:outerShdw blurRad="38100" dist="38100" dir="2700000" algn="tl">
                    <a:srgbClr val="000000">
                      <a:alpha val="43137"/>
                    </a:srgbClr>
                  </a:outerShdw>
                </a:effectLst>
              </a:rPr>
              <a:t>If we are obedient, we will escape the vengeance of the Lord and receive a multiplicity of His blessings. </a:t>
            </a:r>
          </a:p>
        </p:txBody>
      </p:sp>
    </p:spTree>
    <p:extLst>
      <p:ext uri="{BB962C8B-B14F-4D97-AF65-F5344CB8AC3E}">
        <p14:creationId xmlns:p14="http://schemas.microsoft.com/office/powerpoint/2010/main" val="783404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out)">
                                      <p:cBhvr>
                                        <p:cTn id="2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3" name="Rectangle 2">
            <a:extLst>
              <a:ext uri="{FF2B5EF4-FFF2-40B4-BE49-F238E27FC236}">
                <a16:creationId xmlns:a16="http://schemas.microsoft.com/office/drawing/2014/main" id="{A45A8041-F84B-4507-A449-C607E8B54304}"/>
              </a:ext>
            </a:extLst>
          </p:cNvPr>
          <p:cNvSpPr/>
          <p:nvPr/>
        </p:nvSpPr>
        <p:spPr>
          <a:xfrm>
            <a:off x="2385391" y="2861318"/>
            <a:ext cx="6845666" cy="646331"/>
          </a:xfrm>
          <a:prstGeom prst="rect">
            <a:avLst/>
          </a:prstGeom>
        </p:spPr>
        <p:txBody>
          <a:bodyPr wrap="square">
            <a:spAutoFit/>
          </a:bodyPr>
          <a:lstStyle/>
          <a:p>
            <a:pPr algn="ctr"/>
            <a:r>
              <a:rPr lang="en-US" sz="3600" b="1" dirty="0">
                <a:solidFill>
                  <a:schemeClr val="tx1">
                    <a:lumMod val="95000"/>
                    <a:lumOff val="5000"/>
                  </a:schemeClr>
                </a:solidFill>
                <a:effectLst>
                  <a:outerShdw blurRad="38100" dist="38100" dir="2700000" algn="tl">
                    <a:srgbClr val="000000">
                      <a:alpha val="43137"/>
                    </a:srgbClr>
                  </a:outerShdw>
                </a:effectLst>
                <a:latin typeface="Leelawadee UI Semilight" panose="020B0402040204020203" pitchFamily="34" charset="-34"/>
                <a:ea typeface="Microsoft Himalaya" panose="01010100010101010101" pitchFamily="2" charset="0"/>
                <a:cs typeface="Leelawadee UI Semilight" panose="020B0402040204020203" pitchFamily="34" charset="-34"/>
              </a:rPr>
              <a:t>Doctrine and Covenants 97.</a:t>
            </a:r>
          </a:p>
        </p:txBody>
      </p:sp>
    </p:spTree>
    <p:extLst>
      <p:ext uri="{BB962C8B-B14F-4D97-AF65-F5344CB8AC3E}">
        <p14:creationId xmlns:p14="http://schemas.microsoft.com/office/powerpoint/2010/main" val="209416750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D592B3E-A143-4741-9CDB-02C473F23296}"/>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2" name="Rectangle 1">
            <a:extLst>
              <a:ext uri="{FF2B5EF4-FFF2-40B4-BE49-F238E27FC236}">
                <a16:creationId xmlns:a16="http://schemas.microsoft.com/office/drawing/2014/main" id="{7F273718-EF6A-4517-AF9A-F4DAD731FEB5}"/>
              </a:ext>
            </a:extLst>
          </p:cNvPr>
          <p:cNvSpPr/>
          <p:nvPr/>
        </p:nvSpPr>
        <p:spPr>
          <a:xfrm>
            <a:off x="2466535" y="2367171"/>
            <a:ext cx="7258929" cy="2123658"/>
          </a:xfrm>
          <a:prstGeom prst="rect">
            <a:avLst/>
          </a:prstGeom>
        </p:spPr>
        <p:txBody>
          <a:bodyPr wrap="square">
            <a:spAutoFit/>
          </a:bodyPr>
          <a:lstStyle/>
          <a:p>
            <a:pPr algn="ctr"/>
            <a:r>
              <a:rPr lang="en-US" sz="4400" b="1" dirty="0">
                <a:solidFill>
                  <a:srgbClr val="FF6600"/>
                </a:solidFill>
                <a:latin typeface="Gabriola" panose="04040605051002020D02" pitchFamily="82" charset="0"/>
                <a:cs typeface="MV Boli" panose="02000500030200090000" pitchFamily="2" charset="0"/>
              </a:rPr>
              <a:t>“The Lord teaches members of the school of elders in Missouri what they must do to be accepted of Him”</a:t>
            </a:r>
          </a:p>
        </p:txBody>
      </p:sp>
      <p:sp>
        <p:nvSpPr>
          <p:cNvPr id="3" name="Rectangle 2">
            <a:extLst>
              <a:ext uri="{FF2B5EF4-FFF2-40B4-BE49-F238E27FC236}">
                <a16:creationId xmlns:a16="http://schemas.microsoft.com/office/drawing/2014/main" id="{BFB1C55E-70E5-4E0D-8075-2D32F2B7F7CC}"/>
              </a:ext>
            </a:extLst>
          </p:cNvPr>
          <p:cNvSpPr/>
          <p:nvPr/>
        </p:nvSpPr>
        <p:spPr>
          <a:xfrm>
            <a:off x="1094728" y="1075075"/>
            <a:ext cx="4126451" cy="400110"/>
          </a:xfrm>
          <a:prstGeom prst="rect">
            <a:avLst/>
          </a:prstGeom>
        </p:spPr>
        <p:txBody>
          <a:bodyPr wrap="none">
            <a:spAutoFit/>
          </a:bodyPr>
          <a:lstStyle/>
          <a:p>
            <a:r>
              <a:rPr lang="en-US" sz="2000" b="1" dirty="0">
                <a:solidFill>
                  <a:srgbClr val="FF6600"/>
                </a:solidFill>
                <a:effectLst>
                  <a:outerShdw blurRad="38100" dist="38100" dir="2700000" algn="tl">
                    <a:srgbClr val="000000">
                      <a:alpha val="43137"/>
                    </a:srgbClr>
                  </a:outerShdw>
                </a:effectLst>
              </a:rPr>
              <a:t>Doctrine and Covenants 97:1–9.</a:t>
            </a:r>
          </a:p>
        </p:txBody>
      </p:sp>
    </p:spTree>
    <p:extLst>
      <p:ext uri="{BB962C8B-B14F-4D97-AF65-F5344CB8AC3E}">
        <p14:creationId xmlns:p14="http://schemas.microsoft.com/office/powerpoint/2010/main" val="224522743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174132EC-CECA-480D-B9C7-7B9FCCF1BDE8}"/>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5" name="Rectangle 4">
            <a:extLst>
              <a:ext uri="{FF2B5EF4-FFF2-40B4-BE49-F238E27FC236}">
                <a16:creationId xmlns:a16="http://schemas.microsoft.com/office/drawing/2014/main" id="{58CBF363-81B0-4821-B894-4A5A730CAE76}"/>
              </a:ext>
            </a:extLst>
          </p:cNvPr>
          <p:cNvSpPr/>
          <p:nvPr/>
        </p:nvSpPr>
        <p:spPr>
          <a:xfrm>
            <a:off x="4112455" y="1097280"/>
            <a:ext cx="3967089" cy="84406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400" dirty="0"/>
              <a:t>I go to school because… </a:t>
            </a:r>
          </a:p>
          <a:p>
            <a:pPr algn="just"/>
            <a:r>
              <a:rPr lang="en-US" sz="2400" dirty="0"/>
              <a:t>I go to church because…</a:t>
            </a:r>
          </a:p>
        </p:txBody>
      </p:sp>
      <p:sp>
        <p:nvSpPr>
          <p:cNvPr id="10" name="Rectangle 9">
            <a:extLst>
              <a:ext uri="{FF2B5EF4-FFF2-40B4-BE49-F238E27FC236}">
                <a16:creationId xmlns:a16="http://schemas.microsoft.com/office/drawing/2014/main" id="{E485D4BE-10C6-43F3-B2F2-C232C6CCC79A}"/>
              </a:ext>
            </a:extLst>
          </p:cNvPr>
          <p:cNvSpPr/>
          <p:nvPr/>
        </p:nvSpPr>
        <p:spPr>
          <a:xfrm>
            <a:off x="897780" y="2073881"/>
            <a:ext cx="3853940" cy="400110"/>
          </a:xfrm>
          <a:prstGeom prst="rect">
            <a:avLst/>
          </a:prstGeom>
        </p:spPr>
        <p:txBody>
          <a:bodyPr wrap="none">
            <a:spAutoFit/>
          </a:bodyPr>
          <a:lstStyle/>
          <a:p>
            <a:r>
              <a:rPr lang="en-US" sz="2000" b="1" dirty="0">
                <a:solidFill>
                  <a:schemeClr val="tx1">
                    <a:lumMod val="75000"/>
                  </a:schemeClr>
                </a:solidFill>
                <a:effectLst>
                  <a:outerShdw blurRad="38100" dist="38100" dir="2700000" algn="tl">
                    <a:srgbClr val="000000">
                      <a:alpha val="43137"/>
                    </a:srgbClr>
                  </a:outerShdw>
                </a:effectLst>
              </a:rPr>
              <a:t>Doctrine and Covenants 97:1.</a:t>
            </a:r>
          </a:p>
        </p:txBody>
      </p:sp>
      <p:sp>
        <p:nvSpPr>
          <p:cNvPr id="6" name="Rectangle 5">
            <a:extLst>
              <a:ext uri="{FF2B5EF4-FFF2-40B4-BE49-F238E27FC236}">
                <a16:creationId xmlns:a16="http://schemas.microsoft.com/office/drawing/2014/main" id="{FC66C784-4769-443E-8C99-6AC1648C359A}"/>
              </a:ext>
            </a:extLst>
          </p:cNvPr>
          <p:cNvSpPr/>
          <p:nvPr/>
        </p:nvSpPr>
        <p:spPr>
          <a:xfrm>
            <a:off x="897780" y="2417719"/>
            <a:ext cx="9427906" cy="1200329"/>
          </a:xfrm>
          <a:prstGeom prst="rect">
            <a:avLst/>
          </a:prstGeom>
        </p:spPr>
        <p:txBody>
          <a:bodyPr wrap="square">
            <a:spAutoFit/>
          </a:bodyPr>
          <a:lstStyle/>
          <a:p>
            <a:pPr algn="just"/>
            <a:r>
              <a:rPr lang="en-US" dirty="0">
                <a:solidFill>
                  <a:schemeClr val="tx1">
                    <a:lumMod val="75000"/>
                  </a:schemeClr>
                </a:solidFill>
                <a:effectLst>
                  <a:outerShdw blurRad="38100" dist="38100" dir="2700000" algn="tl">
                    <a:srgbClr val="000000">
                      <a:alpha val="43137"/>
                    </a:srgbClr>
                  </a:outerShdw>
                </a:effectLst>
                <a:latin typeface="Palatino"/>
              </a:rPr>
              <a:t>Verily I say unto you my friends, I speak unto you with my voice, even the voice of my Spirit, that I may show unto you my will concerning your brethren in the land of Zion, many of whom are truly humble and are seeking diligently to learn wisdom and to find truth.</a:t>
            </a:r>
            <a:endParaRPr lang="en-US" dirty="0">
              <a:solidFill>
                <a:schemeClr val="tx1">
                  <a:lumMod val="75000"/>
                </a:schemeClr>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07291512-2A9C-4E47-93B7-6957B017810D}"/>
              </a:ext>
            </a:extLst>
          </p:cNvPr>
          <p:cNvSpPr/>
          <p:nvPr/>
        </p:nvSpPr>
        <p:spPr>
          <a:xfrm>
            <a:off x="897780" y="3635366"/>
            <a:ext cx="7064534" cy="369332"/>
          </a:xfrm>
          <a:prstGeom prst="rect">
            <a:avLst/>
          </a:prstGeom>
        </p:spPr>
        <p:txBody>
          <a:bodyPr wrap="square">
            <a:spAutoFit/>
          </a:bodyPr>
          <a:lstStyle/>
          <a:p>
            <a:r>
              <a:rPr lang="en-US" b="1" dirty="0">
                <a:solidFill>
                  <a:schemeClr val="tx1">
                    <a:lumMod val="75000"/>
                  </a:schemeClr>
                </a:solidFill>
              </a:rPr>
              <a:t>How did the Lord describe many of the brethren in Missouri?</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6AF03FA-B1D1-4ACE-A98D-08E5EA8AEA3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8" name="Rectangle 7">
            <a:extLst>
              <a:ext uri="{FF2B5EF4-FFF2-40B4-BE49-F238E27FC236}">
                <a16:creationId xmlns:a16="http://schemas.microsoft.com/office/drawing/2014/main" id="{FE88A563-4E5E-4B47-BAD2-F3099AF7B3AA}"/>
              </a:ext>
            </a:extLst>
          </p:cNvPr>
          <p:cNvSpPr/>
          <p:nvPr/>
        </p:nvSpPr>
        <p:spPr>
          <a:xfrm>
            <a:off x="1080660" y="1004736"/>
            <a:ext cx="3853940" cy="400110"/>
          </a:xfrm>
          <a:prstGeom prst="rect">
            <a:avLst/>
          </a:prstGeom>
        </p:spPr>
        <p:txBody>
          <a:bodyPr wrap="none">
            <a:spAutoFit/>
          </a:bodyPr>
          <a:lstStyle/>
          <a:p>
            <a:r>
              <a:rPr lang="en-US" sz="2000" b="1" dirty="0">
                <a:solidFill>
                  <a:srgbClr val="FFFF00"/>
                </a:solidFill>
                <a:effectLst>
                  <a:outerShdw blurRad="38100" dist="38100" dir="2700000" algn="tl">
                    <a:srgbClr val="000000">
                      <a:alpha val="43137"/>
                    </a:srgbClr>
                  </a:outerShdw>
                </a:effectLst>
              </a:rPr>
              <a:t>Doctrine and Covenants 97:2.</a:t>
            </a:r>
          </a:p>
        </p:txBody>
      </p:sp>
      <p:sp>
        <p:nvSpPr>
          <p:cNvPr id="2" name="Rectangle 1">
            <a:extLst>
              <a:ext uri="{FF2B5EF4-FFF2-40B4-BE49-F238E27FC236}">
                <a16:creationId xmlns:a16="http://schemas.microsoft.com/office/drawing/2014/main" id="{5461D301-8533-4700-BD7E-ECBFE4AABC7B}"/>
              </a:ext>
            </a:extLst>
          </p:cNvPr>
          <p:cNvSpPr/>
          <p:nvPr/>
        </p:nvSpPr>
        <p:spPr>
          <a:xfrm>
            <a:off x="1080659" y="1263219"/>
            <a:ext cx="9118417" cy="923330"/>
          </a:xfrm>
          <a:prstGeom prst="rect">
            <a:avLst/>
          </a:prstGeom>
        </p:spPr>
        <p:txBody>
          <a:bodyPr wrap="square">
            <a:spAutoFit/>
          </a:bodyPr>
          <a:lstStyle/>
          <a:p>
            <a:pPr algn="just"/>
            <a:r>
              <a:rPr lang="en-US" dirty="0">
                <a:solidFill>
                  <a:srgbClr val="FFFF00"/>
                </a:solidFill>
                <a:effectLst>
                  <a:outerShdw blurRad="38100" dist="38100" dir="2700000" algn="tl">
                    <a:srgbClr val="000000">
                      <a:alpha val="43137"/>
                    </a:srgbClr>
                  </a:outerShdw>
                </a:effectLst>
                <a:latin typeface="Palatino"/>
              </a:rPr>
              <a:t>Verily, verily I say unto you, blessed are such, for they shall obtain; for I, the Lord, show mercy unto all the meek, and upon all whomsoever I will, that I may be justified when I shall bring them unto judgment.</a:t>
            </a:r>
            <a:endParaRPr lang="en-US" dirty="0">
              <a:solidFill>
                <a:srgbClr val="FFFF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23E7E027-EBF5-4DC9-B520-7B78A49A4D77}"/>
              </a:ext>
            </a:extLst>
          </p:cNvPr>
          <p:cNvSpPr/>
          <p:nvPr/>
        </p:nvSpPr>
        <p:spPr>
          <a:xfrm>
            <a:off x="1094726" y="2199333"/>
            <a:ext cx="8710455" cy="369332"/>
          </a:xfrm>
          <a:prstGeom prst="rect">
            <a:avLst/>
          </a:prstGeom>
        </p:spPr>
        <p:txBody>
          <a:bodyPr wrap="square">
            <a:spAutoFit/>
          </a:bodyPr>
          <a:lstStyle/>
          <a:p>
            <a:r>
              <a:rPr lang="en-US" b="1" dirty="0">
                <a:solidFill>
                  <a:schemeClr val="tx1">
                    <a:lumMod val="85000"/>
                  </a:schemeClr>
                </a:solidFill>
              </a:rPr>
              <a:t>What principle do you see regarding how we can obtain wisdom and truth? </a:t>
            </a:r>
          </a:p>
        </p:txBody>
      </p:sp>
      <p:sp>
        <p:nvSpPr>
          <p:cNvPr id="4" name="Rectangle 3">
            <a:extLst>
              <a:ext uri="{FF2B5EF4-FFF2-40B4-BE49-F238E27FC236}">
                <a16:creationId xmlns:a16="http://schemas.microsoft.com/office/drawing/2014/main" id="{316492C3-1EA6-4EFC-9A3F-E1FFDC21AF58}"/>
              </a:ext>
            </a:extLst>
          </p:cNvPr>
          <p:cNvSpPr/>
          <p:nvPr/>
        </p:nvSpPr>
        <p:spPr>
          <a:xfrm>
            <a:off x="1094726" y="2592838"/>
            <a:ext cx="8977742" cy="353943"/>
          </a:xfrm>
          <a:prstGeom prst="rect">
            <a:avLst/>
          </a:prstGeom>
        </p:spPr>
        <p:txBody>
          <a:bodyPr wrap="square">
            <a:spAutoFit/>
          </a:bodyPr>
          <a:lstStyle/>
          <a:p>
            <a:pPr algn="just"/>
            <a:r>
              <a:rPr lang="en-US" sz="1700" dirty="0">
                <a:solidFill>
                  <a:srgbClr val="FFFF00"/>
                </a:solidFill>
                <a:effectLst>
                  <a:outerShdw blurRad="38100" dist="38100" dir="2700000" algn="tl">
                    <a:srgbClr val="000000">
                      <a:alpha val="43137"/>
                    </a:srgbClr>
                  </a:outerShdw>
                </a:effectLst>
              </a:rPr>
              <a:t>If we humble ourselves and seek diligently to learn, we will obtain wisdom and truth.</a:t>
            </a:r>
          </a:p>
        </p:txBody>
      </p:sp>
      <p:sp>
        <p:nvSpPr>
          <p:cNvPr id="11" name="Rectangle 10">
            <a:extLst>
              <a:ext uri="{FF2B5EF4-FFF2-40B4-BE49-F238E27FC236}">
                <a16:creationId xmlns:a16="http://schemas.microsoft.com/office/drawing/2014/main" id="{C0DB44DD-E699-4D08-98E1-778AB0C2993E}"/>
              </a:ext>
            </a:extLst>
          </p:cNvPr>
          <p:cNvSpPr/>
          <p:nvPr/>
        </p:nvSpPr>
        <p:spPr>
          <a:xfrm>
            <a:off x="1094726" y="3013158"/>
            <a:ext cx="8977742" cy="369332"/>
          </a:xfrm>
          <a:prstGeom prst="rect">
            <a:avLst/>
          </a:prstGeom>
        </p:spPr>
        <p:txBody>
          <a:bodyPr wrap="square">
            <a:spAutoFit/>
          </a:bodyPr>
          <a:lstStyle/>
          <a:p>
            <a:pPr algn="just"/>
            <a:r>
              <a:rPr lang="en-US" b="1" dirty="0">
                <a:solidFill>
                  <a:schemeClr val="tx1">
                    <a:lumMod val="75000"/>
                  </a:schemeClr>
                </a:solidFill>
              </a:rPr>
              <a:t>How do you think humility and diligence help us obtain wisdom and truth?</a:t>
            </a:r>
          </a:p>
        </p:txBody>
      </p:sp>
      <p:sp>
        <p:nvSpPr>
          <p:cNvPr id="12" name="Rectangle 11">
            <a:extLst>
              <a:ext uri="{FF2B5EF4-FFF2-40B4-BE49-F238E27FC236}">
                <a16:creationId xmlns:a16="http://schemas.microsoft.com/office/drawing/2014/main" id="{336E0C9C-6440-4CFB-BD47-9750F1C53C31}"/>
              </a:ext>
            </a:extLst>
          </p:cNvPr>
          <p:cNvSpPr/>
          <p:nvPr/>
        </p:nvSpPr>
        <p:spPr>
          <a:xfrm>
            <a:off x="1094726" y="3406116"/>
            <a:ext cx="4105611" cy="400110"/>
          </a:xfrm>
          <a:prstGeom prst="rect">
            <a:avLst/>
          </a:prstGeom>
        </p:spPr>
        <p:txBody>
          <a:bodyPr wrap="none">
            <a:spAutoFit/>
          </a:bodyPr>
          <a:lstStyle/>
          <a:p>
            <a:r>
              <a:rPr lang="en-US" sz="2000" b="1" dirty="0">
                <a:solidFill>
                  <a:srgbClr val="FFFF00"/>
                </a:solidFill>
                <a:effectLst>
                  <a:outerShdw blurRad="38100" dist="38100" dir="2700000" algn="tl">
                    <a:srgbClr val="000000">
                      <a:alpha val="43137"/>
                    </a:srgbClr>
                  </a:outerShdw>
                </a:effectLst>
              </a:rPr>
              <a:t>Doctrine and Covenants 97:3-5.</a:t>
            </a:r>
          </a:p>
        </p:txBody>
      </p:sp>
      <p:sp>
        <p:nvSpPr>
          <p:cNvPr id="13" name="Rectangle 12">
            <a:extLst>
              <a:ext uri="{FF2B5EF4-FFF2-40B4-BE49-F238E27FC236}">
                <a16:creationId xmlns:a16="http://schemas.microsoft.com/office/drawing/2014/main" id="{0E5ED301-AFE0-4299-9281-ABA316D9322A}"/>
              </a:ext>
            </a:extLst>
          </p:cNvPr>
          <p:cNvSpPr/>
          <p:nvPr/>
        </p:nvSpPr>
        <p:spPr>
          <a:xfrm>
            <a:off x="1080658" y="3749954"/>
            <a:ext cx="8991809" cy="1569660"/>
          </a:xfrm>
          <a:prstGeom prst="rect">
            <a:avLst/>
          </a:prstGeom>
        </p:spPr>
        <p:txBody>
          <a:bodyPr wrap="square">
            <a:spAutoFit/>
          </a:bodyPr>
          <a:lstStyle/>
          <a:p>
            <a:pPr algn="just" fontAlgn="base"/>
            <a:r>
              <a:rPr lang="en-US" sz="1600" b="1" dirty="0">
                <a:solidFill>
                  <a:srgbClr val="FFFF00"/>
                </a:solidFill>
                <a:effectLst>
                  <a:outerShdw blurRad="38100" dist="38100" dir="2700000" algn="tl">
                    <a:srgbClr val="000000">
                      <a:alpha val="43137"/>
                    </a:srgbClr>
                  </a:outerShdw>
                </a:effectLst>
                <a:latin typeface="Palatino"/>
              </a:rPr>
              <a:t>3 </a:t>
            </a:r>
            <a:r>
              <a:rPr lang="en-US" sz="1600" dirty="0">
                <a:solidFill>
                  <a:srgbClr val="FFFF00"/>
                </a:solidFill>
                <a:effectLst>
                  <a:outerShdw blurRad="38100" dist="38100" dir="2700000" algn="tl">
                    <a:srgbClr val="000000">
                      <a:alpha val="43137"/>
                    </a:srgbClr>
                  </a:outerShdw>
                </a:effectLst>
                <a:latin typeface="Palatino"/>
              </a:rPr>
              <a:t>Behold, I say unto you, concerning the school in Zion, I, the Lord, am well pleased that there should be a school in Zion, and also with my servant Parley P. Pratt, for he abideth in me.</a:t>
            </a:r>
          </a:p>
          <a:p>
            <a:pPr algn="just" fontAlgn="base"/>
            <a:r>
              <a:rPr lang="en-US" sz="1600" b="1" dirty="0">
                <a:solidFill>
                  <a:srgbClr val="FFFF00"/>
                </a:solidFill>
                <a:effectLst>
                  <a:outerShdw blurRad="38100" dist="38100" dir="2700000" algn="tl">
                    <a:srgbClr val="000000">
                      <a:alpha val="43137"/>
                    </a:srgbClr>
                  </a:outerShdw>
                </a:effectLst>
                <a:latin typeface="Palatino"/>
              </a:rPr>
              <a:t>4 </a:t>
            </a:r>
            <a:r>
              <a:rPr lang="en-US" sz="1600" dirty="0">
                <a:solidFill>
                  <a:srgbClr val="FFFF00"/>
                </a:solidFill>
                <a:effectLst>
                  <a:outerShdw blurRad="38100" dist="38100" dir="2700000" algn="tl">
                    <a:srgbClr val="000000">
                      <a:alpha val="43137"/>
                    </a:srgbClr>
                  </a:outerShdw>
                </a:effectLst>
                <a:latin typeface="Palatino"/>
              </a:rPr>
              <a:t>And inasmuch as he continueth to abide in me he shall continue to preside over the school in the land of Zion until I shall give unto him other commandments.</a:t>
            </a:r>
          </a:p>
          <a:p>
            <a:pPr algn="just" fontAlgn="base"/>
            <a:r>
              <a:rPr lang="en-US" sz="1600" b="1" dirty="0">
                <a:solidFill>
                  <a:srgbClr val="FFFF00"/>
                </a:solidFill>
                <a:effectLst>
                  <a:outerShdw blurRad="38100" dist="38100" dir="2700000" algn="tl">
                    <a:srgbClr val="000000">
                      <a:alpha val="43137"/>
                    </a:srgbClr>
                  </a:outerShdw>
                </a:effectLst>
                <a:latin typeface="Palatino"/>
              </a:rPr>
              <a:t>5 </a:t>
            </a:r>
            <a:r>
              <a:rPr lang="en-US" sz="1600" dirty="0">
                <a:solidFill>
                  <a:srgbClr val="FFFF00"/>
                </a:solidFill>
                <a:effectLst>
                  <a:outerShdw blurRad="38100" dist="38100" dir="2700000" algn="tl">
                    <a:srgbClr val="000000">
                      <a:alpha val="43137"/>
                    </a:srgbClr>
                  </a:outerShdw>
                </a:effectLst>
                <a:latin typeface="Palatino"/>
              </a:rPr>
              <a:t>And I will bless him with a multiplicity of blessings, in expounding all scriptures and mysteries to the edification of the school, and of the church in Zion.</a:t>
            </a:r>
            <a:endParaRPr lang="en-US" sz="1600" b="0" i="0" dirty="0">
              <a:solidFill>
                <a:srgbClr val="FFFF00"/>
              </a:solidFill>
              <a:effectLst>
                <a:outerShdw blurRad="38100" dist="38100" dir="2700000" algn="tl">
                  <a:srgbClr val="000000">
                    <a:alpha val="43137"/>
                  </a:srgbClr>
                </a:outerShdw>
              </a:effectLst>
              <a:latin typeface="Palatino"/>
            </a:endParaRP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8F7D87-DE17-44DC-8E24-273B50031615}"/>
              </a:ext>
            </a:extLst>
          </p:cNvPr>
          <p:cNvPicPr/>
          <p:nvPr/>
        </p:nvPicPr>
        <p:blipFill rotWithShape="1">
          <a:blip r:embed="rId2">
            <a:extLst>
              <a:ext uri="{28A0092B-C50C-407E-A947-70E740481C1C}">
                <a14:useLocalDpi xmlns:a14="http://schemas.microsoft.com/office/drawing/2010/main" val="0"/>
              </a:ext>
            </a:extLst>
          </a:blip>
          <a:srcRect l="16987" t="25411" r="53446" b="12380"/>
          <a:stretch/>
        </p:blipFill>
        <p:spPr bwMode="auto">
          <a:xfrm>
            <a:off x="6638632" y="1170075"/>
            <a:ext cx="4272592" cy="4647701"/>
          </a:xfrm>
          <a:prstGeom prst="rect">
            <a:avLst/>
          </a:prstGeom>
          <a:ln>
            <a:noFill/>
          </a:ln>
          <a:extLst>
            <a:ext uri="{53640926-AAD7-44D8-BBD7-CCE9431645EC}">
              <a14:shadowObscured xmlns:a14="http://schemas.microsoft.com/office/drawing/2010/main"/>
            </a:ext>
          </a:extLst>
        </p:spPr>
      </p:pic>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3" name="Rectangle 2">
            <a:extLst>
              <a:ext uri="{FF2B5EF4-FFF2-40B4-BE49-F238E27FC236}">
                <a16:creationId xmlns:a16="http://schemas.microsoft.com/office/drawing/2014/main" id="{3B5303E1-81E0-42E3-824D-36324DDCB38D}"/>
              </a:ext>
            </a:extLst>
          </p:cNvPr>
          <p:cNvSpPr/>
          <p:nvPr/>
        </p:nvSpPr>
        <p:spPr>
          <a:xfrm>
            <a:off x="1280776" y="1170075"/>
            <a:ext cx="4491935" cy="369332"/>
          </a:xfrm>
          <a:prstGeom prst="rect">
            <a:avLst/>
          </a:prstGeom>
        </p:spPr>
        <p:txBody>
          <a:bodyPr wrap="none">
            <a:spAutoFit/>
          </a:bodyPr>
          <a:lstStyle/>
          <a:p>
            <a:r>
              <a:rPr lang="en-US" b="1" dirty="0">
                <a:solidFill>
                  <a:schemeClr val="bg1"/>
                </a:solidFill>
              </a:rPr>
              <a:t>What do you think the fruits represent? </a:t>
            </a:r>
          </a:p>
        </p:txBody>
      </p:sp>
      <p:sp>
        <p:nvSpPr>
          <p:cNvPr id="5" name="Rectangle 4">
            <a:extLst>
              <a:ext uri="{FF2B5EF4-FFF2-40B4-BE49-F238E27FC236}">
                <a16:creationId xmlns:a16="http://schemas.microsoft.com/office/drawing/2014/main" id="{AC0BEE41-FE7C-4506-A7A2-2827DA96FA22}"/>
              </a:ext>
            </a:extLst>
          </p:cNvPr>
          <p:cNvSpPr/>
          <p:nvPr/>
        </p:nvSpPr>
        <p:spPr>
          <a:xfrm>
            <a:off x="1280776" y="1469067"/>
            <a:ext cx="3677610" cy="338554"/>
          </a:xfrm>
          <a:prstGeom prst="rect">
            <a:avLst/>
          </a:prstGeom>
        </p:spPr>
        <p:txBody>
          <a:bodyPr wrap="none">
            <a:spAutoFit/>
          </a:bodyPr>
          <a:lstStyle/>
          <a:p>
            <a:r>
              <a:rPr lang="en-US" sz="1600" i="1" dirty="0">
                <a:solidFill>
                  <a:schemeClr val="tx1">
                    <a:lumMod val="85000"/>
                  </a:schemeClr>
                </a:solidFill>
                <a:effectLst>
                  <a:outerShdw blurRad="38100" dist="38100" dir="2700000" algn="tl">
                    <a:srgbClr val="000000">
                      <a:alpha val="43137"/>
                    </a:srgbClr>
                  </a:outerShdw>
                </a:effectLst>
              </a:rPr>
              <a:t>Church members’ works or actions.</a:t>
            </a:r>
          </a:p>
        </p:txBody>
      </p:sp>
      <p:sp>
        <p:nvSpPr>
          <p:cNvPr id="14" name="Rectangle 13">
            <a:extLst>
              <a:ext uri="{FF2B5EF4-FFF2-40B4-BE49-F238E27FC236}">
                <a16:creationId xmlns:a16="http://schemas.microsoft.com/office/drawing/2014/main" id="{0A0338E8-8E95-4CC4-AE49-BC4F6DE6082B}"/>
              </a:ext>
            </a:extLst>
          </p:cNvPr>
          <p:cNvSpPr/>
          <p:nvPr/>
        </p:nvSpPr>
        <p:spPr>
          <a:xfrm>
            <a:off x="1280776" y="1838399"/>
            <a:ext cx="3480440" cy="369332"/>
          </a:xfrm>
          <a:prstGeom prst="rect">
            <a:avLst/>
          </a:prstGeom>
        </p:spPr>
        <p:txBody>
          <a:bodyPr wrap="none">
            <a:spAutoFit/>
          </a:bodyPr>
          <a:lstStyle/>
          <a:p>
            <a:r>
              <a:rPr lang="en-US" b="1" dirty="0">
                <a:solidFill>
                  <a:schemeClr val="bg1"/>
                </a:solidFill>
                <a:effectLst>
                  <a:outerShdw blurRad="38100" dist="38100" dir="2700000" algn="tl">
                    <a:srgbClr val="000000">
                      <a:alpha val="43137"/>
                    </a:srgbClr>
                  </a:outerShdw>
                </a:effectLst>
              </a:rPr>
              <a:t>Doctrine and Covenants 97:6</a:t>
            </a:r>
          </a:p>
        </p:txBody>
      </p:sp>
      <p:sp>
        <p:nvSpPr>
          <p:cNvPr id="8" name="Rectangle 7">
            <a:extLst>
              <a:ext uri="{FF2B5EF4-FFF2-40B4-BE49-F238E27FC236}">
                <a16:creationId xmlns:a16="http://schemas.microsoft.com/office/drawing/2014/main" id="{98A84386-E177-46BE-8512-C21185DB6280}"/>
              </a:ext>
            </a:extLst>
          </p:cNvPr>
          <p:cNvSpPr/>
          <p:nvPr/>
        </p:nvSpPr>
        <p:spPr>
          <a:xfrm>
            <a:off x="1280775" y="2106613"/>
            <a:ext cx="4491935" cy="1477328"/>
          </a:xfrm>
          <a:prstGeom prst="rect">
            <a:avLst/>
          </a:prstGeom>
        </p:spPr>
        <p:txBody>
          <a:bodyPr wrap="square">
            <a:spAutoFit/>
          </a:bodyPr>
          <a:lstStyle/>
          <a:p>
            <a:pPr algn="just"/>
            <a:r>
              <a:rPr lang="en-US" dirty="0">
                <a:solidFill>
                  <a:schemeClr val="bg1"/>
                </a:solidFill>
                <a:latin typeface="Palatino"/>
              </a:rPr>
              <a:t>6 And to the residue of the school, I, the Lord, am willing to show mercy; nevertheless, there are those that must needs be chastened, and their works shall be made known.</a:t>
            </a:r>
          </a:p>
        </p:txBody>
      </p:sp>
      <p:sp>
        <p:nvSpPr>
          <p:cNvPr id="15" name="Rectangle 14">
            <a:extLst>
              <a:ext uri="{FF2B5EF4-FFF2-40B4-BE49-F238E27FC236}">
                <a16:creationId xmlns:a16="http://schemas.microsoft.com/office/drawing/2014/main" id="{C0BFDB3C-0CB2-4C18-AD68-0E42EED483CB}"/>
              </a:ext>
            </a:extLst>
          </p:cNvPr>
          <p:cNvSpPr/>
          <p:nvPr/>
        </p:nvSpPr>
        <p:spPr>
          <a:xfrm>
            <a:off x="4459364" y="1838399"/>
            <a:ext cx="474810" cy="369332"/>
          </a:xfrm>
          <a:prstGeom prst="rect">
            <a:avLst/>
          </a:prstGeom>
        </p:spPr>
        <p:txBody>
          <a:bodyPr wrap="none">
            <a:spAutoFit/>
          </a:bodyPr>
          <a:lstStyle/>
          <a:p>
            <a:r>
              <a:rPr lang="en-US" b="1" dirty="0">
                <a:solidFill>
                  <a:schemeClr val="bg1"/>
                </a:solidFill>
                <a:effectLst>
                  <a:outerShdw blurRad="38100" dist="38100" dir="2700000" algn="tl">
                    <a:srgbClr val="000000">
                      <a:alpha val="43137"/>
                    </a:srgbClr>
                  </a:outerShdw>
                </a:effectLst>
              </a:rPr>
              <a:t>-7.</a:t>
            </a:r>
          </a:p>
        </p:txBody>
      </p:sp>
      <p:sp>
        <p:nvSpPr>
          <p:cNvPr id="9" name="Rectangle 8">
            <a:extLst>
              <a:ext uri="{FF2B5EF4-FFF2-40B4-BE49-F238E27FC236}">
                <a16:creationId xmlns:a16="http://schemas.microsoft.com/office/drawing/2014/main" id="{B796D729-81AA-4A37-B72F-0E1C934F69D7}"/>
              </a:ext>
            </a:extLst>
          </p:cNvPr>
          <p:cNvSpPr/>
          <p:nvPr/>
        </p:nvSpPr>
        <p:spPr>
          <a:xfrm>
            <a:off x="1306574" y="3493925"/>
            <a:ext cx="4466137" cy="1200329"/>
          </a:xfrm>
          <a:prstGeom prst="rect">
            <a:avLst/>
          </a:prstGeom>
        </p:spPr>
        <p:txBody>
          <a:bodyPr wrap="square">
            <a:spAutoFit/>
          </a:bodyPr>
          <a:lstStyle/>
          <a:p>
            <a:pPr algn="just"/>
            <a:r>
              <a:rPr lang="en-US" b="1" dirty="0">
                <a:solidFill>
                  <a:schemeClr val="bg1"/>
                </a:solidFill>
                <a:latin typeface="Palatino"/>
              </a:rPr>
              <a:t>7 </a:t>
            </a:r>
            <a:r>
              <a:rPr lang="en-US" dirty="0">
                <a:solidFill>
                  <a:schemeClr val="bg1"/>
                </a:solidFill>
                <a:latin typeface="Palatino"/>
              </a:rPr>
              <a:t>The ax is laid at the root of the trees; and every tree that bringeth not forth good fruit shall be hewn down and cast into the fire. I, the Lord, have spoken it.</a:t>
            </a:r>
            <a:endParaRPr lang="en-US" dirty="0">
              <a:solidFill>
                <a:schemeClr val="bg1"/>
              </a:solidFill>
            </a:endParaRPr>
          </a:p>
        </p:txBody>
      </p:sp>
    </p:spTree>
    <p:extLst>
      <p:ext uri="{BB962C8B-B14F-4D97-AF65-F5344CB8AC3E}">
        <p14:creationId xmlns:p14="http://schemas.microsoft.com/office/powerpoint/2010/main" val="3398445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p:bldP spid="8" grpId="0"/>
      <p:bldP spid="1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pic>
        <p:nvPicPr>
          <p:cNvPr id="5" name="Picture 4">
            <a:extLst>
              <a:ext uri="{FF2B5EF4-FFF2-40B4-BE49-F238E27FC236}">
                <a16:creationId xmlns:a16="http://schemas.microsoft.com/office/drawing/2014/main" id="{AC3111C8-4CCC-4BC9-84BD-8DA009052087}"/>
              </a:ext>
            </a:extLst>
          </p:cNvPr>
          <p:cNvPicPr/>
          <p:nvPr/>
        </p:nvPicPr>
        <p:blipFill rotWithShape="1">
          <a:blip r:embed="rId2">
            <a:extLst>
              <a:ext uri="{28A0092B-C50C-407E-A947-70E740481C1C}">
                <a14:useLocalDpi xmlns:a14="http://schemas.microsoft.com/office/drawing/2010/main" val="0"/>
              </a:ext>
            </a:extLst>
          </a:blip>
          <a:srcRect l="53852" t="20616" r="19761" b="20745"/>
          <a:stretch/>
        </p:blipFill>
        <p:spPr bwMode="auto">
          <a:xfrm>
            <a:off x="6655634" y="1236418"/>
            <a:ext cx="4289032" cy="4594755"/>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F7DDEE22-0260-41A6-A785-247E56A76A0B}"/>
              </a:ext>
            </a:extLst>
          </p:cNvPr>
          <p:cNvSpPr/>
          <p:nvPr/>
        </p:nvSpPr>
        <p:spPr>
          <a:xfrm>
            <a:off x="1247336" y="1236419"/>
            <a:ext cx="3706464" cy="369332"/>
          </a:xfrm>
          <a:prstGeom prst="rect">
            <a:avLst/>
          </a:prstGeom>
        </p:spPr>
        <p:txBody>
          <a:bodyPr wrap="none">
            <a:spAutoFit/>
          </a:bodyPr>
          <a:lstStyle/>
          <a:p>
            <a:r>
              <a:rPr lang="en-US" b="1" dirty="0">
                <a:solidFill>
                  <a:schemeClr val="accent6">
                    <a:lumMod val="50000"/>
                  </a:schemeClr>
                </a:solidFill>
                <a:effectLst>
                  <a:outerShdw blurRad="38100" dist="38100" dir="2700000" algn="tl">
                    <a:srgbClr val="000000">
                      <a:alpha val="43137"/>
                    </a:srgbClr>
                  </a:outerShdw>
                </a:effectLst>
              </a:rPr>
              <a:t>Doctrine and Covenants 97:8-9.</a:t>
            </a:r>
          </a:p>
        </p:txBody>
      </p:sp>
      <p:sp>
        <p:nvSpPr>
          <p:cNvPr id="3" name="Rectangle 2">
            <a:extLst>
              <a:ext uri="{FF2B5EF4-FFF2-40B4-BE49-F238E27FC236}">
                <a16:creationId xmlns:a16="http://schemas.microsoft.com/office/drawing/2014/main" id="{6206D313-D05A-4A31-84D6-C95D028F1B2C}"/>
              </a:ext>
            </a:extLst>
          </p:cNvPr>
          <p:cNvSpPr/>
          <p:nvPr/>
        </p:nvSpPr>
        <p:spPr>
          <a:xfrm>
            <a:off x="1247336" y="1512987"/>
            <a:ext cx="4848664" cy="2062103"/>
          </a:xfrm>
          <a:prstGeom prst="rect">
            <a:avLst/>
          </a:prstGeom>
        </p:spPr>
        <p:txBody>
          <a:bodyPr wrap="square">
            <a:spAutoFit/>
          </a:bodyPr>
          <a:lstStyle/>
          <a:p>
            <a:pPr algn="just" fontAlgn="base"/>
            <a:r>
              <a:rPr lang="en-US" sz="1600" b="1" dirty="0">
                <a:solidFill>
                  <a:schemeClr val="bg1"/>
                </a:solidFill>
                <a:latin typeface="Palatino"/>
              </a:rPr>
              <a:t>8 </a:t>
            </a:r>
            <a:r>
              <a:rPr lang="en-US" sz="1600" dirty="0">
                <a:solidFill>
                  <a:schemeClr val="bg1"/>
                </a:solidFill>
                <a:latin typeface="Palatino"/>
              </a:rPr>
              <a:t>Verily I say unto you, all among them who know their hearts are honest, and are broken, and their spirits contrite, and are willing to observe their covenants by sacrifice—yea, every sacrifice which I, the Lord, shall command—they are accepted of me.</a:t>
            </a:r>
          </a:p>
          <a:p>
            <a:pPr algn="just" fontAlgn="base"/>
            <a:r>
              <a:rPr lang="en-US" sz="1600" b="1" dirty="0">
                <a:solidFill>
                  <a:schemeClr val="bg1"/>
                </a:solidFill>
                <a:latin typeface="Palatino"/>
              </a:rPr>
              <a:t>9 </a:t>
            </a:r>
            <a:r>
              <a:rPr lang="en-US" sz="1600" dirty="0">
                <a:solidFill>
                  <a:schemeClr val="bg1"/>
                </a:solidFill>
                <a:latin typeface="Palatino"/>
              </a:rPr>
              <a:t>For I, the Lord, will cause them to bring forth as a very fruitful tree which is planted in a goodly land, by a pure stream, that yieldeth much precious fruit.</a:t>
            </a:r>
            <a:endParaRPr lang="en-US" sz="1600" b="0" i="0" dirty="0">
              <a:solidFill>
                <a:schemeClr val="bg1"/>
              </a:solidFill>
              <a:effectLst/>
              <a:latin typeface="Palatino"/>
            </a:endParaRPr>
          </a:p>
        </p:txBody>
      </p:sp>
      <p:sp>
        <p:nvSpPr>
          <p:cNvPr id="4" name="Rectangle 3">
            <a:extLst>
              <a:ext uri="{FF2B5EF4-FFF2-40B4-BE49-F238E27FC236}">
                <a16:creationId xmlns:a16="http://schemas.microsoft.com/office/drawing/2014/main" id="{31E93AAD-BF4D-4508-B3DC-E9234E50BEE2}"/>
              </a:ext>
            </a:extLst>
          </p:cNvPr>
          <p:cNvSpPr/>
          <p:nvPr/>
        </p:nvSpPr>
        <p:spPr>
          <a:xfrm>
            <a:off x="1247337" y="3667854"/>
            <a:ext cx="4729394" cy="646331"/>
          </a:xfrm>
          <a:prstGeom prst="rect">
            <a:avLst/>
          </a:prstGeom>
        </p:spPr>
        <p:txBody>
          <a:bodyPr wrap="square">
            <a:spAutoFit/>
          </a:bodyPr>
          <a:lstStyle/>
          <a:p>
            <a:r>
              <a:rPr lang="en-US" b="1" dirty="0">
                <a:solidFill>
                  <a:schemeClr val="accent6">
                    <a:lumMod val="50000"/>
                  </a:schemeClr>
                </a:solidFill>
              </a:rPr>
              <a:t>What are some principles taught in these verses?</a:t>
            </a:r>
          </a:p>
        </p:txBody>
      </p:sp>
      <p:sp>
        <p:nvSpPr>
          <p:cNvPr id="8" name="Rectangle 7">
            <a:extLst>
              <a:ext uri="{FF2B5EF4-FFF2-40B4-BE49-F238E27FC236}">
                <a16:creationId xmlns:a16="http://schemas.microsoft.com/office/drawing/2014/main" id="{A1B9BAB2-8E24-4969-9FA9-BBC72104293E}"/>
              </a:ext>
            </a:extLst>
          </p:cNvPr>
          <p:cNvSpPr/>
          <p:nvPr/>
        </p:nvSpPr>
        <p:spPr>
          <a:xfrm>
            <a:off x="1247336" y="4258178"/>
            <a:ext cx="4729394" cy="923330"/>
          </a:xfrm>
          <a:prstGeom prst="rect">
            <a:avLst/>
          </a:prstGeom>
        </p:spPr>
        <p:txBody>
          <a:bodyPr wrap="square">
            <a:spAutoFit/>
          </a:bodyPr>
          <a:lstStyle/>
          <a:p>
            <a:pPr algn="just"/>
            <a:r>
              <a:rPr lang="en-US" b="1" dirty="0">
                <a:solidFill>
                  <a:schemeClr val="accent6">
                    <a:lumMod val="50000"/>
                  </a:schemeClr>
                </a:solidFill>
              </a:rPr>
              <a:t>How might the descriptions of what happens to the trees motivate us to be more faithful?</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3" name="Rectangle 2">
            <a:extLst>
              <a:ext uri="{FF2B5EF4-FFF2-40B4-BE49-F238E27FC236}">
                <a16:creationId xmlns:a16="http://schemas.microsoft.com/office/drawing/2014/main" id="{C9361198-40D9-4193-B177-5CF323AF90EE}"/>
              </a:ext>
            </a:extLst>
          </p:cNvPr>
          <p:cNvSpPr/>
          <p:nvPr/>
        </p:nvSpPr>
        <p:spPr>
          <a:xfrm>
            <a:off x="3772287" y="890974"/>
            <a:ext cx="4647426" cy="369332"/>
          </a:xfrm>
          <a:prstGeom prst="rect">
            <a:avLst/>
          </a:prstGeom>
        </p:spPr>
        <p:txBody>
          <a:bodyPr wrap="none">
            <a:spAutoFit/>
          </a:bodyPr>
          <a:lstStyle/>
          <a:p>
            <a:r>
              <a:rPr lang="en-US" i="1" u="sng" dirty="0">
                <a:solidFill>
                  <a:srgbClr val="FF6600"/>
                </a:solidFill>
                <a:effectLst>
                  <a:outerShdw blurRad="38100" dist="38100" dir="2700000" algn="tl">
                    <a:srgbClr val="000000">
                      <a:alpha val="43137"/>
                    </a:srgbClr>
                  </a:outerShdw>
                </a:effectLst>
              </a:rPr>
              <a:t>To be accepted of the Lord, we must… </a:t>
            </a:r>
          </a:p>
        </p:txBody>
      </p:sp>
      <p:sp>
        <p:nvSpPr>
          <p:cNvPr id="11" name="Rectangle 10">
            <a:extLst>
              <a:ext uri="{FF2B5EF4-FFF2-40B4-BE49-F238E27FC236}">
                <a16:creationId xmlns:a16="http://schemas.microsoft.com/office/drawing/2014/main" id="{C96F5453-55B0-415B-9369-FD9FF10773B1}"/>
              </a:ext>
            </a:extLst>
          </p:cNvPr>
          <p:cNvSpPr/>
          <p:nvPr/>
        </p:nvSpPr>
        <p:spPr>
          <a:xfrm>
            <a:off x="1313597" y="1260306"/>
            <a:ext cx="3480440" cy="369332"/>
          </a:xfrm>
          <a:prstGeom prst="rect">
            <a:avLst/>
          </a:prstGeom>
        </p:spPr>
        <p:txBody>
          <a:bodyPr wrap="none">
            <a:spAutoFit/>
          </a:bodyPr>
          <a:lstStyle/>
          <a:p>
            <a:r>
              <a:rPr lang="en-US" b="1" dirty="0">
                <a:solidFill>
                  <a:schemeClr val="accent6">
                    <a:lumMod val="50000"/>
                  </a:schemeClr>
                </a:solidFill>
                <a:effectLst>
                  <a:outerShdw blurRad="38100" dist="38100" dir="2700000" algn="tl">
                    <a:srgbClr val="000000">
                      <a:alpha val="43137"/>
                    </a:srgbClr>
                  </a:outerShdw>
                </a:effectLst>
              </a:rPr>
              <a:t>Doctrine and Covenants 97:8.</a:t>
            </a:r>
          </a:p>
        </p:txBody>
      </p:sp>
      <p:sp>
        <p:nvSpPr>
          <p:cNvPr id="4" name="Rectangle 3">
            <a:extLst>
              <a:ext uri="{FF2B5EF4-FFF2-40B4-BE49-F238E27FC236}">
                <a16:creationId xmlns:a16="http://schemas.microsoft.com/office/drawing/2014/main" id="{64FF4135-12DD-4BF8-95C6-D33283BDCDE8}"/>
              </a:ext>
            </a:extLst>
          </p:cNvPr>
          <p:cNvSpPr/>
          <p:nvPr/>
        </p:nvSpPr>
        <p:spPr>
          <a:xfrm>
            <a:off x="1313597" y="1550126"/>
            <a:ext cx="9115864" cy="830997"/>
          </a:xfrm>
          <a:prstGeom prst="rect">
            <a:avLst/>
          </a:prstGeom>
        </p:spPr>
        <p:txBody>
          <a:bodyPr wrap="square">
            <a:spAutoFit/>
          </a:bodyPr>
          <a:lstStyle/>
          <a:p>
            <a:pPr algn="just"/>
            <a:r>
              <a:rPr lang="en-US" sz="1600" dirty="0">
                <a:solidFill>
                  <a:schemeClr val="bg1"/>
                </a:solidFill>
                <a:latin typeface="Palatino"/>
              </a:rPr>
              <a:t>Verily I say unto you, all among them who know their hearts are honest, and are broken, and their spirits contrite, and are willing to observe their covenants by sacrifice—yea, every sacrifice which I, the Lord, shall command—they are accepted of me.</a:t>
            </a:r>
            <a:endParaRPr lang="en-US" sz="1600" dirty="0">
              <a:solidFill>
                <a:schemeClr val="bg1"/>
              </a:solidFill>
            </a:endParaRPr>
          </a:p>
        </p:txBody>
      </p:sp>
      <p:sp>
        <p:nvSpPr>
          <p:cNvPr id="5" name="Rectangle 4">
            <a:extLst>
              <a:ext uri="{FF2B5EF4-FFF2-40B4-BE49-F238E27FC236}">
                <a16:creationId xmlns:a16="http://schemas.microsoft.com/office/drawing/2014/main" id="{02947547-E533-40AB-81F9-C3AC121CAFED}"/>
              </a:ext>
            </a:extLst>
          </p:cNvPr>
          <p:cNvSpPr/>
          <p:nvPr/>
        </p:nvSpPr>
        <p:spPr>
          <a:xfrm>
            <a:off x="1313596" y="2376081"/>
            <a:ext cx="9115863" cy="584775"/>
          </a:xfrm>
          <a:prstGeom prst="rect">
            <a:avLst/>
          </a:prstGeom>
        </p:spPr>
        <p:txBody>
          <a:bodyPr wrap="square">
            <a:spAutoFit/>
          </a:bodyPr>
          <a:lstStyle/>
          <a:p>
            <a:r>
              <a:rPr lang="en-US" sz="1600" i="1" dirty="0">
                <a:solidFill>
                  <a:schemeClr val="bg1"/>
                </a:solidFill>
                <a:effectLst>
                  <a:outerShdw blurRad="38100" dist="38100" dir="2700000" algn="tl">
                    <a:srgbClr val="000000">
                      <a:alpha val="43137"/>
                    </a:srgbClr>
                  </a:outerShdw>
                </a:effectLst>
              </a:rPr>
              <a:t>To be accepted of the Lord we must have an honest and broken heart and a contrite spirit and be willing to observe our covenants by sacrifice. </a:t>
            </a:r>
          </a:p>
        </p:txBody>
      </p:sp>
      <p:sp>
        <p:nvSpPr>
          <p:cNvPr id="7" name="Rectangle 6">
            <a:extLst>
              <a:ext uri="{FF2B5EF4-FFF2-40B4-BE49-F238E27FC236}">
                <a16:creationId xmlns:a16="http://schemas.microsoft.com/office/drawing/2014/main" id="{8B41D547-DA62-4178-9F04-16D2BECBB97F}"/>
              </a:ext>
            </a:extLst>
          </p:cNvPr>
          <p:cNvSpPr/>
          <p:nvPr/>
        </p:nvSpPr>
        <p:spPr>
          <a:xfrm>
            <a:off x="1313594" y="2960856"/>
            <a:ext cx="8294232" cy="369332"/>
          </a:xfrm>
          <a:prstGeom prst="rect">
            <a:avLst/>
          </a:prstGeom>
        </p:spPr>
        <p:txBody>
          <a:bodyPr wrap="square">
            <a:spAutoFit/>
          </a:bodyPr>
          <a:lstStyle/>
          <a:p>
            <a:pPr algn="just"/>
            <a:r>
              <a:rPr lang="en-US" b="1" dirty="0">
                <a:solidFill>
                  <a:schemeClr val="accent6">
                    <a:lumMod val="50000"/>
                  </a:schemeClr>
                </a:solidFill>
              </a:rPr>
              <a:t>What do you think it means to have a broken heart and a contrite spirit?</a:t>
            </a:r>
          </a:p>
        </p:txBody>
      </p:sp>
      <p:sp>
        <p:nvSpPr>
          <p:cNvPr id="8" name="Rectangle 7">
            <a:extLst>
              <a:ext uri="{FF2B5EF4-FFF2-40B4-BE49-F238E27FC236}">
                <a16:creationId xmlns:a16="http://schemas.microsoft.com/office/drawing/2014/main" id="{4AA2CD4D-CBF8-40B6-AE90-D0889238F3A0}"/>
              </a:ext>
            </a:extLst>
          </p:cNvPr>
          <p:cNvSpPr/>
          <p:nvPr/>
        </p:nvSpPr>
        <p:spPr>
          <a:xfrm>
            <a:off x="1313593" y="3268632"/>
            <a:ext cx="7883415" cy="369332"/>
          </a:xfrm>
          <a:prstGeom prst="rect">
            <a:avLst/>
          </a:prstGeom>
        </p:spPr>
        <p:txBody>
          <a:bodyPr wrap="square">
            <a:spAutoFit/>
          </a:bodyPr>
          <a:lstStyle/>
          <a:p>
            <a:r>
              <a:rPr lang="en-US" b="1" dirty="0">
                <a:solidFill>
                  <a:schemeClr val="accent6">
                    <a:lumMod val="50000"/>
                  </a:schemeClr>
                </a:solidFill>
              </a:rPr>
              <a:t>What do you think it means to observe our covenants by sacrifice? </a:t>
            </a:r>
          </a:p>
        </p:txBody>
      </p:sp>
      <p:sp>
        <p:nvSpPr>
          <p:cNvPr id="9" name="Rectangle 8">
            <a:extLst>
              <a:ext uri="{FF2B5EF4-FFF2-40B4-BE49-F238E27FC236}">
                <a16:creationId xmlns:a16="http://schemas.microsoft.com/office/drawing/2014/main" id="{00DAC44F-B8D9-45B4-8686-F580DFAA5802}"/>
              </a:ext>
            </a:extLst>
          </p:cNvPr>
          <p:cNvSpPr/>
          <p:nvPr/>
        </p:nvSpPr>
        <p:spPr>
          <a:xfrm>
            <a:off x="1313592" y="3591797"/>
            <a:ext cx="8718304" cy="369332"/>
          </a:xfrm>
          <a:prstGeom prst="rect">
            <a:avLst/>
          </a:prstGeom>
        </p:spPr>
        <p:txBody>
          <a:bodyPr wrap="square">
            <a:spAutoFit/>
          </a:bodyPr>
          <a:lstStyle/>
          <a:p>
            <a:r>
              <a:rPr lang="en-US" b="1" dirty="0">
                <a:solidFill>
                  <a:schemeClr val="accent6">
                    <a:lumMod val="50000"/>
                  </a:schemeClr>
                </a:solidFill>
              </a:rPr>
              <a:t>What are some sacrifices you have made in order to keep your covenants?</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1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100</a:t>
            </a:r>
          </a:p>
        </p:txBody>
      </p:sp>
      <p:sp>
        <p:nvSpPr>
          <p:cNvPr id="3" name="Rectangle 2">
            <a:extLst>
              <a:ext uri="{FF2B5EF4-FFF2-40B4-BE49-F238E27FC236}">
                <a16:creationId xmlns:a16="http://schemas.microsoft.com/office/drawing/2014/main" id="{FD4FDC1F-78F0-4FC7-8F59-FB5E6EC95D7E}"/>
              </a:ext>
            </a:extLst>
          </p:cNvPr>
          <p:cNvSpPr/>
          <p:nvPr/>
        </p:nvSpPr>
        <p:spPr>
          <a:xfrm>
            <a:off x="2749826" y="2551837"/>
            <a:ext cx="6692348" cy="1754326"/>
          </a:xfrm>
          <a:prstGeom prst="rect">
            <a:avLst/>
          </a:prstGeom>
        </p:spPr>
        <p:txBody>
          <a:bodyPr wrap="square">
            <a:spAutoFit/>
          </a:bodyPr>
          <a:lstStyle/>
          <a:p>
            <a:pPr algn="ctr"/>
            <a:r>
              <a:rPr lang="en-US" sz="3600" b="1" dirty="0">
                <a:solidFill>
                  <a:schemeClr val="bg1">
                    <a:lumMod val="95000"/>
                    <a:lumOff val="5000"/>
                  </a:schemeClr>
                </a:solidFill>
                <a:latin typeface="MV Boli" panose="02000500030200090000" pitchFamily="2" charset="0"/>
                <a:cs typeface="MV Boli" panose="02000500030200090000" pitchFamily="2" charset="0"/>
              </a:rPr>
              <a:t>“The Lord emphasizes His will that the Saints in Missouri build a temple”</a:t>
            </a:r>
          </a:p>
        </p:txBody>
      </p:sp>
      <p:sp>
        <p:nvSpPr>
          <p:cNvPr id="8" name="Rectangle 7">
            <a:extLst>
              <a:ext uri="{FF2B5EF4-FFF2-40B4-BE49-F238E27FC236}">
                <a16:creationId xmlns:a16="http://schemas.microsoft.com/office/drawing/2014/main" id="{02840629-690B-4BE6-9798-59E99FC8FADE}"/>
              </a:ext>
            </a:extLst>
          </p:cNvPr>
          <p:cNvSpPr/>
          <p:nvPr/>
        </p:nvSpPr>
        <p:spPr>
          <a:xfrm>
            <a:off x="1224752" y="1070978"/>
            <a:ext cx="3964547" cy="369332"/>
          </a:xfrm>
          <a:prstGeom prst="rect">
            <a:avLst/>
          </a:prstGeom>
        </p:spPr>
        <p:txBody>
          <a:bodyPr wrap="none">
            <a:spAutoFit/>
          </a:bodyPr>
          <a:lstStyle/>
          <a:p>
            <a:r>
              <a:rPr lang="en-US" b="1" dirty="0">
                <a:solidFill>
                  <a:schemeClr val="bg1">
                    <a:lumMod val="95000"/>
                    <a:lumOff val="5000"/>
                  </a:schemeClr>
                </a:solidFill>
              </a:rPr>
              <a:t>Doctrine and Covenants 97:10–21.</a:t>
            </a: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742</Words>
  <Application>Microsoft Office PowerPoint</Application>
  <PresentationFormat>Widescreen</PresentationFormat>
  <Paragraphs>100</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PMingLiU-ExtB</vt:lpstr>
      <vt:lpstr>Yu Gothic UI Semibold</vt:lpstr>
      <vt:lpstr>Arial</vt:lpstr>
      <vt:lpstr>Calibri</vt:lpstr>
      <vt:lpstr>Century Gothic</vt:lpstr>
      <vt:lpstr>Gabriola</vt:lpstr>
      <vt:lpstr>Leelawadee UI Semilight</vt:lpstr>
      <vt:lpstr>Microsoft Himalaya</vt:lpstr>
      <vt:lpstr>Mongolian Baiti</vt:lpstr>
      <vt:lpstr>MV Boli</vt:lpstr>
      <vt:lpstr>Palatino</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2626</cp:revision>
  <dcterms:created xsi:type="dcterms:W3CDTF">2018-08-29T04:26:39Z</dcterms:created>
  <dcterms:modified xsi:type="dcterms:W3CDTF">2018-10-11T05:46:25Z</dcterms:modified>
</cp:coreProperties>
</file>