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6" r:id="rId3"/>
    <p:sldId id="258" r:id="rId4"/>
    <p:sldId id="259" r:id="rId5"/>
    <p:sldId id="260" r:id="rId6"/>
    <p:sldId id="261" r:id="rId7"/>
    <p:sldId id="262" r:id="rId8"/>
    <p:sldId id="263" r:id="rId9"/>
    <p:sldId id="264" r:id="rId10"/>
    <p:sldId id="266" r:id="rId11"/>
    <p:sldId id="265"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731245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26872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409494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9718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07597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093752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846487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45654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68363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20062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944944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02822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704362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98295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087117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522749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68712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9/7/2018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a:p>
        </p:txBody>
      </p:sp>
    </p:spTree>
    <p:extLst>
      <p:ext uri="{BB962C8B-B14F-4D97-AF65-F5344CB8AC3E}">
        <p14:creationId xmlns:p14="http://schemas.microsoft.com/office/powerpoint/2010/main" val="3355742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lds.org/scriptures/nt/james/1.5?lang=eng#p4"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tml1-f.scribdassets.com/8wio8d6utc4g5ese/images/1-6d60390e3c.jpg">
            <a:extLst>
              <a:ext uri="{FF2B5EF4-FFF2-40B4-BE49-F238E27FC236}">
                <a16:creationId xmlns:a16="http://schemas.microsoft.com/office/drawing/2014/main" id="{8714432E-B465-4713-8EDA-28D97892E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D6C131-35FA-4983-AC31-35AE48DD7274}"/>
              </a:ext>
            </a:extLst>
          </p:cNvPr>
          <p:cNvSpPr txBox="1"/>
          <p:nvPr/>
        </p:nvSpPr>
        <p:spPr>
          <a:xfrm>
            <a:off x="749063" y="2584174"/>
            <a:ext cx="4797287" cy="1200329"/>
          </a:xfrm>
          <a:prstGeom prst="rect">
            <a:avLst/>
          </a:prstGeom>
          <a:noFill/>
        </p:spPr>
        <p:txBody>
          <a:bodyPr wrap="square" rtlCol="0">
            <a:spAutoFit/>
          </a:bodyPr>
          <a:lstStyle/>
          <a:p>
            <a:r>
              <a:rPr lang="en-US" sz="7200" b="1" dirty="0">
                <a:solidFill>
                  <a:schemeClr val="accent3">
                    <a:lumMod val="60000"/>
                    <a:lumOff val="40000"/>
                  </a:schemeClr>
                </a:solidFill>
                <a:latin typeface="Bahnschrift SemiBold SemiConden" panose="020B0502040204020203" pitchFamily="34" charset="0"/>
              </a:rPr>
              <a:t>SEMINARY</a:t>
            </a:r>
          </a:p>
        </p:txBody>
      </p:sp>
      <p:sp>
        <p:nvSpPr>
          <p:cNvPr id="3" name="TextBox 2">
            <a:extLst>
              <a:ext uri="{FF2B5EF4-FFF2-40B4-BE49-F238E27FC236}">
                <a16:creationId xmlns:a16="http://schemas.microsoft.com/office/drawing/2014/main" id="{C2BA2AE8-AC07-4174-B245-A147523FB9B5}"/>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accent4">
                    <a:lumMod val="50000"/>
                  </a:schemeClr>
                </a:solidFill>
              </a:rPr>
              <a:t>Doctrine and Covenants </a:t>
            </a:r>
          </a:p>
          <a:p>
            <a:r>
              <a:rPr lang="en-US" sz="2400" b="1" dirty="0">
                <a:solidFill>
                  <a:schemeClr val="accent4">
                    <a:lumMod val="50000"/>
                  </a:schemeClr>
                </a:solidFill>
              </a:rPr>
              <a:t>and Church History</a:t>
            </a:r>
          </a:p>
        </p:txBody>
      </p:sp>
    </p:spTree>
    <p:extLst>
      <p:ext uri="{BB962C8B-B14F-4D97-AF65-F5344CB8AC3E}">
        <p14:creationId xmlns:p14="http://schemas.microsoft.com/office/powerpoint/2010/main" val="277629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accent4"/>
                </a:solidFill>
              </a:rPr>
              <a:t>LESSON 7</a:t>
            </a:r>
          </a:p>
        </p:txBody>
      </p:sp>
      <p:sp>
        <p:nvSpPr>
          <p:cNvPr id="10" name="Rectangle 9">
            <a:extLst>
              <a:ext uri="{FF2B5EF4-FFF2-40B4-BE49-F238E27FC236}">
                <a16:creationId xmlns:a16="http://schemas.microsoft.com/office/drawing/2014/main" id="{798FFD11-296B-45C9-9761-74B9240AAF77}"/>
              </a:ext>
            </a:extLst>
          </p:cNvPr>
          <p:cNvSpPr/>
          <p:nvPr/>
        </p:nvSpPr>
        <p:spPr>
          <a:xfrm>
            <a:off x="5444966" y="5869941"/>
            <a:ext cx="2114297" cy="369332"/>
          </a:xfrm>
          <a:prstGeom prst="rect">
            <a:avLst/>
          </a:prstGeom>
        </p:spPr>
        <p:txBody>
          <a:bodyPr wrap="none">
            <a:spAutoFit/>
          </a:bodyPr>
          <a:lstStyle/>
          <a:p>
            <a:r>
              <a:rPr lang="en-US" dirty="0">
                <a:latin typeface="Cambria" panose="02040503050406030204" pitchFamily="18" charset="0"/>
                <a:ea typeface="Cambria" panose="02040503050406030204" pitchFamily="18" charset="0"/>
              </a:rPr>
              <a:t>preach by the Spirit</a:t>
            </a:r>
          </a:p>
        </p:txBody>
      </p:sp>
      <p:sp>
        <p:nvSpPr>
          <p:cNvPr id="11" name="Rectangle 10">
            <a:extLst>
              <a:ext uri="{FF2B5EF4-FFF2-40B4-BE49-F238E27FC236}">
                <a16:creationId xmlns:a16="http://schemas.microsoft.com/office/drawing/2014/main" id="{5F485F6F-0360-47A8-8E97-CA2A53CEBC29}"/>
              </a:ext>
            </a:extLst>
          </p:cNvPr>
          <p:cNvSpPr/>
          <p:nvPr/>
        </p:nvSpPr>
        <p:spPr>
          <a:xfrm>
            <a:off x="7826367" y="1913820"/>
            <a:ext cx="1641347" cy="369332"/>
          </a:xfrm>
          <a:prstGeom prst="rect">
            <a:avLst/>
          </a:prstGeom>
        </p:spPr>
        <p:txBody>
          <a:bodyPr wrap="none">
            <a:spAutoFit/>
          </a:bodyPr>
          <a:lstStyle/>
          <a:p>
            <a:r>
              <a:rPr lang="en-US" dirty="0">
                <a:latin typeface="Cambria" panose="02040503050406030204" pitchFamily="18" charset="0"/>
                <a:ea typeface="Cambria" panose="02040503050406030204" pitchFamily="18" charset="0"/>
              </a:rPr>
              <a:t>teach the truth</a:t>
            </a:r>
          </a:p>
        </p:txBody>
      </p:sp>
      <p:sp>
        <p:nvSpPr>
          <p:cNvPr id="12" name="Rectangle 11">
            <a:extLst>
              <a:ext uri="{FF2B5EF4-FFF2-40B4-BE49-F238E27FC236}">
                <a16:creationId xmlns:a16="http://schemas.microsoft.com/office/drawing/2014/main" id="{5AB5DA81-2D46-4265-BD34-5F2A73E2FDDE}"/>
              </a:ext>
            </a:extLst>
          </p:cNvPr>
          <p:cNvSpPr/>
          <p:nvPr/>
        </p:nvSpPr>
        <p:spPr>
          <a:xfrm>
            <a:off x="9511266" y="5900292"/>
            <a:ext cx="2240678" cy="369332"/>
          </a:xfrm>
          <a:prstGeom prst="rect">
            <a:avLst/>
          </a:prstGeom>
        </p:spPr>
        <p:txBody>
          <a:bodyPr wrap="none">
            <a:spAutoFit/>
          </a:bodyPr>
          <a:lstStyle/>
          <a:p>
            <a:r>
              <a:rPr lang="en-US" dirty="0">
                <a:latin typeface="Cambria" panose="02040503050406030204" pitchFamily="18" charset="0"/>
                <a:ea typeface="Cambria" panose="02040503050406030204" pitchFamily="18" charset="0"/>
              </a:rPr>
              <a:t>Receive by the Spirit </a:t>
            </a:r>
          </a:p>
        </p:txBody>
      </p:sp>
      <p:sp>
        <p:nvSpPr>
          <p:cNvPr id="2" name="Rectangle 1">
            <a:extLst>
              <a:ext uri="{FF2B5EF4-FFF2-40B4-BE49-F238E27FC236}">
                <a16:creationId xmlns:a16="http://schemas.microsoft.com/office/drawing/2014/main" id="{489F7292-7018-484D-9F94-05091D299159}"/>
              </a:ext>
            </a:extLst>
          </p:cNvPr>
          <p:cNvSpPr/>
          <p:nvPr/>
        </p:nvSpPr>
        <p:spPr>
          <a:xfrm>
            <a:off x="460207" y="803393"/>
            <a:ext cx="6096000" cy="369332"/>
          </a:xfrm>
          <a:prstGeom prst="rect">
            <a:avLst/>
          </a:prstGeom>
        </p:spPr>
        <p:txBody>
          <a:bodyPr>
            <a:spAutoFit/>
          </a:bodyPr>
          <a:lstStyle/>
          <a:p>
            <a:r>
              <a:rPr lang="en-US" dirty="0">
                <a:solidFill>
                  <a:schemeClr val="accent2">
                    <a:lumMod val="75000"/>
                  </a:schemeClr>
                </a:solidFill>
                <a:latin typeface="Cambria" panose="02040503050406030204" pitchFamily="18" charset="0"/>
                <a:ea typeface="Cambria" panose="02040503050406030204" pitchFamily="18" charset="0"/>
              </a:rPr>
              <a:t>What does a person need to do in order to receive the ball?</a:t>
            </a:r>
          </a:p>
        </p:txBody>
      </p:sp>
      <p:sp>
        <p:nvSpPr>
          <p:cNvPr id="14" name="Rectangle 13">
            <a:extLst>
              <a:ext uri="{FF2B5EF4-FFF2-40B4-BE49-F238E27FC236}">
                <a16:creationId xmlns:a16="http://schemas.microsoft.com/office/drawing/2014/main" id="{1877F7DC-3087-4A91-B745-A0688C32C351}"/>
              </a:ext>
            </a:extLst>
          </p:cNvPr>
          <p:cNvSpPr/>
          <p:nvPr/>
        </p:nvSpPr>
        <p:spPr>
          <a:xfrm>
            <a:off x="1145749" y="1283677"/>
            <a:ext cx="4496872" cy="384721"/>
          </a:xfrm>
          <a:prstGeom prst="rect">
            <a:avLst/>
          </a:prstGeom>
        </p:spPr>
        <p:txBody>
          <a:bodyPr wrap="none">
            <a:spAutoFit/>
          </a:bodyPr>
          <a:lstStyle/>
          <a:p>
            <a:r>
              <a:rPr lang="en-US" sz="1900" b="1" dirty="0">
                <a:latin typeface="Cambria" panose="02040503050406030204" pitchFamily="18" charset="0"/>
                <a:ea typeface="Cambria" panose="02040503050406030204" pitchFamily="18" charset="0"/>
              </a:rPr>
              <a:t>“Hold up his or her hands and catch it”.</a:t>
            </a:r>
          </a:p>
        </p:txBody>
      </p:sp>
      <p:sp>
        <p:nvSpPr>
          <p:cNvPr id="15" name="Rectangle 14">
            <a:extLst>
              <a:ext uri="{FF2B5EF4-FFF2-40B4-BE49-F238E27FC236}">
                <a16:creationId xmlns:a16="http://schemas.microsoft.com/office/drawing/2014/main" id="{EB61585D-A81E-48BC-9E96-1E45BD8D8109}"/>
              </a:ext>
            </a:extLst>
          </p:cNvPr>
          <p:cNvSpPr/>
          <p:nvPr/>
        </p:nvSpPr>
        <p:spPr>
          <a:xfrm>
            <a:off x="406115" y="1884474"/>
            <a:ext cx="6096000" cy="646331"/>
          </a:xfrm>
          <a:prstGeom prst="rect">
            <a:avLst/>
          </a:prstGeom>
        </p:spPr>
        <p:txBody>
          <a:bodyPr>
            <a:spAutoFit/>
          </a:bodyPr>
          <a:lstStyle/>
          <a:p>
            <a:pPr algn="ctr"/>
            <a:r>
              <a:rPr lang="en-US" dirty="0">
                <a:solidFill>
                  <a:schemeClr val="accent2">
                    <a:lumMod val="75000"/>
                  </a:schemeClr>
                </a:solidFill>
                <a:latin typeface="Cambria" panose="02040503050406030204" pitchFamily="18" charset="0"/>
                <a:ea typeface="Cambria" panose="02040503050406030204" pitchFamily="18" charset="0"/>
              </a:rPr>
              <a:t>How is this like the effort a learner must make to receive the word of truth by the Spirit?</a:t>
            </a:r>
          </a:p>
        </p:txBody>
      </p:sp>
      <p:sp>
        <p:nvSpPr>
          <p:cNvPr id="16" name="Rectangle 15">
            <a:extLst>
              <a:ext uri="{FF2B5EF4-FFF2-40B4-BE49-F238E27FC236}">
                <a16:creationId xmlns:a16="http://schemas.microsoft.com/office/drawing/2014/main" id="{55554DC4-CCD1-4536-A04C-FA3F6D0956B6}"/>
              </a:ext>
            </a:extLst>
          </p:cNvPr>
          <p:cNvSpPr/>
          <p:nvPr/>
        </p:nvSpPr>
        <p:spPr>
          <a:xfrm>
            <a:off x="503583" y="2576159"/>
            <a:ext cx="6096000" cy="923330"/>
          </a:xfrm>
          <a:prstGeom prst="rect">
            <a:avLst/>
          </a:prstGeom>
        </p:spPr>
        <p:txBody>
          <a:bodyPr>
            <a:spAutoFit/>
          </a:bodyPr>
          <a:lstStyle/>
          <a:p>
            <a:pPr algn="ctr"/>
            <a:r>
              <a:rPr lang="en-US" b="1" dirty="0">
                <a:latin typeface="Cambria" panose="02040503050406030204" pitchFamily="18" charset="0"/>
                <a:ea typeface="Cambria" panose="02040503050406030204" pitchFamily="18" charset="0"/>
              </a:rPr>
              <a:t>“To receive a ball, a person must prepare to catch it. Likewise, we must prepare our hearts and minds to receive truth by the Spirit”</a:t>
            </a:r>
          </a:p>
        </p:txBody>
      </p:sp>
      <p:sp>
        <p:nvSpPr>
          <p:cNvPr id="17" name="Isosceles Triangle 16">
            <a:extLst>
              <a:ext uri="{FF2B5EF4-FFF2-40B4-BE49-F238E27FC236}">
                <a16:creationId xmlns:a16="http://schemas.microsoft.com/office/drawing/2014/main" id="{2FC2D38E-CDAB-4360-A8C2-605B9ACEDA39}"/>
              </a:ext>
            </a:extLst>
          </p:cNvPr>
          <p:cNvSpPr/>
          <p:nvPr/>
        </p:nvSpPr>
        <p:spPr>
          <a:xfrm>
            <a:off x="6626085" y="2322679"/>
            <a:ext cx="4028661" cy="3243733"/>
          </a:xfrm>
          <a:prstGeom prst="triangl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18" name="TextBox 17">
            <a:extLst>
              <a:ext uri="{FF2B5EF4-FFF2-40B4-BE49-F238E27FC236}">
                <a16:creationId xmlns:a16="http://schemas.microsoft.com/office/drawing/2014/main" id="{C7229D5D-F6E7-473F-868C-75E490ED141E}"/>
              </a:ext>
            </a:extLst>
          </p:cNvPr>
          <p:cNvSpPr txBox="1"/>
          <p:nvPr/>
        </p:nvSpPr>
        <p:spPr>
          <a:xfrm>
            <a:off x="7951302" y="1601062"/>
            <a:ext cx="1391479" cy="369332"/>
          </a:xfrm>
          <a:prstGeom prst="rect">
            <a:avLst/>
          </a:prstGeom>
          <a:noFill/>
        </p:spPr>
        <p:txBody>
          <a:bodyPr wrap="square" rtlCol="0">
            <a:spAutoFit/>
          </a:bodyPr>
          <a:lstStyle/>
          <a:p>
            <a:r>
              <a:rPr lang="en-US" b="1" dirty="0"/>
              <a:t>Holy Ghost</a:t>
            </a:r>
          </a:p>
        </p:txBody>
      </p:sp>
      <p:sp>
        <p:nvSpPr>
          <p:cNvPr id="19" name="TextBox 18">
            <a:extLst>
              <a:ext uri="{FF2B5EF4-FFF2-40B4-BE49-F238E27FC236}">
                <a16:creationId xmlns:a16="http://schemas.microsoft.com/office/drawing/2014/main" id="{04D6CFC1-D646-478E-88BF-0C9DA3757368}"/>
              </a:ext>
            </a:extLst>
          </p:cNvPr>
          <p:cNvSpPr txBox="1"/>
          <p:nvPr/>
        </p:nvSpPr>
        <p:spPr>
          <a:xfrm>
            <a:off x="5930345" y="5608880"/>
            <a:ext cx="1391479" cy="369332"/>
          </a:xfrm>
          <a:prstGeom prst="rect">
            <a:avLst/>
          </a:prstGeom>
          <a:noFill/>
        </p:spPr>
        <p:txBody>
          <a:bodyPr wrap="square" rtlCol="0">
            <a:spAutoFit/>
          </a:bodyPr>
          <a:lstStyle/>
          <a:p>
            <a:pPr algn="ctr"/>
            <a:r>
              <a:rPr lang="en-US" b="1" dirty="0"/>
              <a:t>Teacher	</a:t>
            </a:r>
          </a:p>
        </p:txBody>
      </p:sp>
      <p:sp>
        <p:nvSpPr>
          <p:cNvPr id="20" name="TextBox 19">
            <a:extLst>
              <a:ext uri="{FF2B5EF4-FFF2-40B4-BE49-F238E27FC236}">
                <a16:creationId xmlns:a16="http://schemas.microsoft.com/office/drawing/2014/main" id="{31B2B2AA-7585-44D1-945A-62A4C59B0DCF}"/>
              </a:ext>
            </a:extLst>
          </p:cNvPr>
          <p:cNvSpPr txBox="1"/>
          <p:nvPr/>
        </p:nvSpPr>
        <p:spPr>
          <a:xfrm>
            <a:off x="10065023" y="5608880"/>
            <a:ext cx="1391479" cy="369332"/>
          </a:xfrm>
          <a:prstGeom prst="rect">
            <a:avLst/>
          </a:prstGeom>
          <a:noFill/>
        </p:spPr>
        <p:txBody>
          <a:bodyPr wrap="square" rtlCol="0">
            <a:spAutoFit/>
          </a:bodyPr>
          <a:lstStyle/>
          <a:p>
            <a:r>
              <a:rPr lang="en-US" b="1" dirty="0"/>
              <a:t>Learner	</a:t>
            </a:r>
          </a:p>
        </p:txBody>
      </p:sp>
    </p:spTree>
    <p:extLst>
      <p:ext uri="{BB962C8B-B14F-4D97-AF65-F5344CB8AC3E}">
        <p14:creationId xmlns:p14="http://schemas.microsoft.com/office/powerpoint/2010/main" val="19261604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accent4"/>
                </a:solidFill>
              </a:rPr>
              <a:t>LESSON 7</a:t>
            </a:r>
          </a:p>
        </p:txBody>
      </p:sp>
      <p:sp>
        <p:nvSpPr>
          <p:cNvPr id="2" name="Rectangle 1">
            <a:extLst>
              <a:ext uri="{FF2B5EF4-FFF2-40B4-BE49-F238E27FC236}">
                <a16:creationId xmlns:a16="http://schemas.microsoft.com/office/drawing/2014/main" id="{6BBAF384-8BDF-4995-A488-3F22349BB1B0}"/>
              </a:ext>
            </a:extLst>
          </p:cNvPr>
          <p:cNvSpPr/>
          <p:nvPr/>
        </p:nvSpPr>
        <p:spPr>
          <a:xfrm>
            <a:off x="559855" y="1089070"/>
            <a:ext cx="3670852" cy="1200329"/>
          </a:xfrm>
          <a:prstGeom prst="rect">
            <a:avLst/>
          </a:prstGeom>
        </p:spPr>
        <p:txBody>
          <a:bodyPr wrap="square">
            <a:spAutoFit/>
          </a:bodyPr>
          <a:lstStyle/>
          <a:p>
            <a:pPr algn="just"/>
            <a:r>
              <a:rPr lang="en-US" b="1" dirty="0">
                <a:solidFill>
                  <a:schemeClr val="bg1"/>
                </a:solidFill>
                <a:latin typeface="Palatino"/>
              </a:rPr>
              <a:t>22 </a:t>
            </a:r>
            <a:r>
              <a:rPr lang="en-US" dirty="0">
                <a:solidFill>
                  <a:schemeClr val="bg1"/>
                </a:solidFill>
                <a:latin typeface="Palatino"/>
              </a:rPr>
              <a:t>Wherefore, he that preacheth and he that receiveth, understand one another, and both are edified and rejoice together.</a:t>
            </a:r>
            <a:endParaRPr lang="en-US" dirty="0">
              <a:solidFill>
                <a:schemeClr val="bg1"/>
              </a:solidFill>
            </a:endParaRPr>
          </a:p>
        </p:txBody>
      </p:sp>
      <p:sp>
        <p:nvSpPr>
          <p:cNvPr id="6" name="Rectangle 5">
            <a:extLst>
              <a:ext uri="{FF2B5EF4-FFF2-40B4-BE49-F238E27FC236}">
                <a16:creationId xmlns:a16="http://schemas.microsoft.com/office/drawing/2014/main" id="{056C90D1-3383-44DE-810E-595AD16B6E62}"/>
              </a:ext>
            </a:extLst>
          </p:cNvPr>
          <p:cNvSpPr/>
          <p:nvPr/>
        </p:nvSpPr>
        <p:spPr>
          <a:xfrm>
            <a:off x="559855" y="719738"/>
            <a:ext cx="3363165" cy="369332"/>
          </a:xfrm>
          <a:prstGeom prst="rect">
            <a:avLst/>
          </a:prstGeom>
        </p:spPr>
        <p:txBody>
          <a:bodyPr wrap="none">
            <a:spAutoFit/>
          </a:bodyPr>
          <a:lstStyle/>
          <a:p>
            <a:r>
              <a:rPr lang="en-US" b="1" dirty="0">
                <a:solidFill>
                  <a:schemeClr val="accent2">
                    <a:lumMod val="75000"/>
                  </a:schemeClr>
                </a:solidFill>
                <a:latin typeface="Cambria" panose="02040503050406030204" pitchFamily="18" charset="0"/>
                <a:ea typeface="Cambria" panose="02040503050406030204" pitchFamily="18" charset="0"/>
              </a:rPr>
              <a:t>Doctrine and Covenants 50:22</a:t>
            </a:r>
          </a:p>
        </p:txBody>
      </p:sp>
      <p:sp>
        <p:nvSpPr>
          <p:cNvPr id="8" name="Rectangle 7">
            <a:extLst>
              <a:ext uri="{FF2B5EF4-FFF2-40B4-BE49-F238E27FC236}">
                <a16:creationId xmlns:a16="http://schemas.microsoft.com/office/drawing/2014/main" id="{C2007479-DFCB-4D72-998D-2FB472AE9B2C}"/>
              </a:ext>
            </a:extLst>
          </p:cNvPr>
          <p:cNvSpPr/>
          <p:nvPr/>
        </p:nvSpPr>
        <p:spPr>
          <a:xfrm>
            <a:off x="4359965" y="2636030"/>
            <a:ext cx="6096000" cy="923330"/>
          </a:xfrm>
          <a:prstGeom prst="rect">
            <a:avLst/>
          </a:prstGeom>
        </p:spPr>
        <p:txBody>
          <a:bodyPr>
            <a:spAutoFit/>
          </a:bodyPr>
          <a:lstStyle/>
          <a:p>
            <a:pPr algn="ctr"/>
            <a:r>
              <a:rPr lang="en-US" b="1" dirty="0">
                <a:solidFill>
                  <a:schemeClr val="accent2">
                    <a:lumMod val="75000"/>
                  </a:schemeClr>
                </a:solidFill>
                <a:latin typeface="Cambria" panose="02040503050406030204" pitchFamily="18" charset="0"/>
                <a:ea typeface="Cambria" panose="02040503050406030204" pitchFamily="18" charset="0"/>
              </a:rPr>
              <a:t>What blessings do teachers and learners receive from the Spirit if they fulfill their responsibilities in gospel teaching and learning?</a:t>
            </a:r>
          </a:p>
        </p:txBody>
      </p:sp>
      <p:sp>
        <p:nvSpPr>
          <p:cNvPr id="9" name="Rectangle 8">
            <a:extLst>
              <a:ext uri="{FF2B5EF4-FFF2-40B4-BE49-F238E27FC236}">
                <a16:creationId xmlns:a16="http://schemas.microsoft.com/office/drawing/2014/main" id="{54EE93DE-1AF0-4F4F-A3DA-79CB3D2D3919}"/>
              </a:ext>
            </a:extLst>
          </p:cNvPr>
          <p:cNvSpPr/>
          <p:nvPr/>
        </p:nvSpPr>
        <p:spPr>
          <a:xfrm>
            <a:off x="5348747" y="3559360"/>
            <a:ext cx="4083426" cy="369332"/>
          </a:xfrm>
          <a:prstGeom prst="rect">
            <a:avLst/>
          </a:prstGeom>
        </p:spPr>
        <p:txBody>
          <a:bodyPr wrap="none">
            <a:spAutoFit/>
          </a:bodyPr>
          <a:lstStyle/>
          <a:p>
            <a:r>
              <a:rPr lang="en-US" b="1" dirty="0">
                <a:latin typeface="Cambria" panose="02040503050406030204" pitchFamily="18" charset="0"/>
                <a:ea typeface="Cambria" panose="02040503050406030204" pitchFamily="18" charset="0"/>
              </a:rPr>
              <a:t>“Understanding, edification, and joy”</a:t>
            </a:r>
          </a:p>
        </p:txBody>
      </p:sp>
    </p:spTree>
    <p:extLst>
      <p:ext uri="{BB962C8B-B14F-4D97-AF65-F5344CB8AC3E}">
        <p14:creationId xmlns:p14="http://schemas.microsoft.com/office/powerpoint/2010/main" val="39719443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2E5F2B-3E4A-4353-94B3-2D099D7C04CD}"/>
              </a:ext>
            </a:extLst>
          </p:cNvPr>
          <p:cNvSpPr/>
          <p:nvPr/>
        </p:nvSpPr>
        <p:spPr>
          <a:xfrm>
            <a:off x="3008243" y="890974"/>
            <a:ext cx="6427304" cy="217667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3" name="Picture 2">
            <a:extLst>
              <a:ext uri="{FF2B5EF4-FFF2-40B4-BE49-F238E27FC236}">
                <a16:creationId xmlns:a16="http://schemas.microsoft.com/office/drawing/2014/main" id="{928C7C13-65B0-4671-8F86-D121FC0D4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368" y="1023496"/>
            <a:ext cx="1434379" cy="1795670"/>
          </a:xfrm>
          <a:prstGeom prst="rect">
            <a:avLst/>
          </a:prstGeom>
        </p:spPr>
      </p:pic>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accent4"/>
                </a:solidFill>
              </a:rPr>
              <a:t>LESSON 7</a:t>
            </a:r>
          </a:p>
        </p:txBody>
      </p:sp>
      <p:sp>
        <p:nvSpPr>
          <p:cNvPr id="9" name="TextBox 8">
            <a:extLst>
              <a:ext uri="{FF2B5EF4-FFF2-40B4-BE49-F238E27FC236}">
                <a16:creationId xmlns:a16="http://schemas.microsoft.com/office/drawing/2014/main" id="{BD88E2D8-263B-4208-8E0C-4C153E89DA0D}"/>
              </a:ext>
            </a:extLst>
          </p:cNvPr>
          <p:cNvSpPr txBox="1"/>
          <p:nvPr/>
        </p:nvSpPr>
        <p:spPr>
          <a:xfrm>
            <a:off x="4571999" y="957234"/>
            <a:ext cx="4876800" cy="2308324"/>
          </a:xfrm>
          <a:prstGeom prst="rect">
            <a:avLst/>
          </a:prstGeom>
          <a:noFill/>
        </p:spPr>
        <p:txBody>
          <a:bodyPr wrap="square" rtlCol="0">
            <a:spAutoFit/>
          </a:bodyPr>
          <a:lstStyle/>
          <a:p>
            <a:r>
              <a:rPr lang="en-US" sz="1400" dirty="0">
                <a:solidFill>
                  <a:schemeClr val="bg1"/>
                </a:solidFill>
              </a:rPr>
              <a:t>“[A learner’s] decision to participate is an exercise in agency that permits the Holy Ghost to communicate a personalized message suited to [his or her] individual needs. Creating an atmosphere of participation enhances the probability that the Spirit will teach more important lessons than [the teacher] can communicate” (“To Learn and to Teach More Effectively” [BYU Campus Education Week devotional, Aug. 21, 2007], 4–5,speeches.byu.edu).</a:t>
            </a:r>
          </a:p>
          <a:p>
            <a:endParaRPr lang="en-US" dirty="0"/>
          </a:p>
        </p:txBody>
      </p:sp>
      <p:sp>
        <p:nvSpPr>
          <p:cNvPr id="10" name="Rectangle 9">
            <a:extLst>
              <a:ext uri="{FF2B5EF4-FFF2-40B4-BE49-F238E27FC236}">
                <a16:creationId xmlns:a16="http://schemas.microsoft.com/office/drawing/2014/main" id="{84A790B6-E31F-40B4-9CFF-6FD4D0DF436D}"/>
              </a:ext>
            </a:extLst>
          </p:cNvPr>
          <p:cNvSpPr/>
          <p:nvPr/>
        </p:nvSpPr>
        <p:spPr>
          <a:xfrm>
            <a:off x="2279374" y="3600016"/>
            <a:ext cx="7633252" cy="707886"/>
          </a:xfrm>
          <a:prstGeom prst="rect">
            <a:avLst/>
          </a:prstGeom>
        </p:spPr>
        <p:txBody>
          <a:bodyPr wrap="square">
            <a:spAutoFit/>
          </a:bodyPr>
          <a:lstStyle/>
          <a:p>
            <a:pPr algn="ctr"/>
            <a:r>
              <a:rPr lang="en-US" sz="2000" b="1" dirty="0">
                <a:solidFill>
                  <a:schemeClr val="accent2">
                    <a:lumMod val="75000"/>
                  </a:schemeClr>
                </a:solidFill>
                <a:latin typeface="Cambria" panose="02040503050406030204" pitchFamily="18" charset="0"/>
                <a:ea typeface="Cambria" panose="02040503050406030204" pitchFamily="18" charset="0"/>
              </a:rPr>
              <a:t>According to Elder Scott’s statement, how can we invite the Holy Spirit to teach us?</a:t>
            </a:r>
          </a:p>
        </p:txBody>
      </p:sp>
      <p:sp>
        <p:nvSpPr>
          <p:cNvPr id="12" name="Rectangle 11">
            <a:extLst>
              <a:ext uri="{FF2B5EF4-FFF2-40B4-BE49-F238E27FC236}">
                <a16:creationId xmlns:a16="http://schemas.microsoft.com/office/drawing/2014/main" id="{6320FDDF-D358-415C-B36F-F9761FCA54D2}"/>
              </a:ext>
            </a:extLst>
          </p:cNvPr>
          <p:cNvSpPr/>
          <p:nvPr/>
        </p:nvSpPr>
        <p:spPr>
          <a:xfrm>
            <a:off x="3048000" y="4517108"/>
            <a:ext cx="6096000" cy="646331"/>
          </a:xfrm>
          <a:prstGeom prst="rect">
            <a:avLst/>
          </a:prstGeom>
        </p:spPr>
        <p:txBody>
          <a:bodyPr>
            <a:spAutoFit/>
          </a:bodyPr>
          <a:lstStyle/>
          <a:p>
            <a:r>
              <a:rPr lang="en-US" b="1" dirty="0">
                <a:latin typeface="Cambria" panose="02040503050406030204" pitchFamily="18" charset="0"/>
                <a:ea typeface="Cambria" panose="02040503050406030204" pitchFamily="18" charset="0"/>
              </a:rPr>
              <a:t>As we exercise our agency to participate in the learning process, we invite the Spirit to teach and testify of truth.</a:t>
            </a:r>
          </a:p>
        </p:txBody>
      </p:sp>
    </p:spTree>
    <p:extLst>
      <p:ext uri="{BB962C8B-B14F-4D97-AF65-F5344CB8AC3E}">
        <p14:creationId xmlns:p14="http://schemas.microsoft.com/office/powerpoint/2010/main" val="28399260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accent4"/>
                </a:solidFill>
              </a:rPr>
              <a:t>LESSON 7</a:t>
            </a:r>
          </a:p>
        </p:txBody>
      </p:sp>
      <p:sp>
        <p:nvSpPr>
          <p:cNvPr id="2" name="Rectangle 1">
            <a:extLst>
              <a:ext uri="{FF2B5EF4-FFF2-40B4-BE49-F238E27FC236}">
                <a16:creationId xmlns:a16="http://schemas.microsoft.com/office/drawing/2014/main" id="{9FED1107-5F79-4515-8153-DB9FF6F01E53}"/>
              </a:ext>
            </a:extLst>
          </p:cNvPr>
          <p:cNvSpPr/>
          <p:nvPr/>
        </p:nvSpPr>
        <p:spPr>
          <a:xfrm>
            <a:off x="455118" y="1027719"/>
            <a:ext cx="3273287" cy="2862322"/>
          </a:xfrm>
          <a:prstGeom prst="rect">
            <a:avLst/>
          </a:prstGeom>
        </p:spPr>
        <p:txBody>
          <a:bodyPr wrap="square">
            <a:spAutoFit/>
          </a:bodyPr>
          <a:lstStyle/>
          <a:p>
            <a:r>
              <a:rPr lang="en-US" sz="1200" dirty="0">
                <a:latin typeface="Cambria" panose="02040503050406030204" pitchFamily="18" charset="0"/>
                <a:ea typeface="Cambria" panose="02040503050406030204" pitchFamily="18" charset="0"/>
              </a:rPr>
              <a:t>8 During this time of great excitement my mind was called up to serious reflection and great uneasiness; but though my feelings were deep and often poignant, still I kept myself aloof from all these parties, though I attended their several meetings as often as occasion would permit. In process of time my mind became somewhat partial to the Methodist sect, and I felt some desire to be united with them; but so great were the confusion and strife among the different denominations, that it was impossible for a person young as I was, and so unacquainted with men and things, to come to any certain conclusion who was right and who was wrong.</a:t>
            </a:r>
          </a:p>
        </p:txBody>
      </p:sp>
      <p:sp>
        <p:nvSpPr>
          <p:cNvPr id="7" name="Rectangle 6">
            <a:extLst>
              <a:ext uri="{FF2B5EF4-FFF2-40B4-BE49-F238E27FC236}">
                <a16:creationId xmlns:a16="http://schemas.microsoft.com/office/drawing/2014/main" id="{EB20FA62-3D14-4A60-8672-600D43675B82}"/>
              </a:ext>
            </a:extLst>
          </p:cNvPr>
          <p:cNvSpPr/>
          <p:nvPr/>
        </p:nvSpPr>
        <p:spPr>
          <a:xfrm>
            <a:off x="455118" y="3796367"/>
            <a:ext cx="3095766" cy="1200329"/>
          </a:xfrm>
          <a:prstGeom prst="rect">
            <a:avLst/>
          </a:prstGeom>
        </p:spPr>
        <p:txBody>
          <a:bodyPr wrap="square">
            <a:spAutoFit/>
          </a:bodyPr>
          <a:lstStyle/>
          <a:p>
            <a:r>
              <a:rPr lang="en-US" sz="1200" b="1" dirty="0">
                <a:latin typeface="Cambria" panose="02040503050406030204" pitchFamily="18" charset="0"/>
                <a:ea typeface="Cambria" panose="02040503050406030204" pitchFamily="18" charset="0"/>
              </a:rPr>
              <a:t>10 </a:t>
            </a:r>
            <a:r>
              <a:rPr lang="en-US" sz="1200" dirty="0">
                <a:latin typeface="Cambria" panose="02040503050406030204" pitchFamily="18" charset="0"/>
                <a:ea typeface="Cambria" panose="02040503050406030204" pitchFamily="18" charset="0"/>
              </a:rPr>
              <a:t>In the midst of this war of words and tumult of opinions, I often said to myself: What is to be done? Who of all these parties are right; or, are they all wrong together? If any one of them be right, which is it, and how shall I know it?</a:t>
            </a:r>
          </a:p>
        </p:txBody>
      </p:sp>
      <p:sp>
        <p:nvSpPr>
          <p:cNvPr id="8" name="Rectangle 7">
            <a:extLst>
              <a:ext uri="{FF2B5EF4-FFF2-40B4-BE49-F238E27FC236}">
                <a16:creationId xmlns:a16="http://schemas.microsoft.com/office/drawing/2014/main" id="{7BD192F5-DAA6-4049-9262-EDE9ADBD1E5E}"/>
              </a:ext>
            </a:extLst>
          </p:cNvPr>
          <p:cNvSpPr/>
          <p:nvPr/>
        </p:nvSpPr>
        <p:spPr>
          <a:xfrm>
            <a:off x="455117" y="4906447"/>
            <a:ext cx="3095767" cy="1569660"/>
          </a:xfrm>
          <a:prstGeom prst="rect">
            <a:avLst/>
          </a:prstGeom>
        </p:spPr>
        <p:txBody>
          <a:bodyPr wrap="square">
            <a:spAutoFit/>
          </a:bodyPr>
          <a:lstStyle/>
          <a:p>
            <a:r>
              <a:rPr lang="en-US" sz="1200" b="1" dirty="0">
                <a:latin typeface="Cambria" panose="02040503050406030204" pitchFamily="18" charset="0"/>
                <a:ea typeface="Cambria" panose="02040503050406030204" pitchFamily="18" charset="0"/>
              </a:rPr>
              <a:t>11 </a:t>
            </a:r>
            <a:r>
              <a:rPr lang="en-US" sz="1200" dirty="0">
                <a:latin typeface="Cambria" panose="02040503050406030204" pitchFamily="18" charset="0"/>
                <a:ea typeface="Cambria" panose="02040503050406030204" pitchFamily="18" charset="0"/>
              </a:rPr>
              <a:t>While I was laboring under the extreme difficulties caused by the contests of these parties of religionists, I was one day reading the Epistle of James, </a:t>
            </a:r>
            <a:r>
              <a:rPr lang="en-US" sz="1200" dirty="0">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first chapter and fifth verse</a:t>
            </a:r>
            <a:r>
              <a:rPr lang="en-US" sz="1200" dirty="0">
                <a:latin typeface="Cambria" panose="02040503050406030204" pitchFamily="18" charset="0"/>
                <a:ea typeface="Cambria" panose="02040503050406030204" pitchFamily="18" charset="0"/>
              </a:rPr>
              <a:t>, which reads: </a:t>
            </a:r>
            <a:r>
              <a:rPr lang="en-US" sz="1200" i="1" dirty="0">
                <a:latin typeface="Cambria" panose="02040503050406030204" pitchFamily="18" charset="0"/>
                <a:ea typeface="Cambria" panose="02040503050406030204" pitchFamily="18" charset="0"/>
              </a:rPr>
              <a:t>If any of you lack wisdom, let him ask of God, that giveth to all men liberally, and upbraideth not; and it shall be given him.</a:t>
            </a:r>
            <a:endParaRPr lang="en-US" sz="1200" dirty="0">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9DC1475F-96A6-4343-9217-D35132C95896}"/>
              </a:ext>
            </a:extLst>
          </p:cNvPr>
          <p:cNvSpPr/>
          <p:nvPr/>
        </p:nvSpPr>
        <p:spPr>
          <a:xfrm>
            <a:off x="3728405" y="1027719"/>
            <a:ext cx="2557670" cy="3231654"/>
          </a:xfrm>
          <a:prstGeom prst="rect">
            <a:avLst/>
          </a:prstGeom>
        </p:spPr>
        <p:txBody>
          <a:bodyPr wrap="square">
            <a:spAutoFit/>
          </a:bodyPr>
          <a:lstStyle/>
          <a:p>
            <a:r>
              <a:rPr lang="en-US" sz="1200" b="1" dirty="0">
                <a:latin typeface="Cambria" panose="02040503050406030204" pitchFamily="18" charset="0"/>
                <a:ea typeface="Cambria" panose="02040503050406030204" pitchFamily="18" charset="0"/>
              </a:rPr>
              <a:t>12 </a:t>
            </a:r>
            <a:r>
              <a:rPr lang="en-US" sz="1200" dirty="0">
                <a:latin typeface="Cambria" panose="02040503050406030204" pitchFamily="18" charset="0"/>
                <a:ea typeface="Cambria" panose="02040503050406030204" pitchFamily="18" charset="0"/>
              </a:rPr>
              <a:t>Never did any passage of scripture come with more power to the heart of man than this did at this time to mine. It seemed to enter with great force into every feeling of my heart. I reflected on it again and again, knowing that if any person needed wisdom from God, I did; for how to act I did not know, and unless I could get more wisdom than I then had, I would never know; for the teachers of religion of the different sects understood the same passages of scripture so differently as to destroy all confidence in settling the question by an appeal to the Bible.</a:t>
            </a:r>
          </a:p>
        </p:txBody>
      </p:sp>
      <p:sp>
        <p:nvSpPr>
          <p:cNvPr id="10" name="Rectangle 9">
            <a:extLst>
              <a:ext uri="{FF2B5EF4-FFF2-40B4-BE49-F238E27FC236}">
                <a16:creationId xmlns:a16="http://schemas.microsoft.com/office/drawing/2014/main" id="{5D50E15F-D249-4F7B-8E03-9607347642F7}"/>
              </a:ext>
            </a:extLst>
          </p:cNvPr>
          <p:cNvSpPr/>
          <p:nvPr/>
        </p:nvSpPr>
        <p:spPr>
          <a:xfrm>
            <a:off x="3728404" y="4103865"/>
            <a:ext cx="2499417" cy="2123658"/>
          </a:xfrm>
          <a:prstGeom prst="rect">
            <a:avLst/>
          </a:prstGeom>
        </p:spPr>
        <p:txBody>
          <a:bodyPr wrap="square">
            <a:spAutoFit/>
          </a:bodyPr>
          <a:lstStyle/>
          <a:p>
            <a:br>
              <a:rPr lang="en-US" sz="1200" b="1" dirty="0">
                <a:latin typeface="Cambria" panose="02040503050406030204" pitchFamily="18" charset="0"/>
                <a:ea typeface="Cambria" panose="02040503050406030204" pitchFamily="18" charset="0"/>
              </a:rPr>
            </a:br>
            <a:r>
              <a:rPr lang="en-US" sz="1200" b="1" dirty="0">
                <a:latin typeface="Cambria" panose="02040503050406030204" pitchFamily="18" charset="0"/>
                <a:ea typeface="Cambria" panose="02040503050406030204" pitchFamily="18" charset="0"/>
              </a:rPr>
              <a:t>13 </a:t>
            </a:r>
            <a:r>
              <a:rPr lang="en-US" sz="1200" dirty="0">
                <a:latin typeface="Cambria" panose="02040503050406030204" pitchFamily="18" charset="0"/>
                <a:ea typeface="Cambria" panose="02040503050406030204" pitchFamily="18" charset="0"/>
              </a:rPr>
              <a:t>At length I came to the conclusion that I must either remain in darkness and confusion, or else I must do as James directs, that is, ask of God. I at length came to the determination to “ask of God,” concluding that if he gave wisdom to them that lacked wisdom, and would give liberally, and not upbraid, I might venture.</a:t>
            </a:r>
          </a:p>
        </p:txBody>
      </p:sp>
      <p:sp>
        <p:nvSpPr>
          <p:cNvPr id="11" name="Rectangle 10">
            <a:extLst>
              <a:ext uri="{FF2B5EF4-FFF2-40B4-BE49-F238E27FC236}">
                <a16:creationId xmlns:a16="http://schemas.microsoft.com/office/drawing/2014/main" id="{E3546ADA-AEBF-47B8-BCCE-1FFEB13CF3B1}"/>
              </a:ext>
            </a:extLst>
          </p:cNvPr>
          <p:cNvSpPr/>
          <p:nvPr/>
        </p:nvSpPr>
        <p:spPr>
          <a:xfrm>
            <a:off x="6286077" y="1027719"/>
            <a:ext cx="2816974" cy="1754326"/>
          </a:xfrm>
          <a:prstGeom prst="rect">
            <a:avLst/>
          </a:prstGeom>
        </p:spPr>
        <p:txBody>
          <a:bodyPr wrap="square">
            <a:spAutoFit/>
          </a:bodyPr>
          <a:lstStyle/>
          <a:p>
            <a:r>
              <a:rPr lang="en-US" sz="1200" b="1" dirty="0">
                <a:latin typeface="Cambria" panose="02040503050406030204" pitchFamily="18" charset="0"/>
                <a:ea typeface="Cambria" panose="02040503050406030204" pitchFamily="18" charset="0"/>
              </a:rPr>
              <a:t>14 </a:t>
            </a:r>
            <a:r>
              <a:rPr lang="en-US" sz="1200" dirty="0">
                <a:latin typeface="Cambria" panose="02040503050406030204" pitchFamily="18" charset="0"/>
                <a:ea typeface="Cambria" panose="02040503050406030204" pitchFamily="18" charset="0"/>
              </a:rPr>
              <a:t>So, in accordance with this, my determination to ask of God, I retired to the woods to make the attempt. It was on the morning of a beautiful, clear day, early in the spring of eighteen hundred and twenty. It was the first time in my life that I had made such an attempt, for amidst all my anxieties I had never as yet made the attempt to pray vocally</a:t>
            </a:r>
            <a:r>
              <a:rPr lang="en-US" sz="1200" dirty="0">
                <a:latin typeface="Palatino"/>
              </a:rPr>
              <a:t>.</a:t>
            </a:r>
            <a:endParaRPr lang="en-US" sz="1200" dirty="0"/>
          </a:p>
        </p:txBody>
      </p:sp>
      <p:sp>
        <p:nvSpPr>
          <p:cNvPr id="12" name="Rectangle 11">
            <a:extLst>
              <a:ext uri="{FF2B5EF4-FFF2-40B4-BE49-F238E27FC236}">
                <a16:creationId xmlns:a16="http://schemas.microsoft.com/office/drawing/2014/main" id="{D7C679CD-F9BA-4E02-ACFB-DF8F73946D91}"/>
              </a:ext>
            </a:extLst>
          </p:cNvPr>
          <p:cNvSpPr/>
          <p:nvPr/>
        </p:nvSpPr>
        <p:spPr>
          <a:xfrm>
            <a:off x="6227824" y="2863933"/>
            <a:ext cx="2875228" cy="2492990"/>
          </a:xfrm>
          <a:prstGeom prst="rect">
            <a:avLst/>
          </a:prstGeom>
        </p:spPr>
        <p:txBody>
          <a:bodyPr wrap="square">
            <a:spAutoFit/>
          </a:bodyPr>
          <a:lstStyle/>
          <a:p>
            <a:r>
              <a:rPr lang="en-US" sz="1200" b="1" dirty="0">
                <a:latin typeface="Cambria" panose="02040503050406030204" pitchFamily="18" charset="0"/>
                <a:ea typeface="Cambria" panose="02040503050406030204" pitchFamily="18" charset="0"/>
              </a:rPr>
              <a:t>15 </a:t>
            </a:r>
            <a:r>
              <a:rPr lang="en-US" sz="1200" dirty="0">
                <a:latin typeface="Cambria" panose="02040503050406030204" pitchFamily="18" charset="0"/>
                <a:ea typeface="Cambria" panose="02040503050406030204" pitchFamily="18" charset="0"/>
              </a:rPr>
              <a:t>After I had retired to the place where I had previously designed to go, having looked around me, and finding myself alone, I kneeled down and began to offer up the desires of my heart to God. I had scarcely done so, when immediately I was seized upon by some power which entirely overcame me, and had such an astonishing influence over me as to bind my tongue so that I could not speak. Thick darkness gathered around me, and it seemed to me for a time as if I were doomed to sudden destruction.</a:t>
            </a:r>
          </a:p>
        </p:txBody>
      </p:sp>
      <p:sp>
        <p:nvSpPr>
          <p:cNvPr id="13" name="Rectangle 12">
            <a:extLst>
              <a:ext uri="{FF2B5EF4-FFF2-40B4-BE49-F238E27FC236}">
                <a16:creationId xmlns:a16="http://schemas.microsoft.com/office/drawing/2014/main" id="{746DA0DC-9113-4157-B5DD-22F3F0BFAC71}"/>
              </a:ext>
            </a:extLst>
          </p:cNvPr>
          <p:cNvSpPr/>
          <p:nvPr/>
        </p:nvSpPr>
        <p:spPr>
          <a:xfrm>
            <a:off x="9103051" y="1111361"/>
            <a:ext cx="2370161" cy="3231654"/>
          </a:xfrm>
          <a:prstGeom prst="rect">
            <a:avLst/>
          </a:prstGeom>
        </p:spPr>
        <p:txBody>
          <a:bodyPr wrap="square">
            <a:spAutoFit/>
          </a:bodyPr>
          <a:lstStyle/>
          <a:p>
            <a:r>
              <a:rPr lang="en-US" sz="1200" b="1" dirty="0">
                <a:latin typeface="Cambria" panose="02040503050406030204" pitchFamily="18" charset="0"/>
                <a:ea typeface="Cambria" panose="02040503050406030204" pitchFamily="18" charset="0"/>
              </a:rPr>
              <a:t>16 </a:t>
            </a:r>
            <a:r>
              <a:rPr lang="en-US" sz="1200" dirty="0">
                <a:latin typeface="Cambria" panose="02040503050406030204" pitchFamily="18" charset="0"/>
                <a:ea typeface="Cambria" panose="02040503050406030204" pitchFamily="18" charset="0"/>
              </a:rPr>
              <a:t>But, exerting all my powers to call upon God to deliver me out of the power of this enemy which had seized upon me, and at the very moment when I was ready to sink into despair and abandon myself to destruction—not to an imaginary ruin, but to the power of some actual being from the unseen world, who had such marvelous power as I had never before felt in any being—just at this moment of great alarm, I saw a pillar of light exactly over my head, above the brightness of the sun, which descended gradually until it fell upon me.</a:t>
            </a:r>
          </a:p>
        </p:txBody>
      </p:sp>
      <p:sp>
        <p:nvSpPr>
          <p:cNvPr id="14" name="Rectangle 13">
            <a:extLst>
              <a:ext uri="{FF2B5EF4-FFF2-40B4-BE49-F238E27FC236}">
                <a16:creationId xmlns:a16="http://schemas.microsoft.com/office/drawing/2014/main" id="{5DCF1059-DC95-4EBE-9996-41464921011D}"/>
              </a:ext>
            </a:extLst>
          </p:cNvPr>
          <p:cNvSpPr/>
          <p:nvPr/>
        </p:nvSpPr>
        <p:spPr>
          <a:xfrm>
            <a:off x="9103049" y="4236612"/>
            <a:ext cx="2342866" cy="2492990"/>
          </a:xfrm>
          <a:prstGeom prst="rect">
            <a:avLst/>
          </a:prstGeom>
        </p:spPr>
        <p:txBody>
          <a:bodyPr wrap="square">
            <a:spAutoFit/>
          </a:bodyPr>
          <a:lstStyle/>
          <a:p>
            <a:r>
              <a:rPr lang="en-US" sz="1200" b="1" dirty="0">
                <a:latin typeface="Cambria" panose="02040503050406030204" pitchFamily="18" charset="0"/>
                <a:ea typeface="Cambria" panose="02040503050406030204" pitchFamily="18" charset="0"/>
              </a:rPr>
              <a:t>18 </a:t>
            </a:r>
            <a:r>
              <a:rPr lang="en-US" sz="1200" dirty="0">
                <a:latin typeface="Cambria" panose="02040503050406030204" pitchFamily="18" charset="0"/>
                <a:ea typeface="Cambria" panose="02040503050406030204" pitchFamily="18" charset="0"/>
              </a:rPr>
              <a:t>My object in going to inquire of the Lord was to know which of all the sects was right, that I might know which to join. No sooner, therefore, did I get possession of myself, so as to be able to speak, than I asked the Personages who stood above me in the light, which of all the sects was right (for at this time it had never entered into my heart that all were wrong)—and which I should join.</a:t>
            </a:r>
          </a:p>
        </p:txBody>
      </p:sp>
      <p:sp>
        <p:nvSpPr>
          <p:cNvPr id="15" name="Rectangle 14">
            <a:extLst>
              <a:ext uri="{FF2B5EF4-FFF2-40B4-BE49-F238E27FC236}">
                <a16:creationId xmlns:a16="http://schemas.microsoft.com/office/drawing/2014/main" id="{E76471CE-A162-45A8-8741-A7C35ECBD83E}"/>
              </a:ext>
            </a:extLst>
          </p:cNvPr>
          <p:cNvSpPr/>
          <p:nvPr/>
        </p:nvSpPr>
        <p:spPr>
          <a:xfrm>
            <a:off x="2195111" y="521642"/>
            <a:ext cx="6054863" cy="369332"/>
          </a:xfrm>
          <a:prstGeom prst="rect">
            <a:avLst/>
          </a:prstGeom>
        </p:spPr>
        <p:txBody>
          <a:bodyPr wrap="none">
            <a:spAutoFit/>
          </a:bodyPr>
          <a:lstStyle/>
          <a:p>
            <a:r>
              <a:rPr lang="en-US" b="1" dirty="0">
                <a:solidFill>
                  <a:schemeClr val="accent2">
                    <a:lumMod val="75000"/>
                  </a:schemeClr>
                </a:solidFill>
                <a:latin typeface="Cambria" panose="02040503050406030204" pitchFamily="18" charset="0"/>
                <a:ea typeface="Cambria" panose="02040503050406030204" pitchFamily="18" charset="0"/>
              </a:rPr>
              <a:t>Joseph Smith—History 1:8, 10, 11, 12, 13, 14, 15, 16, 18</a:t>
            </a:r>
          </a:p>
        </p:txBody>
      </p:sp>
    </p:spTree>
    <p:extLst>
      <p:ext uri="{BB962C8B-B14F-4D97-AF65-F5344CB8AC3E}">
        <p14:creationId xmlns:p14="http://schemas.microsoft.com/office/powerpoint/2010/main" val="24278152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accent4"/>
                </a:solidFill>
              </a:rPr>
              <a:t>LESSON 7</a:t>
            </a:r>
          </a:p>
        </p:txBody>
      </p:sp>
      <p:sp>
        <p:nvSpPr>
          <p:cNvPr id="2" name="Rectangle 1">
            <a:extLst>
              <a:ext uri="{FF2B5EF4-FFF2-40B4-BE49-F238E27FC236}">
                <a16:creationId xmlns:a16="http://schemas.microsoft.com/office/drawing/2014/main" id="{40726169-A559-4E90-9344-982FDB812091}"/>
              </a:ext>
            </a:extLst>
          </p:cNvPr>
          <p:cNvSpPr/>
          <p:nvPr/>
        </p:nvSpPr>
        <p:spPr>
          <a:xfrm>
            <a:off x="2471618" y="706308"/>
            <a:ext cx="6096000" cy="369332"/>
          </a:xfrm>
          <a:prstGeom prst="rect">
            <a:avLst/>
          </a:prstGeom>
        </p:spPr>
        <p:txBody>
          <a:bodyPr>
            <a:spAutoFit/>
          </a:bodyPr>
          <a:lstStyle/>
          <a:p>
            <a:r>
              <a:rPr lang="en-US" b="1" dirty="0">
                <a:solidFill>
                  <a:schemeClr val="accent2">
                    <a:lumMod val="75000"/>
                  </a:schemeClr>
                </a:solidFill>
                <a:latin typeface="Cambria" panose="02040503050406030204" pitchFamily="18" charset="0"/>
                <a:ea typeface="Cambria" panose="02040503050406030204" pitchFamily="18" charset="0"/>
              </a:rPr>
              <a:t>How did Joseph make an effort to learn spiritual truths?</a:t>
            </a:r>
          </a:p>
        </p:txBody>
      </p:sp>
      <p:sp>
        <p:nvSpPr>
          <p:cNvPr id="7" name="Rectangle 6">
            <a:extLst>
              <a:ext uri="{FF2B5EF4-FFF2-40B4-BE49-F238E27FC236}">
                <a16:creationId xmlns:a16="http://schemas.microsoft.com/office/drawing/2014/main" id="{C6CFE504-A7A5-437B-9592-D5207B164092}"/>
              </a:ext>
            </a:extLst>
          </p:cNvPr>
          <p:cNvSpPr/>
          <p:nvPr/>
        </p:nvSpPr>
        <p:spPr>
          <a:xfrm>
            <a:off x="918950" y="1601065"/>
            <a:ext cx="3105337" cy="369332"/>
          </a:xfrm>
          <a:prstGeom prst="rect">
            <a:avLst/>
          </a:prstGeom>
        </p:spPr>
        <p:txBody>
          <a:bodyPr wrap="none">
            <a:spAutoFit/>
          </a:bodyPr>
          <a:lstStyle/>
          <a:p>
            <a:r>
              <a:rPr lang="en-US" b="1" dirty="0">
                <a:solidFill>
                  <a:schemeClr val="accent2">
                    <a:lumMod val="75000"/>
                  </a:schemeClr>
                </a:solidFill>
                <a:latin typeface="Cambria" panose="02040503050406030204" pitchFamily="18" charset="0"/>
                <a:ea typeface="Cambria" panose="02040503050406030204" pitchFamily="18" charset="0"/>
              </a:rPr>
              <a:t>Joseph Smith—History 1:20</a:t>
            </a:r>
          </a:p>
        </p:txBody>
      </p:sp>
      <p:sp>
        <p:nvSpPr>
          <p:cNvPr id="10" name="Rectangle 9">
            <a:extLst>
              <a:ext uri="{FF2B5EF4-FFF2-40B4-BE49-F238E27FC236}">
                <a16:creationId xmlns:a16="http://schemas.microsoft.com/office/drawing/2014/main" id="{D1A0D64C-7434-4FE6-A4C4-C8323A9EA3FA}"/>
              </a:ext>
            </a:extLst>
          </p:cNvPr>
          <p:cNvSpPr/>
          <p:nvPr/>
        </p:nvSpPr>
        <p:spPr>
          <a:xfrm>
            <a:off x="4531231" y="1594395"/>
            <a:ext cx="6096000" cy="3293209"/>
          </a:xfrm>
          <a:prstGeom prst="rect">
            <a:avLst/>
          </a:prstGeom>
        </p:spPr>
        <p:txBody>
          <a:bodyPr>
            <a:spAutoFit/>
          </a:bodyPr>
          <a:lstStyle/>
          <a:p>
            <a:r>
              <a:rPr lang="en-US" sz="1600" b="1" dirty="0">
                <a:latin typeface="Cambria" panose="02040503050406030204" pitchFamily="18" charset="0"/>
                <a:ea typeface="Cambria" panose="02040503050406030204" pitchFamily="18" charset="0"/>
              </a:rPr>
              <a:t>20 </a:t>
            </a:r>
            <a:r>
              <a:rPr lang="en-US" sz="1600" dirty="0">
                <a:latin typeface="Cambria" panose="02040503050406030204" pitchFamily="18" charset="0"/>
                <a:ea typeface="Cambria" panose="02040503050406030204" pitchFamily="18" charset="0"/>
              </a:rPr>
              <a:t>He again forbade me to join with any of them; and many other things did he say unto me, which I cannot write at this time. When I came to myself again, I found myself lying on my back, looking up into heaven. When the light had departed, I had no strength; but soon recovering in some degree, I went home. And as I leaned up to the fireplace, mother inquired what the matter was. I replied, “Never mind, all is well—I am well enough off.” I then said to my mother, “I have learned for myself that Presbyterianism is not true.” It seems as though the adversary was aware, at a very early period of my life, that I was destined to prove a disturber and an annoyer of his kingdom; else why should the powers of darkness combine against me? Why the opposition and persecution that arose against me, almost in my infancy?</a:t>
            </a:r>
          </a:p>
        </p:txBody>
      </p:sp>
      <p:sp>
        <p:nvSpPr>
          <p:cNvPr id="11" name="Rectangle 10">
            <a:extLst>
              <a:ext uri="{FF2B5EF4-FFF2-40B4-BE49-F238E27FC236}">
                <a16:creationId xmlns:a16="http://schemas.microsoft.com/office/drawing/2014/main" id="{46E7B3AB-CB81-4A34-9752-86317DD80108}"/>
              </a:ext>
            </a:extLst>
          </p:cNvPr>
          <p:cNvSpPr/>
          <p:nvPr/>
        </p:nvSpPr>
        <p:spPr>
          <a:xfrm>
            <a:off x="4531231" y="1601065"/>
            <a:ext cx="6096000" cy="3293209"/>
          </a:xfrm>
          <a:prstGeom prst="rect">
            <a:avLst/>
          </a:prstGeom>
        </p:spPr>
        <p:txBody>
          <a:bodyPr>
            <a:spAutoFit/>
          </a:bodyPr>
          <a:lstStyle/>
          <a:p>
            <a:r>
              <a:rPr lang="en-US" sz="1600" b="1" dirty="0">
                <a:latin typeface="Cambria" panose="02040503050406030204" pitchFamily="18" charset="0"/>
                <a:ea typeface="Cambria" panose="02040503050406030204" pitchFamily="18" charset="0"/>
              </a:rPr>
              <a:t>20 </a:t>
            </a:r>
            <a:r>
              <a:rPr lang="en-US" sz="1600" dirty="0">
                <a:latin typeface="Cambria" panose="02040503050406030204" pitchFamily="18" charset="0"/>
                <a:ea typeface="Cambria" panose="02040503050406030204" pitchFamily="18" charset="0"/>
              </a:rPr>
              <a:t>He again forbade me to join with any of them; and many other things did he say unto me, which I cannot write at this time. When I came to myself again, I found myself lying on my back, looking up into heaven. When the light had departed, I had no strength; but soon recovering in some degree, I went home. And as I leaned up to the fireplace, mother inquired what the matter was. I replied, “Never mind, all is well—I am well enough off.” I then said to my mother, </a:t>
            </a:r>
            <a:r>
              <a:rPr lang="en-US" sz="1600" dirty="0">
                <a:solidFill>
                  <a:schemeClr val="accent1"/>
                </a:solidFill>
                <a:latin typeface="Cambria" panose="02040503050406030204" pitchFamily="18" charset="0"/>
                <a:ea typeface="Cambria" panose="02040503050406030204" pitchFamily="18" charset="0"/>
              </a:rPr>
              <a:t>“I have learned for myself </a:t>
            </a:r>
            <a:r>
              <a:rPr lang="en-US" sz="1600" dirty="0">
                <a:latin typeface="Cambria" panose="02040503050406030204" pitchFamily="18" charset="0"/>
                <a:ea typeface="Cambria" panose="02040503050406030204" pitchFamily="18" charset="0"/>
              </a:rPr>
              <a:t>that Presbyterianism is not true.” It seems as though the adversary was aware, at a very early period of my life, that I was destined to prove a disturber and an annoyer of his kingdom; else why should the powers of darkness combine against me? Why the opposition and persecution that arose against me, almost in my infancy</a:t>
            </a:r>
            <a:endParaRPr lang="en-US" sz="1600" dirty="0">
              <a:solidFill>
                <a:schemeClr val="bg1"/>
              </a:solidFill>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C41AAFD5-A419-4C88-BE04-121B7F683ACE}"/>
              </a:ext>
            </a:extLst>
          </p:cNvPr>
          <p:cNvSpPr/>
          <p:nvPr/>
        </p:nvSpPr>
        <p:spPr>
          <a:xfrm>
            <a:off x="3048000" y="5168767"/>
            <a:ext cx="5605670" cy="646331"/>
          </a:xfrm>
          <a:prstGeom prst="rect">
            <a:avLst/>
          </a:prstGeom>
        </p:spPr>
        <p:txBody>
          <a:bodyPr wrap="square">
            <a:spAutoFit/>
          </a:bodyPr>
          <a:lstStyle/>
          <a:p>
            <a:pPr algn="ctr"/>
            <a:r>
              <a:rPr lang="en-US" b="1" dirty="0">
                <a:solidFill>
                  <a:schemeClr val="accent2">
                    <a:lumMod val="75000"/>
                  </a:schemeClr>
                </a:solidFill>
                <a:latin typeface="Cambria" panose="02040503050406030204" pitchFamily="18" charset="0"/>
                <a:ea typeface="Cambria" panose="02040503050406030204" pitchFamily="18" charset="0"/>
              </a:rPr>
              <a:t>Which phrase in Joseph’s statement to his mother reflects that he had learned the truth for himself?</a:t>
            </a:r>
          </a:p>
        </p:txBody>
      </p:sp>
    </p:spTree>
    <p:extLst>
      <p:ext uri="{BB962C8B-B14F-4D97-AF65-F5344CB8AC3E}">
        <p14:creationId xmlns:p14="http://schemas.microsoft.com/office/powerpoint/2010/main" val="3939835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88C5C-F18A-4259-B714-47D19358FC73}"/>
              </a:ext>
            </a:extLst>
          </p:cNvPr>
          <p:cNvSpPr>
            <a:spLocks noGrp="1"/>
          </p:cNvSpPr>
          <p:nvPr>
            <p:ph type="ctrTitle"/>
          </p:nvPr>
        </p:nvSpPr>
        <p:spPr>
          <a:xfrm>
            <a:off x="1738051" y="1596901"/>
            <a:ext cx="5974714" cy="3359412"/>
          </a:xfrm>
        </p:spPr>
        <p:txBody>
          <a:bodyPr>
            <a:normAutofit fontScale="90000"/>
          </a:bodyPr>
          <a:lstStyle/>
          <a:p>
            <a:pPr algn="ct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accent4"/>
                </a:solidFill>
              </a:rPr>
              <a:t>LESSON 7</a:t>
            </a:r>
          </a:p>
        </p:txBody>
      </p:sp>
      <p:sp>
        <p:nvSpPr>
          <p:cNvPr id="6" name="TextBox 5">
            <a:extLst>
              <a:ext uri="{FF2B5EF4-FFF2-40B4-BE49-F238E27FC236}">
                <a16:creationId xmlns:a16="http://schemas.microsoft.com/office/drawing/2014/main" id="{35AF5D3C-2C9B-4E90-AEF2-191A42B0BE00}"/>
              </a:ext>
            </a:extLst>
          </p:cNvPr>
          <p:cNvSpPr txBox="1"/>
          <p:nvPr/>
        </p:nvSpPr>
        <p:spPr>
          <a:xfrm>
            <a:off x="1738051" y="2552084"/>
            <a:ext cx="8314731" cy="1107996"/>
          </a:xfrm>
          <a:prstGeom prst="rect">
            <a:avLst/>
          </a:prstGeom>
          <a:noFill/>
        </p:spPr>
        <p:txBody>
          <a:bodyPr wrap="square" rtlCol="0">
            <a:spAutoFit/>
          </a:bodyPr>
          <a:lstStyle/>
          <a:p>
            <a:pPr algn="ctr"/>
            <a:r>
              <a:rPr lang="en-US" sz="6600" b="1" dirty="0">
                <a:ln w="0"/>
                <a:solidFill>
                  <a:schemeClr val="accent3">
                    <a:lumMod val="60000"/>
                    <a:lumOff val="40000"/>
                  </a:schemeClr>
                </a:solidFill>
                <a:effectLst>
                  <a:outerShdw blurRad="38100" dist="25400" dir="5400000" algn="ctr" rotWithShape="0">
                    <a:srgbClr val="6E747A">
                      <a:alpha val="43000"/>
                    </a:srgbClr>
                  </a:outerShdw>
                </a:effectLst>
                <a:latin typeface="Bahnschrift SemiLight" panose="020B0502040204020203" pitchFamily="34" charset="0"/>
              </a:rPr>
              <a:t>The Role of the Learn</a:t>
            </a:r>
            <a:endParaRPr lang="en-US" sz="6600" b="1" dirty="0">
              <a:solidFill>
                <a:schemeClr val="accent3">
                  <a:lumMod val="60000"/>
                  <a:lumOff val="40000"/>
                </a:schemeClr>
              </a:solidFill>
              <a:latin typeface="Bahnschrift SemiLight" panose="020B0502040204020203" pitchFamily="34" charset="0"/>
            </a:endParaRPr>
          </a:p>
        </p:txBody>
      </p:sp>
    </p:spTree>
    <p:extLst>
      <p:ext uri="{BB962C8B-B14F-4D97-AF65-F5344CB8AC3E}">
        <p14:creationId xmlns:p14="http://schemas.microsoft.com/office/powerpoint/2010/main" val="300211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accent4"/>
                </a:solidFill>
              </a:rPr>
              <a:t>LESSON 7</a:t>
            </a:r>
          </a:p>
        </p:txBody>
      </p:sp>
      <p:sp>
        <p:nvSpPr>
          <p:cNvPr id="2" name="Rectangle 1">
            <a:extLst>
              <a:ext uri="{FF2B5EF4-FFF2-40B4-BE49-F238E27FC236}">
                <a16:creationId xmlns:a16="http://schemas.microsoft.com/office/drawing/2014/main" id="{96499D44-E1F8-4FF7-9F02-40709D6A2B4B}"/>
              </a:ext>
            </a:extLst>
          </p:cNvPr>
          <p:cNvSpPr/>
          <p:nvPr/>
        </p:nvSpPr>
        <p:spPr>
          <a:xfrm>
            <a:off x="2047461" y="2337209"/>
            <a:ext cx="8097078" cy="1323439"/>
          </a:xfrm>
          <a:prstGeom prst="rect">
            <a:avLst/>
          </a:prstGeom>
        </p:spPr>
        <p:txBody>
          <a:bodyPr wrap="square">
            <a:spAutoFit/>
          </a:bodyPr>
          <a:lstStyle/>
          <a:p>
            <a:pPr algn="ctr"/>
            <a:r>
              <a:rPr lang="en-US" sz="4000" dirty="0">
                <a:solidFill>
                  <a:schemeClr val="accent4"/>
                </a:solidFill>
                <a:latin typeface="Bahnschrift SemiLight SemiConde" panose="020B0502040204020203" pitchFamily="34" charset="0"/>
              </a:rPr>
              <a:t>The roles of the teacher, the learner, and the Holy Ghost in gospel learning</a:t>
            </a:r>
          </a:p>
        </p:txBody>
      </p:sp>
    </p:spTree>
    <p:extLst>
      <p:ext uri="{BB962C8B-B14F-4D97-AF65-F5344CB8AC3E}">
        <p14:creationId xmlns:p14="http://schemas.microsoft.com/office/powerpoint/2010/main" val="178326255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accent4"/>
                </a:solidFill>
              </a:rPr>
              <a:t>LESSON 7</a:t>
            </a:r>
          </a:p>
        </p:txBody>
      </p:sp>
      <p:sp>
        <p:nvSpPr>
          <p:cNvPr id="2" name="Rectangle 1">
            <a:extLst>
              <a:ext uri="{FF2B5EF4-FFF2-40B4-BE49-F238E27FC236}">
                <a16:creationId xmlns:a16="http://schemas.microsoft.com/office/drawing/2014/main" id="{CAF78622-95AB-4C41-AFC5-76593B350258}"/>
              </a:ext>
            </a:extLst>
          </p:cNvPr>
          <p:cNvSpPr/>
          <p:nvPr/>
        </p:nvSpPr>
        <p:spPr>
          <a:xfrm>
            <a:off x="1080051" y="2189438"/>
            <a:ext cx="10031897" cy="415498"/>
          </a:xfrm>
          <a:prstGeom prst="rect">
            <a:avLst/>
          </a:prstGeom>
        </p:spPr>
        <p:txBody>
          <a:bodyPr wrap="square">
            <a:spAutoFit/>
          </a:bodyPr>
          <a:lstStyle/>
          <a:p>
            <a:pPr algn="ctr"/>
            <a:r>
              <a:rPr lang="en-US" sz="2100" b="1" dirty="0">
                <a:solidFill>
                  <a:schemeClr val="accent2">
                    <a:lumMod val="75000"/>
                  </a:schemeClr>
                </a:solidFill>
                <a:latin typeface="Cambria" panose="02040503050406030204" pitchFamily="18" charset="0"/>
                <a:ea typeface="Cambria" panose="02040503050406030204" pitchFamily="18" charset="0"/>
              </a:rPr>
              <a:t>What benefit did you gain from the food (or drink) the other student described?</a:t>
            </a:r>
          </a:p>
        </p:txBody>
      </p:sp>
      <p:sp>
        <p:nvSpPr>
          <p:cNvPr id="3" name="Rectangle 2">
            <a:extLst>
              <a:ext uri="{FF2B5EF4-FFF2-40B4-BE49-F238E27FC236}">
                <a16:creationId xmlns:a16="http://schemas.microsoft.com/office/drawing/2014/main" id="{7C267BE4-D17A-4D72-8DD6-7F29AD932B21}"/>
              </a:ext>
            </a:extLst>
          </p:cNvPr>
          <p:cNvSpPr/>
          <p:nvPr/>
        </p:nvSpPr>
        <p:spPr>
          <a:xfrm>
            <a:off x="1734400" y="3113098"/>
            <a:ext cx="7712765" cy="738664"/>
          </a:xfrm>
          <a:prstGeom prst="rect">
            <a:avLst/>
          </a:prstGeom>
        </p:spPr>
        <p:txBody>
          <a:bodyPr wrap="square">
            <a:spAutoFit/>
          </a:bodyPr>
          <a:lstStyle/>
          <a:p>
            <a:pPr algn="ctr"/>
            <a:r>
              <a:rPr lang="en-US" sz="2100" b="1" dirty="0">
                <a:solidFill>
                  <a:schemeClr val="accent2">
                    <a:lumMod val="75000"/>
                  </a:schemeClr>
                </a:solidFill>
                <a:latin typeface="Cambria" panose="02040503050406030204" pitchFamily="18" charset="0"/>
                <a:ea typeface="Cambria" panose="02040503050406030204" pitchFamily="18" charset="0"/>
              </a:rPr>
              <a:t>How well did the student’s description satisfy your hunger (or thirst)?</a:t>
            </a:r>
          </a:p>
        </p:txBody>
      </p:sp>
      <p:sp>
        <p:nvSpPr>
          <p:cNvPr id="6" name="Rectangle 5">
            <a:extLst>
              <a:ext uri="{FF2B5EF4-FFF2-40B4-BE49-F238E27FC236}">
                <a16:creationId xmlns:a16="http://schemas.microsoft.com/office/drawing/2014/main" id="{585EC389-3460-49B5-9B46-5A61E530BDB7}"/>
              </a:ext>
            </a:extLst>
          </p:cNvPr>
          <p:cNvSpPr/>
          <p:nvPr/>
        </p:nvSpPr>
        <p:spPr>
          <a:xfrm>
            <a:off x="1470987" y="4359924"/>
            <a:ext cx="8239589" cy="738664"/>
          </a:xfrm>
          <a:prstGeom prst="rect">
            <a:avLst/>
          </a:prstGeom>
        </p:spPr>
        <p:txBody>
          <a:bodyPr wrap="square">
            <a:spAutoFit/>
          </a:bodyPr>
          <a:lstStyle/>
          <a:p>
            <a:pPr algn="ctr"/>
            <a:r>
              <a:rPr lang="en-US" sz="2100" b="1" dirty="0">
                <a:solidFill>
                  <a:schemeClr val="accent2">
                    <a:lumMod val="75000"/>
                  </a:schemeClr>
                </a:solidFill>
                <a:latin typeface="Cambria" panose="02040503050406030204" pitchFamily="18" charset="0"/>
                <a:ea typeface="Cambria" panose="02040503050406030204" pitchFamily="18" charset="0"/>
              </a:rPr>
              <a:t>What must you do to gain any strength or benefit from this food (or drink)?</a:t>
            </a:r>
          </a:p>
        </p:txBody>
      </p:sp>
    </p:spTree>
    <p:extLst>
      <p:ext uri="{BB962C8B-B14F-4D97-AF65-F5344CB8AC3E}">
        <p14:creationId xmlns:p14="http://schemas.microsoft.com/office/powerpoint/2010/main" val="12107288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8C9F8DB-EE80-4CBE-BAC9-C3880927764F}"/>
              </a:ext>
            </a:extLst>
          </p:cNvPr>
          <p:cNvSpPr/>
          <p:nvPr/>
        </p:nvSpPr>
        <p:spPr>
          <a:xfrm>
            <a:off x="2292624" y="4310404"/>
            <a:ext cx="7226168" cy="18916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Cambria" panose="02040503050406030204" pitchFamily="18" charset="0"/>
              <a:ea typeface="Cambria" panose="02040503050406030204" pitchFamily="18" charset="0"/>
            </a:endParaRPr>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accent4"/>
                </a:solidFill>
              </a:rPr>
              <a:t>LESSON 7</a:t>
            </a:r>
          </a:p>
        </p:txBody>
      </p:sp>
      <p:sp>
        <p:nvSpPr>
          <p:cNvPr id="2" name="Rectangle 1">
            <a:extLst>
              <a:ext uri="{FF2B5EF4-FFF2-40B4-BE49-F238E27FC236}">
                <a16:creationId xmlns:a16="http://schemas.microsoft.com/office/drawing/2014/main" id="{72BFCF6E-22A0-4859-9509-5C03B712799F}"/>
              </a:ext>
            </a:extLst>
          </p:cNvPr>
          <p:cNvSpPr/>
          <p:nvPr/>
        </p:nvSpPr>
        <p:spPr>
          <a:xfrm>
            <a:off x="829746" y="890974"/>
            <a:ext cx="3499420" cy="369332"/>
          </a:xfrm>
          <a:prstGeom prst="rect">
            <a:avLst/>
          </a:prstGeom>
        </p:spPr>
        <p:txBody>
          <a:bodyPr wrap="none">
            <a:spAutoFit/>
          </a:bodyPr>
          <a:lstStyle/>
          <a:p>
            <a:r>
              <a:rPr lang="en-US" b="1" dirty="0">
                <a:solidFill>
                  <a:schemeClr val="accent2">
                    <a:lumMod val="75000"/>
                  </a:schemeClr>
                </a:solidFill>
                <a:latin typeface="Cambria" panose="02040503050406030204" pitchFamily="18" charset="0"/>
                <a:ea typeface="Cambria" panose="02040503050406030204" pitchFamily="18" charset="0"/>
              </a:rPr>
              <a:t>Doctrine and Covenants 88:118</a:t>
            </a:r>
          </a:p>
        </p:txBody>
      </p:sp>
      <p:sp>
        <p:nvSpPr>
          <p:cNvPr id="7" name="Rectangle 6">
            <a:extLst>
              <a:ext uri="{FF2B5EF4-FFF2-40B4-BE49-F238E27FC236}">
                <a16:creationId xmlns:a16="http://schemas.microsoft.com/office/drawing/2014/main" id="{2B84EF91-A72F-4854-AE21-3180BDDB1E6C}"/>
              </a:ext>
            </a:extLst>
          </p:cNvPr>
          <p:cNvSpPr/>
          <p:nvPr/>
        </p:nvSpPr>
        <p:spPr>
          <a:xfrm>
            <a:off x="829746" y="1260306"/>
            <a:ext cx="6096000" cy="1200329"/>
          </a:xfrm>
          <a:prstGeom prst="rect">
            <a:avLst/>
          </a:prstGeom>
        </p:spPr>
        <p:txBody>
          <a:bodyPr>
            <a:spAutoFit/>
          </a:bodyPr>
          <a:lstStyle/>
          <a:p>
            <a:pPr algn="just"/>
            <a:r>
              <a:rPr lang="en-US" dirty="0">
                <a:latin typeface="Cambria" panose="02040503050406030204" pitchFamily="18" charset="0"/>
                <a:ea typeface="Cambria" panose="02040503050406030204" pitchFamily="18" charset="0"/>
              </a:rPr>
              <a:t>And as all have not faith, seek ye diligently and teach one another words of wisdom; yea, seek ye out of the best books words of wisdom; seek learning, even by study and also by faith.</a:t>
            </a:r>
          </a:p>
        </p:txBody>
      </p:sp>
      <p:sp>
        <p:nvSpPr>
          <p:cNvPr id="8" name="Rectangle 7">
            <a:extLst>
              <a:ext uri="{FF2B5EF4-FFF2-40B4-BE49-F238E27FC236}">
                <a16:creationId xmlns:a16="http://schemas.microsoft.com/office/drawing/2014/main" id="{14D226F9-F8E2-4468-A195-E2A5C1F16A76}"/>
              </a:ext>
            </a:extLst>
          </p:cNvPr>
          <p:cNvSpPr/>
          <p:nvPr/>
        </p:nvSpPr>
        <p:spPr>
          <a:xfrm>
            <a:off x="728870" y="2839906"/>
            <a:ext cx="7580243" cy="369332"/>
          </a:xfrm>
          <a:prstGeom prst="rect">
            <a:avLst/>
          </a:prstGeom>
        </p:spPr>
        <p:txBody>
          <a:bodyPr wrap="square">
            <a:spAutoFit/>
          </a:bodyPr>
          <a:lstStyle/>
          <a:p>
            <a:r>
              <a:rPr lang="en-US" b="1" dirty="0">
                <a:solidFill>
                  <a:schemeClr val="accent2">
                    <a:lumMod val="75000"/>
                  </a:schemeClr>
                </a:solidFill>
                <a:latin typeface="Cambria" panose="02040503050406030204" pitchFamily="18" charset="0"/>
                <a:ea typeface="Cambria" panose="02040503050406030204" pitchFamily="18" charset="0"/>
              </a:rPr>
              <a:t>What words or phrases describe our responsibility in gospel learning?</a:t>
            </a:r>
          </a:p>
        </p:txBody>
      </p:sp>
      <p:sp>
        <p:nvSpPr>
          <p:cNvPr id="9" name="Rectangle 8">
            <a:extLst>
              <a:ext uri="{FF2B5EF4-FFF2-40B4-BE49-F238E27FC236}">
                <a16:creationId xmlns:a16="http://schemas.microsoft.com/office/drawing/2014/main" id="{7DC56866-FCBD-4F76-9BEA-ACC75FBC5C92}"/>
              </a:ext>
            </a:extLst>
          </p:cNvPr>
          <p:cNvSpPr/>
          <p:nvPr/>
        </p:nvSpPr>
        <p:spPr>
          <a:xfrm>
            <a:off x="829746" y="3279431"/>
            <a:ext cx="2404826" cy="369332"/>
          </a:xfrm>
          <a:prstGeom prst="rect">
            <a:avLst/>
          </a:prstGeom>
        </p:spPr>
        <p:txBody>
          <a:bodyPr wrap="none">
            <a:spAutoFit/>
          </a:bodyPr>
          <a:lstStyle/>
          <a:p>
            <a:r>
              <a:rPr lang="en-US" dirty="0"/>
              <a:t>“Seek ye diligently”</a:t>
            </a:r>
          </a:p>
        </p:txBody>
      </p:sp>
      <p:sp>
        <p:nvSpPr>
          <p:cNvPr id="11" name="Rectangle 10">
            <a:extLst>
              <a:ext uri="{FF2B5EF4-FFF2-40B4-BE49-F238E27FC236}">
                <a16:creationId xmlns:a16="http://schemas.microsoft.com/office/drawing/2014/main" id="{C2F11BB1-90E7-4C0E-9328-2D69E4BDBF42}"/>
              </a:ext>
            </a:extLst>
          </p:cNvPr>
          <p:cNvSpPr/>
          <p:nvPr/>
        </p:nvSpPr>
        <p:spPr>
          <a:xfrm>
            <a:off x="3316578" y="3279431"/>
            <a:ext cx="2222596" cy="369332"/>
          </a:xfrm>
          <a:prstGeom prst="rect">
            <a:avLst/>
          </a:prstGeom>
        </p:spPr>
        <p:txBody>
          <a:bodyPr wrap="none">
            <a:spAutoFit/>
          </a:bodyPr>
          <a:lstStyle/>
          <a:p>
            <a:r>
              <a:rPr lang="en-US" dirty="0"/>
              <a:t>“</a:t>
            </a:r>
            <a:r>
              <a:rPr lang="en-US" dirty="0">
                <a:latin typeface="Cambria" panose="02040503050406030204" pitchFamily="18" charset="0"/>
                <a:ea typeface="Cambria" panose="02040503050406030204" pitchFamily="18" charset="0"/>
              </a:rPr>
              <a:t>Teach one another</a:t>
            </a:r>
            <a:r>
              <a:rPr lang="en-US" dirty="0"/>
              <a:t>”</a:t>
            </a:r>
          </a:p>
        </p:txBody>
      </p:sp>
      <p:sp>
        <p:nvSpPr>
          <p:cNvPr id="12" name="Rectangle 11">
            <a:extLst>
              <a:ext uri="{FF2B5EF4-FFF2-40B4-BE49-F238E27FC236}">
                <a16:creationId xmlns:a16="http://schemas.microsoft.com/office/drawing/2014/main" id="{A9EC7A5C-99EE-4AD5-8D90-EA15D07101FB}"/>
              </a:ext>
            </a:extLst>
          </p:cNvPr>
          <p:cNvSpPr/>
          <p:nvPr/>
        </p:nvSpPr>
        <p:spPr>
          <a:xfrm>
            <a:off x="5711348" y="3279431"/>
            <a:ext cx="3339887" cy="646331"/>
          </a:xfrm>
          <a:prstGeom prst="rect">
            <a:avLst/>
          </a:prstGeom>
        </p:spPr>
        <p:txBody>
          <a:bodyPr wrap="square">
            <a:spAutoFit/>
          </a:bodyPr>
          <a:lstStyle/>
          <a:p>
            <a:pPr algn="ctr"/>
            <a:r>
              <a:rPr lang="en-US" dirty="0"/>
              <a:t> </a:t>
            </a:r>
            <a:r>
              <a:rPr lang="en-US" dirty="0">
                <a:latin typeface="Cambria" panose="02040503050406030204" pitchFamily="18" charset="0"/>
                <a:ea typeface="Cambria" panose="02040503050406030204" pitchFamily="18" charset="0"/>
              </a:rPr>
              <a:t>“Seek learning, even by study and also by faith.”</a:t>
            </a:r>
          </a:p>
        </p:txBody>
      </p:sp>
      <p:pic>
        <p:nvPicPr>
          <p:cNvPr id="14" name="Picture 13">
            <a:extLst>
              <a:ext uri="{FF2B5EF4-FFF2-40B4-BE49-F238E27FC236}">
                <a16:creationId xmlns:a16="http://schemas.microsoft.com/office/drawing/2014/main" id="{84A40DE9-887E-43C1-A76A-08B106130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832" y="4408003"/>
            <a:ext cx="1323308" cy="1656622"/>
          </a:xfrm>
          <a:prstGeom prst="rect">
            <a:avLst/>
          </a:prstGeom>
        </p:spPr>
      </p:pic>
      <p:sp>
        <p:nvSpPr>
          <p:cNvPr id="16" name="TextBox 15">
            <a:extLst>
              <a:ext uri="{FF2B5EF4-FFF2-40B4-BE49-F238E27FC236}">
                <a16:creationId xmlns:a16="http://schemas.microsoft.com/office/drawing/2014/main" id="{7CC72B82-8D5D-451F-B1F4-410D2E468DC4}"/>
              </a:ext>
            </a:extLst>
          </p:cNvPr>
          <p:cNvSpPr txBox="1"/>
          <p:nvPr/>
        </p:nvSpPr>
        <p:spPr>
          <a:xfrm>
            <a:off x="3712200" y="4353172"/>
            <a:ext cx="5806592" cy="2031325"/>
          </a:xfrm>
          <a:prstGeom prst="rect">
            <a:avLst/>
          </a:prstGeom>
          <a:noFill/>
        </p:spPr>
        <p:txBody>
          <a:bodyPr wrap="square" rtlCol="0">
            <a:spAutoFit/>
          </a:bodyPr>
          <a:lstStyle/>
          <a:p>
            <a:r>
              <a:rPr lang="en-US" dirty="0">
                <a:solidFill>
                  <a:schemeClr val="bg1"/>
                </a:solidFill>
                <a:latin typeface="Cambria" panose="02040503050406030204" pitchFamily="18" charset="0"/>
                <a:ea typeface="Cambria" panose="02040503050406030204" pitchFamily="18" charset="0"/>
              </a:rPr>
              <a:t>“Learning by faith requires spiritual, mental, and physical exertion and not just passive reception.… “…A student must exercise faith and act in order to obtain the knowledge for himself or herself” (“Seek Learning by Faith” [address to CES religious educators, Feb. 3, 2006], 3,LDS.org)</a:t>
            </a:r>
          </a:p>
          <a:p>
            <a:endParaRPr lang="en-US" dirty="0"/>
          </a:p>
        </p:txBody>
      </p:sp>
    </p:spTree>
    <p:extLst>
      <p:ext uri="{BB962C8B-B14F-4D97-AF65-F5344CB8AC3E}">
        <p14:creationId xmlns:p14="http://schemas.microsoft.com/office/powerpoint/2010/main" val="4106938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out)">
                                      <p:cBhvr>
                                        <p:cTn id="30" dur="2000"/>
                                        <p:tgtEl>
                                          <p:spTgt spid="14"/>
                                        </p:tgtEl>
                                      </p:cBhvr>
                                    </p:animEffect>
                                  </p:childTnLst>
                                </p:cTn>
                              </p:par>
                              <p:par>
                                <p:cTn id="31" presetID="4" presetClass="entr" presetSubtype="32"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out)">
                                      <p:cBhvr>
                                        <p:cTn id="33" dur="2000"/>
                                        <p:tgtEl>
                                          <p:spTgt spid="15"/>
                                        </p:tgtEl>
                                      </p:cBhvr>
                                    </p:animEffect>
                                  </p:childTnLst>
                                </p:cTn>
                              </p:par>
                              <p:par>
                                <p:cTn id="34" presetID="4" presetClass="entr" presetSubtype="32"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ox(out)">
                                      <p:cBhvr>
                                        <p:cTn id="3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9" grpId="0"/>
      <p:bldP spid="11" grpId="0"/>
      <p:bldP spid="1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accent4"/>
                </a:solidFill>
              </a:rPr>
              <a:t>LESSON 7</a:t>
            </a:r>
          </a:p>
        </p:txBody>
      </p:sp>
      <p:sp>
        <p:nvSpPr>
          <p:cNvPr id="2" name="Rectangle 1">
            <a:extLst>
              <a:ext uri="{FF2B5EF4-FFF2-40B4-BE49-F238E27FC236}">
                <a16:creationId xmlns:a16="http://schemas.microsoft.com/office/drawing/2014/main" id="{FC8F9340-0FC4-43E9-8369-B53756FBBB20}"/>
              </a:ext>
            </a:extLst>
          </p:cNvPr>
          <p:cNvSpPr/>
          <p:nvPr/>
        </p:nvSpPr>
        <p:spPr>
          <a:xfrm>
            <a:off x="3948268" y="890974"/>
            <a:ext cx="3108159" cy="369332"/>
          </a:xfrm>
          <a:prstGeom prst="rect">
            <a:avLst/>
          </a:prstGeom>
        </p:spPr>
        <p:txBody>
          <a:bodyPr wrap="none">
            <a:spAutoFit/>
          </a:bodyPr>
          <a:lstStyle/>
          <a:p>
            <a:r>
              <a:rPr lang="en-US" b="1" dirty="0">
                <a:solidFill>
                  <a:schemeClr val="accent2">
                    <a:lumMod val="75000"/>
                  </a:schemeClr>
                </a:solidFill>
                <a:latin typeface="Cambria" panose="02040503050406030204" pitchFamily="18" charset="0"/>
                <a:ea typeface="Cambria" panose="02040503050406030204" pitchFamily="18" charset="0"/>
              </a:rPr>
              <a:t>Spiritual learning requires?</a:t>
            </a:r>
          </a:p>
        </p:txBody>
      </p:sp>
      <p:sp>
        <p:nvSpPr>
          <p:cNvPr id="7" name="Rectangle 6">
            <a:extLst>
              <a:ext uri="{FF2B5EF4-FFF2-40B4-BE49-F238E27FC236}">
                <a16:creationId xmlns:a16="http://schemas.microsoft.com/office/drawing/2014/main" id="{1F1D2571-FF7E-4DA9-BCF8-359F05AD413E}"/>
              </a:ext>
            </a:extLst>
          </p:cNvPr>
          <p:cNvSpPr/>
          <p:nvPr/>
        </p:nvSpPr>
        <p:spPr>
          <a:xfrm>
            <a:off x="1085798" y="1850421"/>
            <a:ext cx="4711739" cy="369332"/>
          </a:xfrm>
          <a:prstGeom prst="rect">
            <a:avLst/>
          </a:prstGeom>
        </p:spPr>
        <p:txBody>
          <a:bodyPr wrap="none">
            <a:spAutoFit/>
          </a:bodyPr>
          <a:lstStyle/>
          <a:p>
            <a:r>
              <a:rPr lang="en-US" dirty="0">
                <a:latin typeface="Cambria" panose="02040503050406030204" pitchFamily="18" charset="0"/>
                <a:ea typeface="Cambria" panose="02040503050406030204" pitchFamily="18" charset="0"/>
              </a:rPr>
              <a:t> Spiritual learning requires effort on our part. </a:t>
            </a:r>
          </a:p>
        </p:txBody>
      </p:sp>
      <p:sp>
        <p:nvSpPr>
          <p:cNvPr id="8" name="Rectangle 7">
            <a:extLst>
              <a:ext uri="{FF2B5EF4-FFF2-40B4-BE49-F238E27FC236}">
                <a16:creationId xmlns:a16="http://schemas.microsoft.com/office/drawing/2014/main" id="{7E268F73-793A-4AEB-8AF7-5D801F3D27BD}"/>
              </a:ext>
            </a:extLst>
          </p:cNvPr>
          <p:cNvSpPr/>
          <p:nvPr/>
        </p:nvSpPr>
        <p:spPr>
          <a:xfrm>
            <a:off x="1138807" y="2473273"/>
            <a:ext cx="5423216" cy="369332"/>
          </a:xfrm>
          <a:prstGeom prst="rect">
            <a:avLst/>
          </a:prstGeom>
        </p:spPr>
        <p:txBody>
          <a:bodyPr wrap="none">
            <a:spAutoFit/>
          </a:bodyPr>
          <a:lstStyle/>
          <a:p>
            <a:r>
              <a:rPr lang="en-US" dirty="0">
                <a:latin typeface="Cambria" panose="02040503050406030204" pitchFamily="18" charset="0"/>
                <a:ea typeface="Cambria" panose="02040503050406030204" pitchFamily="18" charset="0"/>
              </a:rPr>
              <a:t>Spiritual learning requires us to exercise faith and act.</a:t>
            </a:r>
          </a:p>
        </p:txBody>
      </p:sp>
    </p:spTree>
    <p:extLst>
      <p:ext uri="{BB962C8B-B14F-4D97-AF65-F5344CB8AC3E}">
        <p14:creationId xmlns:p14="http://schemas.microsoft.com/office/powerpoint/2010/main" val="9763353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accent4"/>
                </a:solidFill>
              </a:rPr>
              <a:t>LESSON 7</a:t>
            </a:r>
          </a:p>
        </p:txBody>
      </p:sp>
      <p:sp>
        <p:nvSpPr>
          <p:cNvPr id="7" name="Rectangle 6">
            <a:extLst>
              <a:ext uri="{FF2B5EF4-FFF2-40B4-BE49-F238E27FC236}">
                <a16:creationId xmlns:a16="http://schemas.microsoft.com/office/drawing/2014/main" id="{C2D0FB89-E47F-43D5-B65A-9D8262B8D588}"/>
              </a:ext>
            </a:extLst>
          </p:cNvPr>
          <p:cNvSpPr/>
          <p:nvPr/>
        </p:nvSpPr>
        <p:spPr>
          <a:xfrm>
            <a:off x="662609" y="1304836"/>
            <a:ext cx="6096000" cy="1200329"/>
          </a:xfrm>
          <a:prstGeom prst="rect">
            <a:avLst/>
          </a:prstGeom>
        </p:spPr>
        <p:txBody>
          <a:bodyPr>
            <a:spAutoFit/>
          </a:bodyPr>
          <a:lstStyle/>
          <a:p>
            <a:pPr fontAlgn="base"/>
            <a:r>
              <a:rPr lang="en-US" b="1" dirty="0">
                <a:latin typeface="Cambria" panose="02040503050406030204" pitchFamily="18" charset="0"/>
                <a:ea typeface="Cambria" panose="02040503050406030204" pitchFamily="18" charset="0"/>
              </a:rPr>
              <a:t>13 </a:t>
            </a:r>
            <a:r>
              <a:rPr lang="en-US" dirty="0">
                <a:latin typeface="Cambria" panose="02040503050406030204" pitchFamily="18" charset="0"/>
                <a:ea typeface="Cambria" panose="02040503050406030204" pitchFamily="18" charset="0"/>
              </a:rPr>
              <a:t>Wherefore, I the Lord ask you this question—unto what were ye ordained?</a:t>
            </a:r>
          </a:p>
          <a:p>
            <a:pPr fontAlgn="base"/>
            <a:r>
              <a:rPr lang="en-US" b="1" dirty="0">
                <a:latin typeface="Cambria" panose="02040503050406030204" pitchFamily="18" charset="0"/>
                <a:ea typeface="Cambria" panose="02040503050406030204" pitchFamily="18" charset="0"/>
              </a:rPr>
              <a:t>14 </a:t>
            </a:r>
            <a:r>
              <a:rPr lang="en-US" dirty="0">
                <a:latin typeface="Cambria" panose="02040503050406030204" pitchFamily="18" charset="0"/>
                <a:ea typeface="Cambria" panose="02040503050406030204" pitchFamily="18" charset="0"/>
              </a:rPr>
              <a:t>To preach my gospel by the Spirit, even the Comforter which was sent forth to teach the truth</a:t>
            </a:r>
            <a:r>
              <a:rPr lang="en-US" dirty="0">
                <a:solidFill>
                  <a:srgbClr val="333333"/>
                </a:solidFill>
                <a:latin typeface="Palatino"/>
              </a:rPr>
              <a:t>.</a:t>
            </a:r>
            <a:endParaRPr lang="en-US" b="0" i="0" dirty="0">
              <a:solidFill>
                <a:srgbClr val="333333"/>
              </a:solidFill>
              <a:effectLst/>
              <a:latin typeface="Palatino"/>
            </a:endParaRPr>
          </a:p>
        </p:txBody>
      </p:sp>
      <p:sp>
        <p:nvSpPr>
          <p:cNvPr id="8" name="Rectangle 7">
            <a:extLst>
              <a:ext uri="{FF2B5EF4-FFF2-40B4-BE49-F238E27FC236}">
                <a16:creationId xmlns:a16="http://schemas.microsoft.com/office/drawing/2014/main" id="{678662A4-719A-4F67-92DE-CD7F06B3D586}"/>
              </a:ext>
            </a:extLst>
          </p:cNvPr>
          <p:cNvSpPr/>
          <p:nvPr/>
        </p:nvSpPr>
        <p:spPr>
          <a:xfrm>
            <a:off x="662609" y="890974"/>
            <a:ext cx="3714222" cy="369332"/>
          </a:xfrm>
          <a:prstGeom prst="rect">
            <a:avLst/>
          </a:prstGeom>
        </p:spPr>
        <p:txBody>
          <a:bodyPr wrap="none">
            <a:spAutoFit/>
          </a:bodyPr>
          <a:lstStyle/>
          <a:p>
            <a:r>
              <a:rPr lang="en-US" b="1" dirty="0">
                <a:solidFill>
                  <a:schemeClr val="accent2">
                    <a:lumMod val="75000"/>
                  </a:schemeClr>
                </a:solidFill>
                <a:latin typeface="Cambria" panose="02040503050406030204" pitchFamily="18" charset="0"/>
                <a:ea typeface="Cambria" panose="02040503050406030204" pitchFamily="18" charset="0"/>
              </a:rPr>
              <a:t>Doctrine and Covenants 50:13-14</a:t>
            </a:r>
          </a:p>
        </p:txBody>
      </p:sp>
      <p:sp>
        <p:nvSpPr>
          <p:cNvPr id="9" name="Isosceles Triangle 8">
            <a:extLst>
              <a:ext uri="{FF2B5EF4-FFF2-40B4-BE49-F238E27FC236}">
                <a16:creationId xmlns:a16="http://schemas.microsoft.com/office/drawing/2014/main" id="{06AC5B7B-2093-4535-8C5D-C1F872A80524}"/>
              </a:ext>
            </a:extLst>
          </p:cNvPr>
          <p:cNvSpPr/>
          <p:nvPr/>
        </p:nvSpPr>
        <p:spPr>
          <a:xfrm>
            <a:off x="6626085" y="2322679"/>
            <a:ext cx="4028661" cy="3243733"/>
          </a:xfrm>
          <a:prstGeom prst="triangl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10" name="TextBox 9">
            <a:extLst>
              <a:ext uri="{FF2B5EF4-FFF2-40B4-BE49-F238E27FC236}">
                <a16:creationId xmlns:a16="http://schemas.microsoft.com/office/drawing/2014/main" id="{B3D0C25F-78F6-4032-8E73-1878D41B023B}"/>
              </a:ext>
            </a:extLst>
          </p:cNvPr>
          <p:cNvSpPr txBox="1"/>
          <p:nvPr/>
        </p:nvSpPr>
        <p:spPr>
          <a:xfrm>
            <a:off x="7951302" y="1601062"/>
            <a:ext cx="1391479" cy="369332"/>
          </a:xfrm>
          <a:prstGeom prst="rect">
            <a:avLst/>
          </a:prstGeom>
          <a:noFill/>
        </p:spPr>
        <p:txBody>
          <a:bodyPr wrap="square" rtlCol="0">
            <a:spAutoFit/>
          </a:bodyPr>
          <a:lstStyle/>
          <a:p>
            <a:r>
              <a:rPr lang="en-US" b="1" dirty="0"/>
              <a:t>Holy Ghost</a:t>
            </a:r>
          </a:p>
        </p:txBody>
      </p:sp>
      <p:sp>
        <p:nvSpPr>
          <p:cNvPr id="11" name="TextBox 10">
            <a:extLst>
              <a:ext uri="{FF2B5EF4-FFF2-40B4-BE49-F238E27FC236}">
                <a16:creationId xmlns:a16="http://schemas.microsoft.com/office/drawing/2014/main" id="{8348E9E2-91A1-45E3-83F8-164BA45B6EB2}"/>
              </a:ext>
            </a:extLst>
          </p:cNvPr>
          <p:cNvSpPr txBox="1"/>
          <p:nvPr/>
        </p:nvSpPr>
        <p:spPr>
          <a:xfrm>
            <a:off x="5930345" y="5608880"/>
            <a:ext cx="1391479" cy="369332"/>
          </a:xfrm>
          <a:prstGeom prst="rect">
            <a:avLst/>
          </a:prstGeom>
          <a:noFill/>
        </p:spPr>
        <p:txBody>
          <a:bodyPr wrap="square" rtlCol="0">
            <a:spAutoFit/>
          </a:bodyPr>
          <a:lstStyle/>
          <a:p>
            <a:pPr algn="ctr"/>
            <a:r>
              <a:rPr lang="en-US" b="1" dirty="0"/>
              <a:t>Teacher	</a:t>
            </a:r>
          </a:p>
        </p:txBody>
      </p:sp>
      <p:sp>
        <p:nvSpPr>
          <p:cNvPr id="13" name="TextBox 12">
            <a:extLst>
              <a:ext uri="{FF2B5EF4-FFF2-40B4-BE49-F238E27FC236}">
                <a16:creationId xmlns:a16="http://schemas.microsoft.com/office/drawing/2014/main" id="{EBC3D1D3-428F-4C2B-91CD-6E6659657FCA}"/>
              </a:ext>
            </a:extLst>
          </p:cNvPr>
          <p:cNvSpPr txBox="1"/>
          <p:nvPr/>
        </p:nvSpPr>
        <p:spPr>
          <a:xfrm>
            <a:off x="10240666" y="5608880"/>
            <a:ext cx="1391479" cy="369332"/>
          </a:xfrm>
          <a:prstGeom prst="rect">
            <a:avLst/>
          </a:prstGeom>
          <a:noFill/>
        </p:spPr>
        <p:txBody>
          <a:bodyPr wrap="square" rtlCol="0">
            <a:spAutoFit/>
          </a:bodyPr>
          <a:lstStyle/>
          <a:p>
            <a:r>
              <a:rPr lang="en-US" b="1" dirty="0"/>
              <a:t>Learner	</a:t>
            </a:r>
          </a:p>
        </p:txBody>
      </p:sp>
    </p:spTree>
    <p:extLst>
      <p:ext uri="{BB962C8B-B14F-4D97-AF65-F5344CB8AC3E}">
        <p14:creationId xmlns:p14="http://schemas.microsoft.com/office/powerpoint/2010/main" val="3099729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accent4"/>
                </a:solidFill>
              </a:rPr>
              <a:t>LESSON 7</a:t>
            </a:r>
          </a:p>
        </p:txBody>
      </p:sp>
      <p:sp>
        <p:nvSpPr>
          <p:cNvPr id="2" name="Rectangle 1">
            <a:extLst>
              <a:ext uri="{FF2B5EF4-FFF2-40B4-BE49-F238E27FC236}">
                <a16:creationId xmlns:a16="http://schemas.microsoft.com/office/drawing/2014/main" id="{52B4A3EB-13AE-4E9B-8501-4AE5DE925C2B}"/>
              </a:ext>
            </a:extLst>
          </p:cNvPr>
          <p:cNvSpPr/>
          <p:nvPr/>
        </p:nvSpPr>
        <p:spPr>
          <a:xfrm>
            <a:off x="756029" y="890974"/>
            <a:ext cx="4514249" cy="369332"/>
          </a:xfrm>
          <a:prstGeom prst="rect">
            <a:avLst/>
          </a:prstGeom>
        </p:spPr>
        <p:txBody>
          <a:bodyPr wrap="none">
            <a:spAutoFit/>
          </a:bodyPr>
          <a:lstStyle/>
          <a:p>
            <a:r>
              <a:rPr lang="en-US" b="1" dirty="0">
                <a:solidFill>
                  <a:schemeClr val="accent2">
                    <a:lumMod val="75000"/>
                  </a:schemeClr>
                </a:solidFill>
                <a:latin typeface="Cambria" panose="02040503050406030204" pitchFamily="18" charset="0"/>
                <a:ea typeface="Cambria" panose="02040503050406030204" pitchFamily="18" charset="0"/>
              </a:rPr>
              <a:t>What is the responsibility of the teacher?</a:t>
            </a:r>
          </a:p>
        </p:txBody>
      </p:sp>
      <p:sp>
        <p:nvSpPr>
          <p:cNvPr id="7" name="Rectangle 6">
            <a:extLst>
              <a:ext uri="{FF2B5EF4-FFF2-40B4-BE49-F238E27FC236}">
                <a16:creationId xmlns:a16="http://schemas.microsoft.com/office/drawing/2014/main" id="{38037ED1-7E87-4F7D-837B-127E1BC63616}"/>
              </a:ext>
            </a:extLst>
          </p:cNvPr>
          <p:cNvSpPr/>
          <p:nvPr/>
        </p:nvSpPr>
        <p:spPr>
          <a:xfrm>
            <a:off x="896772" y="1402281"/>
            <a:ext cx="3705117" cy="369332"/>
          </a:xfrm>
          <a:prstGeom prst="rect">
            <a:avLst/>
          </a:prstGeom>
        </p:spPr>
        <p:txBody>
          <a:bodyPr wrap="none">
            <a:spAutoFit/>
          </a:bodyPr>
          <a:lstStyle/>
          <a:p>
            <a:r>
              <a:rPr lang="en-US" b="1" dirty="0">
                <a:latin typeface="Cambria" panose="02040503050406030204" pitchFamily="18" charset="0"/>
                <a:ea typeface="Cambria" panose="02040503050406030204" pitchFamily="18" charset="0"/>
              </a:rPr>
              <a:t>To preach the gospel by the Spirit</a:t>
            </a:r>
          </a:p>
        </p:txBody>
      </p:sp>
      <p:sp>
        <p:nvSpPr>
          <p:cNvPr id="16" name="Rectangle 15">
            <a:extLst>
              <a:ext uri="{FF2B5EF4-FFF2-40B4-BE49-F238E27FC236}">
                <a16:creationId xmlns:a16="http://schemas.microsoft.com/office/drawing/2014/main" id="{C8369B44-C590-44F2-98A4-06197FCED55B}"/>
              </a:ext>
            </a:extLst>
          </p:cNvPr>
          <p:cNvSpPr/>
          <p:nvPr/>
        </p:nvSpPr>
        <p:spPr>
          <a:xfrm>
            <a:off x="636624" y="2023173"/>
            <a:ext cx="5854551" cy="369332"/>
          </a:xfrm>
          <a:prstGeom prst="rect">
            <a:avLst/>
          </a:prstGeom>
        </p:spPr>
        <p:txBody>
          <a:bodyPr wrap="none">
            <a:spAutoFit/>
          </a:bodyPr>
          <a:lstStyle/>
          <a:p>
            <a:r>
              <a:rPr lang="en-US" dirty="0"/>
              <a:t> </a:t>
            </a:r>
            <a:r>
              <a:rPr lang="en-US" b="1" dirty="0">
                <a:solidFill>
                  <a:schemeClr val="accent2">
                    <a:lumMod val="75000"/>
                  </a:schemeClr>
                </a:solidFill>
                <a:latin typeface="Cambria" panose="02040503050406030204" pitchFamily="18" charset="0"/>
                <a:ea typeface="Cambria" panose="02040503050406030204" pitchFamily="18" charset="0"/>
              </a:rPr>
              <a:t>What is the responsibility of the Spirit, or Comforter?</a:t>
            </a:r>
          </a:p>
        </p:txBody>
      </p:sp>
      <p:sp>
        <p:nvSpPr>
          <p:cNvPr id="17" name="Rectangle 16">
            <a:extLst>
              <a:ext uri="{FF2B5EF4-FFF2-40B4-BE49-F238E27FC236}">
                <a16:creationId xmlns:a16="http://schemas.microsoft.com/office/drawing/2014/main" id="{3E3518DF-6D02-41A3-A8EE-F6E8ACB3034D}"/>
              </a:ext>
            </a:extLst>
          </p:cNvPr>
          <p:cNvSpPr/>
          <p:nvPr/>
        </p:nvSpPr>
        <p:spPr>
          <a:xfrm>
            <a:off x="1538037" y="2509330"/>
            <a:ext cx="2067233" cy="369332"/>
          </a:xfrm>
          <a:prstGeom prst="rect">
            <a:avLst/>
          </a:prstGeom>
        </p:spPr>
        <p:txBody>
          <a:bodyPr wrap="none">
            <a:spAutoFit/>
          </a:bodyPr>
          <a:lstStyle/>
          <a:p>
            <a:r>
              <a:rPr lang="en-US" b="1" dirty="0">
                <a:latin typeface="Cambria" panose="02040503050406030204" pitchFamily="18" charset="0"/>
                <a:ea typeface="Cambria" panose="02040503050406030204" pitchFamily="18" charset="0"/>
              </a:rPr>
              <a:t>To teach the truth</a:t>
            </a:r>
          </a:p>
        </p:txBody>
      </p:sp>
      <p:sp>
        <p:nvSpPr>
          <p:cNvPr id="18" name="Rectangle 17">
            <a:extLst>
              <a:ext uri="{FF2B5EF4-FFF2-40B4-BE49-F238E27FC236}">
                <a16:creationId xmlns:a16="http://schemas.microsoft.com/office/drawing/2014/main" id="{E892052C-FF6C-4DDE-8182-391222B05C56}"/>
              </a:ext>
            </a:extLst>
          </p:cNvPr>
          <p:cNvSpPr/>
          <p:nvPr/>
        </p:nvSpPr>
        <p:spPr>
          <a:xfrm>
            <a:off x="5521978" y="5885448"/>
            <a:ext cx="2117503" cy="369332"/>
          </a:xfrm>
          <a:prstGeom prst="rect">
            <a:avLst/>
          </a:prstGeom>
        </p:spPr>
        <p:txBody>
          <a:bodyPr wrap="none">
            <a:spAutoFit/>
          </a:bodyPr>
          <a:lstStyle/>
          <a:p>
            <a:r>
              <a:rPr lang="en-US" dirty="0">
                <a:latin typeface="Cambria" panose="02040503050406030204" pitchFamily="18" charset="0"/>
                <a:ea typeface="Cambria" panose="02040503050406030204" pitchFamily="18" charset="0"/>
              </a:rPr>
              <a:t>Preach by the Spirit</a:t>
            </a:r>
          </a:p>
        </p:txBody>
      </p:sp>
      <p:sp>
        <p:nvSpPr>
          <p:cNvPr id="19" name="Rectangle 18">
            <a:extLst>
              <a:ext uri="{FF2B5EF4-FFF2-40B4-BE49-F238E27FC236}">
                <a16:creationId xmlns:a16="http://schemas.microsoft.com/office/drawing/2014/main" id="{8DD4B6E6-C246-491E-A143-32204A7DF870}"/>
              </a:ext>
            </a:extLst>
          </p:cNvPr>
          <p:cNvSpPr/>
          <p:nvPr/>
        </p:nvSpPr>
        <p:spPr>
          <a:xfrm>
            <a:off x="7819741" y="1891007"/>
            <a:ext cx="1682384" cy="369332"/>
          </a:xfrm>
          <a:prstGeom prst="rect">
            <a:avLst/>
          </a:prstGeom>
        </p:spPr>
        <p:txBody>
          <a:bodyPr wrap="none">
            <a:spAutoFit/>
          </a:bodyPr>
          <a:lstStyle/>
          <a:p>
            <a:r>
              <a:rPr lang="en-US" dirty="0">
                <a:latin typeface="Cambria" panose="02040503050406030204" pitchFamily="18" charset="0"/>
                <a:ea typeface="Cambria" panose="02040503050406030204" pitchFamily="18" charset="0"/>
              </a:rPr>
              <a:t>Teach the truth</a:t>
            </a:r>
          </a:p>
        </p:txBody>
      </p:sp>
      <p:sp>
        <p:nvSpPr>
          <p:cNvPr id="21" name="Isosceles Triangle 20">
            <a:extLst>
              <a:ext uri="{FF2B5EF4-FFF2-40B4-BE49-F238E27FC236}">
                <a16:creationId xmlns:a16="http://schemas.microsoft.com/office/drawing/2014/main" id="{744BA94D-8913-44DE-8C01-7C2BC14C16AE}"/>
              </a:ext>
            </a:extLst>
          </p:cNvPr>
          <p:cNvSpPr/>
          <p:nvPr/>
        </p:nvSpPr>
        <p:spPr>
          <a:xfrm>
            <a:off x="6626085" y="2322679"/>
            <a:ext cx="4028661" cy="3243733"/>
          </a:xfrm>
          <a:prstGeom prst="triangl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22" name="TextBox 21">
            <a:extLst>
              <a:ext uri="{FF2B5EF4-FFF2-40B4-BE49-F238E27FC236}">
                <a16:creationId xmlns:a16="http://schemas.microsoft.com/office/drawing/2014/main" id="{D82A5928-A5BD-4042-88A7-9738B3560FD1}"/>
              </a:ext>
            </a:extLst>
          </p:cNvPr>
          <p:cNvSpPr txBox="1"/>
          <p:nvPr/>
        </p:nvSpPr>
        <p:spPr>
          <a:xfrm>
            <a:off x="7951302" y="1601062"/>
            <a:ext cx="1391479" cy="369332"/>
          </a:xfrm>
          <a:prstGeom prst="rect">
            <a:avLst/>
          </a:prstGeom>
          <a:noFill/>
        </p:spPr>
        <p:txBody>
          <a:bodyPr wrap="square" rtlCol="0">
            <a:spAutoFit/>
          </a:bodyPr>
          <a:lstStyle/>
          <a:p>
            <a:r>
              <a:rPr lang="en-US" b="1" dirty="0"/>
              <a:t>Holy Ghost</a:t>
            </a:r>
          </a:p>
        </p:txBody>
      </p:sp>
      <p:sp>
        <p:nvSpPr>
          <p:cNvPr id="23" name="TextBox 22">
            <a:extLst>
              <a:ext uri="{FF2B5EF4-FFF2-40B4-BE49-F238E27FC236}">
                <a16:creationId xmlns:a16="http://schemas.microsoft.com/office/drawing/2014/main" id="{08C0CC12-3CCE-4B24-A3EC-1C6922E2552E}"/>
              </a:ext>
            </a:extLst>
          </p:cNvPr>
          <p:cNvSpPr txBox="1"/>
          <p:nvPr/>
        </p:nvSpPr>
        <p:spPr>
          <a:xfrm>
            <a:off x="5930345" y="5608880"/>
            <a:ext cx="1391479" cy="369332"/>
          </a:xfrm>
          <a:prstGeom prst="rect">
            <a:avLst/>
          </a:prstGeom>
          <a:noFill/>
        </p:spPr>
        <p:txBody>
          <a:bodyPr wrap="square" rtlCol="0">
            <a:spAutoFit/>
          </a:bodyPr>
          <a:lstStyle/>
          <a:p>
            <a:pPr algn="ctr"/>
            <a:r>
              <a:rPr lang="en-US" b="1" dirty="0"/>
              <a:t>Teacher	</a:t>
            </a:r>
          </a:p>
        </p:txBody>
      </p:sp>
      <p:sp>
        <p:nvSpPr>
          <p:cNvPr id="24" name="TextBox 23">
            <a:extLst>
              <a:ext uri="{FF2B5EF4-FFF2-40B4-BE49-F238E27FC236}">
                <a16:creationId xmlns:a16="http://schemas.microsoft.com/office/drawing/2014/main" id="{01966F9B-CC67-4E53-B410-9501B5F81E9B}"/>
              </a:ext>
            </a:extLst>
          </p:cNvPr>
          <p:cNvSpPr txBox="1"/>
          <p:nvPr/>
        </p:nvSpPr>
        <p:spPr>
          <a:xfrm>
            <a:off x="10240666" y="5608880"/>
            <a:ext cx="1391479" cy="369332"/>
          </a:xfrm>
          <a:prstGeom prst="rect">
            <a:avLst/>
          </a:prstGeom>
          <a:noFill/>
        </p:spPr>
        <p:txBody>
          <a:bodyPr wrap="square" rtlCol="0">
            <a:spAutoFit/>
          </a:bodyPr>
          <a:lstStyle/>
          <a:p>
            <a:r>
              <a:rPr lang="en-US" b="1" dirty="0"/>
              <a:t>Learner	</a:t>
            </a:r>
          </a:p>
        </p:txBody>
      </p:sp>
    </p:spTree>
    <p:extLst>
      <p:ext uri="{BB962C8B-B14F-4D97-AF65-F5344CB8AC3E}">
        <p14:creationId xmlns:p14="http://schemas.microsoft.com/office/powerpoint/2010/main" val="4223407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a:solidFill>
                  <a:schemeClr val="accent4"/>
                </a:solidFill>
              </a:rPr>
              <a:t>LESSON 7</a:t>
            </a:r>
            <a:endParaRPr lang="en-US" b="1" dirty="0">
              <a:solidFill>
                <a:schemeClr val="accent4"/>
              </a:solidFill>
            </a:endParaRPr>
          </a:p>
        </p:txBody>
      </p:sp>
      <p:sp>
        <p:nvSpPr>
          <p:cNvPr id="2" name="Rectangle 1">
            <a:extLst>
              <a:ext uri="{FF2B5EF4-FFF2-40B4-BE49-F238E27FC236}">
                <a16:creationId xmlns:a16="http://schemas.microsoft.com/office/drawing/2014/main" id="{328867CB-D860-47C8-968B-3F7574ADF060}"/>
              </a:ext>
            </a:extLst>
          </p:cNvPr>
          <p:cNvSpPr/>
          <p:nvPr/>
        </p:nvSpPr>
        <p:spPr>
          <a:xfrm>
            <a:off x="2808228" y="895551"/>
            <a:ext cx="5692584" cy="584775"/>
          </a:xfrm>
          <a:prstGeom prst="rect">
            <a:avLst/>
          </a:prstGeom>
        </p:spPr>
        <p:txBody>
          <a:bodyPr wrap="none">
            <a:spAutoFit/>
          </a:bodyPr>
          <a:lstStyle/>
          <a:p>
            <a:r>
              <a:rPr lang="en-US" sz="3200" b="1" dirty="0">
                <a:solidFill>
                  <a:schemeClr val="bg1"/>
                </a:solidFill>
                <a:latin typeface="Bahnschrift SemiLight SemiConde" panose="020B0502040204020203" pitchFamily="34" charset="0"/>
              </a:rPr>
              <a:t>“The Holy Ghost is the true teacher”</a:t>
            </a:r>
            <a:endParaRPr lang="en-US" dirty="0"/>
          </a:p>
        </p:txBody>
      </p:sp>
      <p:sp>
        <p:nvSpPr>
          <p:cNvPr id="7" name="Rectangle 6">
            <a:extLst>
              <a:ext uri="{FF2B5EF4-FFF2-40B4-BE49-F238E27FC236}">
                <a16:creationId xmlns:a16="http://schemas.microsoft.com/office/drawing/2014/main" id="{3866BF2A-EE9A-4211-9D8F-8812B985EA20}"/>
              </a:ext>
            </a:extLst>
          </p:cNvPr>
          <p:cNvSpPr/>
          <p:nvPr/>
        </p:nvSpPr>
        <p:spPr>
          <a:xfrm>
            <a:off x="6546573" y="2816880"/>
            <a:ext cx="4200939" cy="2862322"/>
          </a:xfrm>
          <a:prstGeom prst="rect">
            <a:avLst/>
          </a:prstGeom>
        </p:spPr>
        <p:txBody>
          <a:bodyPr wrap="square">
            <a:spAutoFit/>
          </a:bodyPr>
          <a:lstStyle/>
          <a:p>
            <a:pPr algn="just" fontAlgn="base"/>
            <a:r>
              <a:rPr lang="en-US" dirty="0">
                <a:latin typeface="Cambria" panose="02040503050406030204" pitchFamily="18" charset="0"/>
                <a:ea typeface="Cambria" panose="02040503050406030204" pitchFamily="18" charset="0"/>
              </a:rPr>
              <a:t>19 And again, he that receiveth the word of truth, doth he receive it by the Spirit of truth or some other way?</a:t>
            </a:r>
          </a:p>
          <a:p>
            <a:pPr algn="just" fontAlgn="base"/>
            <a:r>
              <a:rPr lang="en-US" dirty="0">
                <a:latin typeface="Cambria" panose="02040503050406030204" pitchFamily="18" charset="0"/>
                <a:ea typeface="Cambria" panose="02040503050406030204" pitchFamily="18" charset="0"/>
              </a:rPr>
              <a:t>20 If it be some other way it is not of God.</a:t>
            </a:r>
          </a:p>
          <a:p>
            <a:pPr algn="just" fontAlgn="base"/>
            <a:r>
              <a:rPr lang="en-US" dirty="0">
                <a:latin typeface="Cambria" panose="02040503050406030204" pitchFamily="18" charset="0"/>
                <a:ea typeface="Cambria" panose="02040503050406030204" pitchFamily="18" charset="0"/>
              </a:rPr>
              <a:t>21 Therefore, why is it that ye cannot understand and know, that he that receiveth the word by the Spirit of truth receiveth it as it is preached by the Spirit of truth?</a:t>
            </a:r>
            <a:endParaRPr lang="en-US" i="0" dirty="0">
              <a:effectLst/>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582F286C-98E5-49D6-B834-C1146D48E619}"/>
              </a:ext>
            </a:extLst>
          </p:cNvPr>
          <p:cNvSpPr/>
          <p:nvPr/>
        </p:nvSpPr>
        <p:spPr>
          <a:xfrm>
            <a:off x="1528853" y="1961648"/>
            <a:ext cx="4424224" cy="369332"/>
          </a:xfrm>
          <a:prstGeom prst="rect">
            <a:avLst/>
          </a:prstGeom>
        </p:spPr>
        <p:txBody>
          <a:bodyPr wrap="none">
            <a:spAutoFit/>
          </a:bodyPr>
          <a:lstStyle/>
          <a:p>
            <a:r>
              <a:rPr lang="en-US" dirty="0">
                <a:latin typeface="Cambria" panose="02040503050406030204" pitchFamily="18" charset="0"/>
                <a:ea typeface="Cambria" panose="02040503050406030204" pitchFamily="18" charset="0"/>
              </a:rPr>
              <a:t>When have you felt the Spirit teaching you?</a:t>
            </a:r>
          </a:p>
        </p:txBody>
      </p:sp>
      <p:sp>
        <p:nvSpPr>
          <p:cNvPr id="9" name="Rectangle 8">
            <a:extLst>
              <a:ext uri="{FF2B5EF4-FFF2-40B4-BE49-F238E27FC236}">
                <a16:creationId xmlns:a16="http://schemas.microsoft.com/office/drawing/2014/main" id="{2507EC4B-FB57-4F9D-81E0-683C2EF01CDD}"/>
              </a:ext>
            </a:extLst>
          </p:cNvPr>
          <p:cNvSpPr/>
          <p:nvPr/>
        </p:nvSpPr>
        <p:spPr>
          <a:xfrm>
            <a:off x="2194227" y="3899307"/>
            <a:ext cx="3751091" cy="369332"/>
          </a:xfrm>
          <a:prstGeom prst="rect">
            <a:avLst/>
          </a:prstGeom>
        </p:spPr>
        <p:txBody>
          <a:bodyPr wrap="none">
            <a:spAutoFit/>
          </a:bodyPr>
          <a:lstStyle/>
          <a:p>
            <a:r>
              <a:rPr lang="en-US" b="1" dirty="0">
                <a:solidFill>
                  <a:schemeClr val="bg1"/>
                </a:solidFill>
                <a:latin typeface="Cambria" panose="02040503050406030204" pitchFamily="18" charset="0"/>
                <a:ea typeface="Cambria" panose="02040503050406030204" pitchFamily="18" charset="0"/>
              </a:rPr>
              <a:t>Doctrine and Covenants 50:19–21</a:t>
            </a:r>
          </a:p>
        </p:txBody>
      </p:sp>
      <p:sp>
        <p:nvSpPr>
          <p:cNvPr id="10" name="Left Brace 9">
            <a:extLst>
              <a:ext uri="{FF2B5EF4-FFF2-40B4-BE49-F238E27FC236}">
                <a16:creationId xmlns:a16="http://schemas.microsoft.com/office/drawing/2014/main" id="{0EEEEE84-5846-440C-A5CA-AF44C796803E}"/>
              </a:ext>
            </a:extLst>
          </p:cNvPr>
          <p:cNvSpPr/>
          <p:nvPr/>
        </p:nvSpPr>
        <p:spPr>
          <a:xfrm>
            <a:off x="6241774" y="2610678"/>
            <a:ext cx="496499" cy="3068524"/>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467070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spDef>
      <a:spPr/>
      <a:bodyPr rtlCol="0" anchor="ctr"/>
      <a:lstStyle>
        <a:defPPr algn="ctr">
          <a:defRPr dirty="0"/>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618</Words>
  <Application>Microsoft Office PowerPoint</Application>
  <PresentationFormat>Widescreen</PresentationFormat>
  <Paragraphs>85</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Bahnschrift SemiBold SemiConden</vt:lpstr>
      <vt:lpstr>Bahnschrift SemiLight</vt:lpstr>
      <vt:lpstr>Bahnschrift SemiLight SemiConde</vt:lpstr>
      <vt:lpstr>Calibri</vt:lpstr>
      <vt:lpstr>Cambria</vt:lpstr>
      <vt:lpstr>Century Gothic</vt:lpstr>
      <vt:lpstr>Palatino</vt:lpstr>
      <vt:lpstr>Wingdings 3</vt:lpstr>
      <vt:lpstr>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174</cp:revision>
  <dcterms:created xsi:type="dcterms:W3CDTF">2018-08-29T04:26:39Z</dcterms:created>
  <dcterms:modified xsi:type="dcterms:W3CDTF">2018-09-08T02:12:29Z</dcterms:modified>
</cp:coreProperties>
</file>