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notesMasterIdLst>
    <p:notesMasterId r:id="rId13"/>
  </p:notesMasterIdLst>
  <p:sldIdLst>
    <p:sldId id="257" r:id="rId2"/>
    <p:sldId id="258" r:id="rId3"/>
    <p:sldId id="256"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1"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9/7/2018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a:t>
            </a:fld>
            <a:endParaRPr lang="en-US"/>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9/7/2018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a:p>
        </p:txBody>
      </p:sp>
    </p:spTree>
    <p:extLst>
      <p:ext uri="{BB962C8B-B14F-4D97-AF65-F5344CB8AC3E}">
        <p14:creationId xmlns:p14="http://schemas.microsoft.com/office/powerpoint/2010/main" val="22899177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9/7/2018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a:p>
        </p:txBody>
      </p:sp>
    </p:spTree>
    <p:extLst>
      <p:ext uri="{BB962C8B-B14F-4D97-AF65-F5344CB8AC3E}">
        <p14:creationId xmlns:p14="http://schemas.microsoft.com/office/powerpoint/2010/main" val="17731509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9/7/2018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a:p>
        </p:txBody>
      </p:sp>
    </p:spTree>
    <p:extLst>
      <p:ext uri="{BB962C8B-B14F-4D97-AF65-F5344CB8AC3E}">
        <p14:creationId xmlns:p14="http://schemas.microsoft.com/office/powerpoint/2010/main" val="9146753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9/7/2018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1592946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9/7/2018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a:p>
        </p:txBody>
      </p:sp>
    </p:spTree>
    <p:extLst>
      <p:ext uri="{BB962C8B-B14F-4D97-AF65-F5344CB8AC3E}">
        <p14:creationId xmlns:p14="http://schemas.microsoft.com/office/powerpoint/2010/main" val="20873763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5640873-EF0B-4AC7-AF11-57FEBA4985EA}" type="datetimeFigureOut">
              <a:rPr lang="en-US" smtClean="0"/>
              <a:t>9/7/2018</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a:p>
        </p:txBody>
      </p:sp>
    </p:spTree>
    <p:extLst>
      <p:ext uri="{BB962C8B-B14F-4D97-AF65-F5344CB8AC3E}">
        <p14:creationId xmlns:p14="http://schemas.microsoft.com/office/powerpoint/2010/main" val="42779100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5640873-EF0B-4AC7-AF11-57FEBA4985EA}" type="datetimeFigureOut">
              <a:rPr lang="en-US" smtClean="0"/>
              <a:t>9/7/2018</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a:p>
        </p:txBody>
      </p:sp>
    </p:spTree>
    <p:extLst>
      <p:ext uri="{BB962C8B-B14F-4D97-AF65-F5344CB8AC3E}">
        <p14:creationId xmlns:p14="http://schemas.microsoft.com/office/powerpoint/2010/main" val="3699606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9/7/2018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a:p>
        </p:txBody>
      </p:sp>
    </p:spTree>
    <p:extLst>
      <p:ext uri="{BB962C8B-B14F-4D97-AF65-F5344CB8AC3E}">
        <p14:creationId xmlns:p14="http://schemas.microsoft.com/office/powerpoint/2010/main" val="23751191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9/7/2018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a:p>
        </p:txBody>
      </p:sp>
    </p:spTree>
    <p:extLst>
      <p:ext uri="{BB962C8B-B14F-4D97-AF65-F5344CB8AC3E}">
        <p14:creationId xmlns:p14="http://schemas.microsoft.com/office/powerpoint/2010/main" val="7096869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75640873-EF0B-4AC7-AF11-57FEBA4985EA}" type="datetimeFigureOut">
              <a:rPr lang="en-US" smtClean="0"/>
              <a:t>9/7/2018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a:p>
        </p:txBody>
      </p:sp>
    </p:spTree>
    <p:extLst>
      <p:ext uri="{BB962C8B-B14F-4D97-AF65-F5344CB8AC3E}">
        <p14:creationId xmlns:p14="http://schemas.microsoft.com/office/powerpoint/2010/main" val="8824674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9/7/2018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a:p>
        </p:txBody>
      </p:sp>
    </p:spTree>
    <p:extLst>
      <p:ext uri="{BB962C8B-B14F-4D97-AF65-F5344CB8AC3E}">
        <p14:creationId xmlns:p14="http://schemas.microsoft.com/office/powerpoint/2010/main" val="35285546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640873-EF0B-4AC7-AF11-57FEBA4985EA}" type="datetimeFigureOut">
              <a:rPr lang="en-US" smtClean="0"/>
              <a:t>9/7/2018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a:p>
        </p:txBody>
      </p:sp>
    </p:spTree>
    <p:extLst>
      <p:ext uri="{BB962C8B-B14F-4D97-AF65-F5344CB8AC3E}">
        <p14:creationId xmlns:p14="http://schemas.microsoft.com/office/powerpoint/2010/main" val="1675901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9/7/2018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B93B05A-D8BA-4E04-8927-7D3B765C5B2D}" type="slidenum">
              <a:rPr lang="en-US" smtClean="0"/>
              <a:t>‹#›</a:t>
            </a:fld>
            <a:endParaRPr lang="en-US"/>
          </a:p>
        </p:txBody>
      </p:sp>
    </p:spTree>
    <p:extLst>
      <p:ext uri="{BB962C8B-B14F-4D97-AF65-F5344CB8AC3E}">
        <p14:creationId xmlns:p14="http://schemas.microsoft.com/office/powerpoint/2010/main" val="3071762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75640873-EF0B-4AC7-AF11-57FEBA4985EA}" type="datetimeFigureOut">
              <a:rPr lang="en-US" smtClean="0"/>
              <a:t>9/7/2018</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2B93B05A-D8BA-4E04-8927-7D3B765C5B2D}" type="slidenum">
              <a:rPr lang="en-US" smtClean="0"/>
              <a:t>‹#›</a:t>
            </a:fld>
            <a:endParaRPr lang="en-US"/>
          </a:p>
        </p:txBody>
      </p:sp>
    </p:spTree>
    <p:extLst>
      <p:ext uri="{BB962C8B-B14F-4D97-AF65-F5344CB8AC3E}">
        <p14:creationId xmlns:p14="http://schemas.microsoft.com/office/powerpoint/2010/main" val="13616904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75640873-EF0B-4AC7-AF11-57FEBA4985EA}" type="datetimeFigureOut">
              <a:rPr lang="en-US" smtClean="0"/>
              <a:t>9/7/2018</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2B93B05A-D8BA-4E04-8927-7D3B765C5B2D}" type="slidenum">
              <a:rPr lang="en-US" smtClean="0"/>
              <a:t>‹#›</a:t>
            </a:fld>
            <a:endParaRPr lang="en-US"/>
          </a:p>
        </p:txBody>
      </p:sp>
    </p:spTree>
    <p:extLst>
      <p:ext uri="{BB962C8B-B14F-4D97-AF65-F5344CB8AC3E}">
        <p14:creationId xmlns:p14="http://schemas.microsoft.com/office/powerpoint/2010/main" val="11909330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75640873-EF0B-4AC7-AF11-57FEBA4985EA}" type="datetimeFigureOut">
              <a:rPr lang="en-US" smtClean="0"/>
              <a:t>9/7/2018</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2B93B05A-D8BA-4E04-8927-7D3B765C5B2D}" type="slidenum">
              <a:rPr lang="en-US" smtClean="0"/>
              <a:t>‹#›</a:t>
            </a:fld>
            <a:endParaRPr lang="en-US"/>
          </a:p>
        </p:txBody>
      </p:sp>
    </p:spTree>
    <p:extLst>
      <p:ext uri="{BB962C8B-B14F-4D97-AF65-F5344CB8AC3E}">
        <p14:creationId xmlns:p14="http://schemas.microsoft.com/office/powerpoint/2010/main" val="42209816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9/7/2018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a:p>
        </p:txBody>
      </p:sp>
    </p:spTree>
    <p:extLst>
      <p:ext uri="{BB962C8B-B14F-4D97-AF65-F5344CB8AC3E}">
        <p14:creationId xmlns:p14="http://schemas.microsoft.com/office/powerpoint/2010/main" val="2064339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75640873-EF0B-4AC7-AF11-57FEBA4985EA}" type="datetimeFigureOut">
              <a:rPr lang="en-US" smtClean="0"/>
              <a:t>9/7/2018</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2B93B05A-D8BA-4E04-8927-7D3B765C5B2D}" type="slidenum">
              <a:rPr lang="en-US" smtClean="0"/>
              <a:t>‹#›</a:t>
            </a:fld>
            <a:endParaRPr lang="en-US"/>
          </a:p>
        </p:txBody>
      </p:sp>
    </p:spTree>
    <p:extLst>
      <p:ext uri="{BB962C8B-B14F-4D97-AF65-F5344CB8AC3E}">
        <p14:creationId xmlns:p14="http://schemas.microsoft.com/office/powerpoint/2010/main" val="2003931985"/>
      </p:ext>
    </p:extLst>
  </p:cSld>
  <p:clrMap bg1="dk1" tx1="lt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html1-f.scribdassets.com/8wio8d6utc4g5ese/images/1-6d60390e3c.jpg">
            <a:extLst>
              <a:ext uri="{FF2B5EF4-FFF2-40B4-BE49-F238E27FC236}">
                <a16:creationId xmlns:a16="http://schemas.microsoft.com/office/drawing/2014/main" id="{8714432E-B465-4713-8EDA-28D97892E5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6058" y="0"/>
            <a:ext cx="6545942"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11D6C131-35FA-4983-AC31-35AE48DD7274}"/>
              </a:ext>
            </a:extLst>
          </p:cNvPr>
          <p:cNvSpPr txBox="1"/>
          <p:nvPr/>
        </p:nvSpPr>
        <p:spPr>
          <a:xfrm>
            <a:off x="749063" y="2584174"/>
            <a:ext cx="4797287" cy="1200329"/>
          </a:xfrm>
          <a:prstGeom prst="rect">
            <a:avLst/>
          </a:prstGeom>
          <a:noFill/>
        </p:spPr>
        <p:txBody>
          <a:bodyPr wrap="square" rtlCol="0">
            <a:spAutoFit/>
          </a:bodyPr>
          <a:lstStyle/>
          <a:p>
            <a:r>
              <a:rPr lang="en-US" sz="7200" b="1" dirty="0">
                <a:solidFill>
                  <a:schemeClr val="accent3">
                    <a:lumMod val="60000"/>
                    <a:lumOff val="40000"/>
                  </a:schemeClr>
                </a:solidFill>
                <a:latin typeface="Bahnschrift SemiBold SemiConden" panose="020B0502040204020203" pitchFamily="34" charset="0"/>
              </a:rPr>
              <a:t>SEMINARY</a:t>
            </a:r>
          </a:p>
        </p:txBody>
      </p:sp>
      <p:sp>
        <p:nvSpPr>
          <p:cNvPr id="3" name="TextBox 2">
            <a:extLst>
              <a:ext uri="{FF2B5EF4-FFF2-40B4-BE49-F238E27FC236}">
                <a16:creationId xmlns:a16="http://schemas.microsoft.com/office/drawing/2014/main" id="{C2BA2AE8-AC07-4174-B245-A147523FB9B5}"/>
              </a:ext>
            </a:extLst>
          </p:cNvPr>
          <p:cNvSpPr txBox="1"/>
          <p:nvPr/>
        </p:nvSpPr>
        <p:spPr>
          <a:xfrm>
            <a:off x="6268278" y="5247862"/>
            <a:ext cx="4969565" cy="830997"/>
          </a:xfrm>
          <a:prstGeom prst="rect">
            <a:avLst/>
          </a:prstGeom>
          <a:noFill/>
        </p:spPr>
        <p:txBody>
          <a:bodyPr wrap="square" rtlCol="0">
            <a:spAutoFit/>
          </a:bodyPr>
          <a:lstStyle/>
          <a:p>
            <a:r>
              <a:rPr lang="en-US" sz="2400" b="1" dirty="0">
                <a:solidFill>
                  <a:schemeClr val="bg1"/>
                </a:solidFill>
              </a:rPr>
              <a:t>Doctrine and Covenants </a:t>
            </a:r>
          </a:p>
          <a:p>
            <a:r>
              <a:rPr lang="en-US" sz="2400" b="1" dirty="0">
                <a:solidFill>
                  <a:schemeClr val="bg1"/>
                </a:solidFill>
              </a:rPr>
              <a:t>and Church History</a:t>
            </a:r>
          </a:p>
        </p:txBody>
      </p:sp>
    </p:spTree>
    <p:extLst>
      <p:ext uri="{BB962C8B-B14F-4D97-AF65-F5344CB8AC3E}">
        <p14:creationId xmlns:p14="http://schemas.microsoft.com/office/powerpoint/2010/main" val="27762908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BC60D550-DCF4-421B-9952-0EB127C0F873}"/>
              </a:ext>
            </a:extLst>
          </p:cNvPr>
          <p:cNvSpPr>
            <a:spLocks noGrp="1"/>
          </p:cNvSpPr>
          <p:nvPr>
            <p:ph type="subTitle" idx="1"/>
          </p:nvPr>
        </p:nvSpPr>
        <p:spPr>
          <a:xfrm>
            <a:off x="9631066" y="420493"/>
            <a:ext cx="2001079" cy="470481"/>
          </a:xfrm>
        </p:spPr>
        <p:txBody>
          <a:bodyPr/>
          <a:lstStyle/>
          <a:p>
            <a:r>
              <a:rPr lang="en-US" b="1" dirty="0">
                <a:solidFill>
                  <a:srgbClr val="002060"/>
                </a:solidFill>
              </a:rPr>
              <a:t>LESSON 5</a:t>
            </a:r>
          </a:p>
        </p:txBody>
      </p:sp>
      <p:sp>
        <p:nvSpPr>
          <p:cNvPr id="2" name="Rectangle 1">
            <a:extLst>
              <a:ext uri="{FF2B5EF4-FFF2-40B4-BE49-F238E27FC236}">
                <a16:creationId xmlns:a16="http://schemas.microsoft.com/office/drawing/2014/main" id="{187AEB76-FECB-4B56-86A7-4368C79DD23C}"/>
              </a:ext>
            </a:extLst>
          </p:cNvPr>
          <p:cNvSpPr/>
          <p:nvPr/>
        </p:nvSpPr>
        <p:spPr>
          <a:xfrm>
            <a:off x="2149119" y="890974"/>
            <a:ext cx="6388287" cy="523220"/>
          </a:xfrm>
          <a:prstGeom prst="rect">
            <a:avLst/>
          </a:prstGeom>
        </p:spPr>
        <p:txBody>
          <a:bodyPr wrap="none">
            <a:spAutoFit/>
          </a:bodyPr>
          <a:lstStyle/>
          <a:p>
            <a:r>
              <a:rPr lang="en-US" sz="2800" dirty="0">
                <a:solidFill>
                  <a:schemeClr val="bg1"/>
                </a:solidFill>
                <a:latin typeface="Bahnschrift SemiLight SemiConde" panose="020B0502040204020203" pitchFamily="34" charset="0"/>
              </a:rPr>
              <a:t>Applying doctrines and principles in our lives.</a:t>
            </a:r>
          </a:p>
        </p:txBody>
      </p:sp>
      <p:sp>
        <p:nvSpPr>
          <p:cNvPr id="7" name="Rectangle 6">
            <a:extLst>
              <a:ext uri="{FF2B5EF4-FFF2-40B4-BE49-F238E27FC236}">
                <a16:creationId xmlns:a16="http://schemas.microsoft.com/office/drawing/2014/main" id="{D69A417B-AC62-4209-B8E3-7741A9627E31}"/>
              </a:ext>
            </a:extLst>
          </p:cNvPr>
          <p:cNvSpPr/>
          <p:nvPr/>
        </p:nvSpPr>
        <p:spPr>
          <a:xfrm>
            <a:off x="2040385" y="2111922"/>
            <a:ext cx="6096000" cy="707886"/>
          </a:xfrm>
          <a:prstGeom prst="rect">
            <a:avLst/>
          </a:prstGeom>
        </p:spPr>
        <p:txBody>
          <a:bodyPr>
            <a:spAutoFit/>
          </a:bodyPr>
          <a:lstStyle/>
          <a:p>
            <a:pPr algn="ctr"/>
            <a:r>
              <a:rPr lang="en-US" dirty="0"/>
              <a:t> </a:t>
            </a:r>
            <a:r>
              <a:rPr lang="en-US" sz="2000" b="1" dirty="0">
                <a:solidFill>
                  <a:schemeClr val="tx2">
                    <a:lumMod val="50000"/>
                  </a:schemeClr>
                </a:solidFill>
              </a:rPr>
              <a:t>What value does the fruit have if it is never used once it is peeled? </a:t>
            </a:r>
          </a:p>
        </p:txBody>
      </p:sp>
      <p:sp>
        <p:nvSpPr>
          <p:cNvPr id="9" name="Rectangle 8">
            <a:extLst>
              <a:ext uri="{FF2B5EF4-FFF2-40B4-BE49-F238E27FC236}">
                <a16:creationId xmlns:a16="http://schemas.microsoft.com/office/drawing/2014/main" id="{CA9C6131-CDFB-4C7B-B8A2-8BE9F0D323AF}"/>
              </a:ext>
            </a:extLst>
          </p:cNvPr>
          <p:cNvSpPr/>
          <p:nvPr/>
        </p:nvSpPr>
        <p:spPr>
          <a:xfrm>
            <a:off x="2200145" y="3302092"/>
            <a:ext cx="6455613" cy="400110"/>
          </a:xfrm>
          <a:prstGeom prst="rect">
            <a:avLst/>
          </a:prstGeom>
        </p:spPr>
        <p:txBody>
          <a:bodyPr wrap="none">
            <a:spAutoFit/>
          </a:bodyPr>
          <a:lstStyle/>
          <a:p>
            <a:r>
              <a:rPr lang="en-US" sz="2000" b="1" dirty="0">
                <a:solidFill>
                  <a:schemeClr val="tx2">
                    <a:lumMod val="50000"/>
                  </a:schemeClr>
                </a:solidFill>
              </a:rPr>
              <a:t>What should we do once we identify those truths? </a:t>
            </a:r>
          </a:p>
        </p:txBody>
      </p:sp>
      <p:sp>
        <p:nvSpPr>
          <p:cNvPr id="10" name="Rectangle 9">
            <a:extLst>
              <a:ext uri="{FF2B5EF4-FFF2-40B4-BE49-F238E27FC236}">
                <a16:creationId xmlns:a16="http://schemas.microsoft.com/office/drawing/2014/main" id="{7D9BEC88-CD15-40BD-BC04-AED923C133C6}"/>
              </a:ext>
            </a:extLst>
          </p:cNvPr>
          <p:cNvSpPr/>
          <p:nvPr/>
        </p:nvSpPr>
        <p:spPr>
          <a:xfrm>
            <a:off x="3445158" y="3999820"/>
            <a:ext cx="3257623" cy="400110"/>
          </a:xfrm>
          <a:prstGeom prst="rect">
            <a:avLst/>
          </a:prstGeom>
        </p:spPr>
        <p:txBody>
          <a:bodyPr wrap="none">
            <a:spAutoFit/>
          </a:bodyPr>
          <a:lstStyle/>
          <a:p>
            <a:r>
              <a:rPr lang="en-US" b="1" dirty="0">
                <a:solidFill>
                  <a:schemeClr val="bg1"/>
                </a:solidFill>
              </a:rPr>
              <a:t>(</a:t>
            </a:r>
            <a:r>
              <a:rPr lang="en-US" sz="2000" b="1" dirty="0">
                <a:solidFill>
                  <a:schemeClr val="bg1"/>
                </a:solidFill>
              </a:rPr>
              <a:t>Apply them in our lives.)</a:t>
            </a:r>
          </a:p>
        </p:txBody>
      </p:sp>
    </p:spTree>
    <p:extLst>
      <p:ext uri="{BB962C8B-B14F-4D97-AF65-F5344CB8AC3E}">
        <p14:creationId xmlns:p14="http://schemas.microsoft.com/office/powerpoint/2010/main" val="281581602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78B7ECE-5C5C-49CB-B1E3-A08B56BCEA06}"/>
              </a:ext>
            </a:extLst>
          </p:cNvPr>
          <p:cNvSpPr/>
          <p:nvPr/>
        </p:nvSpPr>
        <p:spPr>
          <a:xfrm>
            <a:off x="1616765" y="978214"/>
            <a:ext cx="8145214" cy="2745647"/>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 name="Subtitle 4">
            <a:extLst>
              <a:ext uri="{FF2B5EF4-FFF2-40B4-BE49-F238E27FC236}">
                <a16:creationId xmlns:a16="http://schemas.microsoft.com/office/drawing/2014/main" id="{BC60D550-DCF4-421B-9952-0EB127C0F873}"/>
              </a:ext>
            </a:extLst>
          </p:cNvPr>
          <p:cNvSpPr>
            <a:spLocks noGrp="1"/>
          </p:cNvSpPr>
          <p:nvPr>
            <p:ph type="subTitle" idx="1"/>
          </p:nvPr>
        </p:nvSpPr>
        <p:spPr>
          <a:xfrm>
            <a:off x="9631066" y="420493"/>
            <a:ext cx="2001079" cy="470481"/>
          </a:xfrm>
        </p:spPr>
        <p:txBody>
          <a:bodyPr/>
          <a:lstStyle/>
          <a:p>
            <a:r>
              <a:rPr lang="en-US" b="1" dirty="0">
                <a:solidFill>
                  <a:srgbClr val="002060"/>
                </a:solidFill>
              </a:rPr>
              <a:t>LESSON 5</a:t>
            </a:r>
          </a:p>
        </p:txBody>
      </p:sp>
      <p:pic>
        <p:nvPicPr>
          <p:cNvPr id="3" name="Picture 2">
            <a:extLst>
              <a:ext uri="{FF2B5EF4-FFF2-40B4-BE49-F238E27FC236}">
                <a16:creationId xmlns:a16="http://schemas.microsoft.com/office/drawing/2014/main" id="{D6DC01EF-40E0-46DB-B15A-E7DCF2397F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5791" y="1164975"/>
            <a:ext cx="1916700" cy="2399477"/>
          </a:xfrm>
          <a:prstGeom prst="rect">
            <a:avLst/>
          </a:prstGeom>
        </p:spPr>
      </p:pic>
      <p:sp>
        <p:nvSpPr>
          <p:cNvPr id="9" name="TextBox 8">
            <a:extLst>
              <a:ext uri="{FF2B5EF4-FFF2-40B4-BE49-F238E27FC236}">
                <a16:creationId xmlns:a16="http://schemas.microsoft.com/office/drawing/2014/main" id="{CB72A1FF-3D83-4090-88D9-CC528DD2F43A}"/>
              </a:ext>
            </a:extLst>
          </p:cNvPr>
          <p:cNvSpPr txBox="1"/>
          <p:nvPr/>
        </p:nvSpPr>
        <p:spPr>
          <a:xfrm>
            <a:off x="3811082" y="1017103"/>
            <a:ext cx="5950896" cy="2585323"/>
          </a:xfrm>
          <a:prstGeom prst="rect">
            <a:avLst/>
          </a:prstGeom>
          <a:noFill/>
        </p:spPr>
        <p:txBody>
          <a:bodyPr wrap="square" rtlCol="0">
            <a:spAutoFit/>
          </a:bodyPr>
          <a:lstStyle/>
          <a:p>
            <a:r>
              <a:rPr lang="en-US" b="1" dirty="0">
                <a:solidFill>
                  <a:schemeClr val="bg1">
                    <a:lumMod val="85000"/>
                    <a:lumOff val="15000"/>
                  </a:schemeClr>
                </a:solidFill>
              </a:rPr>
              <a:t>“If [you] are acquainted with the revelations, there is no question—personal or social or political or occupational—that need go unanswered. Therein is contained the fulness of the everlasting gospel. Therein we find principles of truth that will resolve every confusion and every problem and every dilemma that will face the human family or any individual in it” (“Teach the Scriptures” [address to CES religious educators, Oct. 14, 1977], 3–4,LDS.org).</a:t>
            </a:r>
          </a:p>
        </p:txBody>
      </p:sp>
      <p:sp>
        <p:nvSpPr>
          <p:cNvPr id="11" name="Rectangle 10">
            <a:extLst>
              <a:ext uri="{FF2B5EF4-FFF2-40B4-BE49-F238E27FC236}">
                <a16:creationId xmlns:a16="http://schemas.microsoft.com/office/drawing/2014/main" id="{4D11489E-0C66-4A4C-AD0A-000CB577CFED}"/>
              </a:ext>
            </a:extLst>
          </p:cNvPr>
          <p:cNvSpPr/>
          <p:nvPr/>
        </p:nvSpPr>
        <p:spPr>
          <a:xfrm>
            <a:off x="2770945" y="4715325"/>
            <a:ext cx="5836854" cy="461665"/>
          </a:xfrm>
          <a:prstGeom prst="rect">
            <a:avLst/>
          </a:prstGeom>
        </p:spPr>
        <p:txBody>
          <a:bodyPr wrap="none">
            <a:spAutoFit/>
          </a:bodyPr>
          <a:lstStyle/>
          <a:p>
            <a:r>
              <a:rPr lang="en-US" sz="2400" b="1" dirty="0">
                <a:solidFill>
                  <a:schemeClr val="tx2">
                    <a:lumMod val="75000"/>
                  </a:schemeClr>
                </a:solidFill>
              </a:rPr>
              <a:t>What phrases stood out to you? Why?</a:t>
            </a:r>
          </a:p>
        </p:txBody>
      </p:sp>
    </p:spTree>
    <p:extLst>
      <p:ext uri="{BB962C8B-B14F-4D97-AF65-F5344CB8AC3E}">
        <p14:creationId xmlns:p14="http://schemas.microsoft.com/office/powerpoint/2010/main" val="56785215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2688C5C-F18A-4259-B714-47D19358FC73}"/>
              </a:ext>
            </a:extLst>
          </p:cNvPr>
          <p:cNvSpPr>
            <a:spLocks noGrp="1"/>
          </p:cNvSpPr>
          <p:nvPr>
            <p:ph type="ctrTitle"/>
          </p:nvPr>
        </p:nvSpPr>
        <p:spPr>
          <a:xfrm>
            <a:off x="1738051" y="1596901"/>
            <a:ext cx="5974714" cy="3359412"/>
          </a:xfrm>
        </p:spPr>
        <p:txBody>
          <a:bodyPr>
            <a:normAutofit fontScale="90000"/>
          </a:bodyPr>
          <a:lstStyle/>
          <a:p>
            <a:pPr algn="ctr"/>
            <a:br>
              <a:rPr lang="en-US" dirty="0">
                <a:ln w="0"/>
                <a:solidFill>
                  <a:schemeClr val="accent1"/>
                </a:solidFill>
                <a:effectLst>
                  <a:outerShdw blurRad="38100" dist="25400" dir="5400000" algn="ctr" rotWithShape="0">
                    <a:srgbClr val="6E747A">
                      <a:alpha val="43000"/>
                    </a:srgbClr>
                  </a:outerShdw>
                </a:effectLst>
              </a:rPr>
            </a:br>
            <a:br>
              <a:rPr lang="en-US" dirty="0">
                <a:ln w="0"/>
                <a:solidFill>
                  <a:schemeClr val="accent1"/>
                </a:solidFill>
                <a:effectLst>
                  <a:outerShdw blurRad="38100" dist="25400" dir="5400000" algn="ctr" rotWithShape="0">
                    <a:srgbClr val="6E747A">
                      <a:alpha val="43000"/>
                    </a:srgbClr>
                  </a:outerShdw>
                </a:effectLst>
              </a:rPr>
            </a:br>
            <a:br>
              <a:rPr lang="en-US" dirty="0">
                <a:ln w="0"/>
                <a:solidFill>
                  <a:schemeClr val="accent1"/>
                </a:solidFill>
                <a:effectLst>
                  <a:outerShdw blurRad="38100" dist="25400" dir="5400000" algn="ctr" rotWithShape="0">
                    <a:srgbClr val="6E747A">
                      <a:alpha val="43000"/>
                    </a:srgbClr>
                  </a:outerShdw>
                </a:effectLst>
              </a:rPr>
            </a:br>
            <a:endParaRPr lang="en-US" dirty="0">
              <a:ln w="0"/>
              <a:solidFill>
                <a:schemeClr val="accent1"/>
              </a:solidFill>
              <a:effectLst>
                <a:outerShdw blurRad="38100" dist="25400" dir="5400000" algn="ctr" rotWithShape="0">
                  <a:srgbClr val="6E747A">
                    <a:alpha val="43000"/>
                  </a:srgbClr>
                </a:outerShdw>
              </a:effectLst>
            </a:endParaRPr>
          </a:p>
        </p:txBody>
      </p:sp>
      <p:sp>
        <p:nvSpPr>
          <p:cNvPr id="5" name="Subtitle 4">
            <a:extLst>
              <a:ext uri="{FF2B5EF4-FFF2-40B4-BE49-F238E27FC236}">
                <a16:creationId xmlns:a16="http://schemas.microsoft.com/office/drawing/2014/main" id="{BC60D550-DCF4-421B-9952-0EB127C0F873}"/>
              </a:ext>
            </a:extLst>
          </p:cNvPr>
          <p:cNvSpPr>
            <a:spLocks noGrp="1"/>
          </p:cNvSpPr>
          <p:nvPr>
            <p:ph type="subTitle" idx="1"/>
          </p:nvPr>
        </p:nvSpPr>
        <p:spPr>
          <a:xfrm>
            <a:off x="9631066" y="420493"/>
            <a:ext cx="2001079" cy="470481"/>
          </a:xfrm>
        </p:spPr>
        <p:txBody>
          <a:bodyPr/>
          <a:lstStyle/>
          <a:p>
            <a:r>
              <a:rPr lang="en-US" b="1" dirty="0">
                <a:solidFill>
                  <a:srgbClr val="002060"/>
                </a:solidFill>
              </a:rPr>
              <a:t>LESSON 5</a:t>
            </a:r>
          </a:p>
        </p:txBody>
      </p:sp>
      <p:sp>
        <p:nvSpPr>
          <p:cNvPr id="8" name="TextBox 7">
            <a:extLst>
              <a:ext uri="{FF2B5EF4-FFF2-40B4-BE49-F238E27FC236}">
                <a16:creationId xmlns:a16="http://schemas.microsoft.com/office/drawing/2014/main" id="{7C512E8C-9B81-4461-8E0A-6F0E44629D23}"/>
              </a:ext>
            </a:extLst>
          </p:cNvPr>
          <p:cNvSpPr txBox="1"/>
          <p:nvPr/>
        </p:nvSpPr>
        <p:spPr>
          <a:xfrm>
            <a:off x="1372607" y="1876223"/>
            <a:ext cx="8314731" cy="2123658"/>
          </a:xfrm>
          <a:prstGeom prst="rect">
            <a:avLst/>
          </a:prstGeom>
          <a:noFill/>
        </p:spPr>
        <p:txBody>
          <a:bodyPr wrap="square" rtlCol="0">
            <a:spAutoFit/>
          </a:bodyPr>
          <a:lstStyle/>
          <a:p>
            <a:pPr algn="ctr"/>
            <a:r>
              <a:rPr lang="en-US" sz="6600" b="1" dirty="0">
                <a:ln w="0"/>
                <a:solidFill>
                  <a:schemeClr val="accent3">
                    <a:lumMod val="60000"/>
                    <a:lumOff val="40000"/>
                  </a:schemeClr>
                </a:solidFill>
                <a:effectLst>
                  <a:outerShdw blurRad="38100" dist="25400" dir="5400000" algn="ctr" rotWithShape="0">
                    <a:srgbClr val="6E747A">
                      <a:alpha val="43000"/>
                    </a:srgbClr>
                  </a:outerShdw>
                </a:effectLst>
                <a:latin typeface="Bahnschrift SemiLight" panose="020B0502040204020203" pitchFamily="34" charset="0"/>
              </a:rPr>
              <a:t>Studying the Scriptures</a:t>
            </a:r>
            <a:endParaRPr lang="en-US" sz="6600" b="1" dirty="0">
              <a:solidFill>
                <a:schemeClr val="accent3">
                  <a:lumMod val="60000"/>
                  <a:lumOff val="40000"/>
                </a:schemeClr>
              </a:solidFill>
              <a:latin typeface="Bahnschrift SemiLight" panose="020B0502040204020203" pitchFamily="34" charset="0"/>
            </a:endParaRPr>
          </a:p>
        </p:txBody>
      </p:sp>
    </p:spTree>
    <p:extLst>
      <p:ext uri="{BB962C8B-B14F-4D97-AF65-F5344CB8AC3E}">
        <p14:creationId xmlns:p14="http://schemas.microsoft.com/office/powerpoint/2010/main" val="2848566702"/>
      </p:ext>
    </p:extLst>
  </p:cSld>
  <p:clrMapOvr>
    <a:masterClrMapping/>
  </p:clrMapOvr>
  <p:transition spd="slow">
    <p:randomBar dir="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877031B-42C2-432A-B0C6-4D886A0E9B23}"/>
              </a:ext>
            </a:extLst>
          </p:cNvPr>
          <p:cNvSpPr/>
          <p:nvPr/>
        </p:nvSpPr>
        <p:spPr>
          <a:xfrm>
            <a:off x="2425148" y="3858037"/>
            <a:ext cx="7010400" cy="1565123"/>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 name="Subtitle 4">
            <a:extLst>
              <a:ext uri="{FF2B5EF4-FFF2-40B4-BE49-F238E27FC236}">
                <a16:creationId xmlns:a16="http://schemas.microsoft.com/office/drawing/2014/main" id="{BC60D550-DCF4-421B-9952-0EB127C0F873}"/>
              </a:ext>
            </a:extLst>
          </p:cNvPr>
          <p:cNvSpPr>
            <a:spLocks noGrp="1"/>
          </p:cNvSpPr>
          <p:nvPr>
            <p:ph type="subTitle" idx="1"/>
          </p:nvPr>
        </p:nvSpPr>
        <p:spPr>
          <a:xfrm>
            <a:off x="9631066" y="420493"/>
            <a:ext cx="2001079" cy="470481"/>
          </a:xfrm>
        </p:spPr>
        <p:txBody>
          <a:bodyPr/>
          <a:lstStyle/>
          <a:p>
            <a:r>
              <a:rPr lang="en-US" b="1" dirty="0">
                <a:solidFill>
                  <a:srgbClr val="002060"/>
                </a:solidFill>
              </a:rPr>
              <a:t>LESSON 5</a:t>
            </a:r>
          </a:p>
        </p:txBody>
      </p:sp>
      <p:sp>
        <p:nvSpPr>
          <p:cNvPr id="2" name="Rectangle 1">
            <a:extLst>
              <a:ext uri="{FF2B5EF4-FFF2-40B4-BE49-F238E27FC236}">
                <a16:creationId xmlns:a16="http://schemas.microsoft.com/office/drawing/2014/main" id="{0869C1C0-ADEA-4909-9AAC-3BFD54F88BB9}"/>
              </a:ext>
            </a:extLst>
          </p:cNvPr>
          <p:cNvSpPr/>
          <p:nvPr/>
        </p:nvSpPr>
        <p:spPr>
          <a:xfrm>
            <a:off x="3902511" y="922865"/>
            <a:ext cx="3538149" cy="492443"/>
          </a:xfrm>
          <a:prstGeom prst="rect">
            <a:avLst/>
          </a:prstGeom>
        </p:spPr>
        <p:txBody>
          <a:bodyPr wrap="none">
            <a:spAutoFit/>
          </a:bodyPr>
          <a:lstStyle/>
          <a:p>
            <a:pPr algn="ctr"/>
            <a:r>
              <a:rPr lang="en-US" sz="2600" b="1" dirty="0">
                <a:solidFill>
                  <a:schemeClr val="bg1"/>
                </a:solidFill>
                <a:latin typeface="Bahnschrift SemiLight SemiConde" panose="020B0502040204020203" pitchFamily="34" charset="0"/>
              </a:rPr>
              <a:t>The aim of scripture study.</a:t>
            </a:r>
          </a:p>
        </p:txBody>
      </p:sp>
      <p:sp>
        <p:nvSpPr>
          <p:cNvPr id="7" name="Rectangle 6">
            <a:extLst>
              <a:ext uri="{FF2B5EF4-FFF2-40B4-BE49-F238E27FC236}">
                <a16:creationId xmlns:a16="http://schemas.microsoft.com/office/drawing/2014/main" id="{6E1E61BD-215C-410A-BF73-D826C59E1E2C}"/>
              </a:ext>
            </a:extLst>
          </p:cNvPr>
          <p:cNvSpPr/>
          <p:nvPr/>
        </p:nvSpPr>
        <p:spPr>
          <a:xfrm>
            <a:off x="1704536" y="1912283"/>
            <a:ext cx="8782927" cy="400110"/>
          </a:xfrm>
          <a:prstGeom prst="rect">
            <a:avLst/>
          </a:prstGeom>
        </p:spPr>
        <p:txBody>
          <a:bodyPr wrap="square">
            <a:spAutoFit/>
          </a:bodyPr>
          <a:lstStyle/>
          <a:p>
            <a:pPr algn="ctr"/>
            <a:r>
              <a:rPr lang="en-US" sz="2000" b="1" dirty="0">
                <a:solidFill>
                  <a:schemeClr val="accent3">
                    <a:lumMod val="60000"/>
                    <a:lumOff val="40000"/>
                  </a:schemeClr>
                </a:solidFill>
              </a:rPr>
              <a:t>Why was it easier to find what you were looking for the second time?</a:t>
            </a:r>
          </a:p>
        </p:txBody>
      </p:sp>
      <p:pic>
        <p:nvPicPr>
          <p:cNvPr id="10" name="Picture 9">
            <a:extLst>
              <a:ext uri="{FF2B5EF4-FFF2-40B4-BE49-F238E27FC236}">
                <a16:creationId xmlns:a16="http://schemas.microsoft.com/office/drawing/2014/main" id="{6DEBB205-FA62-4471-9C4E-1074B3EB30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0934" y="3945832"/>
            <a:ext cx="1050029" cy="1380860"/>
          </a:xfrm>
          <a:prstGeom prst="rect">
            <a:avLst/>
          </a:prstGeom>
        </p:spPr>
      </p:pic>
      <p:sp>
        <p:nvSpPr>
          <p:cNvPr id="12" name="TextBox 11">
            <a:extLst>
              <a:ext uri="{FF2B5EF4-FFF2-40B4-BE49-F238E27FC236}">
                <a16:creationId xmlns:a16="http://schemas.microsoft.com/office/drawing/2014/main" id="{06607334-8AA2-404A-B055-8E1BB17F6503}"/>
              </a:ext>
            </a:extLst>
          </p:cNvPr>
          <p:cNvSpPr txBox="1"/>
          <p:nvPr/>
        </p:nvSpPr>
        <p:spPr>
          <a:xfrm>
            <a:off x="3680170" y="3906076"/>
            <a:ext cx="5950896" cy="1477328"/>
          </a:xfrm>
          <a:prstGeom prst="rect">
            <a:avLst/>
          </a:prstGeom>
          <a:noFill/>
        </p:spPr>
        <p:txBody>
          <a:bodyPr wrap="square" rtlCol="0">
            <a:spAutoFit/>
          </a:bodyPr>
          <a:lstStyle/>
          <a:p>
            <a:r>
              <a:rPr lang="en-US" dirty="0">
                <a:solidFill>
                  <a:schemeClr val="bg1">
                    <a:lumMod val="85000"/>
                    <a:lumOff val="15000"/>
                  </a:schemeClr>
                </a:solidFill>
              </a:rPr>
              <a:t>“One cannot honestly study the scriptures without learning gospel principles because the scriptures have been written to preserve principles” (“The Message of the Old Testament” [address to CES religious educators, Aug. 17, 1979], 3, LDS.org).</a:t>
            </a:r>
          </a:p>
        </p:txBody>
      </p:sp>
      <p:sp>
        <p:nvSpPr>
          <p:cNvPr id="13" name="TextBox 12">
            <a:extLst>
              <a:ext uri="{FF2B5EF4-FFF2-40B4-BE49-F238E27FC236}">
                <a16:creationId xmlns:a16="http://schemas.microsoft.com/office/drawing/2014/main" id="{F3BFC91C-5671-4248-870E-B03784F3ED81}"/>
              </a:ext>
            </a:extLst>
          </p:cNvPr>
          <p:cNvSpPr txBox="1"/>
          <p:nvPr/>
        </p:nvSpPr>
        <p:spPr>
          <a:xfrm>
            <a:off x="2279372" y="3167808"/>
            <a:ext cx="2398645" cy="646331"/>
          </a:xfrm>
          <a:prstGeom prst="rect">
            <a:avLst/>
          </a:prstGeom>
          <a:noFill/>
        </p:spPr>
        <p:txBody>
          <a:bodyPr wrap="square" rtlCol="0">
            <a:spAutoFit/>
          </a:bodyPr>
          <a:lstStyle/>
          <a:p>
            <a:r>
              <a:rPr lang="en-US" b="1" dirty="0"/>
              <a:t>President Marion G. Romney said:</a:t>
            </a:r>
          </a:p>
        </p:txBody>
      </p:sp>
    </p:spTree>
    <p:extLst>
      <p:ext uri="{BB962C8B-B14F-4D97-AF65-F5344CB8AC3E}">
        <p14:creationId xmlns:p14="http://schemas.microsoft.com/office/powerpoint/2010/main" val="3002117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circle(in)">
                                      <p:cBhvr>
                                        <p:cTn id="12" dur="2000"/>
                                        <p:tgtEl>
                                          <p:spTgt spid="13"/>
                                        </p:tgtEl>
                                      </p:cBhvr>
                                    </p:animEffect>
                                  </p:childTnLst>
                                </p:cTn>
                              </p:par>
                              <p:par>
                                <p:cTn id="13" presetID="6" presetClass="entr" presetSubtype="16"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ircle(in)">
                                      <p:cBhvr>
                                        <p:cTn id="15" dur="2000"/>
                                        <p:tgtEl>
                                          <p:spTgt spid="10"/>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circle(in)">
                                      <p:cBhvr>
                                        <p:cTn id="18" dur="2000"/>
                                        <p:tgtEl>
                                          <p:spTgt spid="12"/>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circle(in)">
                                      <p:cBhvr>
                                        <p:cTn id="21"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7" grpId="0"/>
      <p:bldP spid="12"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BC60D550-DCF4-421B-9952-0EB127C0F873}"/>
              </a:ext>
            </a:extLst>
          </p:cNvPr>
          <p:cNvSpPr>
            <a:spLocks noGrp="1"/>
          </p:cNvSpPr>
          <p:nvPr>
            <p:ph type="subTitle" idx="1"/>
          </p:nvPr>
        </p:nvSpPr>
        <p:spPr>
          <a:xfrm>
            <a:off x="9631066" y="420493"/>
            <a:ext cx="2001079" cy="470481"/>
          </a:xfrm>
        </p:spPr>
        <p:txBody>
          <a:bodyPr/>
          <a:lstStyle/>
          <a:p>
            <a:r>
              <a:rPr lang="en-US" b="1" dirty="0">
                <a:solidFill>
                  <a:srgbClr val="002060"/>
                </a:solidFill>
              </a:rPr>
              <a:t>LESSON 5</a:t>
            </a:r>
          </a:p>
        </p:txBody>
      </p:sp>
      <p:sp>
        <p:nvSpPr>
          <p:cNvPr id="2" name="Rectangle 1">
            <a:extLst>
              <a:ext uri="{FF2B5EF4-FFF2-40B4-BE49-F238E27FC236}">
                <a16:creationId xmlns:a16="http://schemas.microsoft.com/office/drawing/2014/main" id="{B25D5559-0645-4C83-B495-9FB6187320CF}"/>
              </a:ext>
            </a:extLst>
          </p:cNvPr>
          <p:cNvSpPr/>
          <p:nvPr/>
        </p:nvSpPr>
        <p:spPr>
          <a:xfrm>
            <a:off x="1665239" y="985499"/>
            <a:ext cx="7325188" cy="400110"/>
          </a:xfrm>
          <a:prstGeom prst="rect">
            <a:avLst/>
          </a:prstGeom>
        </p:spPr>
        <p:txBody>
          <a:bodyPr wrap="square">
            <a:spAutoFit/>
          </a:bodyPr>
          <a:lstStyle/>
          <a:p>
            <a:r>
              <a:rPr lang="en-US" sz="2000" b="1" dirty="0">
                <a:solidFill>
                  <a:schemeClr val="accent3">
                    <a:lumMod val="60000"/>
                    <a:lumOff val="40000"/>
                  </a:schemeClr>
                </a:solidFill>
              </a:rPr>
              <a:t>What should we be looking for as we study the scriptures? </a:t>
            </a:r>
          </a:p>
        </p:txBody>
      </p:sp>
      <p:sp>
        <p:nvSpPr>
          <p:cNvPr id="3" name="Rectangle 2">
            <a:extLst>
              <a:ext uri="{FF2B5EF4-FFF2-40B4-BE49-F238E27FC236}">
                <a16:creationId xmlns:a16="http://schemas.microsoft.com/office/drawing/2014/main" id="{14678155-8475-40F2-BB64-F955EB8EE4A4}"/>
              </a:ext>
            </a:extLst>
          </p:cNvPr>
          <p:cNvSpPr/>
          <p:nvPr/>
        </p:nvSpPr>
        <p:spPr>
          <a:xfrm>
            <a:off x="1665239" y="1440971"/>
            <a:ext cx="2605200" cy="400110"/>
          </a:xfrm>
          <a:prstGeom prst="rect">
            <a:avLst/>
          </a:prstGeom>
        </p:spPr>
        <p:txBody>
          <a:bodyPr wrap="none">
            <a:spAutoFit/>
          </a:bodyPr>
          <a:lstStyle/>
          <a:p>
            <a:r>
              <a:rPr lang="en-US" sz="2000" b="1" dirty="0">
                <a:solidFill>
                  <a:schemeClr val="accent3">
                    <a:lumMod val="60000"/>
                    <a:lumOff val="40000"/>
                  </a:schemeClr>
                </a:solidFill>
              </a:rPr>
              <a:t>What is a principle?</a:t>
            </a:r>
          </a:p>
        </p:txBody>
      </p:sp>
      <p:sp>
        <p:nvSpPr>
          <p:cNvPr id="7" name="Rectangle 6">
            <a:extLst>
              <a:ext uri="{FF2B5EF4-FFF2-40B4-BE49-F238E27FC236}">
                <a16:creationId xmlns:a16="http://schemas.microsoft.com/office/drawing/2014/main" id="{3A400E0D-3B2B-435D-B367-4425163795E3}"/>
              </a:ext>
            </a:extLst>
          </p:cNvPr>
          <p:cNvSpPr/>
          <p:nvPr/>
        </p:nvSpPr>
        <p:spPr>
          <a:xfrm>
            <a:off x="2040835" y="2555225"/>
            <a:ext cx="7325188" cy="175432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9" name="TextBox 8">
            <a:extLst>
              <a:ext uri="{FF2B5EF4-FFF2-40B4-BE49-F238E27FC236}">
                <a16:creationId xmlns:a16="http://schemas.microsoft.com/office/drawing/2014/main" id="{AAD35B84-1ADD-4A41-9A5C-09D319948EEF}"/>
              </a:ext>
            </a:extLst>
          </p:cNvPr>
          <p:cNvSpPr txBox="1"/>
          <p:nvPr/>
        </p:nvSpPr>
        <p:spPr>
          <a:xfrm>
            <a:off x="3415127" y="2568477"/>
            <a:ext cx="5950896" cy="1754326"/>
          </a:xfrm>
          <a:prstGeom prst="rect">
            <a:avLst/>
          </a:prstGeom>
          <a:noFill/>
        </p:spPr>
        <p:txBody>
          <a:bodyPr wrap="square" rtlCol="0">
            <a:spAutoFit/>
          </a:bodyPr>
          <a:lstStyle/>
          <a:p>
            <a:r>
              <a:rPr lang="en-US" b="1" dirty="0">
                <a:solidFill>
                  <a:schemeClr val="bg1">
                    <a:lumMod val="85000"/>
                    <a:lumOff val="15000"/>
                  </a:schemeClr>
                </a:solidFill>
              </a:rPr>
              <a:t>“Principles are concentrated truth, packaged for application to a wide variety of circumstances. A true principle makes decisions clear even under the most confusing and compelling circumstances” (“Acquiring Spiritual Knowledge,” Ensign, Nov. 1993,86).</a:t>
            </a:r>
          </a:p>
        </p:txBody>
      </p:sp>
      <p:pic>
        <p:nvPicPr>
          <p:cNvPr id="10" name="Picture 9">
            <a:extLst>
              <a:ext uri="{FF2B5EF4-FFF2-40B4-BE49-F238E27FC236}">
                <a16:creationId xmlns:a16="http://schemas.microsoft.com/office/drawing/2014/main" id="{34FD49F9-A733-48B6-BF50-6FFC5D8176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3614" y="2644388"/>
            <a:ext cx="1280076" cy="1602504"/>
          </a:xfrm>
          <a:prstGeom prst="rect">
            <a:avLst/>
          </a:prstGeom>
        </p:spPr>
      </p:pic>
      <p:sp>
        <p:nvSpPr>
          <p:cNvPr id="11" name="Rectangle 10">
            <a:extLst>
              <a:ext uri="{FF2B5EF4-FFF2-40B4-BE49-F238E27FC236}">
                <a16:creationId xmlns:a16="http://schemas.microsoft.com/office/drawing/2014/main" id="{BE7E200B-EF6E-4F85-A0E5-FA07E8282093}"/>
              </a:ext>
            </a:extLst>
          </p:cNvPr>
          <p:cNvSpPr/>
          <p:nvPr/>
        </p:nvSpPr>
        <p:spPr>
          <a:xfrm>
            <a:off x="1665239" y="4806211"/>
            <a:ext cx="7796813" cy="707886"/>
          </a:xfrm>
          <a:prstGeom prst="rect">
            <a:avLst/>
          </a:prstGeom>
        </p:spPr>
        <p:txBody>
          <a:bodyPr wrap="square">
            <a:spAutoFit/>
          </a:bodyPr>
          <a:lstStyle/>
          <a:p>
            <a:pPr algn="ctr"/>
            <a:r>
              <a:rPr lang="en-US" sz="2000" b="1" dirty="0">
                <a:solidFill>
                  <a:schemeClr val="accent3">
                    <a:lumMod val="60000"/>
                    <a:lumOff val="40000"/>
                  </a:schemeClr>
                </a:solidFill>
              </a:rPr>
              <a:t>According to Elder Scott, what is a principle? Why is finding principles in the scriptures so important?</a:t>
            </a:r>
          </a:p>
        </p:txBody>
      </p:sp>
    </p:spTree>
    <p:extLst>
      <p:ext uri="{BB962C8B-B14F-4D97-AF65-F5344CB8AC3E}">
        <p14:creationId xmlns:p14="http://schemas.microsoft.com/office/powerpoint/2010/main" val="360542858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down)">
                                      <p:cBhvr>
                                        <p:cTn id="3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7" grpId="0" animBg="1"/>
      <p:bldP spid="9"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BC60D550-DCF4-421B-9952-0EB127C0F873}"/>
              </a:ext>
            </a:extLst>
          </p:cNvPr>
          <p:cNvSpPr>
            <a:spLocks noGrp="1"/>
          </p:cNvSpPr>
          <p:nvPr>
            <p:ph type="subTitle" idx="1"/>
          </p:nvPr>
        </p:nvSpPr>
        <p:spPr>
          <a:xfrm>
            <a:off x="9631066" y="420493"/>
            <a:ext cx="2001079" cy="470481"/>
          </a:xfrm>
        </p:spPr>
        <p:txBody>
          <a:bodyPr/>
          <a:lstStyle/>
          <a:p>
            <a:r>
              <a:rPr lang="en-US" b="1" dirty="0">
                <a:solidFill>
                  <a:srgbClr val="002060"/>
                </a:solidFill>
              </a:rPr>
              <a:t>LESSON 5</a:t>
            </a:r>
          </a:p>
        </p:txBody>
      </p:sp>
      <p:sp>
        <p:nvSpPr>
          <p:cNvPr id="3" name="Rectangle 2">
            <a:extLst>
              <a:ext uri="{FF2B5EF4-FFF2-40B4-BE49-F238E27FC236}">
                <a16:creationId xmlns:a16="http://schemas.microsoft.com/office/drawing/2014/main" id="{235237FA-F3D1-49BF-B34A-182A6C1B5CE1}"/>
              </a:ext>
            </a:extLst>
          </p:cNvPr>
          <p:cNvSpPr/>
          <p:nvPr/>
        </p:nvSpPr>
        <p:spPr>
          <a:xfrm>
            <a:off x="2027581" y="1027860"/>
            <a:ext cx="7487478" cy="492443"/>
          </a:xfrm>
          <a:prstGeom prst="rect">
            <a:avLst/>
          </a:prstGeom>
        </p:spPr>
        <p:txBody>
          <a:bodyPr wrap="square">
            <a:spAutoFit/>
          </a:bodyPr>
          <a:lstStyle/>
          <a:p>
            <a:r>
              <a:rPr lang="en-US" sz="2600" b="1" dirty="0">
                <a:solidFill>
                  <a:schemeClr val="bg1"/>
                </a:solidFill>
                <a:latin typeface="Bahnschrift SemiLight SemiConde" panose="020B0502040204020203" pitchFamily="34" charset="0"/>
              </a:rPr>
              <a:t>Understanding the context and content of the scriptures.</a:t>
            </a:r>
          </a:p>
        </p:txBody>
      </p:sp>
      <p:sp>
        <p:nvSpPr>
          <p:cNvPr id="9" name="Rectangle 8">
            <a:extLst>
              <a:ext uri="{FF2B5EF4-FFF2-40B4-BE49-F238E27FC236}">
                <a16:creationId xmlns:a16="http://schemas.microsoft.com/office/drawing/2014/main" id="{FD163F1F-0971-4FC0-854E-6541AFCD1BC4}"/>
              </a:ext>
            </a:extLst>
          </p:cNvPr>
          <p:cNvSpPr/>
          <p:nvPr/>
        </p:nvSpPr>
        <p:spPr>
          <a:xfrm>
            <a:off x="1983704" y="2155951"/>
            <a:ext cx="7487477" cy="707886"/>
          </a:xfrm>
          <a:prstGeom prst="rect">
            <a:avLst/>
          </a:prstGeom>
        </p:spPr>
        <p:txBody>
          <a:bodyPr wrap="square">
            <a:spAutoFit/>
          </a:bodyPr>
          <a:lstStyle/>
          <a:p>
            <a:pPr algn="ctr"/>
            <a:r>
              <a:rPr lang="en-US" sz="2000" b="1" dirty="0">
                <a:solidFill>
                  <a:schemeClr val="tx2">
                    <a:lumMod val="75000"/>
                  </a:schemeClr>
                </a:solidFill>
              </a:rPr>
              <a:t>What must you do before you can use this object for its intended purpose?</a:t>
            </a:r>
          </a:p>
        </p:txBody>
      </p:sp>
      <p:sp>
        <p:nvSpPr>
          <p:cNvPr id="10" name="Rectangle 9">
            <a:extLst>
              <a:ext uri="{FF2B5EF4-FFF2-40B4-BE49-F238E27FC236}">
                <a16:creationId xmlns:a16="http://schemas.microsoft.com/office/drawing/2014/main" id="{2698DA3F-B676-4DA8-9192-5BDE3603B780}"/>
              </a:ext>
            </a:extLst>
          </p:cNvPr>
          <p:cNvSpPr/>
          <p:nvPr/>
        </p:nvSpPr>
        <p:spPr>
          <a:xfrm>
            <a:off x="3947148" y="2771504"/>
            <a:ext cx="3560590" cy="400110"/>
          </a:xfrm>
          <a:prstGeom prst="rect">
            <a:avLst/>
          </a:prstGeom>
        </p:spPr>
        <p:txBody>
          <a:bodyPr wrap="none">
            <a:spAutoFit/>
          </a:bodyPr>
          <a:lstStyle/>
          <a:p>
            <a:r>
              <a:rPr lang="en-US" sz="2000" b="1" dirty="0">
                <a:solidFill>
                  <a:schemeClr val="bg1">
                    <a:lumMod val="85000"/>
                    <a:lumOff val="15000"/>
                  </a:schemeClr>
                </a:solidFill>
              </a:rPr>
              <a:t>Remove the outer </a:t>
            </a:r>
            <a:r>
              <a:rPr lang="en-US" sz="2000" b="1" dirty="0">
                <a:solidFill>
                  <a:schemeClr val="bg1">
                    <a:lumMod val="95000"/>
                    <a:lumOff val="5000"/>
                  </a:schemeClr>
                </a:solidFill>
              </a:rPr>
              <a:t>covering</a:t>
            </a:r>
          </a:p>
        </p:txBody>
      </p:sp>
      <p:sp>
        <p:nvSpPr>
          <p:cNvPr id="11" name="Rectangle 10">
            <a:extLst>
              <a:ext uri="{FF2B5EF4-FFF2-40B4-BE49-F238E27FC236}">
                <a16:creationId xmlns:a16="http://schemas.microsoft.com/office/drawing/2014/main" id="{0FDB73E2-140F-4D06-A16A-36FD2C33F81D}"/>
              </a:ext>
            </a:extLst>
          </p:cNvPr>
          <p:cNvSpPr/>
          <p:nvPr/>
        </p:nvSpPr>
        <p:spPr>
          <a:xfrm>
            <a:off x="3026017" y="3557753"/>
            <a:ext cx="5490606" cy="400110"/>
          </a:xfrm>
          <a:prstGeom prst="rect">
            <a:avLst/>
          </a:prstGeom>
        </p:spPr>
        <p:txBody>
          <a:bodyPr wrap="none">
            <a:spAutoFit/>
          </a:bodyPr>
          <a:lstStyle/>
          <a:p>
            <a:r>
              <a:rPr lang="en-US" sz="2000" b="1" dirty="0">
                <a:solidFill>
                  <a:schemeClr val="tx2">
                    <a:lumMod val="75000"/>
                  </a:schemeClr>
                </a:solidFill>
              </a:rPr>
              <a:t> What is the purpose of the outer covering?</a:t>
            </a:r>
          </a:p>
        </p:txBody>
      </p:sp>
      <p:sp>
        <p:nvSpPr>
          <p:cNvPr id="12" name="Rectangle 11">
            <a:extLst>
              <a:ext uri="{FF2B5EF4-FFF2-40B4-BE49-F238E27FC236}">
                <a16:creationId xmlns:a16="http://schemas.microsoft.com/office/drawing/2014/main" id="{CDB070C2-A17A-492D-B48F-41688D9460AF}"/>
              </a:ext>
            </a:extLst>
          </p:cNvPr>
          <p:cNvSpPr/>
          <p:nvPr/>
        </p:nvSpPr>
        <p:spPr>
          <a:xfrm>
            <a:off x="3303336" y="4143947"/>
            <a:ext cx="4935967" cy="400110"/>
          </a:xfrm>
          <a:prstGeom prst="rect">
            <a:avLst/>
          </a:prstGeom>
        </p:spPr>
        <p:txBody>
          <a:bodyPr wrap="none">
            <a:spAutoFit/>
          </a:bodyPr>
          <a:lstStyle/>
          <a:p>
            <a:r>
              <a:rPr lang="en-US" sz="2000" b="1" dirty="0">
                <a:solidFill>
                  <a:schemeClr val="bg1">
                    <a:lumMod val="95000"/>
                    <a:lumOff val="5000"/>
                  </a:schemeClr>
                </a:solidFill>
              </a:rPr>
              <a:t>To preserve and transport the contents</a:t>
            </a:r>
          </a:p>
        </p:txBody>
      </p:sp>
    </p:spTree>
    <p:extLst>
      <p:ext uri="{BB962C8B-B14F-4D97-AF65-F5344CB8AC3E}">
        <p14:creationId xmlns:p14="http://schemas.microsoft.com/office/powerpoint/2010/main" val="330962893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circle(in)">
                                      <p:cBhvr>
                                        <p:cTn id="19" dur="20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2688C5C-F18A-4259-B714-47D19358FC73}"/>
              </a:ext>
            </a:extLst>
          </p:cNvPr>
          <p:cNvSpPr>
            <a:spLocks noGrp="1"/>
          </p:cNvSpPr>
          <p:nvPr>
            <p:ph type="ctrTitle"/>
          </p:nvPr>
        </p:nvSpPr>
        <p:spPr>
          <a:xfrm>
            <a:off x="1738051" y="1596901"/>
            <a:ext cx="5974714" cy="3359412"/>
          </a:xfrm>
        </p:spPr>
        <p:txBody>
          <a:bodyPr>
            <a:normAutofit fontScale="90000"/>
          </a:bodyPr>
          <a:lstStyle/>
          <a:p>
            <a:pPr algn="ctr"/>
            <a:br>
              <a:rPr lang="en-US" dirty="0">
                <a:ln w="0"/>
                <a:solidFill>
                  <a:schemeClr val="accent1"/>
                </a:solidFill>
                <a:effectLst>
                  <a:outerShdw blurRad="38100" dist="25400" dir="5400000" algn="ctr" rotWithShape="0">
                    <a:srgbClr val="6E747A">
                      <a:alpha val="43000"/>
                    </a:srgbClr>
                  </a:outerShdw>
                </a:effectLst>
              </a:rPr>
            </a:br>
            <a:br>
              <a:rPr lang="en-US" dirty="0">
                <a:ln w="0"/>
                <a:solidFill>
                  <a:schemeClr val="accent1"/>
                </a:solidFill>
                <a:effectLst>
                  <a:outerShdw blurRad="38100" dist="25400" dir="5400000" algn="ctr" rotWithShape="0">
                    <a:srgbClr val="6E747A">
                      <a:alpha val="43000"/>
                    </a:srgbClr>
                  </a:outerShdw>
                </a:effectLst>
              </a:rPr>
            </a:br>
            <a:br>
              <a:rPr lang="en-US" dirty="0">
                <a:ln w="0"/>
                <a:solidFill>
                  <a:schemeClr val="accent1"/>
                </a:solidFill>
                <a:effectLst>
                  <a:outerShdw blurRad="38100" dist="25400" dir="5400000" algn="ctr" rotWithShape="0">
                    <a:srgbClr val="6E747A">
                      <a:alpha val="43000"/>
                    </a:srgbClr>
                  </a:outerShdw>
                </a:effectLst>
              </a:rPr>
            </a:br>
            <a:endParaRPr lang="en-US" dirty="0">
              <a:ln w="0"/>
              <a:solidFill>
                <a:schemeClr val="accent1"/>
              </a:solidFill>
              <a:effectLst>
                <a:outerShdw blurRad="38100" dist="25400" dir="5400000" algn="ctr" rotWithShape="0">
                  <a:srgbClr val="6E747A">
                    <a:alpha val="43000"/>
                  </a:srgbClr>
                </a:outerShdw>
              </a:effectLst>
            </a:endParaRPr>
          </a:p>
        </p:txBody>
      </p:sp>
      <p:sp>
        <p:nvSpPr>
          <p:cNvPr id="5" name="Subtitle 4">
            <a:extLst>
              <a:ext uri="{FF2B5EF4-FFF2-40B4-BE49-F238E27FC236}">
                <a16:creationId xmlns:a16="http://schemas.microsoft.com/office/drawing/2014/main" id="{BC60D550-DCF4-421B-9952-0EB127C0F873}"/>
              </a:ext>
            </a:extLst>
          </p:cNvPr>
          <p:cNvSpPr>
            <a:spLocks noGrp="1"/>
          </p:cNvSpPr>
          <p:nvPr>
            <p:ph type="subTitle" idx="1"/>
          </p:nvPr>
        </p:nvSpPr>
        <p:spPr>
          <a:xfrm>
            <a:off x="9631066" y="420493"/>
            <a:ext cx="2001079" cy="470481"/>
          </a:xfrm>
        </p:spPr>
        <p:txBody>
          <a:bodyPr/>
          <a:lstStyle/>
          <a:p>
            <a:r>
              <a:rPr lang="en-US" b="1" dirty="0">
                <a:solidFill>
                  <a:srgbClr val="002060"/>
                </a:solidFill>
              </a:rPr>
              <a:t>LESSON 5</a:t>
            </a:r>
          </a:p>
        </p:txBody>
      </p:sp>
      <p:sp>
        <p:nvSpPr>
          <p:cNvPr id="2" name="Rectangle 1">
            <a:extLst>
              <a:ext uri="{FF2B5EF4-FFF2-40B4-BE49-F238E27FC236}">
                <a16:creationId xmlns:a16="http://schemas.microsoft.com/office/drawing/2014/main" id="{448B82FD-0A80-405E-A33C-7654C66AC3E0}"/>
              </a:ext>
            </a:extLst>
          </p:cNvPr>
          <p:cNvSpPr/>
          <p:nvPr/>
        </p:nvSpPr>
        <p:spPr>
          <a:xfrm>
            <a:off x="715617" y="1305341"/>
            <a:ext cx="10429462" cy="4247317"/>
          </a:xfrm>
          <a:prstGeom prst="rect">
            <a:avLst/>
          </a:prstGeom>
        </p:spPr>
        <p:txBody>
          <a:bodyPr wrap="square">
            <a:spAutoFit/>
          </a:bodyPr>
          <a:lstStyle/>
          <a:p>
            <a:pPr algn="just" fontAlgn="base"/>
            <a:r>
              <a:rPr lang="en-US" dirty="0">
                <a:latin typeface="Palatino"/>
              </a:rPr>
              <a:t>O God, where art thou? And where is the pavilion that covereth thy hiding place?</a:t>
            </a:r>
          </a:p>
          <a:p>
            <a:pPr algn="just" fontAlgn="base"/>
            <a:r>
              <a:rPr lang="en-US" b="1" dirty="0">
                <a:latin typeface="Palatino"/>
              </a:rPr>
              <a:t>2 </a:t>
            </a:r>
            <a:r>
              <a:rPr lang="en-US" dirty="0">
                <a:latin typeface="Palatino"/>
              </a:rPr>
              <a:t>How long shall thy hand be stayed, and thine eye, yea thy pure eye, behold from the eternal </a:t>
            </a:r>
          </a:p>
          <a:p>
            <a:pPr algn="just" fontAlgn="base"/>
            <a:r>
              <a:rPr lang="en-US" dirty="0">
                <a:latin typeface="Palatino"/>
              </a:rPr>
              <a:t>heavens the wrongs of thy people and of thy servants, and thine ear be penetrated with their cries?</a:t>
            </a:r>
          </a:p>
          <a:p>
            <a:pPr algn="just" fontAlgn="base"/>
            <a:r>
              <a:rPr lang="en-US" b="1" dirty="0">
                <a:latin typeface="Palatino"/>
              </a:rPr>
              <a:t>3 </a:t>
            </a:r>
            <a:r>
              <a:rPr lang="en-US" dirty="0">
                <a:latin typeface="Palatino"/>
              </a:rPr>
              <a:t>Yea, O Lord, how long shall they suffer these wrongs and unlawful oppressions, before thine heart shall be softened toward them, and thy bowels be moved with compassion toward them?</a:t>
            </a:r>
          </a:p>
          <a:p>
            <a:pPr algn="just" fontAlgn="base"/>
            <a:r>
              <a:rPr lang="en-US" b="1" dirty="0">
                <a:latin typeface="Palatino"/>
              </a:rPr>
              <a:t>4 </a:t>
            </a:r>
            <a:r>
              <a:rPr lang="en-US" dirty="0">
                <a:latin typeface="Palatino"/>
              </a:rPr>
              <a:t>O Lord God Almighty, maker of heaven, earth, and seas, and of all things that in them are, and who controllest and subjectest the devil, and the dark and benighted dominion of Sheol—stretch forth thy hand; let thine eye pierce; let thy pavilion be taken up; let thy hiding place no longer be covered; let thine ear be inclined; let thine heart be softened, and thy bowels moved with </a:t>
            </a:r>
          </a:p>
          <a:p>
            <a:pPr algn="just" fontAlgn="base"/>
            <a:r>
              <a:rPr lang="en-US" dirty="0">
                <a:latin typeface="Palatino"/>
              </a:rPr>
              <a:t>compassion toward us.</a:t>
            </a:r>
          </a:p>
          <a:p>
            <a:pPr algn="just" fontAlgn="base"/>
            <a:r>
              <a:rPr lang="en-US" b="1" dirty="0">
                <a:latin typeface="Palatino"/>
              </a:rPr>
              <a:t>5 </a:t>
            </a:r>
            <a:r>
              <a:rPr lang="en-US" dirty="0">
                <a:latin typeface="Palatino"/>
              </a:rPr>
              <a:t>Let thine anger be kindled against our enemies; and, in the fury of thine heart, with thy sword </a:t>
            </a:r>
          </a:p>
          <a:p>
            <a:pPr algn="just" fontAlgn="base"/>
            <a:r>
              <a:rPr lang="en-US" dirty="0">
                <a:latin typeface="Palatino"/>
              </a:rPr>
              <a:t>avenge us of our wrongs.</a:t>
            </a:r>
          </a:p>
          <a:p>
            <a:pPr algn="just" fontAlgn="base"/>
            <a:r>
              <a:rPr lang="en-US" b="1" dirty="0">
                <a:latin typeface="Palatino"/>
              </a:rPr>
              <a:t>6 </a:t>
            </a:r>
            <a:r>
              <a:rPr lang="en-US" dirty="0">
                <a:latin typeface="Palatino"/>
              </a:rPr>
              <a:t>Remember thy suffering saints, O our God; and thy servants will rejoice in thy name forever.</a:t>
            </a:r>
          </a:p>
          <a:p>
            <a:pPr algn="just" fontAlgn="base"/>
            <a:r>
              <a:rPr lang="en-US" b="1" dirty="0">
                <a:latin typeface="Palatino"/>
              </a:rPr>
              <a:t>7 </a:t>
            </a:r>
            <a:r>
              <a:rPr lang="en-US" dirty="0">
                <a:latin typeface="Palatino"/>
              </a:rPr>
              <a:t>My son, peace be unto thy soul; thine adversity and thine afflictions shall be but a small moment;</a:t>
            </a:r>
          </a:p>
          <a:p>
            <a:pPr algn="just" fontAlgn="base"/>
            <a:r>
              <a:rPr lang="en-US" b="1" dirty="0">
                <a:latin typeface="Palatino"/>
              </a:rPr>
              <a:t>8 </a:t>
            </a:r>
            <a:r>
              <a:rPr lang="en-US" dirty="0">
                <a:latin typeface="Palatino"/>
              </a:rPr>
              <a:t>And then, if thou endure it well, God shall exalt thee on high; thou shalt triumph over all thy foes.</a:t>
            </a:r>
            <a:endParaRPr lang="en-US" b="0" i="0" dirty="0">
              <a:effectLst/>
              <a:latin typeface="Palatino"/>
            </a:endParaRPr>
          </a:p>
        </p:txBody>
      </p:sp>
      <p:sp>
        <p:nvSpPr>
          <p:cNvPr id="3" name="TextBox 2">
            <a:extLst>
              <a:ext uri="{FF2B5EF4-FFF2-40B4-BE49-F238E27FC236}">
                <a16:creationId xmlns:a16="http://schemas.microsoft.com/office/drawing/2014/main" id="{9F18D8A5-3BAD-4266-B9B6-AD150D29EA7D}"/>
              </a:ext>
            </a:extLst>
          </p:cNvPr>
          <p:cNvSpPr txBox="1"/>
          <p:nvPr/>
        </p:nvSpPr>
        <p:spPr>
          <a:xfrm>
            <a:off x="715617" y="759451"/>
            <a:ext cx="4611756" cy="400110"/>
          </a:xfrm>
          <a:prstGeom prst="rect">
            <a:avLst/>
          </a:prstGeom>
          <a:noFill/>
        </p:spPr>
        <p:txBody>
          <a:bodyPr wrap="square" rtlCol="0">
            <a:spAutoFit/>
          </a:bodyPr>
          <a:lstStyle/>
          <a:p>
            <a:r>
              <a:rPr lang="en-US" sz="2000" b="1" dirty="0">
                <a:solidFill>
                  <a:srgbClr val="FFC000"/>
                </a:solidFill>
              </a:rPr>
              <a:t>Doctrine and Covenants 121:1-8</a:t>
            </a:r>
          </a:p>
        </p:txBody>
      </p:sp>
    </p:spTree>
    <p:extLst>
      <p:ext uri="{BB962C8B-B14F-4D97-AF65-F5344CB8AC3E}">
        <p14:creationId xmlns:p14="http://schemas.microsoft.com/office/powerpoint/2010/main" val="145512944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BC60D550-DCF4-421B-9952-0EB127C0F873}"/>
              </a:ext>
            </a:extLst>
          </p:cNvPr>
          <p:cNvSpPr>
            <a:spLocks noGrp="1"/>
          </p:cNvSpPr>
          <p:nvPr>
            <p:ph type="subTitle" idx="1"/>
          </p:nvPr>
        </p:nvSpPr>
        <p:spPr>
          <a:xfrm>
            <a:off x="9631066" y="420493"/>
            <a:ext cx="2001079" cy="470481"/>
          </a:xfrm>
        </p:spPr>
        <p:txBody>
          <a:bodyPr/>
          <a:lstStyle/>
          <a:p>
            <a:r>
              <a:rPr lang="en-US" b="1" dirty="0">
                <a:solidFill>
                  <a:srgbClr val="002060"/>
                </a:solidFill>
              </a:rPr>
              <a:t>LESSON 5</a:t>
            </a:r>
          </a:p>
        </p:txBody>
      </p:sp>
      <p:sp>
        <p:nvSpPr>
          <p:cNvPr id="7" name="Rectangle 6">
            <a:extLst>
              <a:ext uri="{FF2B5EF4-FFF2-40B4-BE49-F238E27FC236}">
                <a16:creationId xmlns:a16="http://schemas.microsoft.com/office/drawing/2014/main" id="{F9BA2804-7498-444A-B4FF-EE25406791EC}"/>
              </a:ext>
            </a:extLst>
          </p:cNvPr>
          <p:cNvSpPr/>
          <p:nvPr/>
        </p:nvSpPr>
        <p:spPr>
          <a:xfrm>
            <a:off x="1298714" y="1999315"/>
            <a:ext cx="8918712" cy="707886"/>
          </a:xfrm>
          <a:prstGeom prst="rect">
            <a:avLst/>
          </a:prstGeom>
        </p:spPr>
        <p:txBody>
          <a:bodyPr wrap="square">
            <a:spAutoFit/>
          </a:bodyPr>
          <a:lstStyle/>
          <a:p>
            <a:pPr algn="ctr"/>
            <a:r>
              <a:rPr lang="en-US" sz="2000" b="1" dirty="0">
                <a:solidFill>
                  <a:schemeClr val="tx2">
                    <a:lumMod val="75000"/>
                  </a:schemeClr>
                </a:solidFill>
              </a:rPr>
              <a:t>How does knowing that Joseph Smith had been imprisoned in Liberty Jail for months help us better understand these verses?</a:t>
            </a:r>
          </a:p>
        </p:txBody>
      </p:sp>
      <p:sp>
        <p:nvSpPr>
          <p:cNvPr id="9" name="Rectangle 8">
            <a:extLst>
              <a:ext uri="{FF2B5EF4-FFF2-40B4-BE49-F238E27FC236}">
                <a16:creationId xmlns:a16="http://schemas.microsoft.com/office/drawing/2014/main" id="{33E88EF2-53A2-450A-AF2F-AC63278F6B2E}"/>
              </a:ext>
            </a:extLst>
          </p:cNvPr>
          <p:cNvSpPr/>
          <p:nvPr/>
        </p:nvSpPr>
        <p:spPr>
          <a:xfrm>
            <a:off x="1683026" y="3857506"/>
            <a:ext cx="8150087" cy="707886"/>
          </a:xfrm>
          <a:prstGeom prst="rect">
            <a:avLst/>
          </a:prstGeom>
        </p:spPr>
        <p:txBody>
          <a:bodyPr wrap="square">
            <a:spAutoFit/>
          </a:bodyPr>
          <a:lstStyle/>
          <a:p>
            <a:pPr algn="ctr"/>
            <a:r>
              <a:rPr lang="en-US" sz="2000" b="1" dirty="0">
                <a:solidFill>
                  <a:schemeClr val="tx2">
                    <a:lumMod val="75000"/>
                  </a:schemeClr>
                </a:solidFill>
              </a:rPr>
              <a:t>How does knowing this definition help you better understand this verse?</a:t>
            </a:r>
          </a:p>
        </p:txBody>
      </p:sp>
    </p:spTree>
    <p:extLst>
      <p:ext uri="{BB962C8B-B14F-4D97-AF65-F5344CB8AC3E}">
        <p14:creationId xmlns:p14="http://schemas.microsoft.com/office/powerpoint/2010/main" val="55697462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BC60D550-DCF4-421B-9952-0EB127C0F873}"/>
              </a:ext>
            </a:extLst>
          </p:cNvPr>
          <p:cNvSpPr>
            <a:spLocks noGrp="1"/>
          </p:cNvSpPr>
          <p:nvPr>
            <p:ph type="subTitle" idx="1"/>
          </p:nvPr>
        </p:nvSpPr>
        <p:spPr>
          <a:xfrm>
            <a:off x="9631066" y="420493"/>
            <a:ext cx="2001079" cy="470481"/>
          </a:xfrm>
        </p:spPr>
        <p:txBody>
          <a:bodyPr/>
          <a:lstStyle/>
          <a:p>
            <a:r>
              <a:rPr lang="en-US" b="1" dirty="0">
                <a:solidFill>
                  <a:srgbClr val="002060"/>
                </a:solidFill>
              </a:rPr>
              <a:t>LESSON 5</a:t>
            </a:r>
          </a:p>
        </p:txBody>
      </p:sp>
      <p:sp>
        <p:nvSpPr>
          <p:cNvPr id="2" name="Rectangle 1">
            <a:extLst>
              <a:ext uri="{FF2B5EF4-FFF2-40B4-BE49-F238E27FC236}">
                <a16:creationId xmlns:a16="http://schemas.microsoft.com/office/drawing/2014/main" id="{8606E6DF-2EDA-4711-BB73-83EC31CAEF60}"/>
              </a:ext>
            </a:extLst>
          </p:cNvPr>
          <p:cNvSpPr/>
          <p:nvPr/>
        </p:nvSpPr>
        <p:spPr>
          <a:xfrm>
            <a:off x="3521923" y="706308"/>
            <a:ext cx="4735592" cy="492443"/>
          </a:xfrm>
          <a:prstGeom prst="rect">
            <a:avLst/>
          </a:prstGeom>
        </p:spPr>
        <p:txBody>
          <a:bodyPr wrap="none">
            <a:spAutoFit/>
          </a:bodyPr>
          <a:lstStyle/>
          <a:p>
            <a:r>
              <a:rPr lang="en-US" sz="2600" b="1" dirty="0">
                <a:solidFill>
                  <a:schemeClr val="bg1"/>
                </a:solidFill>
                <a:latin typeface="Bahnschrift SemiLight SemiConde" panose="020B0502040204020203" pitchFamily="34" charset="0"/>
              </a:rPr>
              <a:t>Identifying doctrines and principles.</a:t>
            </a:r>
          </a:p>
        </p:txBody>
      </p:sp>
      <p:sp>
        <p:nvSpPr>
          <p:cNvPr id="9" name="Rectangle 8">
            <a:extLst>
              <a:ext uri="{FF2B5EF4-FFF2-40B4-BE49-F238E27FC236}">
                <a16:creationId xmlns:a16="http://schemas.microsoft.com/office/drawing/2014/main" id="{01B085B0-EF06-4F0D-A8C0-EFF1B137B29A}"/>
              </a:ext>
            </a:extLst>
          </p:cNvPr>
          <p:cNvSpPr/>
          <p:nvPr/>
        </p:nvSpPr>
        <p:spPr>
          <a:xfrm>
            <a:off x="2557671" y="1879362"/>
            <a:ext cx="7204307" cy="164571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0" name="TextBox 9">
            <a:extLst>
              <a:ext uri="{FF2B5EF4-FFF2-40B4-BE49-F238E27FC236}">
                <a16:creationId xmlns:a16="http://schemas.microsoft.com/office/drawing/2014/main" id="{08D5975F-EC77-43DC-A40C-BAFEDA33AFD8}"/>
              </a:ext>
            </a:extLst>
          </p:cNvPr>
          <p:cNvSpPr txBox="1"/>
          <p:nvPr/>
        </p:nvSpPr>
        <p:spPr>
          <a:xfrm>
            <a:off x="3811082" y="1918250"/>
            <a:ext cx="5950896" cy="1477328"/>
          </a:xfrm>
          <a:prstGeom prst="rect">
            <a:avLst/>
          </a:prstGeom>
          <a:noFill/>
        </p:spPr>
        <p:txBody>
          <a:bodyPr wrap="square" rtlCol="0">
            <a:spAutoFit/>
          </a:bodyPr>
          <a:lstStyle/>
          <a:p>
            <a:r>
              <a:rPr lang="en-US" b="1" dirty="0">
                <a:solidFill>
                  <a:schemeClr val="bg1">
                    <a:lumMod val="85000"/>
                    <a:lumOff val="15000"/>
                  </a:schemeClr>
                </a:solidFill>
              </a:rPr>
              <a:t>“As you seek spiritual knowledge, search for principles. Carefully separate them from the detail used to explain them. … It is worth great effort to organize the truth we gather to simple statements of principle” (“Acquiring Spiritual Knowledge,”86).</a:t>
            </a:r>
          </a:p>
        </p:txBody>
      </p:sp>
      <p:pic>
        <p:nvPicPr>
          <p:cNvPr id="11" name="Picture 10">
            <a:extLst>
              <a:ext uri="{FF2B5EF4-FFF2-40B4-BE49-F238E27FC236}">
                <a16:creationId xmlns:a16="http://schemas.microsoft.com/office/drawing/2014/main" id="{B8658563-89E3-4A2E-ADB3-647474D0A6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1970" y="1971258"/>
            <a:ext cx="1139926" cy="1427053"/>
          </a:xfrm>
          <a:prstGeom prst="rect">
            <a:avLst/>
          </a:prstGeom>
        </p:spPr>
      </p:pic>
      <p:sp>
        <p:nvSpPr>
          <p:cNvPr id="7" name="Rectangle 6">
            <a:extLst>
              <a:ext uri="{FF2B5EF4-FFF2-40B4-BE49-F238E27FC236}">
                <a16:creationId xmlns:a16="http://schemas.microsoft.com/office/drawing/2014/main" id="{8A80D5DA-D15C-4611-8023-DE7B11987946}"/>
              </a:ext>
            </a:extLst>
          </p:cNvPr>
          <p:cNvSpPr/>
          <p:nvPr/>
        </p:nvSpPr>
        <p:spPr>
          <a:xfrm>
            <a:off x="1249088" y="3851746"/>
            <a:ext cx="9564685" cy="707886"/>
          </a:xfrm>
          <a:prstGeom prst="rect">
            <a:avLst/>
          </a:prstGeom>
        </p:spPr>
        <p:txBody>
          <a:bodyPr wrap="square">
            <a:spAutoFit/>
          </a:bodyPr>
          <a:lstStyle/>
          <a:p>
            <a:pPr algn="ctr"/>
            <a:r>
              <a:rPr lang="en-US" sz="2000" b="1" dirty="0">
                <a:solidFill>
                  <a:schemeClr val="tx2">
                    <a:lumMod val="50000"/>
                  </a:schemeClr>
                </a:solidFill>
              </a:rPr>
              <a:t>What phrases did Elder Scott use to describe the process of identifying truths in the scriptures?</a:t>
            </a:r>
          </a:p>
        </p:txBody>
      </p:sp>
      <p:sp>
        <p:nvSpPr>
          <p:cNvPr id="12" name="Rectangle 11">
            <a:extLst>
              <a:ext uri="{FF2B5EF4-FFF2-40B4-BE49-F238E27FC236}">
                <a16:creationId xmlns:a16="http://schemas.microsoft.com/office/drawing/2014/main" id="{CB78A4CE-DB20-46D1-B002-7D660D3BD5DD}"/>
              </a:ext>
            </a:extLst>
          </p:cNvPr>
          <p:cNvSpPr/>
          <p:nvPr/>
        </p:nvSpPr>
        <p:spPr>
          <a:xfrm>
            <a:off x="2875719" y="4563134"/>
            <a:ext cx="6096000" cy="707886"/>
          </a:xfrm>
          <a:prstGeom prst="rect">
            <a:avLst/>
          </a:prstGeom>
        </p:spPr>
        <p:txBody>
          <a:bodyPr>
            <a:spAutoFit/>
          </a:bodyPr>
          <a:lstStyle/>
          <a:p>
            <a:pPr algn="ctr"/>
            <a:r>
              <a:rPr lang="en-US" sz="2000" b="1" dirty="0">
                <a:solidFill>
                  <a:schemeClr val="bg1"/>
                </a:solidFill>
              </a:rPr>
              <a:t>“organize the truth we gather to simple statements of principle.” </a:t>
            </a:r>
          </a:p>
        </p:txBody>
      </p:sp>
      <p:sp>
        <p:nvSpPr>
          <p:cNvPr id="13" name="Rectangle 12">
            <a:extLst>
              <a:ext uri="{FF2B5EF4-FFF2-40B4-BE49-F238E27FC236}">
                <a16:creationId xmlns:a16="http://schemas.microsoft.com/office/drawing/2014/main" id="{5EDCD4A1-FBB1-49CB-AEDE-DE848D4AA655}"/>
              </a:ext>
            </a:extLst>
          </p:cNvPr>
          <p:cNvSpPr/>
          <p:nvPr/>
        </p:nvSpPr>
        <p:spPr>
          <a:xfrm>
            <a:off x="1249088" y="5433020"/>
            <a:ext cx="9564684" cy="707886"/>
          </a:xfrm>
          <a:prstGeom prst="rect">
            <a:avLst/>
          </a:prstGeom>
        </p:spPr>
        <p:txBody>
          <a:bodyPr wrap="square">
            <a:spAutoFit/>
          </a:bodyPr>
          <a:lstStyle/>
          <a:p>
            <a:pPr algn="ctr"/>
            <a:r>
              <a:rPr lang="en-US" sz="2000" b="1" dirty="0">
                <a:solidFill>
                  <a:schemeClr val="tx2">
                    <a:lumMod val="50000"/>
                  </a:schemeClr>
                </a:solidFill>
              </a:rPr>
              <a:t>Why do you think it is important to “organize the truth” we learn from a scripture passage into a simple statement of doctrine or principle?</a:t>
            </a:r>
          </a:p>
        </p:txBody>
      </p:sp>
    </p:spTree>
    <p:extLst>
      <p:ext uri="{BB962C8B-B14F-4D97-AF65-F5344CB8AC3E}">
        <p14:creationId xmlns:p14="http://schemas.microsoft.com/office/powerpoint/2010/main" val="250742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circle(in)">
                                      <p:cBhvr>
                                        <p:cTn id="24" dur="20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7" presetClass="entr" presetSubtype="1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500" fill="hold"/>
                                        <p:tgtEl>
                                          <p:spTgt spid="12"/>
                                        </p:tgtEl>
                                        <p:attrNameLst>
                                          <p:attrName>ppt_w</p:attrName>
                                        </p:attrNameLst>
                                      </p:cBhvr>
                                      <p:tavLst>
                                        <p:tav tm="0">
                                          <p:val>
                                            <p:fltVal val="0"/>
                                          </p:val>
                                        </p:tav>
                                        <p:tav tm="100000">
                                          <p:val>
                                            <p:strVal val="#ppt_w"/>
                                          </p:val>
                                        </p:tav>
                                      </p:tavLst>
                                    </p:anim>
                                    <p:anim calcmode="lin" valueType="num">
                                      <p:cBhvr>
                                        <p:cTn id="30" dur="5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1"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down)">
                                      <p:cBhvr>
                                        <p:cTn id="3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7" grpId="0"/>
      <p:bldP spid="12" grpId="0"/>
      <p:bldP spid="13"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BC60D550-DCF4-421B-9952-0EB127C0F873}"/>
              </a:ext>
            </a:extLst>
          </p:cNvPr>
          <p:cNvSpPr>
            <a:spLocks noGrp="1"/>
          </p:cNvSpPr>
          <p:nvPr>
            <p:ph type="subTitle" idx="1"/>
          </p:nvPr>
        </p:nvSpPr>
        <p:spPr>
          <a:xfrm>
            <a:off x="9631066" y="420493"/>
            <a:ext cx="2001079" cy="470481"/>
          </a:xfrm>
        </p:spPr>
        <p:txBody>
          <a:bodyPr/>
          <a:lstStyle/>
          <a:p>
            <a:r>
              <a:rPr lang="en-US" b="1" dirty="0">
                <a:solidFill>
                  <a:srgbClr val="002060"/>
                </a:solidFill>
              </a:rPr>
              <a:t>LESSON 5</a:t>
            </a:r>
          </a:p>
        </p:txBody>
      </p:sp>
      <p:sp>
        <p:nvSpPr>
          <p:cNvPr id="2" name="Rectangle 1">
            <a:extLst>
              <a:ext uri="{FF2B5EF4-FFF2-40B4-BE49-F238E27FC236}">
                <a16:creationId xmlns:a16="http://schemas.microsoft.com/office/drawing/2014/main" id="{6C9D18B8-9A62-479B-B8AA-F20ADDD1AB35}"/>
              </a:ext>
            </a:extLst>
          </p:cNvPr>
          <p:cNvSpPr/>
          <p:nvPr/>
        </p:nvSpPr>
        <p:spPr>
          <a:xfrm>
            <a:off x="5526157" y="890974"/>
            <a:ext cx="3617843" cy="2308324"/>
          </a:xfrm>
          <a:prstGeom prst="rect">
            <a:avLst/>
          </a:prstGeom>
        </p:spPr>
        <p:txBody>
          <a:bodyPr wrap="square">
            <a:spAutoFit/>
          </a:bodyPr>
          <a:lstStyle/>
          <a:p>
            <a:pPr fontAlgn="base"/>
            <a:r>
              <a:rPr lang="en-US" dirty="0">
                <a:latin typeface="Palatino"/>
              </a:rPr>
              <a:t>7 My son, peace be unto thy soul; thine adversity and thine  afflictions shall be but a small moment;</a:t>
            </a:r>
          </a:p>
          <a:p>
            <a:pPr fontAlgn="base"/>
            <a:r>
              <a:rPr lang="en-US" dirty="0">
                <a:latin typeface="Palatino"/>
              </a:rPr>
              <a:t>8 And then, if thou endure it well, God shall exalt thee on high; thou shalt triumph over all thy foes.</a:t>
            </a:r>
            <a:endParaRPr lang="en-US" i="0" dirty="0">
              <a:effectLst/>
              <a:latin typeface="Palatino"/>
            </a:endParaRPr>
          </a:p>
        </p:txBody>
      </p:sp>
      <p:sp>
        <p:nvSpPr>
          <p:cNvPr id="7" name="Rectangle 6">
            <a:extLst>
              <a:ext uri="{FF2B5EF4-FFF2-40B4-BE49-F238E27FC236}">
                <a16:creationId xmlns:a16="http://schemas.microsoft.com/office/drawing/2014/main" id="{46393F96-5CA2-4085-BC09-A04C52A7D906}"/>
              </a:ext>
            </a:extLst>
          </p:cNvPr>
          <p:cNvSpPr/>
          <p:nvPr/>
        </p:nvSpPr>
        <p:spPr>
          <a:xfrm>
            <a:off x="2014330" y="4199572"/>
            <a:ext cx="7460973" cy="707886"/>
          </a:xfrm>
          <a:prstGeom prst="rect">
            <a:avLst/>
          </a:prstGeom>
        </p:spPr>
        <p:txBody>
          <a:bodyPr wrap="square">
            <a:spAutoFit/>
          </a:bodyPr>
          <a:lstStyle/>
          <a:p>
            <a:pPr algn="ctr"/>
            <a:r>
              <a:rPr lang="en-US" sz="2000" b="1" dirty="0">
                <a:solidFill>
                  <a:schemeClr val="bg1"/>
                </a:solidFill>
              </a:rPr>
              <a:t>If we endure our trials well, God will exalt us and help us triumph over our foes.</a:t>
            </a:r>
          </a:p>
        </p:txBody>
      </p:sp>
      <p:sp>
        <p:nvSpPr>
          <p:cNvPr id="9" name="TextBox 8">
            <a:extLst>
              <a:ext uri="{FF2B5EF4-FFF2-40B4-BE49-F238E27FC236}">
                <a16:creationId xmlns:a16="http://schemas.microsoft.com/office/drawing/2014/main" id="{BE7177CA-C97C-450A-94AC-BFF7EA7E42F2}"/>
              </a:ext>
            </a:extLst>
          </p:cNvPr>
          <p:cNvSpPr txBox="1"/>
          <p:nvPr/>
        </p:nvSpPr>
        <p:spPr>
          <a:xfrm>
            <a:off x="371061" y="1800376"/>
            <a:ext cx="4611756" cy="400110"/>
          </a:xfrm>
          <a:prstGeom prst="rect">
            <a:avLst/>
          </a:prstGeom>
          <a:noFill/>
        </p:spPr>
        <p:txBody>
          <a:bodyPr wrap="square" rtlCol="0">
            <a:spAutoFit/>
          </a:bodyPr>
          <a:lstStyle/>
          <a:p>
            <a:r>
              <a:rPr lang="en-US" sz="2000" b="1" dirty="0">
                <a:solidFill>
                  <a:srgbClr val="FFC000"/>
                </a:solidFill>
              </a:rPr>
              <a:t>Doctrine and Covenants 121:7-8</a:t>
            </a:r>
          </a:p>
        </p:txBody>
      </p:sp>
      <p:sp>
        <p:nvSpPr>
          <p:cNvPr id="10" name="Left Brace 9">
            <a:extLst>
              <a:ext uri="{FF2B5EF4-FFF2-40B4-BE49-F238E27FC236}">
                <a16:creationId xmlns:a16="http://schemas.microsoft.com/office/drawing/2014/main" id="{F78F7D91-D478-4669-A4DF-43D102ECDD26}"/>
              </a:ext>
            </a:extLst>
          </p:cNvPr>
          <p:cNvSpPr/>
          <p:nvPr/>
        </p:nvSpPr>
        <p:spPr>
          <a:xfrm>
            <a:off x="4982817" y="675861"/>
            <a:ext cx="622853" cy="2753139"/>
          </a:xfrm>
          <a:prstGeom prst="leftBrace">
            <a:avLst/>
          </a:prstGeom>
        </p:spPr>
        <p:style>
          <a:lnRef idx="3">
            <a:schemeClr val="accent3"/>
          </a:lnRef>
          <a:fillRef idx="0">
            <a:schemeClr val="accent3"/>
          </a:fillRef>
          <a:effectRef idx="2">
            <a:schemeClr val="accent3"/>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16530465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9" grpId="0"/>
      <p:bldP spid="10"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0</TotalTime>
  <Words>543</Words>
  <Application>Microsoft Office PowerPoint</Application>
  <PresentationFormat>Widescreen</PresentationFormat>
  <Paragraphs>58</Paragraphs>
  <Slides>11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vt:i4>
      </vt:variant>
    </vt:vector>
  </HeadingPairs>
  <TitlesOfParts>
    <vt:vector size="20" baseType="lpstr">
      <vt:lpstr>Arial</vt:lpstr>
      <vt:lpstr>Bahnschrift SemiBold SemiConden</vt:lpstr>
      <vt:lpstr>Bahnschrift SemiLight</vt:lpstr>
      <vt:lpstr>Bahnschrift SemiLight SemiConde</vt:lpstr>
      <vt:lpstr>Calibri</vt:lpstr>
      <vt:lpstr>Century Gothic</vt:lpstr>
      <vt:lpstr>Palatino</vt:lpstr>
      <vt:lpstr>Wingdings 3</vt:lpstr>
      <vt:lpstr>Ion</vt:lpstr>
      <vt:lpstr>PowerPoint Presentation</vt:lpstr>
      <vt:lpstr>   </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Ronald Esquerra</cp:lastModifiedBy>
  <cp:revision>158</cp:revision>
  <dcterms:created xsi:type="dcterms:W3CDTF">2018-08-29T04:26:39Z</dcterms:created>
  <dcterms:modified xsi:type="dcterms:W3CDTF">2018-09-08T01:59:05Z</dcterms:modified>
</cp:coreProperties>
</file>