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57" r:id="rId2"/>
    <p:sldId id="256" r:id="rId3"/>
    <p:sldId id="258" r:id="rId4"/>
    <p:sldId id="259" r:id="rId5"/>
    <p:sldId id="260" r:id="rId6"/>
    <p:sldId id="261" r:id="rId7"/>
    <p:sldId id="262" r:id="rId8"/>
    <p:sldId id="263" r:id="rId9"/>
    <p:sldId id="264" r:id="rId10"/>
    <p:sldId id="265" r:id="rId11"/>
    <p:sldId id="266" r:id="rId12"/>
    <p:sldId id="268" r:id="rId13"/>
    <p:sldId id="270" r:id="rId14"/>
    <p:sldId id="267" r:id="rId15"/>
    <p:sldId id="271"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134999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0517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483242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0214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81771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124488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867911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4180131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64718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254946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31897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05842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154213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0505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465869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331140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a:p>
        </p:txBody>
      </p:sp>
    </p:spTree>
    <p:extLst>
      <p:ext uri="{BB962C8B-B14F-4D97-AF65-F5344CB8AC3E}">
        <p14:creationId xmlns:p14="http://schemas.microsoft.com/office/powerpoint/2010/main" val="54897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a:p>
        </p:txBody>
      </p:sp>
    </p:spTree>
    <p:extLst>
      <p:ext uri="{BB962C8B-B14F-4D97-AF65-F5344CB8AC3E}">
        <p14:creationId xmlns:p14="http://schemas.microsoft.com/office/powerpoint/2010/main" val="202038628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html1-f.scribdassets.com/8wio8d6utc4g5ese/images/1-6d60390e3c.jpg">
            <a:extLst>
              <a:ext uri="{FF2B5EF4-FFF2-40B4-BE49-F238E27FC236}">
                <a16:creationId xmlns:a16="http://schemas.microsoft.com/office/drawing/2014/main" id="{8714432E-B465-4713-8EDA-28D97892E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D6C131-35FA-4983-AC31-35AE48DD7274}"/>
              </a:ext>
            </a:extLst>
          </p:cNvPr>
          <p:cNvSpPr txBox="1"/>
          <p:nvPr/>
        </p:nvSpPr>
        <p:spPr>
          <a:xfrm>
            <a:off x="749063" y="2584174"/>
            <a:ext cx="4797287" cy="1200329"/>
          </a:xfrm>
          <a:prstGeom prst="rect">
            <a:avLst/>
          </a:prstGeom>
          <a:noFill/>
        </p:spPr>
        <p:txBody>
          <a:bodyPr wrap="square" rtlCol="0">
            <a:spAutoFit/>
          </a:bodyPr>
          <a:lstStyle/>
          <a:p>
            <a:r>
              <a:rPr lang="en-US" sz="7200" b="1" dirty="0">
                <a:solidFill>
                  <a:schemeClr val="accent3">
                    <a:lumMod val="60000"/>
                    <a:lumOff val="40000"/>
                  </a:schemeClr>
                </a:solidFill>
                <a:latin typeface="Bahnschrift SemiBold SemiConden" panose="020B0502040204020203" pitchFamily="34" charset="0"/>
              </a:rPr>
              <a:t>SEMINARY</a:t>
            </a:r>
          </a:p>
        </p:txBody>
      </p:sp>
      <p:sp>
        <p:nvSpPr>
          <p:cNvPr id="3" name="TextBox 2">
            <a:extLst>
              <a:ext uri="{FF2B5EF4-FFF2-40B4-BE49-F238E27FC236}">
                <a16:creationId xmlns:a16="http://schemas.microsoft.com/office/drawing/2014/main" id="{C2BA2AE8-AC07-4174-B245-A147523FB9B5}"/>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accent4">
                    <a:lumMod val="50000"/>
                  </a:schemeClr>
                </a:solidFill>
              </a:rPr>
              <a:t>Doctrine and Covenants </a:t>
            </a:r>
          </a:p>
          <a:p>
            <a:r>
              <a:rPr lang="en-US" sz="2400" b="1" dirty="0">
                <a:solidFill>
                  <a:schemeClr val="accent4">
                    <a:lumMod val="50000"/>
                  </a:schemeClr>
                </a:solidFill>
              </a:rPr>
              <a:t>and Church History</a:t>
            </a:r>
          </a:p>
        </p:txBody>
      </p:sp>
    </p:spTree>
    <p:extLst>
      <p:ext uri="{BB962C8B-B14F-4D97-AF65-F5344CB8AC3E}">
        <p14:creationId xmlns:p14="http://schemas.microsoft.com/office/powerpoint/2010/main" val="277629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E421B1-DAF7-43E4-9E6F-3D717A56A8FF}"/>
              </a:ext>
            </a:extLst>
          </p:cNvPr>
          <p:cNvSpPr/>
          <p:nvPr/>
        </p:nvSpPr>
        <p:spPr>
          <a:xfrm>
            <a:off x="1404730" y="1412235"/>
            <a:ext cx="8759687" cy="400110"/>
          </a:xfrm>
          <a:prstGeom prst="rect">
            <a:avLst/>
          </a:prstGeom>
        </p:spPr>
        <p:txBody>
          <a:bodyPr wrap="square">
            <a:spAutoFit/>
          </a:bodyPr>
          <a:lstStyle/>
          <a:p>
            <a:r>
              <a:rPr lang="en-US" sz="2000" b="1" dirty="0"/>
              <a:t>What event was the Lord referring to in Doctrine and Covenants 1:12? </a:t>
            </a:r>
          </a:p>
        </p:txBody>
      </p:sp>
      <p:sp>
        <p:nvSpPr>
          <p:cNvPr id="3" name="Rectangle 2">
            <a:extLst>
              <a:ext uri="{FF2B5EF4-FFF2-40B4-BE49-F238E27FC236}">
                <a16:creationId xmlns:a16="http://schemas.microsoft.com/office/drawing/2014/main" id="{A83808EF-E870-4887-85EC-204BCBF2D93C}"/>
              </a:ext>
            </a:extLst>
          </p:cNvPr>
          <p:cNvSpPr/>
          <p:nvPr/>
        </p:nvSpPr>
        <p:spPr>
          <a:xfrm>
            <a:off x="1298713" y="3429000"/>
            <a:ext cx="8984973" cy="646331"/>
          </a:xfrm>
          <a:prstGeom prst="rect">
            <a:avLst/>
          </a:prstGeom>
        </p:spPr>
        <p:txBody>
          <a:bodyPr wrap="square">
            <a:spAutoFit/>
          </a:bodyPr>
          <a:lstStyle/>
          <a:p>
            <a:pPr algn="ctr"/>
            <a:r>
              <a:rPr lang="en-US" dirty="0"/>
              <a:t> </a:t>
            </a:r>
            <a:r>
              <a:rPr lang="en-US" b="1" dirty="0"/>
              <a:t>What do you think the Lord meant when He warned that those who do not give heed to His prophets and apostles will be cut off?</a:t>
            </a:r>
          </a:p>
        </p:txBody>
      </p:sp>
      <p:sp>
        <p:nvSpPr>
          <p:cNvPr id="6" name="Rectangle 5">
            <a:extLst>
              <a:ext uri="{FF2B5EF4-FFF2-40B4-BE49-F238E27FC236}">
                <a16:creationId xmlns:a16="http://schemas.microsoft.com/office/drawing/2014/main" id="{0CC2F4C4-F80E-40A5-8463-94156E7896E3}"/>
              </a:ext>
            </a:extLst>
          </p:cNvPr>
          <p:cNvSpPr/>
          <p:nvPr/>
        </p:nvSpPr>
        <p:spPr>
          <a:xfrm>
            <a:off x="1616765" y="4317473"/>
            <a:ext cx="8547652" cy="1200329"/>
          </a:xfrm>
          <a:prstGeom prst="rect">
            <a:avLst/>
          </a:prstGeom>
        </p:spPr>
        <p:txBody>
          <a:bodyPr wrap="square">
            <a:spAutoFit/>
          </a:bodyPr>
          <a:lstStyle/>
          <a:p>
            <a:pPr algn="ctr"/>
            <a:r>
              <a:rPr lang="en-US" sz="2400" b="1" dirty="0">
                <a:solidFill>
                  <a:srgbClr val="FFC000"/>
                </a:solidFill>
              </a:rPr>
              <a:t>(They will be separated from the righteous and lose the blessings that are available through gospel ordinances and covenants.)</a:t>
            </a:r>
          </a:p>
        </p:txBody>
      </p:sp>
      <p:sp>
        <p:nvSpPr>
          <p:cNvPr id="9" name="Rectangle 8">
            <a:extLst>
              <a:ext uri="{FF2B5EF4-FFF2-40B4-BE49-F238E27FC236}">
                <a16:creationId xmlns:a16="http://schemas.microsoft.com/office/drawing/2014/main" id="{B5264553-9F05-47AB-9B99-414CD4C79ECF}"/>
              </a:ext>
            </a:extLst>
          </p:cNvPr>
          <p:cNvSpPr/>
          <p:nvPr/>
        </p:nvSpPr>
        <p:spPr>
          <a:xfrm>
            <a:off x="4406397" y="2066674"/>
            <a:ext cx="2789546" cy="461665"/>
          </a:xfrm>
          <a:prstGeom prst="rect">
            <a:avLst/>
          </a:prstGeom>
        </p:spPr>
        <p:txBody>
          <a:bodyPr wrap="none">
            <a:spAutoFit/>
          </a:bodyPr>
          <a:lstStyle/>
          <a:p>
            <a:r>
              <a:rPr lang="en-US" sz="2400" b="1" dirty="0">
                <a:solidFill>
                  <a:srgbClr val="FFC000"/>
                </a:solidFill>
              </a:rPr>
              <a:t>(Second coming)</a:t>
            </a:r>
          </a:p>
        </p:txBody>
      </p:sp>
      <p:sp>
        <p:nvSpPr>
          <p:cNvPr id="12" name="Subtitle 4">
            <a:extLst>
              <a:ext uri="{FF2B5EF4-FFF2-40B4-BE49-F238E27FC236}">
                <a16:creationId xmlns:a16="http://schemas.microsoft.com/office/drawing/2014/main" id="{4891652C-910A-4E3D-8F62-168C9F7A2D80}"/>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3099774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77D41-0446-4319-842F-32E854C616E4}"/>
              </a:ext>
            </a:extLst>
          </p:cNvPr>
          <p:cNvSpPr/>
          <p:nvPr/>
        </p:nvSpPr>
        <p:spPr>
          <a:xfrm>
            <a:off x="5383744" y="937099"/>
            <a:ext cx="4386469" cy="3416320"/>
          </a:xfrm>
          <a:prstGeom prst="rect">
            <a:avLst/>
          </a:prstGeom>
        </p:spPr>
        <p:txBody>
          <a:bodyPr wrap="square">
            <a:spAutoFit/>
          </a:bodyPr>
          <a:lstStyle/>
          <a:p>
            <a:pPr fontAlgn="base"/>
            <a:r>
              <a:rPr lang="en-US" b="1" dirty="0">
                <a:latin typeface="Palatino"/>
              </a:rPr>
              <a:t>15 For they have strayed from mine ordinances, and have broken mine everlasting covenant;</a:t>
            </a:r>
          </a:p>
          <a:p>
            <a:pPr fontAlgn="base"/>
            <a:r>
              <a:rPr lang="en-US" b="1" dirty="0">
                <a:latin typeface="Palatino"/>
              </a:rPr>
              <a:t>16 They seek not the Lord to establish his righteousness, but every man walketh in his own way, and after the image of his own god, whose image is in the likeness of the world, and whose substance is that of an idol, which </a:t>
            </a:r>
            <a:r>
              <a:rPr lang="en-US" b="1" dirty="0" err="1">
                <a:latin typeface="Palatino"/>
              </a:rPr>
              <a:t>waxeth</a:t>
            </a:r>
            <a:r>
              <a:rPr lang="en-US" b="1" dirty="0">
                <a:latin typeface="Palatino"/>
              </a:rPr>
              <a:t> old and shall perish in Babylon, even Babylon the great, which shall fall.</a:t>
            </a:r>
            <a:endParaRPr lang="en-US" b="1" i="0" dirty="0">
              <a:effectLst/>
              <a:latin typeface="Palatino"/>
            </a:endParaRPr>
          </a:p>
        </p:txBody>
      </p:sp>
      <p:sp>
        <p:nvSpPr>
          <p:cNvPr id="6" name="TextBox 5">
            <a:extLst>
              <a:ext uri="{FF2B5EF4-FFF2-40B4-BE49-F238E27FC236}">
                <a16:creationId xmlns:a16="http://schemas.microsoft.com/office/drawing/2014/main" id="{702B0ECF-090E-40E6-8967-A852A0A84FC5}"/>
              </a:ext>
            </a:extLst>
          </p:cNvPr>
          <p:cNvSpPr txBox="1"/>
          <p:nvPr/>
        </p:nvSpPr>
        <p:spPr>
          <a:xfrm>
            <a:off x="547155" y="2297297"/>
            <a:ext cx="4214192" cy="400110"/>
          </a:xfrm>
          <a:prstGeom prst="rect">
            <a:avLst/>
          </a:prstGeom>
          <a:noFill/>
        </p:spPr>
        <p:txBody>
          <a:bodyPr wrap="square" rtlCol="0">
            <a:spAutoFit/>
          </a:bodyPr>
          <a:lstStyle/>
          <a:p>
            <a:pPr algn="ctr"/>
            <a:r>
              <a:rPr lang="en-US" sz="2000" b="1" dirty="0">
                <a:solidFill>
                  <a:srgbClr val="FFC000"/>
                </a:solidFill>
              </a:rPr>
              <a:t>Doctrine and Covenants 1:15-16</a:t>
            </a:r>
          </a:p>
        </p:txBody>
      </p:sp>
      <p:sp>
        <p:nvSpPr>
          <p:cNvPr id="7" name="Left Brace 6">
            <a:extLst>
              <a:ext uri="{FF2B5EF4-FFF2-40B4-BE49-F238E27FC236}">
                <a16:creationId xmlns:a16="http://schemas.microsoft.com/office/drawing/2014/main" id="{61A7E0B3-7AC1-4C42-BD38-7E4882227937}"/>
              </a:ext>
            </a:extLst>
          </p:cNvPr>
          <p:cNvSpPr/>
          <p:nvPr/>
        </p:nvSpPr>
        <p:spPr>
          <a:xfrm>
            <a:off x="4761347" y="779959"/>
            <a:ext cx="626214" cy="3584629"/>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2203BAE1-AD52-41AE-81CC-C78E522DF3D5}"/>
              </a:ext>
            </a:extLst>
          </p:cNvPr>
          <p:cNvSpPr/>
          <p:nvPr/>
        </p:nvSpPr>
        <p:spPr>
          <a:xfrm>
            <a:off x="914399" y="5170361"/>
            <a:ext cx="9806610" cy="707886"/>
          </a:xfrm>
          <a:prstGeom prst="rect">
            <a:avLst/>
          </a:prstGeom>
        </p:spPr>
        <p:txBody>
          <a:bodyPr wrap="square">
            <a:spAutoFit/>
          </a:bodyPr>
          <a:lstStyle/>
          <a:p>
            <a:pPr algn="ctr"/>
            <a:r>
              <a:rPr lang="en-US" sz="2000" b="1" dirty="0"/>
              <a:t>In what ways do people in our day walk “in [their] own way, and after the image of [their] own god”? </a:t>
            </a:r>
          </a:p>
        </p:txBody>
      </p:sp>
      <p:sp>
        <p:nvSpPr>
          <p:cNvPr id="13" name="Subtitle 4">
            <a:extLst>
              <a:ext uri="{FF2B5EF4-FFF2-40B4-BE49-F238E27FC236}">
                <a16:creationId xmlns:a16="http://schemas.microsoft.com/office/drawing/2014/main" id="{47A2E88A-D96A-459D-A44D-2A90E51CA985}"/>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36271404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14A002-D874-40B9-89FC-10204D0DA4DC}"/>
              </a:ext>
            </a:extLst>
          </p:cNvPr>
          <p:cNvSpPr txBox="1"/>
          <p:nvPr/>
        </p:nvSpPr>
        <p:spPr>
          <a:xfrm>
            <a:off x="728869" y="773709"/>
            <a:ext cx="4996070" cy="461665"/>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Doctrine and Covenants1:17-33</a:t>
            </a:r>
          </a:p>
        </p:txBody>
      </p:sp>
      <p:sp>
        <p:nvSpPr>
          <p:cNvPr id="8" name="Rectangle 7">
            <a:extLst>
              <a:ext uri="{FF2B5EF4-FFF2-40B4-BE49-F238E27FC236}">
                <a16:creationId xmlns:a16="http://schemas.microsoft.com/office/drawing/2014/main" id="{E48B4030-0B0D-4301-864C-391D6E3136E0}"/>
              </a:ext>
            </a:extLst>
          </p:cNvPr>
          <p:cNvSpPr/>
          <p:nvPr/>
        </p:nvSpPr>
        <p:spPr>
          <a:xfrm>
            <a:off x="1404731" y="1845537"/>
            <a:ext cx="9037982" cy="861774"/>
          </a:xfrm>
          <a:prstGeom prst="rect">
            <a:avLst/>
          </a:prstGeom>
        </p:spPr>
        <p:txBody>
          <a:bodyPr wrap="square">
            <a:spAutoFit/>
          </a:bodyPr>
          <a:lstStyle/>
          <a:p>
            <a:pPr algn="ctr"/>
            <a:r>
              <a:rPr lang="en-US" sz="2400" b="1" dirty="0">
                <a:solidFill>
                  <a:schemeClr val="bg1"/>
                </a:solidFill>
                <a:latin typeface="Bahnschrift SemiLight SemiConde" panose="020B0502040204020203" pitchFamily="34" charset="0"/>
              </a:rPr>
              <a:t>The gospel was restored through Joseph Smith to prepare the world for the calamity of </a:t>
            </a:r>
            <a:r>
              <a:rPr lang="en-US" sz="2600" b="1" dirty="0">
                <a:solidFill>
                  <a:schemeClr val="bg1"/>
                </a:solidFill>
                <a:latin typeface="Bahnschrift SemiLight SemiConde" panose="020B0502040204020203" pitchFamily="34" charset="0"/>
              </a:rPr>
              <a:t>the</a:t>
            </a:r>
            <a:r>
              <a:rPr lang="en-US" sz="2400" b="1" dirty="0">
                <a:solidFill>
                  <a:schemeClr val="bg1"/>
                </a:solidFill>
                <a:latin typeface="Bahnschrift SemiLight SemiConde" panose="020B0502040204020203" pitchFamily="34" charset="0"/>
              </a:rPr>
              <a:t> last days</a:t>
            </a:r>
          </a:p>
        </p:txBody>
      </p:sp>
      <p:sp>
        <p:nvSpPr>
          <p:cNvPr id="9" name="Rectangle 8">
            <a:extLst>
              <a:ext uri="{FF2B5EF4-FFF2-40B4-BE49-F238E27FC236}">
                <a16:creationId xmlns:a16="http://schemas.microsoft.com/office/drawing/2014/main" id="{1C00B4C2-DCA2-4F35-ACCC-320A8A5D2C1A}"/>
              </a:ext>
            </a:extLst>
          </p:cNvPr>
          <p:cNvSpPr/>
          <p:nvPr/>
        </p:nvSpPr>
        <p:spPr>
          <a:xfrm>
            <a:off x="4929809" y="3504357"/>
            <a:ext cx="3048000" cy="2585323"/>
          </a:xfrm>
          <a:prstGeom prst="rect">
            <a:avLst/>
          </a:prstGeom>
        </p:spPr>
        <p:txBody>
          <a:bodyPr wrap="square">
            <a:spAutoFit/>
          </a:bodyPr>
          <a:lstStyle/>
          <a:p>
            <a:r>
              <a:rPr lang="en-US" b="1" dirty="0">
                <a:latin typeface="Palatino"/>
              </a:rPr>
              <a:t>17 </a:t>
            </a:r>
            <a:r>
              <a:rPr lang="en-US" dirty="0">
                <a:latin typeface="Palatino"/>
              </a:rPr>
              <a:t>Wherefore, I the Lord, knowing the calamity which should come upon the inhabitants of the earth, called upon my servant Joseph Smith, Jun., and </a:t>
            </a:r>
            <a:r>
              <a:rPr lang="en-US" dirty="0" err="1">
                <a:latin typeface="Palatino"/>
              </a:rPr>
              <a:t>spake</a:t>
            </a:r>
            <a:r>
              <a:rPr lang="en-US" dirty="0">
                <a:latin typeface="Palatino"/>
              </a:rPr>
              <a:t> unto him from heaven, and gave him commandments;</a:t>
            </a:r>
            <a:endParaRPr lang="en-US" dirty="0"/>
          </a:p>
        </p:txBody>
      </p:sp>
      <p:sp>
        <p:nvSpPr>
          <p:cNvPr id="10" name="TextBox 9">
            <a:extLst>
              <a:ext uri="{FF2B5EF4-FFF2-40B4-BE49-F238E27FC236}">
                <a16:creationId xmlns:a16="http://schemas.microsoft.com/office/drawing/2014/main" id="{C73F8095-7AD5-4F81-A3E0-62F7CBB90462}"/>
              </a:ext>
            </a:extLst>
          </p:cNvPr>
          <p:cNvSpPr txBox="1"/>
          <p:nvPr/>
        </p:nvSpPr>
        <p:spPr>
          <a:xfrm>
            <a:off x="622851" y="4577432"/>
            <a:ext cx="3750365" cy="400110"/>
          </a:xfrm>
          <a:prstGeom prst="rect">
            <a:avLst/>
          </a:prstGeom>
          <a:noFill/>
        </p:spPr>
        <p:txBody>
          <a:bodyPr wrap="square" rtlCol="0">
            <a:spAutoFit/>
          </a:bodyPr>
          <a:lstStyle/>
          <a:p>
            <a:r>
              <a:rPr lang="en-US" sz="2000" b="1" dirty="0">
                <a:solidFill>
                  <a:srgbClr val="FFC000"/>
                </a:solidFill>
                <a:effectLst>
                  <a:outerShdw blurRad="38100" dist="38100" dir="2700000" algn="tl">
                    <a:srgbClr val="000000">
                      <a:alpha val="43137"/>
                    </a:srgbClr>
                  </a:outerShdw>
                </a:effectLst>
              </a:rPr>
              <a:t>Doctrine and Covenants1:17</a:t>
            </a:r>
          </a:p>
        </p:txBody>
      </p:sp>
      <p:sp>
        <p:nvSpPr>
          <p:cNvPr id="11" name="Left Brace 10">
            <a:extLst>
              <a:ext uri="{FF2B5EF4-FFF2-40B4-BE49-F238E27FC236}">
                <a16:creationId xmlns:a16="http://schemas.microsoft.com/office/drawing/2014/main" id="{97AE01AA-2E19-4B09-916E-73532516E595}"/>
              </a:ext>
            </a:extLst>
          </p:cNvPr>
          <p:cNvSpPr/>
          <p:nvPr/>
        </p:nvSpPr>
        <p:spPr>
          <a:xfrm>
            <a:off x="4558747" y="3286698"/>
            <a:ext cx="569843" cy="291532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2" name="Speech Bubble: Rectangle with Corners Rounded 11">
            <a:extLst>
              <a:ext uri="{FF2B5EF4-FFF2-40B4-BE49-F238E27FC236}">
                <a16:creationId xmlns:a16="http://schemas.microsoft.com/office/drawing/2014/main" id="{8EF1319C-F636-49FF-AFC6-7875A93806E9}"/>
              </a:ext>
            </a:extLst>
          </p:cNvPr>
          <p:cNvSpPr/>
          <p:nvPr/>
        </p:nvSpPr>
        <p:spPr>
          <a:xfrm>
            <a:off x="8348871" y="3266632"/>
            <a:ext cx="1524000" cy="470481"/>
          </a:xfrm>
          <a:prstGeom prst="wedgeRoundRectCallout">
            <a:avLst>
              <a:gd name="adj1" fmla="val -75685"/>
              <a:gd name="adj2" fmla="val 897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0C20A453-A063-4B72-8266-098838251311}"/>
              </a:ext>
            </a:extLst>
          </p:cNvPr>
          <p:cNvSpPr txBox="1"/>
          <p:nvPr/>
        </p:nvSpPr>
        <p:spPr>
          <a:xfrm>
            <a:off x="8348872" y="3323320"/>
            <a:ext cx="1523999" cy="369332"/>
          </a:xfrm>
          <a:prstGeom prst="rect">
            <a:avLst/>
          </a:prstGeom>
          <a:noFill/>
        </p:spPr>
        <p:txBody>
          <a:bodyPr wrap="square" rtlCol="0">
            <a:spAutoFit/>
          </a:bodyPr>
          <a:lstStyle/>
          <a:p>
            <a:pPr algn="ctr"/>
            <a:r>
              <a:rPr lang="en-US" b="1" dirty="0">
                <a:solidFill>
                  <a:schemeClr val="bg1"/>
                </a:solidFill>
                <a:latin typeface="Palatino"/>
              </a:rPr>
              <a:t>CALAMITY</a:t>
            </a:r>
            <a:endParaRPr lang="en-US" b="1" dirty="0">
              <a:solidFill>
                <a:schemeClr val="bg1"/>
              </a:solidFill>
            </a:endParaRPr>
          </a:p>
        </p:txBody>
      </p:sp>
      <p:sp>
        <p:nvSpPr>
          <p:cNvPr id="17" name="Subtitle 4">
            <a:extLst>
              <a:ext uri="{FF2B5EF4-FFF2-40B4-BE49-F238E27FC236}">
                <a16:creationId xmlns:a16="http://schemas.microsoft.com/office/drawing/2014/main" id="{4816F190-9944-46B0-95B2-17C2525CF8AF}"/>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1272766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amond(in)">
                                      <p:cBhvr>
                                        <p:cTn id="30" dur="2000"/>
                                        <p:tgtEl>
                                          <p:spTgt spid="13"/>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4B1630-5DF1-4AFE-9CD2-C5EE5C59AAE3}"/>
              </a:ext>
            </a:extLst>
          </p:cNvPr>
          <p:cNvPicPr/>
          <p:nvPr/>
        </p:nvPicPr>
        <p:blipFill rotWithShape="1">
          <a:blip r:embed="rId2"/>
          <a:srcRect l="33817" t="29593" r="18963" b="29030"/>
          <a:stretch/>
        </p:blipFill>
        <p:spPr bwMode="auto">
          <a:xfrm>
            <a:off x="868013" y="890974"/>
            <a:ext cx="9024731" cy="5675507"/>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C4F9AFE4-2244-41D4-887E-63C4DA24D0D0}"/>
              </a:ext>
            </a:extLst>
          </p:cNvPr>
          <p:cNvSpPr txBox="1"/>
          <p:nvPr/>
        </p:nvSpPr>
        <p:spPr>
          <a:xfrm>
            <a:off x="2521174" y="2684213"/>
            <a:ext cx="2928731" cy="646331"/>
          </a:xfrm>
          <a:prstGeom prst="rect">
            <a:avLst/>
          </a:prstGeom>
          <a:noFill/>
        </p:spPr>
        <p:txBody>
          <a:bodyPr wrap="square" rtlCol="0">
            <a:spAutoFit/>
          </a:bodyPr>
          <a:lstStyle/>
          <a:p>
            <a:pPr algn="ctr"/>
            <a:r>
              <a:rPr lang="en-US" dirty="0">
                <a:solidFill>
                  <a:schemeClr val="bg1"/>
                </a:solidFill>
              </a:rPr>
              <a:t> </a:t>
            </a:r>
            <a:r>
              <a:rPr lang="en-US" b="1" dirty="0">
                <a:solidFill>
                  <a:schemeClr val="bg1"/>
                </a:solidFill>
              </a:rPr>
              <a:t>The Lord called Joseph Smith</a:t>
            </a:r>
          </a:p>
        </p:txBody>
      </p:sp>
      <p:sp>
        <p:nvSpPr>
          <p:cNvPr id="8" name="TextBox 7">
            <a:extLst>
              <a:ext uri="{FF2B5EF4-FFF2-40B4-BE49-F238E27FC236}">
                <a16:creationId xmlns:a16="http://schemas.microsoft.com/office/drawing/2014/main" id="{A78EA319-8DD9-4665-8A95-02E1B2E0F8AD}"/>
              </a:ext>
            </a:extLst>
          </p:cNvPr>
          <p:cNvSpPr txBox="1"/>
          <p:nvPr/>
        </p:nvSpPr>
        <p:spPr>
          <a:xfrm>
            <a:off x="1974572" y="3680270"/>
            <a:ext cx="4121428" cy="646331"/>
          </a:xfrm>
          <a:prstGeom prst="rect">
            <a:avLst/>
          </a:prstGeom>
          <a:noFill/>
        </p:spPr>
        <p:txBody>
          <a:bodyPr wrap="square" rtlCol="0">
            <a:spAutoFit/>
          </a:bodyPr>
          <a:lstStyle/>
          <a:p>
            <a:pPr algn="ctr"/>
            <a:r>
              <a:rPr lang="en-US" b="1" dirty="0">
                <a:solidFill>
                  <a:schemeClr val="bg1"/>
                </a:solidFill>
              </a:rPr>
              <a:t>The Lord has commanded His servants</a:t>
            </a:r>
          </a:p>
        </p:txBody>
      </p:sp>
      <p:sp>
        <p:nvSpPr>
          <p:cNvPr id="9" name="TextBox 8">
            <a:extLst>
              <a:ext uri="{FF2B5EF4-FFF2-40B4-BE49-F238E27FC236}">
                <a16:creationId xmlns:a16="http://schemas.microsoft.com/office/drawing/2014/main" id="{C0D4C6EC-0657-4935-AF54-45C6592A13C9}"/>
              </a:ext>
            </a:extLst>
          </p:cNvPr>
          <p:cNvSpPr txBox="1"/>
          <p:nvPr/>
        </p:nvSpPr>
        <p:spPr>
          <a:xfrm>
            <a:off x="2052349" y="4647803"/>
            <a:ext cx="3866378" cy="646331"/>
          </a:xfrm>
          <a:prstGeom prst="rect">
            <a:avLst/>
          </a:prstGeom>
          <a:noFill/>
        </p:spPr>
        <p:txBody>
          <a:bodyPr wrap="square" rtlCol="0">
            <a:spAutoFit/>
          </a:bodyPr>
          <a:lstStyle/>
          <a:p>
            <a:pPr algn="ctr"/>
            <a:r>
              <a:rPr lang="en-US" b="1" dirty="0">
                <a:solidFill>
                  <a:schemeClr val="bg1"/>
                </a:solidFill>
              </a:rPr>
              <a:t>The Lord revealed the Book of Mormon</a:t>
            </a:r>
          </a:p>
        </p:txBody>
      </p:sp>
      <p:sp>
        <p:nvSpPr>
          <p:cNvPr id="10" name="TextBox 9">
            <a:extLst>
              <a:ext uri="{FF2B5EF4-FFF2-40B4-BE49-F238E27FC236}">
                <a16:creationId xmlns:a16="http://schemas.microsoft.com/office/drawing/2014/main" id="{DEAF97C3-A92F-41AB-A265-A3FEAEA92012}"/>
              </a:ext>
            </a:extLst>
          </p:cNvPr>
          <p:cNvSpPr txBox="1"/>
          <p:nvPr/>
        </p:nvSpPr>
        <p:spPr>
          <a:xfrm>
            <a:off x="2521173" y="5643860"/>
            <a:ext cx="2928731" cy="646331"/>
          </a:xfrm>
          <a:prstGeom prst="rect">
            <a:avLst/>
          </a:prstGeom>
          <a:noFill/>
        </p:spPr>
        <p:txBody>
          <a:bodyPr wrap="square" rtlCol="0">
            <a:spAutoFit/>
          </a:bodyPr>
          <a:lstStyle/>
          <a:p>
            <a:pPr algn="ctr"/>
            <a:r>
              <a:rPr lang="en-US" b="1" dirty="0">
                <a:solidFill>
                  <a:schemeClr val="bg1"/>
                </a:solidFill>
              </a:rPr>
              <a:t>The Lord restored His Church upon the earth </a:t>
            </a:r>
          </a:p>
        </p:txBody>
      </p:sp>
      <p:sp>
        <p:nvSpPr>
          <p:cNvPr id="11" name="TextBox 10">
            <a:extLst>
              <a:ext uri="{FF2B5EF4-FFF2-40B4-BE49-F238E27FC236}">
                <a16:creationId xmlns:a16="http://schemas.microsoft.com/office/drawing/2014/main" id="{6D01D45A-6DB7-4305-BD6E-5F88F90C9936}"/>
              </a:ext>
            </a:extLst>
          </p:cNvPr>
          <p:cNvSpPr txBox="1"/>
          <p:nvPr/>
        </p:nvSpPr>
        <p:spPr>
          <a:xfrm>
            <a:off x="6485328" y="2684213"/>
            <a:ext cx="3145738" cy="646331"/>
          </a:xfrm>
          <a:prstGeom prst="rect">
            <a:avLst/>
          </a:prstGeom>
          <a:noFill/>
        </p:spPr>
        <p:txBody>
          <a:bodyPr wrap="square" rtlCol="0">
            <a:spAutoFit/>
          </a:bodyPr>
          <a:lstStyle/>
          <a:p>
            <a:pPr algn="ctr"/>
            <a:r>
              <a:rPr lang="en-US" dirty="0">
                <a:solidFill>
                  <a:schemeClr val="bg1"/>
                </a:solidFill>
              </a:rPr>
              <a:t> </a:t>
            </a:r>
            <a:r>
              <a:rPr lang="en-US" b="1" dirty="0">
                <a:solidFill>
                  <a:schemeClr val="bg1"/>
                </a:solidFill>
              </a:rPr>
              <a:t>Gave him revelations and commandments </a:t>
            </a:r>
          </a:p>
        </p:txBody>
      </p:sp>
      <p:sp>
        <p:nvSpPr>
          <p:cNvPr id="12" name="TextBox 11">
            <a:extLst>
              <a:ext uri="{FF2B5EF4-FFF2-40B4-BE49-F238E27FC236}">
                <a16:creationId xmlns:a16="http://schemas.microsoft.com/office/drawing/2014/main" id="{DB3B8788-33A0-4A15-90F3-4D458E6277AD}"/>
              </a:ext>
            </a:extLst>
          </p:cNvPr>
          <p:cNvSpPr txBox="1"/>
          <p:nvPr/>
        </p:nvSpPr>
        <p:spPr>
          <a:xfrm>
            <a:off x="6400802" y="3665955"/>
            <a:ext cx="3339546" cy="646331"/>
          </a:xfrm>
          <a:prstGeom prst="rect">
            <a:avLst/>
          </a:prstGeom>
          <a:noFill/>
        </p:spPr>
        <p:txBody>
          <a:bodyPr wrap="square" rtlCol="0">
            <a:spAutoFit/>
          </a:bodyPr>
          <a:lstStyle/>
          <a:p>
            <a:pPr algn="ctr"/>
            <a:r>
              <a:rPr lang="en-US" dirty="0">
                <a:solidFill>
                  <a:schemeClr val="bg1"/>
                </a:solidFill>
              </a:rPr>
              <a:t> </a:t>
            </a:r>
            <a:r>
              <a:rPr lang="en-US" b="1" dirty="0">
                <a:solidFill>
                  <a:schemeClr val="bg1"/>
                </a:solidFill>
              </a:rPr>
              <a:t>Proclaim His gospel and establish His covenant</a:t>
            </a:r>
          </a:p>
        </p:txBody>
      </p:sp>
      <p:sp>
        <p:nvSpPr>
          <p:cNvPr id="17" name="Subtitle 4">
            <a:extLst>
              <a:ext uri="{FF2B5EF4-FFF2-40B4-BE49-F238E27FC236}">
                <a16:creationId xmlns:a16="http://schemas.microsoft.com/office/drawing/2014/main" id="{1789DE29-933E-4C78-AE0A-6EECEE6546DA}"/>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2007555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4E9C3B-D5EB-4D55-BAA4-518A4408FE56}"/>
              </a:ext>
            </a:extLst>
          </p:cNvPr>
          <p:cNvSpPr/>
          <p:nvPr/>
        </p:nvSpPr>
        <p:spPr>
          <a:xfrm>
            <a:off x="1073426" y="890974"/>
            <a:ext cx="8998226" cy="646331"/>
          </a:xfrm>
          <a:prstGeom prst="rect">
            <a:avLst/>
          </a:prstGeom>
        </p:spPr>
        <p:txBody>
          <a:bodyPr wrap="square">
            <a:spAutoFit/>
          </a:bodyPr>
          <a:lstStyle/>
          <a:p>
            <a:pPr algn="ctr"/>
            <a:r>
              <a:rPr lang="en-US" b="1" dirty="0"/>
              <a:t>How would you explain to someone why The Church of Jesus Christ of Latter-day Saints is the only true and living church upon the earth?</a:t>
            </a:r>
          </a:p>
        </p:txBody>
      </p:sp>
      <p:sp>
        <p:nvSpPr>
          <p:cNvPr id="7" name="Rectangle 6">
            <a:extLst>
              <a:ext uri="{FF2B5EF4-FFF2-40B4-BE49-F238E27FC236}">
                <a16:creationId xmlns:a16="http://schemas.microsoft.com/office/drawing/2014/main" id="{CC493310-E25A-4290-8B6F-8FC8F4BE8BF7}"/>
              </a:ext>
            </a:extLst>
          </p:cNvPr>
          <p:cNvSpPr/>
          <p:nvPr/>
        </p:nvSpPr>
        <p:spPr>
          <a:xfrm>
            <a:off x="928063" y="1978213"/>
            <a:ext cx="3842719" cy="369332"/>
          </a:xfrm>
          <a:prstGeom prst="rect">
            <a:avLst/>
          </a:prstGeom>
        </p:spPr>
        <p:txBody>
          <a:bodyPr wrap="none">
            <a:spAutoFit/>
          </a:bodyPr>
          <a:lstStyle/>
          <a:p>
            <a:r>
              <a:rPr lang="en-US" b="1" dirty="0"/>
              <a:t>What makes this church “living”?</a:t>
            </a:r>
          </a:p>
        </p:txBody>
      </p:sp>
      <p:sp>
        <p:nvSpPr>
          <p:cNvPr id="8" name="Rectangle 7">
            <a:extLst>
              <a:ext uri="{FF2B5EF4-FFF2-40B4-BE49-F238E27FC236}">
                <a16:creationId xmlns:a16="http://schemas.microsoft.com/office/drawing/2014/main" id="{34C7B6DA-8E7D-4560-ABA8-FF646B8D8E4F}"/>
              </a:ext>
            </a:extLst>
          </p:cNvPr>
          <p:cNvSpPr/>
          <p:nvPr/>
        </p:nvSpPr>
        <p:spPr>
          <a:xfrm>
            <a:off x="2769806" y="2788453"/>
            <a:ext cx="6417414" cy="646331"/>
          </a:xfrm>
          <a:prstGeom prst="rect">
            <a:avLst/>
          </a:prstGeom>
        </p:spPr>
        <p:txBody>
          <a:bodyPr wrap="square">
            <a:spAutoFit/>
          </a:bodyPr>
          <a:lstStyle/>
          <a:p>
            <a:pPr algn="ctr"/>
            <a:r>
              <a:rPr lang="en-US" b="1" dirty="0"/>
              <a:t>Why is it important to you to know that you belong to the only true and living Church upon the earth?</a:t>
            </a:r>
          </a:p>
        </p:txBody>
      </p:sp>
      <p:sp>
        <p:nvSpPr>
          <p:cNvPr id="9" name="Rectangle 8">
            <a:extLst>
              <a:ext uri="{FF2B5EF4-FFF2-40B4-BE49-F238E27FC236}">
                <a16:creationId xmlns:a16="http://schemas.microsoft.com/office/drawing/2014/main" id="{C48805D2-5EA7-490F-B4EE-E5649FE24305}"/>
              </a:ext>
            </a:extLst>
          </p:cNvPr>
          <p:cNvSpPr/>
          <p:nvPr/>
        </p:nvSpPr>
        <p:spPr>
          <a:xfrm>
            <a:off x="4664765" y="3855366"/>
            <a:ext cx="7102959" cy="646331"/>
          </a:xfrm>
          <a:prstGeom prst="rect">
            <a:avLst/>
          </a:prstGeom>
        </p:spPr>
        <p:txBody>
          <a:bodyPr wrap="square">
            <a:spAutoFit/>
          </a:bodyPr>
          <a:lstStyle/>
          <a:p>
            <a:pPr algn="ctr"/>
            <a:r>
              <a:rPr lang="en-US" b="1" dirty="0"/>
              <a:t>What do you think the Lord meant when He stated that He was pleased with His Church “collectively and not individually”? </a:t>
            </a:r>
          </a:p>
        </p:txBody>
      </p:sp>
      <p:sp>
        <p:nvSpPr>
          <p:cNvPr id="10" name="Rectangle 9">
            <a:extLst>
              <a:ext uri="{FF2B5EF4-FFF2-40B4-BE49-F238E27FC236}">
                <a16:creationId xmlns:a16="http://schemas.microsoft.com/office/drawing/2014/main" id="{6CB02C09-1361-4A43-BF61-B5333CD39DC1}"/>
              </a:ext>
            </a:extLst>
          </p:cNvPr>
          <p:cNvSpPr/>
          <p:nvPr/>
        </p:nvSpPr>
        <p:spPr>
          <a:xfrm>
            <a:off x="1603514" y="5092887"/>
            <a:ext cx="9210260" cy="1200329"/>
          </a:xfrm>
          <a:prstGeom prst="rect">
            <a:avLst/>
          </a:prstGeom>
        </p:spPr>
        <p:txBody>
          <a:bodyPr wrap="square">
            <a:spAutoFit/>
          </a:bodyPr>
          <a:lstStyle/>
          <a:p>
            <a:pPr algn="ctr"/>
            <a:r>
              <a:rPr lang="en-US" sz="2400" b="1" dirty="0">
                <a:solidFill>
                  <a:srgbClr val="FFC000"/>
                </a:solidFill>
              </a:rPr>
              <a:t> (Although the Church is true and as a whole is pleasing to the Lord, some individual members of the Church may not live in a way that is pleasing to Him.)</a:t>
            </a:r>
          </a:p>
        </p:txBody>
      </p:sp>
      <p:sp>
        <p:nvSpPr>
          <p:cNvPr id="13" name="Subtitle 4">
            <a:extLst>
              <a:ext uri="{FF2B5EF4-FFF2-40B4-BE49-F238E27FC236}">
                <a16:creationId xmlns:a16="http://schemas.microsoft.com/office/drawing/2014/main" id="{18785016-871F-44F5-8838-99B7EA96AD02}"/>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4168618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9EAA0-C668-47CE-99B7-9F87C78A484A}"/>
              </a:ext>
            </a:extLst>
          </p:cNvPr>
          <p:cNvSpPr/>
          <p:nvPr/>
        </p:nvSpPr>
        <p:spPr>
          <a:xfrm>
            <a:off x="4949685" y="1030604"/>
            <a:ext cx="4949689" cy="2585323"/>
          </a:xfrm>
          <a:prstGeom prst="rect">
            <a:avLst/>
          </a:prstGeom>
        </p:spPr>
        <p:txBody>
          <a:bodyPr wrap="square">
            <a:spAutoFit/>
          </a:bodyPr>
          <a:lstStyle/>
          <a:p>
            <a:pPr fontAlgn="base"/>
            <a:r>
              <a:rPr lang="en-US" b="1" dirty="0">
                <a:latin typeface="Palatino"/>
              </a:rPr>
              <a:t>31 </a:t>
            </a:r>
            <a:r>
              <a:rPr lang="en-US" dirty="0">
                <a:latin typeface="Palatino"/>
              </a:rPr>
              <a:t>For I the Lord cannot look upon sin with the least degree of allowance;</a:t>
            </a:r>
          </a:p>
          <a:p>
            <a:pPr fontAlgn="base"/>
            <a:r>
              <a:rPr lang="en-US" b="1" dirty="0">
                <a:latin typeface="Palatino"/>
              </a:rPr>
              <a:t>32 </a:t>
            </a:r>
            <a:r>
              <a:rPr lang="en-US" dirty="0">
                <a:latin typeface="Palatino"/>
              </a:rPr>
              <a:t>Nevertheless, he that repents and does the commandments of the Lord shall be forgiven;</a:t>
            </a:r>
          </a:p>
          <a:p>
            <a:pPr fontAlgn="base"/>
            <a:r>
              <a:rPr lang="en-US" b="1" dirty="0">
                <a:latin typeface="Palatino"/>
              </a:rPr>
              <a:t>33 </a:t>
            </a:r>
            <a:r>
              <a:rPr lang="en-US" dirty="0">
                <a:latin typeface="Palatino"/>
              </a:rPr>
              <a:t>And he that repents not, from him shall be taken even the light which he has received; for my Spirit shall not always strive with man, saith the Lord of Hosts.</a:t>
            </a:r>
            <a:endParaRPr lang="en-US" b="0" i="0" dirty="0">
              <a:effectLst/>
              <a:latin typeface="Palatino"/>
            </a:endParaRPr>
          </a:p>
        </p:txBody>
      </p:sp>
      <p:sp>
        <p:nvSpPr>
          <p:cNvPr id="6" name="TextBox 5">
            <a:extLst>
              <a:ext uri="{FF2B5EF4-FFF2-40B4-BE49-F238E27FC236}">
                <a16:creationId xmlns:a16="http://schemas.microsoft.com/office/drawing/2014/main" id="{064D93A9-A43B-43DC-9C85-381F95DA82A3}"/>
              </a:ext>
            </a:extLst>
          </p:cNvPr>
          <p:cNvSpPr txBox="1"/>
          <p:nvPr/>
        </p:nvSpPr>
        <p:spPr>
          <a:xfrm>
            <a:off x="728868" y="2046267"/>
            <a:ext cx="3750365" cy="369332"/>
          </a:xfrm>
          <a:prstGeom prst="rect">
            <a:avLst/>
          </a:prstGeom>
          <a:noFill/>
        </p:spPr>
        <p:txBody>
          <a:bodyPr wrap="square" rtlCol="0">
            <a:spAutoFit/>
          </a:bodyPr>
          <a:lstStyle/>
          <a:p>
            <a:r>
              <a:rPr lang="en-US" b="1" dirty="0">
                <a:solidFill>
                  <a:srgbClr val="FFC000"/>
                </a:solidFill>
                <a:effectLst>
                  <a:outerShdw blurRad="38100" dist="38100" dir="2700000" algn="tl">
                    <a:srgbClr val="000000">
                      <a:alpha val="43137"/>
                    </a:srgbClr>
                  </a:outerShdw>
                </a:effectLst>
              </a:rPr>
              <a:t>Doctrine and Covenants1:31-33</a:t>
            </a:r>
          </a:p>
        </p:txBody>
      </p:sp>
      <p:sp>
        <p:nvSpPr>
          <p:cNvPr id="7" name="Left Brace 6">
            <a:extLst>
              <a:ext uri="{FF2B5EF4-FFF2-40B4-BE49-F238E27FC236}">
                <a16:creationId xmlns:a16="http://schemas.microsoft.com/office/drawing/2014/main" id="{C080F0C8-640C-409C-A935-B4602CBC252F}"/>
              </a:ext>
            </a:extLst>
          </p:cNvPr>
          <p:cNvSpPr/>
          <p:nvPr/>
        </p:nvSpPr>
        <p:spPr>
          <a:xfrm>
            <a:off x="4585251" y="930730"/>
            <a:ext cx="569843" cy="2673467"/>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CF4D4166-30F9-432F-A9A4-62CA87CF2747}"/>
              </a:ext>
            </a:extLst>
          </p:cNvPr>
          <p:cNvSpPr/>
          <p:nvPr/>
        </p:nvSpPr>
        <p:spPr>
          <a:xfrm>
            <a:off x="1974572" y="4089089"/>
            <a:ext cx="8560906" cy="400110"/>
          </a:xfrm>
          <a:prstGeom prst="rect">
            <a:avLst/>
          </a:prstGeom>
        </p:spPr>
        <p:txBody>
          <a:bodyPr wrap="square">
            <a:spAutoFit/>
          </a:bodyPr>
          <a:lstStyle/>
          <a:p>
            <a:pPr algn="ctr"/>
            <a:r>
              <a:rPr lang="en-US" sz="2000" b="1" dirty="0"/>
              <a:t>How does the Lord look upon sin? How can we be forgiven?</a:t>
            </a:r>
          </a:p>
        </p:txBody>
      </p:sp>
      <p:sp>
        <p:nvSpPr>
          <p:cNvPr id="10" name="Rectangle 9">
            <a:extLst>
              <a:ext uri="{FF2B5EF4-FFF2-40B4-BE49-F238E27FC236}">
                <a16:creationId xmlns:a16="http://schemas.microsoft.com/office/drawing/2014/main" id="{025868D8-6D91-4857-888D-1875816EB2DC}"/>
              </a:ext>
            </a:extLst>
          </p:cNvPr>
          <p:cNvSpPr/>
          <p:nvPr/>
        </p:nvSpPr>
        <p:spPr>
          <a:xfrm>
            <a:off x="3000093" y="5169334"/>
            <a:ext cx="5412059" cy="400110"/>
          </a:xfrm>
          <a:prstGeom prst="rect">
            <a:avLst/>
          </a:prstGeom>
        </p:spPr>
        <p:txBody>
          <a:bodyPr wrap="none">
            <a:spAutoFit/>
          </a:bodyPr>
          <a:lstStyle/>
          <a:p>
            <a:r>
              <a:rPr lang="en-US" sz="2000" b="1" dirty="0"/>
              <a:t>What happens to those who don’t repent? </a:t>
            </a:r>
          </a:p>
        </p:txBody>
      </p:sp>
      <p:sp>
        <p:nvSpPr>
          <p:cNvPr id="11" name="TextBox 10">
            <a:extLst>
              <a:ext uri="{FF2B5EF4-FFF2-40B4-BE49-F238E27FC236}">
                <a16:creationId xmlns:a16="http://schemas.microsoft.com/office/drawing/2014/main" id="{3A8E523E-BA2F-4D58-93A4-D8BA6A5A693A}"/>
              </a:ext>
            </a:extLst>
          </p:cNvPr>
          <p:cNvSpPr txBox="1"/>
          <p:nvPr/>
        </p:nvSpPr>
        <p:spPr>
          <a:xfrm>
            <a:off x="4949684" y="2397503"/>
            <a:ext cx="4949689" cy="1477328"/>
          </a:xfrm>
          <a:prstGeom prst="rect">
            <a:avLst/>
          </a:prstGeom>
          <a:noFill/>
        </p:spPr>
        <p:txBody>
          <a:bodyPr wrap="square" rtlCol="0">
            <a:spAutoFit/>
          </a:bodyPr>
          <a:lstStyle/>
          <a:p>
            <a:r>
              <a:rPr lang="en-US" dirty="0">
                <a:solidFill>
                  <a:srgbClr val="FFFF00"/>
                </a:solidFill>
                <a:latin typeface="Palatino"/>
              </a:rPr>
              <a:t>33 And he that repents not, from him shall be taken even the light which he has received; for my Spirit shall not always strive with man, saith the Lord of Hosts.</a:t>
            </a:r>
          </a:p>
          <a:p>
            <a:endParaRPr lang="en-US" dirty="0"/>
          </a:p>
        </p:txBody>
      </p:sp>
      <p:sp>
        <p:nvSpPr>
          <p:cNvPr id="14" name="Subtitle 4">
            <a:extLst>
              <a:ext uri="{FF2B5EF4-FFF2-40B4-BE49-F238E27FC236}">
                <a16:creationId xmlns:a16="http://schemas.microsoft.com/office/drawing/2014/main" id="{AB906F2F-7A2D-4B2B-ADE0-B1A8747DF1C5}"/>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22569952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9F9075-B9DC-402F-A43C-C39E2CC92248}"/>
              </a:ext>
            </a:extLst>
          </p:cNvPr>
          <p:cNvSpPr txBox="1"/>
          <p:nvPr/>
        </p:nvSpPr>
        <p:spPr>
          <a:xfrm>
            <a:off x="622852" y="466920"/>
            <a:ext cx="4996070" cy="461665"/>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Doctrine and Covenants1:34-39</a:t>
            </a:r>
          </a:p>
        </p:txBody>
      </p:sp>
      <p:sp>
        <p:nvSpPr>
          <p:cNvPr id="8" name="Rectangle 7">
            <a:extLst>
              <a:ext uri="{FF2B5EF4-FFF2-40B4-BE49-F238E27FC236}">
                <a16:creationId xmlns:a16="http://schemas.microsoft.com/office/drawing/2014/main" id="{4E3B7CC0-F50F-4153-8821-99D05A228D6B}"/>
              </a:ext>
            </a:extLst>
          </p:cNvPr>
          <p:cNvSpPr/>
          <p:nvPr/>
        </p:nvSpPr>
        <p:spPr>
          <a:xfrm>
            <a:off x="1762540" y="1229641"/>
            <a:ext cx="8256104" cy="892552"/>
          </a:xfrm>
          <a:prstGeom prst="rect">
            <a:avLst/>
          </a:prstGeom>
        </p:spPr>
        <p:txBody>
          <a:bodyPr wrap="square">
            <a:spAutoFit/>
          </a:bodyPr>
          <a:lstStyle/>
          <a:p>
            <a:pPr algn="ctr"/>
            <a:r>
              <a:rPr lang="en-US" sz="2600" b="1" dirty="0">
                <a:solidFill>
                  <a:schemeClr val="bg1"/>
                </a:solidFill>
                <a:latin typeface="Bahnschrift SemiLight SemiConde" panose="020B0502040204020203" pitchFamily="34" charset="0"/>
              </a:rPr>
              <a:t>The Lord directs us to search the revelations and commandments contained in the Doctrine and Covenants</a:t>
            </a:r>
          </a:p>
        </p:txBody>
      </p:sp>
      <p:sp>
        <p:nvSpPr>
          <p:cNvPr id="9" name="Rectangle 8">
            <a:extLst>
              <a:ext uri="{FF2B5EF4-FFF2-40B4-BE49-F238E27FC236}">
                <a16:creationId xmlns:a16="http://schemas.microsoft.com/office/drawing/2014/main" id="{8B1DD477-EAE1-4D1F-A9B0-2E142B2B593B}"/>
              </a:ext>
            </a:extLst>
          </p:cNvPr>
          <p:cNvSpPr/>
          <p:nvPr/>
        </p:nvSpPr>
        <p:spPr>
          <a:xfrm>
            <a:off x="622852" y="3868713"/>
            <a:ext cx="3836307" cy="369332"/>
          </a:xfrm>
          <a:prstGeom prst="rect">
            <a:avLst/>
          </a:prstGeom>
        </p:spPr>
        <p:txBody>
          <a:bodyPr wrap="none">
            <a:spAutoFit/>
          </a:bodyPr>
          <a:lstStyle/>
          <a:p>
            <a:r>
              <a:rPr lang="en-US" b="1" dirty="0">
                <a:solidFill>
                  <a:srgbClr val="FFC000"/>
                </a:solidFill>
              </a:rPr>
              <a:t>Doctrine and Covenants 1:37–39</a:t>
            </a:r>
          </a:p>
        </p:txBody>
      </p:sp>
      <p:sp>
        <p:nvSpPr>
          <p:cNvPr id="10" name="Left Brace 9">
            <a:extLst>
              <a:ext uri="{FF2B5EF4-FFF2-40B4-BE49-F238E27FC236}">
                <a16:creationId xmlns:a16="http://schemas.microsoft.com/office/drawing/2014/main" id="{70CF4C03-07F8-4C87-B1FF-9AD3566A4390}"/>
              </a:ext>
            </a:extLst>
          </p:cNvPr>
          <p:cNvSpPr/>
          <p:nvPr/>
        </p:nvSpPr>
        <p:spPr>
          <a:xfrm>
            <a:off x="4730829" y="2460860"/>
            <a:ext cx="848139" cy="3405808"/>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4C85935B-95DA-4F7C-81BC-80985AA36DC2}"/>
              </a:ext>
            </a:extLst>
          </p:cNvPr>
          <p:cNvSpPr/>
          <p:nvPr/>
        </p:nvSpPr>
        <p:spPr>
          <a:xfrm>
            <a:off x="5274168" y="2606064"/>
            <a:ext cx="5751641" cy="3139321"/>
          </a:xfrm>
          <a:prstGeom prst="rect">
            <a:avLst/>
          </a:prstGeom>
        </p:spPr>
        <p:txBody>
          <a:bodyPr wrap="square">
            <a:spAutoFit/>
          </a:bodyPr>
          <a:lstStyle/>
          <a:p>
            <a:pPr fontAlgn="base"/>
            <a:r>
              <a:rPr lang="en-US" b="1" dirty="0">
                <a:latin typeface="Palatino"/>
              </a:rPr>
              <a:t>37 </a:t>
            </a:r>
            <a:r>
              <a:rPr lang="en-US" dirty="0">
                <a:latin typeface="Palatino"/>
              </a:rPr>
              <a:t>Search these commandments, for they are true and faithful, and the prophecies and promises which are in them shall all be fulfilled.</a:t>
            </a:r>
          </a:p>
          <a:p>
            <a:pPr fontAlgn="base"/>
            <a:r>
              <a:rPr lang="en-US" b="1" dirty="0">
                <a:latin typeface="Palatino"/>
              </a:rPr>
              <a:t>38 </a:t>
            </a:r>
            <a:r>
              <a:rPr lang="en-US" dirty="0">
                <a:latin typeface="Palatino"/>
              </a:rPr>
              <a:t>What I the Lord have spoken, I have spoken, and I excuse not myself; and though the heavens and the earth pass away, my word shall not pass away, but shall all be fulfilled, whether by mine own voice or by the voice of my servants, it is the same.</a:t>
            </a:r>
          </a:p>
          <a:p>
            <a:pPr fontAlgn="base"/>
            <a:r>
              <a:rPr lang="en-US" b="1" dirty="0">
                <a:latin typeface="Palatino"/>
              </a:rPr>
              <a:t>39 </a:t>
            </a:r>
            <a:r>
              <a:rPr lang="en-US" dirty="0">
                <a:latin typeface="Palatino"/>
              </a:rPr>
              <a:t>For behold, and lo, the Lord is God, and the Spirit </a:t>
            </a:r>
            <a:r>
              <a:rPr lang="en-US" dirty="0" err="1">
                <a:latin typeface="Palatino"/>
              </a:rPr>
              <a:t>beareth</a:t>
            </a:r>
            <a:r>
              <a:rPr lang="en-US" dirty="0">
                <a:latin typeface="Palatino"/>
              </a:rPr>
              <a:t> record, and the record is true, and the truth </a:t>
            </a:r>
            <a:r>
              <a:rPr lang="en-US" dirty="0" err="1">
                <a:latin typeface="Palatino"/>
              </a:rPr>
              <a:t>abideth</a:t>
            </a:r>
            <a:r>
              <a:rPr lang="en-US" dirty="0">
                <a:latin typeface="Palatino"/>
              </a:rPr>
              <a:t> forever and ever. Amen.</a:t>
            </a:r>
            <a:endParaRPr lang="en-US" b="0" i="0" dirty="0">
              <a:effectLst/>
              <a:latin typeface="Palatino"/>
            </a:endParaRPr>
          </a:p>
        </p:txBody>
      </p:sp>
      <p:sp>
        <p:nvSpPr>
          <p:cNvPr id="14" name="Subtitle 4">
            <a:extLst>
              <a:ext uri="{FF2B5EF4-FFF2-40B4-BE49-F238E27FC236}">
                <a16:creationId xmlns:a16="http://schemas.microsoft.com/office/drawing/2014/main" id="{1EE3720B-60E6-4F4E-9004-3651B610B881}"/>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3799315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0901BA-72C5-4870-A894-5E12318B64A7}"/>
              </a:ext>
            </a:extLst>
          </p:cNvPr>
          <p:cNvSpPr/>
          <p:nvPr/>
        </p:nvSpPr>
        <p:spPr>
          <a:xfrm>
            <a:off x="265044" y="844808"/>
            <a:ext cx="8468138" cy="369332"/>
          </a:xfrm>
          <a:prstGeom prst="rect">
            <a:avLst/>
          </a:prstGeom>
        </p:spPr>
        <p:txBody>
          <a:bodyPr wrap="square">
            <a:spAutoFit/>
          </a:bodyPr>
          <a:lstStyle/>
          <a:p>
            <a:r>
              <a:rPr lang="en-US" b="1" dirty="0"/>
              <a:t>What truths did the Lord emphasize in Doctrine and Covenants 1:37–39?</a:t>
            </a:r>
          </a:p>
        </p:txBody>
      </p:sp>
      <p:sp>
        <p:nvSpPr>
          <p:cNvPr id="7" name="Rectangle 6">
            <a:extLst>
              <a:ext uri="{FF2B5EF4-FFF2-40B4-BE49-F238E27FC236}">
                <a16:creationId xmlns:a16="http://schemas.microsoft.com/office/drawing/2014/main" id="{1D3968B4-6FD0-4861-86C0-17B09283BEE6}"/>
              </a:ext>
            </a:extLst>
          </p:cNvPr>
          <p:cNvSpPr/>
          <p:nvPr/>
        </p:nvSpPr>
        <p:spPr>
          <a:xfrm>
            <a:off x="1287093" y="2413337"/>
            <a:ext cx="8676909" cy="1015663"/>
          </a:xfrm>
          <a:prstGeom prst="rect">
            <a:avLst/>
          </a:prstGeom>
        </p:spPr>
        <p:txBody>
          <a:bodyPr wrap="square">
            <a:spAutoFit/>
          </a:bodyPr>
          <a:lstStyle/>
          <a:p>
            <a:pPr algn="ctr"/>
            <a:r>
              <a:rPr lang="en-US" sz="2000" b="1" dirty="0">
                <a:solidFill>
                  <a:srgbClr val="FFFF00"/>
                </a:solidFill>
              </a:rPr>
              <a:t>We are to search the commandments the Lord has given. The Lord’s words will all be fulfilled. The Lord’s words are true whether they are stated by Him or by His servants</a:t>
            </a:r>
          </a:p>
        </p:txBody>
      </p:sp>
      <p:sp>
        <p:nvSpPr>
          <p:cNvPr id="8" name="Rectangle 7">
            <a:extLst>
              <a:ext uri="{FF2B5EF4-FFF2-40B4-BE49-F238E27FC236}">
                <a16:creationId xmlns:a16="http://schemas.microsoft.com/office/drawing/2014/main" id="{80866551-EDF1-44D3-86C7-ED9A31C7261B}"/>
              </a:ext>
            </a:extLst>
          </p:cNvPr>
          <p:cNvSpPr/>
          <p:nvPr/>
        </p:nvSpPr>
        <p:spPr>
          <a:xfrm>
            <a:off x="4134679" y="4636499"/>
            <a:ext cx="7248938" cy="646331"/>
          </a:xfrm>
          <a:prstGeom prst="rect">
            <a:avLst/>
          </a:prstGeom>
        </p:spPr>
        <p:txBody>
          <a:bodyPr wrap="square">
            <a:spAutoFit/>
          </a:bodyPr>
          <a:lstStyle/>
          <a:p>
            <a:pPr algn="ctr"/>
            <a:r>
              <a:rPr lang="en-US" b="1" dirty="0"/>
              <a:t>How can you be blessed if you search the commandments and revelations the Lord has given in the Doctrine and Covenants? </a:t>
            </a:r>
          </a:p>
        </p:txBody>
      </p:sp>
      <p:sp>
        <p:nvSpPr>
          <p:cNvPr id="11" name="Subtitle 4">
            <a:extLst>
              <a:ext uri="{FF2B5EF4-FFF2-40B4-BE49-F238E27FC236}">
                <a16:creationId xmlns:a16="http://schemas.microsoft.com/office/drawing/2014/main" id="{090CF44E-BA23-470B-B1CA-4148576F20B4}"/>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1"/>
                </a:solidFill>
              </a:rPr>
              <a:t>LESSON 4</a:t>
            </a:r>
          </a:p>
        </p:txBody>
      </p:sp>
    </p:spTree>
    <p:extLst>
      <p:ext uri="{BB962C8B-B14F-4D97-AF65-F5344CB8AC3E}">
        <p14:creationId xmlns:p14="http://schemas.microsoft.com/office/powerpoint/2010/main" val="1997758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5" name="Subtitle 4">
            <a:extLst>
              <a:ext uri="{FF2B5EF4-FFF2-40B4-BE49-F238E27FC236}">
                <a16:creationId xmlns:a16="http://schemas.microsoft.com/office/drawing/2014/main" id="{BC60D550-DCF4-421B-9952-0EB127C0F873}"/>
              </a:ext>
            </a:extLst>
          </p:cNvPr>
          <p:cNvSpPr>
            <a:spLocks noGrp="1"/>
          </p:cNvSpPr>
          <p:nvPr>
            <p:ph type="subTitle" idx="1"/>
          </p:nvPr>
        </p:nvSpPr>
        <p:spPr>
          <a:xfrm>
            <a:off x="9631066" y="420493"/>
            <a:ext cx="2001079" cy="470481"/>
          </a:xfrm>
        </p:spPr>
        <p:txBody>
          <a:bodyPr/>
          <a:lstStyle/>
          <a:p>
            <a:r>
              <a:rPr lang="en-US" b="1" dirty="0">
                <a:solidFill>
                  <a:schemeClr val="bg1"/>
                </a:solidFill>
              </a:rPr>
              <a:t>LESSON 4</a:t>
            </a:r>
          </a:p>
        </p:txBody>
      </p:sp>
      <p:sp>
        <p:nvSpPr>
          <p:cNvPr id="8" name="TextBox 7">
            <a:extLst>
              <a:ext uri="{FF2B5EF4-FFF2-40B4-BE49-F238E27FC236}">
                <a16:creationId xmlns:a16="http://schemas.microsoft.com/office/drawing/2014/main" id="{7C512E8C-9B81-4461-8E0A-6F0E44629D23}"/>
              </a:ext>
            </a:extLst>
          </p:cNvPr>
          <p:cNvSpPr txBox="1"/>
          <p:nvPr/>
        </p:nvSpPr>
        <p:spPr>
          <a:xfrm>
            <a:off x="1372607" y="1876223"/>
            <a:ext cx="8314731" cy="2123658"/>
          </a:xfrm>
          <a:prstGeom prst="rect">
            <a:avLst/>
          </a:prstGeom>
          <a:noFill/>
        </p:spPr>
        <p:txBody>
          <a:bodyPr wrap="square" rtlCol="0">
            <a:spAutoFit/>
          </a:bodyPr>
          <a:lstStyle/>
          <a:p>
            <a:pPr algn="ctr"/>
            <a:r>
              <a:rPr lang="en-US" sz="6600" b="1" dirty="0">
                <a:ln w="0"/>
                <a:solidFill>
                  <a:schemeClr val="accent3">
                    <a:lumMod val="60000"/>
                    <a:lumOff val="40000"/>
                  </a:schemeClr>
                </a:solidFill>
                <a:effectLst>
                  <a:outerShdw blurRad="38100" dist="25400" dir="5400000" algn="ctr" rotWithShape="0">
                    <a:srgbClr val="6E747A">
                      <a:alpha val="43000"/>
                    </a:srgbClr>
                  </a:outerShdw>
                </a:effectLst>
                <a:latin typeface="Bahnschrift SemiLight" panose="020B0502040204020203" pitchFamily="34" charset="0"/>
              </a:rPr>
              <a:t>Doctrine and Covenants 1</a:t>
            </a:r>
            <a:endParaRPr lang="en-US" sz="6600" b="1" dirty="0">
              <a:solidFill>
                <a:schemeClr val="accent3">
                  <a:lumMod val="60000"/>
                  <a:lumOff val="40000"/>
                </a:schemeClr>
              </a:solidFill>
              <a:latin typeface="Bahnschrift SemiLight" panose="020B0502040204020203" pitchFamily="34" charset="0"/>
            </a:endParaRPr>
          </a:p>
        </p:txBody>
      </p:sp>
    </p:spTree>
    <p:extLst>
      <p:ext uri="{BB962C8B-B14F-4D97-AF65-F5344CB8AC3E}">
        <p14:creationId xmlns:p14="http://schemas.microsoft.com/office/powerpoint/2010/main" val="300211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88C5C-F18A-4259-B714-47D19358FC73}"/>
              </a:ext>
            </a:extLst>
          </p:cNvPr>
          <p:cNvSpPr>
            <a:spLocks noGrp="1"/>
          </p:cNvSpPr>
          <p:nvPr>
            <p:ph type="ctrTitle"/>
          </p:nvPr>
        </p:nvSpPr>
        <p:spPr>
          <a:xfrm>
            <a:off x="1738051" y="1596901"/>
            <a:ext cx="5974714" cy="3359412"/>
          </a:xfrm>
        </p:spPr>
        <p:txBody>
          <a:bodyPr>
            <a:normAutofit fontScale="90000"/>
          </a:bodyPr>
          <a:lstStyle/>
          <a:p>
            <a:pPr algn="ct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br>
              <a:rPr lang="en-US"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
        <p:nvSpPr>
          <p:cNvPr id="2" name="TextBox 1">
            <a:extLst>
              <a:ext uri="{FF2B5EF4-FFF2-40B4-BE49-F238E27FC236}">
                <a16:creationId xmlns:a16="http://schemas.microsoft.com/office/drawing/2014/main" id="{D1847805-FA0A-4617-A3FE-A74DD5992531}"/>
              </a:ext>
            </a:extLst>
          </p:cNvPr>
          <p:cNvSpPr txBox="1"/>
          <p:nvPr/>
        </p:nvSpPr>
        <p:spPr>
          <a:xfrm>
            <a:off x="1948070" y="1889893"/>
            <a:ext cx="7805530" cy="3139321"/>
          </a:xfrm>
          <a:prstGeom prst="rect">
            <a:avLst/>
          </a:prstGeom>
          <a:noFill/>
        </p:spPr>
        <p:txBody>
          <a:bodyPr wrap="square" rtlCol="0">
            <a:spAutoFit/>
          </a:bodyPr>
          <a:lstStyle/>
          <a:p>
            <a:pPr algn="just"/>
            <a:r>
              <a:rPr lang="en-US" b="1" dirty="0"/>
              <a:t>By November 1831, Joseph Smith had received more than 60 revelations. However, most Church members did not have access to copies of the revelations. The Prophet convened a conference in Hiram, Ohio, to discuss publishing them as a book that would be called the Book of Commandments. A committee of elders drafted a preface to the book.</a:t>
            </a:r>
          </a:p>
          <a:p>
            <a:pPr algn="just"/>
            <a:r>
              <a:rPr lang="en-US" b="1" dirty="0"/>
              <a:t>Unsatisfied with this draft, those who attended the conference requested that Joseph Smith ask the Lord for a preface. After petitioning the Lord in prayer, Joseph received a preface by revelation. The Lord’s preface to the Book of Commandments became section 1 of the Doctrine and Covenants.</a:t>
            </a:r>
          </a:p>
        </p:txBody>
      </p:sp>
      <p:sp>
        <p:nvSpPr>
          <p:cNvPr id="7" name="Subtitle 4">
            <a:extLst>
              <a:ext uri="{FF2B5EF4-FFF2-40B4-BE49-F238E27FC236}">
                <a16:creationId xmlns:a16="http://schemas.microsoft.com/office/drawing/2014/main" id="{374FBA0F-D0E4-4A19-B8D8-E12ACEF5436F}"/>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
        <p:nvSpPr>
          <p:cNvPr id="8" name="TextBox 7">
            <a:extLst>
              <a:ext uri="{FF2B5EF4-FFF2-40B4-BE49-F238E27FC236}">
                <a16:creationId xmlns:a16="http://schemas.microsoft.com/office/drawing/2014/main" id="{30E16253-161F-4091-9A58-5AB4188C47DB}"/>
              </a:ext>
            </a:extLst>
          </p:cNvPr>
          <p:cNvSpPr txBox="1"/>
          <p:nvPr/>
        </p:nvSpPr>
        <p:spPr>
          <a:xfrm>
            <a:off x="4320209" y="1176167"/>
            <a:ext cx="2676939" cy="523220"/>
          </a:xfrm>
          <a:prstGeom prst="rect">
            <a:avLst/>
          </a:prstGeom>
          <a:noFill/>
        </p:spPr>
        <p:txBody>
          <a:bodyPr wrap="square" rtlCol="0">
            <a:spAutoFit/>
          </a:bodyPr>
          <a:lstStyle/>
          <a:p>
            <a:pPr algn="ctr"/>
            <a:r>
              <a:rPr lang="en-US" sz="2800" b="1" dirty="0">
                <a:solidFill>
                  <a:srgbClr val="FFC000"/>
                </a:solidFill>
              </a:rPr>
              <a:t>Introduction</a:t>
            </a:r>
            <a:endParaRPr lang="en-US" sz="2800" dirty="0">
              <a:solidFill>
                <a:srgbClr val="FFC000"/>
              </a:solidFill>
            </a:endParaRPr>
          </a:p>
        </p:txBody>
      </p:sp>
    </p:spTree>
    <p:extLst>
      <p:ext uri="{BB962C8B-B14F-4D97-AF65-F5344CB8AC3E}">
        <p14:creationId xmlns:p14="http://schemas.microsoft.com/office/powerpoint/2010/main" val="255255802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3698D-9A66-48F2-BCA0-CBA0D00DE144}"/>
              </a:ext>
            </a:extLst>
          </p:cNvPr>
          <p:cNvSpPr/>
          <p:nvPr/>
        </p:nvSpPr>
        <p:spPr>
          <a:xfrm>
            <a:off x="1507483" y="1797305"/>
            <a:ext cx="8852453" cy="892552"/>
          </a:xfrm>
          <a:prstGeom prst="rect">
            <a:avLst/>
          </a:prstGeom>
        </p:spPr>
        <p:txBody>
          <a:bodyPr wrap="square">
            <a:spAutoFit/>
          </a:bodyPr>
          <a:lstStyle/>
          <a:p>
            <a:pPr algn="ctr"/>
            <a:r>
              <a:rPr lang="en-US" sz="2600" b="1" dirty="0">
                <a:solidFill>
                  <a:schemeClr val="bg1"/>
                </a:solidFill>
                <a:latin typeface="Bahnschrift SemiLight SemiConde" panose="020B0502040204020203" pitchFamily="34" charset="0"/>
              </a:rPr>
              <a:t>The Lord warns of the judgments that will come upon the rebellious at the Second Coming.</a:t>
            </a:r>
          </a:p>
        </p:txBody>
      </p:sp>
      <p:sp>
        <p:nvSpPr>
          <p:cNvPr id="7" name="TextBox 6">
            <a:extLst>
              <a:ext uri="{FF2B5EF4-FFF2-40B4-BE49-F238E27FC236}">
                <a16:creationId xmlns:a16="http://schemas.microsoft.com/office/drawing/2014/main" id="{E714BA57-69EC-4703-AF74-1D3EFA8AB5D3}"/>
              </a:ext>
            </a:extLst>
          </p:cNvPr>
          <p:cNvSpPr txBox="1"/>
          <p:nvPr/>
        </p:nvSpPr>
        <p:spPr>
          <a:xfrm>
            <a:off x="728869" y="773709"/>
            <a:ext cx="4757531" cy="461665"/>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Doctrine and Covenants1:1–16</a:t>
            </a:r>
          </a:p>
        </p:txBody>
      </p:sp>
      <p:sp>
        <p:nvSpPr>
          <p:cNvPr id="8" name="Rectangle 7">
            <a:extLst>
              <a:ext uri="{FF2B5EF4-FFF2-40B4-BE49-F238E27FC236}">
                <a16:creationId xmlns:a16="http://schemas.microsoft.com/office/drawing/2014/main" id="{3033434B-4E5B-4D02-80E7-D1645DBE95A3}"/>
              </a:ext>
            </a:extLst>
          </p:cNvPr>
          <p:cNvSpPr/>
          <p:nvPr/>
        </p:nvSpPr>
        <p:spPr>
          <a:xfrm>
            <a:off x="2007704" y="3390323"/>
            <a:ext cx="8176591" cy="707886"/>
          </a:xfrm>
          <a:prstGeom prst="rect">
            <a:avLst/>
          </a:prstGeom>
        </p:spPr>
        <p:txBody>
          <a:bodyPr wrap="square">
            <a:spAutoFit/>
          </a:bodyPr>
          <a:lstStyle/>
          <a:p>
            <a:pPr algn="ctr"/>
            <a:r>
              <a:rPr lang="en-US" sz="2000" b="1" dirty="0"/>
              <a:t>When has someone sought to get your attention and warn you about something? How did you respond?</a:t>
            </a:r>
          </a:p>
        </p:txBody>
      </p:sp>
      <p:sp>
        <p:nvSpPr>
          <p:cNvPr id="9" name="Rectangle 8">
            <a:extLst>
              <a:ext uri="{FF2B5EF4-FFF2-40B4-BE49-F238E27FC236}">
                <a16:creationId xmlns:a16="http://schemas.microsoft.com/office/drawing/2014/main" id="{5773AEE8-EF40-4EF6-9AEE-BEB59F37077B}"/>
              </a:ext>
            </a:extLst>
          </p:cNvPr>
          <p:cNvSpPr/>
          <p:nvPr/>
        </p:nvSpPr>
        <p:spPr>
          <a:xfrm>
            <a:off x="2016059" y="4798676"/>
            <a:ext cx="7835300" cy="707886"/>
          </a:xfrm>
          <a:prstGeom prst="rect">
            <a:avLst/>
          </a:prstGeom>
        </p:spPr>
        <p:txBody>
          <a:bodyPr wrap="square">
            <a:spAutoFit/>
          </a:bodyPr>
          <a:lstStyle/>
          <a:p>
            <a:pPr algn="ctr"/>
            <a:r>
              <a:rPr lang="en-US" sz="2000" b="1" dirty="0"/>
              <a:t>How do you feel about that person’s efforts to warn you? Why do you feel this way?</a:t>
            </a:r>
          </a:p>
        </p:txBody>
      </p:sp>
      <p:sp>
        <p:nvSpPr>
          <p:cNvPr id="12" name="Subtitle 4">
            <a:extLst>
              <a:ext uri="{FF2B5EF4-FFF2-40B4-BE49-F238E27FC236}">
                <a16:creationId xmlns:a16="http://schemas.microsoft.com/office/drawing/2014/main" id="{62BB3960-E3EE-40D6-ACD5-B36153BCBF5E}"/>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30330486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1C5C86-556D-47F0-8431-3F33F3026AB2}"/>
              </a:ext>
            </a:extLst>
          </p:cNvPr>
          <p:cNvSpPr/>
          <p:nvPr/>
        </p:nvSpPr>
        <p:spPr>
          <a:xfrm>
            <a:off x="3260035" y="1667190"/>
            <a:ext cx="6096000" cy="4093428"/>
          </a:xfrm>
          <a:prstGeom prst="rect">
            <a:avLst/>
          </a:prstGeom>
        </p:spPr>
        <p:txBody>
          <a:bodyPr>
            <a:spAutoFit/>
          </a:bodyPr>
          <a:lstStyle/>
          <a:p>
            <a:pPr fontAlgn="base"/>
            <a:r>
              <a:rPr lang="en-US" sz="2000" b="1" dirty="0">
                <a:latin typeface="+mj-lt"/>
              </a:rPr>
              <a:t>1 </a:t>
            </a:r>
            <a:r>
              <a:rPr lang="en-US" sz="2000" dirty="0">
                <a:latin typeface="+mj-lt"/>
              </a:rPr>
              <a:t>Hearken, O ye people of my church, saith the voice of him who dwells on high, and whose eyes are upon all men; yea, verily I say: Hearken ye people from afar; and ye that are upon the islands of the sea, listen together.</a:t>
            </a:r>
          </a:p>
          <a:p>
            <a:pPr fontAlgn="base"/>
            <a:r>
              <a:rPr lang="en-US" sz="2000" b="1" dirty="0">
                <a:latin typeface="+mj-lt"/>
              </a:rPr>
              <a:t>2 </a:t>
            </a:r>
            <a:r>
              <a:rPr lang="en-US" sz="2000" dirty="0">
                <a:latin typeface="+mj-lt"/>
              </a:rPr>
              <a:t>For verily the voice of the Lord is unto all men, and there is none to escape; and there is no eye that shall not see, neither ear that shall not hear, neither heart that shall not be penetrated.</a:t>
            </a:r>
          </a:p>
          <a:p>
            <a:pPr fontAlgn="base"/>
            <a:r>
              <a:rPr lang="en-US" sz="2000" b="1" dirty="0">
                <a:latin typeface="+mj-lt"/>
              </a:rPr>
              <a:t>3 </a:t>
            </a:r>
            <a:r>
              <a:rPr lang="en-US" sz="2000" dirty="0">
                <a:latin typeface="+mj-lt"/>
              </a:rPr>
              <a:t>And the rebellious shall be pierced with much sorrow; for their iniquities shall be spoken upon the housetops, and their secret acts shall be revealed.</a:t>
            </a:r>
            <a:endParaRPr lang="en-US" sz="2000" b="0" i="0" dirty="0">
              <a:effectLst/>
              <a:latin typeface="+mj-lt"/>
            </a:endParaRPr>
          </a:p>
        </p:txBody>
      </p:sp>
      <p:sp>
        <p:nvSpPr>
          <p:cNvPr id="3" name="TextBox 2">
            <a:extLst>
              <a:ext uri="{FF2B5EF4-FFF2-40B4-BE49-F238E27FC236}">
                <a16:creationId xmlns:a16="http://schemas.microsoft.com/office/drawing/2014/main" id="{CD5FC787-A75D-48C3-A601-67EE966C0034}"/>
              </a:ext>
            </a:extLst>
          </p:cNvPr>
          <p:cNvSpPr txBox="1"/>
          <p:nvPr/>
        </p:nvSpPr>
        <p:spPr>
          <a:xfrm>
            <a:off x="662609" y="655733"/>
            <a:ext cx="3889206" cy="400110"/>
          </a:xfrm>
          <a:prstGeom prst="rect">
            <a:avLst/>
          </a:prstGeom>
          <a:noFill/>
        </p:spPr>
        <p:txBody>
          <a:bodyPr wrap="none" rtlCol="0">
            <a:spAutoFit/>
          </a:bodyPr>
          <a:lstStyle/>
          <a:p>
            <a:r>
              <a:rPr lang="en-US" sz="2000" b="1" dirty="0">
                <a:solidFill>
                  <a:srgbClr val="FFC000"/>
                </a:solidFill>
              </a:rPr>
              <a:t>Doctrine and Covenants 1:1-3</a:t>
            </a:r>
          </a:p>
        </p:txBody>
      </p:sp>
      <p:sp>
        <p:nvSpPr>
          <p:cNvPr id="10" name="Subtitle 4">
            <a:extLst>
              <a:ext uri="{FF2B5EF4-FFF2-40B4-BE49-F238E27FC236}">
                <a16:creationId xmlns:a16="http://schemas.microsoft.com/office/drawing/2014/main" id="{2C2ADD0E-CDF0-4115-82BF-DEE60CA78FA2}"/>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16932666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7C51AA-C555-4578-9993-DB48DF910410}"/>
              </a:ext>
            </a:extLst>
          </p:cNvPr>
          <p:cNvSpPr/>
          <p:nvPr/>
        </p:nvSpPr>
        <p:spPr>
          <a:xfrm>
            <a:off x="2689371" y="1241771"/>
            <a:ext cx="6202838" cy="400110"/>
          </a:xfrm>
          <a:prstGeom prst="rect">
            <a:avLst/>
          </a:prstGeom>
        </p:spPr>
        <p:txBody>
          <a:bodyPr wrap="square">
            <a:spAutoFit/>
          </a:bodyPr>
          <a:lstStyle/>
          <a:p>
            <a:r>
              <a:rPr lang="en-US" sz="2000" b="1" dirty="0"/>
              <a:t>To whom was the Lord speaking in these verses?</a:t>
            </a:r>
          </a:p>
        </p:txBody>
      </p:sp>
      <p:sp>
        <p:nvSpPr>
          <p:cNvPr id="3" name="Rectangle 2">
            <a:extLst>
              <a:ext uri="{FF2B5EF4-FFF2-40B4-BE49-F238E27FC236}">
                <a16:creationId xmlns:a16="http://schemas.microsoft.com/office/drawing/2014/main" id="{92645AA5-89F5-45B2-BD34-FD755369ED56}"/>
              </a:ext>
            </a:extLst>
          </p:cNvPr>
          <p:cNvSpPr/>
          <p:nvPr/>
        </p:nvSpPr>
        <p:spPr>
          <a:xfrm>
            <a:off x="1156301" y="3709457"/>
            <a:ext cx="9475304" cy="707886"/>
          </a:xfrm>
          <a:prstGeom prst="rect">
            <a:avLst/>
          </a:prstGeom>
        </p:spPr>
        <p:txBody>
          <a:bodyPr wrap="square">
            <a:spAutoFit/>
          </a:bodyPr>
          <a:lstStyle/>
          <a:p>
            <a:pPr algn="ctr"/>
            <a:r>
              <a:rPr lang="en-US" sz="2000" b="1" dirty="0"/>
              <a:t>What do you think is the meaning of the phrase “their iniquities shall be spoken upon the housetops, and their secret acts shall be revealed”?</a:t>
            </a:r>
          </a:p>
        </p:txBody>
      </p:sp>
      <p:sp>
        <p:nvSpPr>
          <p:cNvPr id="8" name="TextBox 7">
            <a:extLst>
              <a:ext uri="{FF2B5EF4-FFF2-40B4-BE49-F238E27FC236}">
                <a16:creationId xmlns:a16="http://schemas.microsoft.com/office/drawing/2014/main" id="{A405B44B-7B35-42EB-853B-792285D314D6}"/>
              </a:ext>
            </a:extLst>
          </p:cNvPr>
          <p:cNvSpPr txBox="1"/>
          <p:nvPr/>
        </p:nvSpPr>
        <p:spPr>
          <a:xfrm>
            <a:off x="2550632" y="1802440"/>
            <a:ext cx="5950226" cy="1200329"/>
          </a:xfrm>
          <a:prstGeom prst="rect">
            <a:avLst/>
          </a:prstGeom>
          <a:noFill/>
        </p:spPr>
        <p:txBody>
          <a:bodyPr wrap="square" rtlCol="0">
            <a:spAutoFit/>
          </a:bodyPr>
          <a:lstStyle/>
          <a:p>
            <a:pPr algn="ctr"/>
            <a:r>
              <a:rPr lang="en-US" sz="2400" b="1" dirty="0">
                <a:solidFill>
                  <a:srgbClr val="FFFF00"/>
                </a:solidFill>
              </a:rPr>
              <a:t>(The Lord was speaking to all the inhabitants of the earth, not just to members of the Church)</a:t>
            </a:r>
          </a:p>
        </p:txBody>
      </p:sp>
      <p:sp>
        <p:nvSpPr>
          <p:cNvPr id="11" name="Subtitle 4">
            <a:extLst>
              <a:ext uri="{FF2B5EF4-FFF2-40B4-BE49-F238E27FC236}">
                <a16:creationId xmlns:a16="http://schemas.microsoft.com/office/drawing/2014/main" id="{A4729003-6844-40E4-8353-47F5978A1B5F}"/>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40064406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02CE2A-2440-4A56-B8FA-B9729CF48F00}"/>
              </a:ext>
            </a:extLst>
          </p:cNvPr>
          <p:cNvSpPr/>
          <p:nvPr/>
        </p:nvSpPr>
        <p:spPr>
          <a:xfrm>
            <a:off x="5609031" y="1859339"/>
            <a:ext cx="5443282" cy="3416320"/>
          </a:xfrm>
          <a:prstGeom prst="rect">
            <a:avLst/>
          </a:prstGeom>
        </p:spPr>
        <p:txBody>
          <a:bodyPr wrap="square">
            <a:spAutoFit/>
          </a:bodyPr>
          <a:lstStyle/>
          <a:p>
            <a:pPr fontAlgn="base"/>
            <a:r>
              <a:rPr lang="en-US" b="1" dirty="0">
                <a:latin typeface="Palatino"/>
              </a:rPr>
              <a:t>4 </a:t>
            </a:r>
            <a:r>
              <a:rPr lang="en-US" dirty="0">
                <a:latin typeface="Palatino"/>
              </a:rPr>
              <a:t>And the voice of warning shall be unto all people, by the mouths of my disciples, whom I have chosen in these last days.</a:t>
            </a:r>
          </a:p>
          <a:p>
            <a:pPr fontAlgn="base"/>
            <a:r>
              <a:rPr lang="en-US" b="1" dirty="0">
                <a:latin typeface="Palatino"/>
              </a:rPr>
              <a:t>5 </a:t>
            </a:r>
            <a:r>
              <a:rPr lang="en-US" dirty="0">
                <a:latin typeface="Palatino"/>
              </a:rPr>
              <a:t>And they shall go forth and none shall stay them, for I the Lord have commanded them.</a:t>
            </a:r>
          </a:p>
          <a:p>
            <a:pPr fontAlgn="base"/>
            <a:r>
              <a:rPr lang="en-US" b="1" dirty="0">
                <a:latin typeface="Palatino"/>
              </a:rPr>
              <a:t>6 </a:t>
            </a:r>
            <a:r>
              <a:rPr lang="en-US" dirty="0">
                <a:latin typeface="Palatino"/>
              </a:rPr>
              <a:t>Behold, this is mine authority, and the authority of my servants, and my preface unto the book of my commandments, which I have given them to publish unto you, O inhabitants of the earth.</a:t>
            </a:r>
          </a:p>
          <a:p>
            <a:pPr fontAlgn="base"/>
            <a:r>
              <a:rPr lang="en-US" b="1" dirty="0">
                <a:latin typeface="Palatino"/>
              </a:rPr>
              <a:t>7 </a:t>
            </a:r>
            <a:r>
              <a:rPr lang="en-US" dirty="0">
                <a:latin typeface="Palatino"/>
              </a:rPr>
              <a:t>Wherefore, fear and tremble, O ye people, for what I the Lord have decreed in them shall be fulfilled.</a:t>
            </a:r>
            <a:endParaRPr lang="en-US" b="0" i="0" dirty="0">
              <a:effectLst/>
              <a:latin typeface="Palatino"/>
            </a:endParaRPr>
          </a:p>
        </p:txBody>
      </p:sp>
      <p:sp>
        <p:nvSpPr>
          <p:cNvPr id="7" name="Left Brace 6">
            <a:extLst>
              <a:ext uri="{FF2B5EF4-FFF2-40B4-BE49-F238E27FC236}">
                <a16:creationId xmlns:a16="http://schemas.microsoft.com/office/drawing/2014/main" id="{A837ADF8-555D-4790-B8C6-A4944C791503}"/>
              </a:ext>
            </a:extLst>
          </p:cNvPr>
          <p:cNvSpPr/>
          <p:nvPr/>
        </p:nvSpPr>
        <p:spPr>
          <a:xfrm>
            <a:off x="5247861" y="1859339"/>
            <a:ext cx="490330" cy="3416320"/>
          </a:xfrm>
          <a:prstGeom prst="lef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9182F75-83D2-461D-885D-6ED6EBC75386}"/>
              </a:ext>
            </a:extLst>
          </p:cNvPr>
          <p:cNvSpPr txBox="1"/>
          <p:nvPr/>
        </p:nvSpPr>
        <p:spPr>
          <a:xfrm>
            <a:off x="715617" y="3376854"/>
            <a:ext cx="4214192" cy="400110"/>
          </a:xfrm>
          <a:prstGeom prst="rect">
            <a:avLst/>
          </a:prstGeom>
          <a:noFill/>
        </p:spPr>
        <p:txBody>
          <a:bodyPr wrap="square" rtlCol="0">
            <a:spAutoFit/>
          </a:bodyPr>
          <a:lstStyle/>
          <a:p>
            <a:pPr algn="ctr"/>
            <a:r>
              <a:rPr lang="en-US" sz="2000" b="1" dirty="0">
                <a:solidFill>
                  <a:srgbClr val="FFC000"/>
                </a:solidFill>
              </a:rPr>
              <a:t>Doctrine and Covenants 1:4-7</a:t>
            </a:r>
          </a:p>
        </p:txBody>
      </p:sp>
      <p:sp>
        <p:nvSpPr>
          <p:cNvPr id="10" name="Rectangle 9">
            <a:extLst>
              <a:ext uri="{FF2B5EF4-FFF2-40B4-BE49-F238E27FC236}">
                <a16:creationId xmlns:a16="http://schemas.microsoft.com/office/drawing/2014/main" id="{B9CE88CC-B6FD-4AAC-A68B-26E386C6CD8D}"/>
              </a:ext>
            </a:extLst>
          </p:cNvPr>
          <p:cNvSpPr/>
          <p:nvPr/>
        </p:nvSpPr>
        <p:spPr>
          <a:xfrm>
            <a:off x="5609031" y="1859339"/>
            <a:ext cx="5443282" cy="923330"/>
          </a:xfrm>
          <a:prstGeom prst="rect">
            <a:avLst/>
          </a:prstGeom>
        </p:spPr>
        <p:txBody>
          <a:bodyPr wrap="square">
            <a:spAutoFit/>
          </a:bodyPr>
          <a:lstStyle/>
          <a:p>
            <a:pPr fontAlgn="base"/>
            <a:r>
              <a:rPr lang="en-US" dirty="0">
                <a:latin typeface="Palatino"/>
              </a:rPr>
              <a:t>4 </a:t>
            </a:r>
            <a:r>
              <a:rPr lang="en-US" dirty="0">
                <a:solidFill>
                  <a:srgbClr val="FFFF00"/>
                </a:solidFill>
                <a:latin typeface="Palatino"/>
              </a:rPr>
              <a:t>And the voice of warning shall be unto all people, by the mouths of my disciples, whom I have chosen in these last days.</a:t>
            </a:r>
          </a:p>
        </p:txBody>
      </p:sp>
      <p:sp>
        <p:nvSpPr>
          <p:cNvPr id="13" name="Subtitle 4">
            <a:extLst>
              <a:ext uri="{FF2B5EF4-FFF2-40B4-BE49-F238E27FC236}">
                <a16:creationId xmlns:a16="http://schemas.microsoft.com/office/drawing/2014/main" id="{2F30721F-84C3-464E-8857-3E8ACE64F811}"/>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836729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E2636C-55F0-4863-8F04-4B716FEE0035}"/>
              </a:ext>
            </a:extLst>
          </p:cNvPr>
          <p:cNvSpPr/>
          <p:nvPr/>
        </p:nvSpPr>
        <p:spPr>
          <a:xfrm>
            <a:off x="1693014" y="1632237"/>
            <a:ext cx="7938052" cy="830997"/>
          </a:xfrm>
          <a:prstGeom prst="rect">
            <a:avLst/>
          </a:prstGeom>
        </p:spPr>
        <p:txBody>
          <a:bodyPr wrap="square">
            <a:spAutoFit/>
          </a:bodyPr>
          <a:lstStyle/>
          <a:p>
            <a:pPr algn="ctr"/>
            <a:r>
              <a:rPr lang="en-US" sz="2400" b="1" dirty="0"/>
              <a:t>How did the Lord say He would deliver His warnings to all people?</a:t>
            </a:r>
          </a:p>
        </p:txBody>
      </p:sp>
      <p:sp>
        <p:nvSpPr>
          <p:cNvPr id="3" name="Rectangle 2">
            <a:extLst>
              <a:ext uri="{FF2B5EF4-FFF2-40B4-BE49-F238E27FC236}">
                <a16:creationId xmlns:a16="http://schemas.microsoft.com/office/drawing/2014/main" id="{F1DA8CC9-57F3-4130-93BD-CA667236B082}"/>
              </a:ext>
            </a:extLst>
          </p:cNvPr>
          <p:cNvSpPr/>
          <p:nvPr/>
        </p:nvSpPr>
        <p:spPr>
          <a:xfrm>
            <a:off x="1311964" y="3979267"/>
            <a:ext cx="9090992" cy="830997"/>
          </a:xfrm>
          <a:prstGeom prst="rect">
            <a:avLst/>
          </a:prstGeom>
        </p:spPr>
        <p:txBody>
          <a:bodyPr wrap="square">
            <a:spAutoFit/>
          </a:bodyPr>
          <a:lstStyle/>
          <a:p>
            <a:pPr algn="ctr"/>
            <a:r>
              <a:rPr lang="en-US" dirty="0"/>
              <a:t> </a:t>
            </a:r>
            <a:r>
              <a:rPr lang="en-US" sz="2400" b="1" dirty="0"/>
              <a:t>Who are the disciples through whom the Lord speaks and publishes His warnings?</a:t>
            </a:r>
          </a:p>
        </p:txBody>
      </p:sp>
      <p:sp>
        <p:nvSpPr>
          <p:cNvPr id="8" name="Rectangle 7">
            <a:extLst>
              <a:ext uri="{FF2B5EF4-FFF2-40B4-BE49-F238E27FC236}">
                <a16:creationId xmlns:a16="http://schemas.microsoft.com/office/drawing/2014/main" id="{FDC43002-7B91-41F5-B581-D8C6C25FBED9}"/>
              </a:ext>
            </a:extLst>
          </p:cNvPr>
          <p:cNvSpPr/>
          <p:nvPr/>
        </p:nvSpPr>
        <p:spPr>
          <a:xfrm>
            <a:off x="1659883" y="1632237"/>
            <a:ext cx="8004313" cy="830997"/>
          </a:xfrm>
          <a:prstGeom prst="rect">
            <a:avLst/>
          </a:prstGeom>
        </p:spPr>
        <p:txBody>
          <a:bodyPr wrap="square">
            <a:spAutoFit/>
          </a:bodyPr>
          <a:lstStyle/>
          <a:p>
            <a:pPr algn="ctr"/>
            <a:r>
              <a:rPr lang="en-US" sz="2400" b="1" dirty="0">
                <a:solidFill>
                  <a:srgbClr val="FFC000"/>
                </a:solidFill>
              </a:rPr>
              <a:t>How did the Lord say He would deliver His warnings to all people?</a:t>
            </a:r>
          </a:p>
        </p:txBody>
      </p:sp>
      <p:sp>
        <p:nvSpPr>
          <p:cNvPr id="9" name="Rectangle 8">
            <a:extLst>
              <a:ext uri="{FF2B5EF4-FFF2-40B4-BE49-F238E27FC236}">
                <a16:creationId xmlns:a16="http://schemas.microsoft.com/office/drawing/2014/main" id="{908F802F-3B39-4668-8C0A-EF6699757643}"/>
              </a:ext>
            </a:extLst>
          </p:cNvPr>
          <p:cNvSpPr/>
          <p:nvPr/>
        </p:nvSpPr>
        <p:spPr>
          <a:xfrm>
            <a:off x="1311964" y="3979267"/>
            <a:ext cx="9090992" cy="830997"/>
          </a:xfrm>
          <a:prstGeom prst="rect">
            <a:avLst/>
          </a:prstGeom>
        </p:spPr>
        <p:txBody>
          <a:bodyPr wrap="square">
            <a:spAutoFit/>
          </a:bodyPr>
          <a:lstStyle/>
          <a:p>
            <a:pPr algn="ctr"/>
            <a:r>
              <a:rPr lang="en-US" dirty="0"/>
              <a:t> </a:t>
            </a:r>
            <a:r>
              <a:rPr lang="en-US" sz="2400" b="1" dirty="0">
                <a:solidFill>
                  <a:srgbClr val="FFC000"/>
                </a:solidFill>
              </a:rPr>
              <a:t>Who are the disciples through whom the Lord speaks and publishes His warnings?</a:t>
            </a:r>
          </a:p>
        </p:txBody>
      </p:sp>
      <p:sp>
        <p:nvSpPr>
          <p:cNvPr id="12" name="Subtitle 4">
            <a:extLst>
              <a:ext uri="{FF2B5EF4-FFF2-40B4-BE49-F238E27FC236}">
                <a16:creationId xmlns:a16="http://schemas.microsoft.com/office/drawing/2014/main" id="{2CA81E75-1AD3-4F72-BD65-DDE45FA3BA14}"/>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28706364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03308B-F450-4A93-9B27-62C8A5FD06EA}"/>
              </a:ext>
            </a:extLst>
          </p:cNvPr>
          <p:cNvSpPr/>
          <p:nvPr/>
        </p:nvSpPr>
        <p:spPr>
          <a:xfrm>
            <a:off x="5115339" y="1720840"/>
            <a:ext cx="6096000" cy="3416320"/>
          </a:xfrm>
          <a:prstGeom prst="rect">
            <a:avLst/>
          </a:prstGeom>
        </p:spPr>
        <p:txBody>
          <a:bodyPr>
            <a:spAutoFit/>
          </a:bodyPr>
          <a:lstStyle/>
          <a:p>
            <a:pPr fontAlgn="base"/>
            <a:r>
              <a:rPr lang="en-US" b="1" dirty="0">
                <a:latin typeface="Palatino"/>
              </a:rPr>
              <a:t>11 </a:t>
            </a:r>
            <a:r>
              <a:rPr lang="en-US" dirty="0">
                <a:latin typeface="Palatino"/>
              </a:rPr>
              <a:t>Wherefore the voice of the Lord is unto the ends of the earth, that all that will hear may hear:</a:t>
            </a:r>
          </a:p>
          <a:p>
            <a:pPr fontAlgn="base"/>
            <a:r>
              <a:rPr lang="en-US" b="1" dirty="0">
                <a:latin typeface="Palatino"/>
              </a:rPr>
              <a:t>12 </a:t>
            </a:r>
            <a:r>
              <a:rPr lang="en-US" dirty="0">
                <a:latin typeface="Palatino"/>
              </a:rPr>
              <a:t>Prepare ye, prepare ye for that which is to come, for the Lord is nigh;</a:t>
            </a:r>
          </a:p>
          <a:p>
            <a:pPr fontAlgn="base"/>
            <a:r>
              <a:rPr lang="en-US" b="1" dirty="0">
                <a:latin typeface="Palatino"/>
              </a:rPr>
              <a:t>13 </a:t>
            </a:r>
            <a:r>
              <a:rPr lang="en-US" dirty="0">
                <a:latin typeface="Palatino"/>
              </a:rPr>
              <a:t>And the anger of the Lord is kindled, and his sword is bathed in heaven, and it shall fall upon the inhabitants of the earth.</a:t>
            </a:r>
          </a:p>
          <a:p>
            <a:pPr fontAlgn="base"/>
            <a:r>
              <a:rPr lang="en-US" b="1" dirty="0">
                <a:latin typeface="Palatino"/>
              </a:rPr>
              <a:t>14 </a:t>
            </a:r>
            <a:r>
              <a:rPr lang="en-US" dirty="0">
                <a:latin typeface="Palatino"/>
              </a:rPr>
              <a:t>And the arm of the Lord shall be revealed; and the day cometh that they who will not hear the voice of the Lord, neither the voice of his servants, neither give heed to the words of the prophets and apostles, shall be cut off from among the people;</a:t>
            </a:r>
            <a:endParaRPr lang="en-US" b="0" i="0" dirty="0">
              <a:effectLst/>
              <a:latin typeface="Palatino"/>
            </a:endParaRPr>
          </a:p>
        </p:txBody>
      </p:sp>
      <p:sp>
        <p:nvSpPr>
          <p:cNvPr id="6" name="TextBox 5">
            <a:extLst>
              <a:ext uri="{FF2B5EF4-FFF2-40B4-BE49-F238E27FC236}">
                <a16:creationId xmlns:a16="http://schemas.microsoft.com/office/drawing/2014/main" id="{A753ED45-519C-4FA2-8B20-9E543862F86C}"/>
              </a:ext>
            </a:extLst>
          </p:cNvPr>
          <p:cNvSpPr txBox="1"/>
          <p:nvPr/>
        </p:nvSpPr>
        <p:spPr>
          <a:xfrm>
            <a:off x="516834" y="3228945"/>
            <a:ext cx="4214192" cy="400110"/>
          </a:xfrm>
          <a:prstGeom prst="rect">
            <a:avLst/>
          </a:prstGeom>
          <a:noFill/>
        </p:spPr>
        <p:txBody>
          <a:bodyPr wrap="square" rtlCol="0">
            <a:spAutoFit/>
          </a:bodyPr>
          <a:lstStyle/>
          <a:p>
            <a:pPr algn="ctr"/>
            <a:r>
              <a:rPr lang="en-US" sz="2000" b="1" dirty="0">
                <a:solidFill>
                  <a:srgbClr val="FFC000"/>
                </a:solidFill>
              </a:rPr>
              <a:t>Doctrine and Covenants 1:11-14</a:t>
            </a:r>
          </a:p>
        </p:txBody>
      </p:sp>
      <p:sp>
        <p:nvSpPr>
          <p:cNvPr id="8" name="Left Brace 7">
            <a:extLst>
              <a:ext uri="{FF2B5EF4-FFF2-40B4-BE49-F238E27FC236}">
                <a16:creationId xmlns:a16="http://schemas.microsoft.com/office/drawing/2014/main" id="{61CA9FBC-9501-41AC-9BFD-A940DA2FE39E}"/>
              </a:ext>
            </a:extLst>
          </p:cNvPr>
          <p:cNvSpPr/>
          <p:nvPr/>
        </p:nvSpPr>
        <p:spPr>
          <a:xfrm>
            <a:off x="4731026" y="1537252"/>
            <a:ext cx="596348" cy="3697357"/>
          </a:xfrm>
          <a:prstGeom prst="leftBrace">
            <a:avLst>
              <a:gd name="adj1" fmla="val 8333"/>
              <a:gd name="adj2" fmla="val 50717"/>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Subtitle 4">
            <a:extLst>
              <a:ext uri="{FF2B5EF4-FFF2-40B4-BE49-F238E27FC236}">
                <a16:creationId xmlns:a16="http://schemas.microsoft.com/office/drawing/2014/main" id="{942EDD64-621C-4D78-8071-0087B4B91719}"/>
              </a:ext>
            </a:extLst>
          </p:cNvPr>
          <p:cNvSpPr txBox="1">
            <a:spLocks/>
          </p:cNvSpPr>
          <p:nvPr/>
        </p:nvSpPr>
        <p:spPr>
          <a:xfrm>
            <a:off x="963106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a:solidFill>
                  <a:schemeClr val="bg1"/>
                </a:solidFill>
              </a:rPr>
              <a:t>LESSON 4</a:t>
            </a:r>
            <a:endParaRPr lang="en-US" b="1" dirty="0">
              <a:solidFill>
                <a:schemeClr val="bg1"/>
              </a:solidFill>
            </a:endParaRPr>
          </a:p>
        </p:txBody>
      </p:sp>
    </p:spTree>
    <p:extLst>
      <p:ext uri="{BB962C8B-B14F-4D97-AF65-F5344CB8AC3E}">
        <p14:creationId xmlns:p14="http://schemas.microsoft.com/office/powerpoint/2010/main" val="300615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750</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Bahnschrift SemiBold SemiConden</vt:lpstr>
      <vt:lpstr>Bahnschrift SemiLight</vt:lpstr>
      <vt:lpstr>Bahnschrift SemiLight SemiConde</vt:lpstr>
      <vt:lpstr>Calibri</vt:lpstr>
      <vt:lpstr>Century Gothic</vt:lpstr>
      <vt:lpstr>Palatino</vt:lpstr>
      <vt:lpstr>Wingdings 3</vt:lpstr>
      <vt:lpstr>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182</cp:revision>
  <dcterms:created xsi:type="dcterms:W3CDTF">2018-08-29T04:26:39Z</dcterms:created>
  <dcterms:modified xsi:type="dcterms:W3CDTF">2018-09-08T01:52:32Z</dcterms:modified>
</cp:coreProperties>
</file>