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2" r:id="rId1"/>
  </p:sldMasterIdLst>
  <p:notesMasterIdLst>
    <p:notesMasterId r:id="rId18"/>
  </p:notesMasterIdLst>
  <p:sldIdLst>
    <p:sldId id="296" r:id="rId2"/>
    <p:sldId id="304" r:id="rId3"/>
    <p:sldId id="299" r:id="rId4"/>
    <p:sldId id="305" r:id="rId5"/>
    <p:sldId id="306" r:id="rId6"/>
    <p:sldId id="307" r:id="rId7"/>
    <p:sldId id="308" r:id="rId8"/>
    <p:sldId id="310" r:id="rId9"/>
    <p:sldId id="309" r:id="rId10"/>
    <p:sldId id="311" r:id="rId11"/>
    <p:sldId id="312" r:id="rId12"/>
    <p:sldId id="313" r:id="rId13"/>
    <p:sldId id="314" r:id="rId14"/>
    <p:sldId id="315" r:id="rId15"/>
    <p:sldId id="316" r:id="rId16"/>
    <p:sldId id="31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6E6E6"/>
    <a:srgbClr val="D6E513"/>
    <a:srgbClr val="FF6600"/>
    <a:srgbClr val="333399"/>
    <a:srgbClr val="CC0000"/>
    <a:srgbClr val="F2D8D7"/>
    <a:srgbClr val="13BD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58" autoAdjust="0"/>
    <p:restoredTop sz="94660"/>
  </p:normalViewPr>
  <p:slideViewPr>
    <p:cSldViewPr snapToGrid="0">
      <p:cViewPr>
        <p:scale>
          <a:sx n="66" d="100"/>
          <a:sy n="66" d="100"/>
        </p:scale>
        <p:origin x="294"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9/19/2018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944328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26184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43484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954265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68427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445766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92528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967313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07466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90333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4031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64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4345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1497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4754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9/19/2018</a:t>
            </a:fld>
            <a:endParaRPr lang="en-US" dirty="0"/>
          </a:p>
        </p:txBody>
      </p:sp>
    </p:spTree>
    <p:extLst>
      <p:ext uri="{BB962C8B-B14F-4D97-AF65-F5344CB8AC3E}">
        <p14:creationId xmlns:p14="http://schemas.microsoft.com/office/powerpoint/2010/main" val="229964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5640873-EF0B-4AC7-AF11-57FEBA4985EA}" type="datetimeFigureOut">
              <a:rPr lang="en-US" smtClean="0"/>
              <a:t>9/19/2018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85049985"/>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tx2">
                    <a:lumMod val="50000"/>
                  </a:schemeClr>
                </a:solidFill>
              </a:rPr>
              <a:t>Doctrine and Covenants </a:t>
            </a:r>
          </a:p>
          <a:p>
            <a:r>
              <a:rPr lang="en-US" sz="2400" b="1" dirty="0">
                <a:solidFill>
                  <a:schemeClr val="tx2">
                    <a:lumMod val="5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669551" y="2921168"/>
            <a:ext cx="4797287" cy="1015663"/>
          </a:xfrm>
          <a:prstGeom prst="rect">
            <a:avLst/>
          </a:prstGeom>
          <a:noFill/>
        </p:spPr>
        <p:txBody>
          <a:bodyPr wrap="square" rtlCol="0">
            <a:spAutoFit/>
          </a:bodyPr>
          <a:lstStyle/>
          <a:p>
            <a:pPr algn="ctr"/>
            <a:r>
              <a:rPr lang="en-US" sz="6000" b="1" dirty="0">
                <a:solidFill>
                  <a:schemeClr val="tx2">
                    <a:lumMod val="50000"/>
                  </a:schemeClr>
                </a:solidFill>
                <a:latin typeface="Sitka Display" panose="02000505000000020004" pitchFamily="2" charset="0"/>
                <a:ea typeface="MingLiU_HKSCS-ExtB" panose="02020500000000000000" pitchFamily="18" charset="-120"/>
                <a:cs typeface="Times New Roman" panose="02020603050405020304" pitchFamily="18"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ubtitle 4">
            <a:extLst>
              <a:ext uri="{FF2B5EF4-FFF2-40B4-BE49-F238E27FC236}">
                <a16:creationId xmlns:a16="http://schemas.microsoft.com/office/drawing/2014/main" id="{3013A3F0-6B4A-4A8A-B52D-227CEA4967A4}"/>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75000"/>
                  </a:schemeClr>
                </a:solidFill>
                <a:latin typeface="Segoe Script" panose="030B0504020000000003" pitchFamily="66" charset="0"/>
                <a:ea typeface="Cambria Math" panose="02040503050406030204" pitchFamily="18" charset="0"/>
              </a:rPr>
              <a:t>LESSON 35</a:t>
            </a:r>
          </a:p>
        </p:txBody>
      </p:sp>
      <p:sp>
        <p:nvSpPr>
          <p:cNvPr id="10" name="Rectangle 9">
            <a:extLst>
              <a:ext uri="{FF2B5EF4-FFF2-40B4-BE49-F238E27FC236}">
                <a16:creationId xmlns:a16="http://schemas.microsoft.com/office/drawing/2014/main" id="{1732489E-08F1-4341-BFA5-7EA702BB8137}"/>
              </a:ext>
            </a:extLst>
          </p:cNvPr>
          <p:cNvSpPr/>
          <p:nvPr/>
        </p:nvSpPr>
        <p:spPr>
          <a:xfrm>
            <a:off x="802341" y="904942"/>
            <a:ext cx="4459875" cy="430887"/>
          </a:xfrm>
          <a:prstGeom prst="rect">
            <a:avLst/>
          </a:prstGeom>
        </p:spPr>
        <p:txBody>
          <a:bodyPr wrap="none">
            <a:spAutoFit/>
          </a:bodyPr>
          <a:lstStyle/>
          <a:p>
            <a:r>
              <a:rPr lang="en-US" sz="2200" b="1" dirty="0">
                <a:solidFill>
                  <a:schemeClr val="accent4">
                    <a:lumMod val="50000"/>
                  </a:schemeClr>
                </a:solidFill>
                <a:latin typeface="Palatino"/>
              </a:rPr>
              <a:t>Doctrine and Covenants 29:14-21.</a:t>
            </a:r>
          </a:p>
        </p:txBody>
      </p:sp>
      <p:sp>
        <p:nvSpPr>
          <p:cNvPr id="4" name="Rectangle 3">
            <a:extLst>
              <a:ext uri="{FF2B5EF4-FFF2-40B4-BE49-F238E27FC236}">
                <a16:creationId xmlns:a16="http://schemas.microsoft.com/office/drawing/2014/main" id="{A78EC001-3CEA-4E3C-9F9B-2110DFF3DA06}"/>
              </a:ext>
            </a:extLst>
          </p:cNvPr>
          <p:cNvSpPr/>
          <p:nvPr/>
        </p:nvSpPr>
        <p:spPr>
          <a:xfrm>
            <a:off x="3182470" y="2551837"/>
            <a:ext cx="6096000" cy="1754326"/>
          </a:xfrm>
          <a:prstGeom prst="rect">
            <a:avLst/>
          </a:prstGeom>
        </p:spPr>
        <p:txBody>
          <a:bodyPr>
            <a:spAutoFit/>
          </a:bodyPr>
          <a:lstStyle/>
          <a:p>
            <a:pPr algn="ctr"/>
            <a:r>
              <a:rPr lang="en-US" sz="3600" b="1" dirty="0">
                <a:solidFill>
                  <a:schemeClr val="accent5">
                    <a:lumMod val="50000"/>
                  </a:schemeClr>
                </a:solidFill>
                <a:latin typeface="Bahnschrift SemiLight SemiConde" panose="020B0502040204020203" pitchFamily="34" charset="0"/>
              </a:rPr>
              <a:t>“Jesus Christ describes some of the signs that will precede His Second Coming”</a:t>
            </a:r>
          </a:p>
        </p:txBody>
      </p:sp>
    </p:spTree>
    <p:extLst>
      <p:ext uri="{BB962C8B-B14F-4D97-AF65-F5344CB8AC3E}">
        <p14:creationId xmlns:p14="http://schemas.microsoft.com/office/powerpoint/2010/main" val="38241379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FFF"/>
            </a:gs>
            <a:gs pos="48000">
              <a:schemeClr val="accent3">
                <a:lumMod val="97000"/>
                <a:lumOff val="3000"/>
              </a:schemeClr>
            </a:gs>
            <a:gs pos="100000">
              <a:schemeClr val="accent3">
                <a:lumMod val="60000"/>
                <a:lumOff val="40000"/>
              </a:schemeClr>
            </a:gs>
          </a:gsLst>
          <a:lin ang="18900000" scaled="1"/>
          <a:tileRect/>
        </a:gradFill>
        <a:effectLst/>
      </p:bgPr>
    </p:bg>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E36F6F25-7119-4C5E-A9F9-0AFF2BF7904A}"/>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75000"/>
                  </a:schemeClr>
                </a:solidFill>
                <a:latin typeface="Segoe Script" panose="030B0504020000000003" pitchFamily="66" charset="0"/>
                <a:ea typeface="Cambria Math" panose="02040503050406030204" pitchFamily="18" charset="0"/>
              </a:rPr>
              <a:t>LESSON 35</a:t>
            </a:r>
          </a:p>
        </p:txBody>
      </p:sp>
      <p:sp>
        <p:nvSpPr>
          <p:cNvPr id="5" name="Rectangle 4">
            <a:extLst>
              <a:ext uri="{FF2B5EF4-FFF2-40B4-BE49-F238E27FC236}">
                <a16:creationId xmlns:a16="http://schemas.microsoft.com/office/drawing/2014/main" id="{4F0C5545-7120-493C-ACA2-8AEE6214E9A6}"/>
              </a:ext>
            </a:extLst>
          </p:cNvPr>
          <p:cNvSpPr/>
          <p:nvPr/>
        </p:nvSpPr>
        <p:spPr>
          <a:xfrm>
            <a:off x="802341" y="904942"/>
            <a:ext cx="4459875" cy="430887"/>
          </a:xfrm>
          <a:prstGeom prst="rect">
            <a:avLst/>
          </a:prstGeom>
        </p:spPr>
        <p:txBody>
          <a:bodyPr wrap="none">
            <a:spAutoFit/>
          </a:bodyPr>
          <a:lstStyle/>
          <a:p>
            <a:r>
              <a:rPr lang="en-US" sz="2200" b="1" dirty="0">
                <a:solidFill>
                  <a:schemeClr val="accent4">
                    <a:lumMod val="50000"/>
                  </a:schemeClr>
                </a:solidFill>
                <a:latin typeface="Palatino"/>
              </a:rPr>
              <a:t>Doctrine and Covenants 29:14-21.</a:t>
            </a:r>
          </a:p>
        </p:txBody>
      </p:sp>
      <p:sp>
        <p:nvSpPr>
          <p:cNvPr id="2" name="Rectangle 1">
            <a:extLst>
              <a:ext uri="{FF2B5EF4-FFF2-40B4-BE49-F238E27FC236}">
                <a16:creationId xmlns:a16="http://schemas.microsoft.com/office/drawing/2014/main" id="{D9EA5477-E836-40B1-86AB-57B5E481237E}"/>
              </a:ext>
            </a:extLst>
          </p:cNvPr>
          <p:cNvSpPr/>
          <p:nvPr/>
        </p:nvSpPr>
        <p:spPr>
          <a:xfrm>
            <a:off x="802340" y="1450644"/>
            <a:ext cx="10022541" cy="4031873"/>
          </a:xfrm>
          <a:prstGeom prst="rect">
            <a:avLst/>
          </a:prstGeom>
        </p:spPr>
        <p:txBody>
          <a:bodyPr wrap="square">
            <a:spAutoFit/>
          </a:bodyPr>
          <a:lstStyle/>
          <a:p>
            <a:pPr algn="just" fontAlgn="base"/>
            <a:r>
              <a:rPr lang="en-US" sz="1600" b="1" dirty="0">
                <a:latin typeface="Palatino"/>
              </a:rPr>
              <a:t>14 </a:t>
            </a:r>
            <a:r>
              <a:rPr lang="en-US" sz="1600" dirty="0">
                <a:latin typeface="Palatino"/>
              </a:rPr>
              <a:t>But, behold, I say unto you that before this great day shall come the sun shall be darkened, and the moon shall be turned into blood, and the stars shall fall from heaven, and there shall be greater signs in heaven above and in the earth beneath;</a:t>
            </a:r>
          </a:p>
          <a:p>
            <a:pPr algn="just" fontAlgn="base"/>
            <a:r>
              <a:rPr lang="en-US" sz="1600" b="1" dirty="0">
                <a:latin typeface="Palatino"/>
              </a:rPr>
              <a:t>15 </a:t>
            </a:r>
            <a:r>
              <a:rPr lang="en-US" sz="1600" dirty="0">
                <a:latin typeface="Palatino"/>
              </a:rPr>
              <a:t>And there shall be weeping and wailing among the hosts of men;</a:t>
            </a:r>
          </a:p>
          <a:p>
            <a:pPr algn="just" fontAlgn="base"/>
            <a:r>
              <a:rPr lang="en-US" sz="1600" b="1" dirty="0">
                <a:latin typeface="Palatino"/>
              </a:rPr>
              <a:t>16 </a:t>
            </a:r>
            <a:r>
              <a:rPr lang="en-US" sz="1600" dirty="0">
                <a:latin typeface="Palatino"/>
              </a:rPr>
              <a:t>And there shall be a great hailstorm sent forth to destroy the crops of the earth.</a:t>
            </a:r>
          </a:p>
          <a:p>
            <a:pPr algn="just" fontAlgn="base"/>
            <a:r>
              <a:rPr lang="en-US" sz="1600" b="1" dirty="0">
                <a:latin typeface="Palatino"/>
              </a:rPr>
              <a:t>17 </a:t>
            </a:r>
            <a:r>
              <a:rPr lang="en-US" sz="1600" dirty="0">
                <a:latin typeface="Palatino"/>
              </a:rPr>
              <a:t>And it shall come to pass, because of the wickedness of the world, that I will take vengeance upon the wicked, for they will not repent; for the cup of mine indignation is full; for behold, my blood shall not cleanse them if they hear me not.</a:t>
            </a:r>
          </a:p>
          <a:p>
            <a:pPr algn="just" fontAlgn="base"/>
            <a:r>
              <a:rPr lang="en-US" sz="1600" b="1" dirty="0">
                <a:latin typeface="Palatino"/>
              </a:rPr>
              <a:t>18 </a:t>
            </a:r>
            <a:r>
              <a:rPr lang="en-US" sz="1600" dirty="0">
                <a:latin typeface="Palatino"/>
              </a:rPr>
              <a:t>Wherefore, I the Lord God will send forth flies upon the face of the earth, which shall take hold of the inhabitants thereof, and shall eat their flesh, and shall cause maggots to come in upon them;</a:t>
            </a:r>
          </a:p>
          <a:p>
            <a:pPr algn="just" fontAlgn="base"/>
            <a:r>
              <a:rPr lang="en-US" sz="1600" b="1" dirty="0">
                <a:latin typeface="Palatino"/>
              </a:rPr>
              <a:t>19 </a:t>
            </a:r>
            <a:r>
              <a:rPr lang="en-US" sz="1600" dirty="0">
                <a:latin typeface="Palatino"/>
              </a:rPr>
              <a:t>And their tongues shall be stayed that they shall not utter against me; and their flesh shall fall from off their bones, and their eyes from their sockets;</a:t>
            </a:r>
          </a:p>
          <a:p>
            <a:pPr algn="just" fontAlgn="base"/>
            <a:r>
              <a:rPr lang="en-US" sz="1600" b="1" dirty="0">
                <a:latin typeface="Palatino"/>
              </a:rPr>
              <a:t>20 </a:t>
            </a:r>
            <a:r>
              <a:rPr lang="en-US" sz="1600" dirty="0">
                <a:latin typeface="Palatino"/>
              </a:rPr>
              <a:t>And it shall come to pass that the beasts of the forest and the fowls of the air shall devour them up.</a:t>
            </a:r>
          </a:p>
          <a:p>
            <a:pPr algn="just" fontAlgn="base"/>
            <a:r>
              <a:rPr lang="en-US" sz="1600" b="1" dirty="0">
                <a:latin typeface="Palatino"/>
              </a:rPr>
              <a:t>21 </a:t>
            </a:r>
            <a:r>
              <a:rPr lang="en-US" sz="1600" dirty="0">
                <a:latin typeface="Palatino"/>
              </a:rPr>
              <a:t>And the great and abominable church, which is the whore of all the earth, shall be cast down by devouring fire, according as it is spoken by the mouth of Ezekiel the prophet, who spoke of these things, which have not come to pass but surely must, as I live, for abominations shall not reign.</a:t>
            </a:r>
            <a:endParaRPr lang="en-US" sz="1600" b="0" i="0" dirty="0">
              <a:effectLst/>
              <a:latin typeface="Palatino"/>
            </a:endParaRPr>
          </a:p>
        </p:txBody>
      </p:sp>
    </p:spTree>
    <p:extLst>
      <p:ext uri="{BB962C8B-B14F-4D97-AF65-F5344CB8AC3E}">
        <p14:creationId xmlns:p14="http://schemas.microsoft.com/office/powerpoint/2010/main" val="84522307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3456D6B2-490E-4CD4-B0C4-097A432E87E1}"/>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75000"/>
                  </a:schemeClr>
                </a:solidFill>
                <a:latin typeface="Segoe Script" panose="030B0504020000000003" pitchFamily="66" charset="0"/>
                <a:ea typeface="Cambria Math" panose="02040503050406030204" pitchFamily="18" charset="0"/>
              </a:rPr>
              <a:t>LESSON 35</a:t>
            </a:r>
          </a:p>
        </p:txBody>
      </p:sp>
      <p:sp>
        <p:nvSpPr>
          <p:cNvPr id="5" name="Rectangle 4">
            <a:extLst>
              <a:ext uri="{FF2B5EF4-FFF2-40B4-BE49-F238E27FC236}">
                <a16:creationId xmlns:a16="http://schemas.microsoft.com/office/drawing/2014/main" id="{D32EA44E-453E-4C65-A781-74BC205FB23C}"/>
              </a:ext>
            </a:extLst>
          </p:cNvPr>
          <p:cNvSpPr/>
          <p:nvPr/>
        </p:nvSpPr>
        <p:spPr>
          <a:xfrm>
            <a:off x="2541495" y="1680883"/>
            <a:ext cx="6723530" cy="22467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E6D46FD4-B3D8-4EBE-A8AF-63B80FD70DA4}"/>
              </a:ext>
            </a:extLst>
          </p:cNvPr>
          <p:cNvSpPr txBox="1"/>
          <p:nvPr/>
        </p:nvSpPr>
        <p:spPr>
          <a:xfrm>
            <a:off x="4377016" y="1633117"/>
            <a:ext cx="4867837" cy="2246769"/>
          </a:xfrm>
          <a:prstGeom prst="rect">
            <a:avLst/>
          </a:prstGeom>
          <a:noFill/>
        </p:spPr>
        <p:txBody>
          <a:bodyPr wrap="square" rtlCol="0">
            <a:spAutoFit/>
          </a:bodyPr>
          <a:lstStyle/>
          <a:p>
            <a:pPr algn="just"/>
            <a:r>
              <a:rPr lang="en-US" sz="1400" dirty="0"/>
              <a:t>“Concerning the coming of the Son of Man … it is a false idea that the Saints will escape all the judgments, whilst the wicked suffer; for all flesh is subject to suffer, and ‘the righteous shall hardly escape’ [see D&amp;C 63:34]; still many of the Saints will escape, for the just shall live by faith [see Habakkuk 2:4]; yet many of the righteous shall fall a prey to disease, to pestilence, etc., by reason of the weakness of the flesh, and yet be saved in the Kingdom of God” (Teachings of Presidents of the Church: Joseph Smith[2007],253).</a:t>
            </a:r>
          </a:p>
        </p:txBody>
      </p:sp>
      <p:pic>
        <p:nvPicPr>
          <p:cNvPr id="16" name="Picture 15">
            <a:extLst>
              <a:ext uri="{FF2B5EF4-FFF2-40B4-BE49-F238E27FC236}">
                <a16:creationId xmlns:a16="http://schemas.microsoft.com/office/drawing/2014/main" id="{8DAB5B3E-2C5D-4506-88F1-451F50F37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863" y="1767587"/>
            <a:ext cx="1685365" cy="1661413"/>
          </a:xfrm>
          <a:prstGeom prst="rect">
            <a:avLst/>
          </a:prstGeom>
        </p:spPr>
      </p:pic>
      <p:sp>
        <p:nvSpPr>
          <p:cNvPr id="17" name="TextBox 16">
            <a:extLst>
              <a:ext uri="{FF2B5EF4-FFF2-40B4-BE49-F238E27FC236}">
                <a16:creationId xmlns:a16="http://schemas.microsoft.com/office/drawing/2014/main" id="{195E7E3C-37F5-4AF1-B21A-E505A72780D8}"/>
              </a:ext>
            </a:extLst>
          </p:cNvPr>
          <p:cNvSpPr txBox="1"/>
          <p:nvPr/>
        </p:nvSpPr>
        <p:spPr>
          <a:xfrm>
            <a:off x="5029200" y="699247"/>
            <a:ext cx="184731" cy="646331"/>
          </a:xfrm>
          <a:prstGeom prst="rect">
            <a:avLst/>
          </a:prstGeom>
          <a:noFill/>
        </p:spPr>
        <p:txBody>
          <a:bodyPr wrap="none" rtlCol="0">
            <a:spAutoFit/>
          </a:bodyPr>
          <a:lstStyle/>
          <a:p>
            <a:endParaRPr lang="en-US" dirty="0"/>
          </a:p>
          <a:p>
            <a:endParaRPr lang="en-US" dirty="0"/>
          </a:p>
        </p:txBody>
      </p:sp>
      <p:sp>
        <p:nvSpPr>
          <p:cNvPr id="18" name="Rectangle 17">
            <a:extLst>
              <a:ext uri="{FF2B5EF4-FFF2-40B4-BE49-F238E27FC236}">
                <a16:creationId xmlns:a16="http://schemas.microsoft.com/office/drawing/2014/main" id="{4EF9219F-F25F-4303-9BE6-47959ED59319}"/>
              </a:ext>
            </a:extLst>
          </p:cNvPr>
          <p:cNvSpPr/>
          <p:nvPr/>
        </p:nvSpPr>
        <p:spPr>
          <a:xfrm>
            <a:off x="2706134" y="3476766"/>
            <a:ext cx="1548822" cy="369332"/>
          </a:xfrm>
          <a:prstGeom prst="rect">
            <a:avLst/>
          </a:prstGeom>
        </p:spPr>
        <p:txBody>
          <a:bodyPr wrap="none">
            <a:spAutoFit/>
          </a:bodyPr>
          <a:lstStyle/>
          <a:p>
            <a:r>
              <a:rPr lang="en-US" dirty="0"/>
              <a:t>Joseph Smith</a:t>
            </a:r>
          </a:p>
        </p:txBody>
      </p:sp>
      <p:sp>
        <p:nvSpPr>
          <p:cNvPr id="19" name="Rectangle 18">
            <a:extLst>
              <a:ext uri="{FF2B5EF4-FFF2-40B4-BE49-F238E27FC236}">
                <a16:creationId xmlns:a16="http://schemas.microsoft.com/office/drawing/2014/main" id="{0C1B1230-AD59-408D-8174-D5EE86D51452}"/>
              </a:ext>
            </a:extLst>
          </p:cNvPr>
          <p:cNvSpPr/>
          <p:nvPr/>
        </p:nvSpPr>
        <p:spPr>
          <a:xfrm>
            <a:off x="1771650" y="4167425"/>
            <a:ext cx="8648700" cy="707886"/>
          </a:xfrm>
          <a:prstGeom prst="rect">
            <a:avLst/>
          </a:prstGeom>
        </p:spPr>
        <p:txBody>
          <a:bodyPr wrap="square">
            <a:spAutoFit/>
          </a:bodyPr>
          <a:lstStyle/>
          <a:p>
            <a:pPr algn="ctr"/>
            <a:r>
              <a:rPr lang="en-US" sz="2000" b="1" dirty="0">
                <a:solidFill>
                  <a:schemeClr val="accent4">
                    <a:lumMod val="50000"/>
                  </a:schemeClr>
                </a:solidFill>
                <a:effectLst>
                  <a:outerShdw blurRad="38100" dist="38100" dir="2700000" algn="tl">
                    <a:srgbClr val="000000">
                      <a:alpha val="43137"/>
                    </a:srgbClr>
                  </a:outerShdw>
                </a:effectLst>
              </a:rPr>
              <a:t>Why would you want to be gathered as one of the Savior’s elect when these things happen?</a:t>
            </a:r>
          </a:p>
        </p:txBody>
      </p:sp>
    </p:spTree>
    <p:extLst>
      <p:ext uri="{BB962C8B-B14F-4D97-AF65-F5344CB8AC3E}">
        <p14:creationId xmlns:p14="http://schemas.microsoft.com/office/powerpoint/2010/main" val="4019497134"/>
      </p:ext>
    </p:extLst>
  </p:cSld>
  <p:clrMapOvr>
    <a:masterClrMapping/>
  </p:clrMapOvr>
  <mc:AlternateContent xmlns:mc="http://schemas.openxmlformats.org/markup-compatibility/2006">
    <mc:Choice xmlns:p14="http://schemas.microsoft.com/office/powerpoint/2010/main" Requires="p14">
      <p:transition spd="slow" p14:dur="3000">
        <p14:shred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FFF"/>
            </a:gs>
            <a:gs pos="30000">
              <a:schemeClr val="accent3">
                <a:lumMod val="97000"/>
                <a:lumOff val="3000"/>
              </a:schemeClr>
            </a:gs>
            <a:gs pos="100000">
              <a:schemeClr val="accent3">
                <a:lumMod val="60000"/>
                <a:lumOff val="40000"/>
              </a:schemeClr>
            </a:gs>
          </a:gsLst>
          <a:lin ang="6000000" scaled="0"/>
          <a:tileRect/>
        </a:grad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6E0ABAE-D615-4B78-B29D-E06AF664EBDA}"/>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75000"/>
                  </a:schemeClr>
                </a:solidFill>
                <a:latin typeface="Segoe Script" panose="030B0504020000000003" pitchFamily="66" charset="0"/>
                <a:ea typeface="Cambria Math" panose="02040503050406030204" pitchFamily="18" charset="0"/>
              </a:rPr>
              <a:t>LESSON 35</a:t>
            </a:r>
          </a:p>
        </p:txBody>
      </p:sp>
      <p:sp>
        <p:nvSpPr>
          <p:cNvPr id="4" name="Rectangle 3">
            <a:extLst>
              <a:ext uri="{FF2B5EF4-FFF2-40B4-BE49-F238E27FC236}">
                <a16:creationId xmlns:a16="http://schemas.microsoft.com/office/drawing/2014/main" id="{DF5D7F13-E44C-4593-B441-8CA6972B23FE}"/>
              </a:ext>
            </a:extLst>
          </p:cNvPr>
          <p:cNvSpPr/>
          <p:nvPr/>
        </p:nvSpPr>
        <p:spPr>
          <a:xfrm>
            <a:off x="3769611" y="3705999"/>
            <a:ext cx="3551507" cy="2031325"/>
          </a:xfrm>
          <a:prstGeom prst="rect">
            <a:avLst/>
          </a:prstGeom>
        </p:spPr>
        <p:txBody>
          <a:bodyPr wrap="square">
            <a:spAutoFit/>
          </a:bodyPr>
          <a:lstStyle/>
          <a:p>
            <a:pPr algn="ctr"/>
            <a:r>
              <a:rPr lang="en-US" b="1" dirty="0">
                <a:solidFill>
                  <a:schemeClr val="accent4">
                    <a:lumMod val="75000"/>
                  </a:schemeClr>
                </a:solidFill>
                <a:latin typeface="Palatino"/>
              </a:rPr>
              <a:t>Doctrine and Covenants 59:23</a:t>
            </a:r>
          </a:p>
          <a:p>
            <a:pPr algn="just"/>
            <a:endParaRPr lang="en-US" b="1" dirty="0">
              <a:solidFill>
                <a:srgbClr val="333333"/>
              </a:solidFill>
              <a:latin typeface="Palatino"/>
            </a:endParaRPr>
          </a:p>
          <a:p>
            <a:pPr algn="just"/>
            <a:r>
              <a:rPr lang="en-US" dirty="0">
                <a:solidFill>
                  <a:srgbClr val="333333"/>
                </a:solidFill>
                <a:latin typeface="Palatino"/>
              </a:rPr>
              <a:t>But learn that he who doeth the works of righteousness shall receive his reward, even peace in this world, and eternal life in the world to come.</a:t>
            </a:r>
            <a:endParaRPr lang="en-US" dirty="0"/>
          </a:p>
        </p:txBody>
      </p:sp>
      <p:sp>
        <p:nvSpPr>
          <p:cNvPr id="6" name="Rectangle 5">
            <a:extLst>
              <a:ext uri="{FF2B5EF4-FFF2-40B4-BE49-F238E27FC236}">
                <a16:creationId xmlns:a16="http://schemas.microsoft.com/office/drawing/2014/main" id="{D891D083-5E3B-4C5F-9F4B-74097333FFFD}"/>
              </a:ext>
            </a:extLst>
          </p:cNvPr>
          <p:cNvSpPr/>
          <p:nvPr/>
        </p:nvSpPr>
        <p:spPr>
          <a:xfrm>
            <a:off x="1820637" y="1120676"/>
            <a:ext cx="2838450" cy="2308324"/>
          </a:xfrm>
          <a:prstGeom prst="rect">
            <a:avLst/>
          </a:prstGeom>
        </p:spPr>
        <p:txBody>
          <a:bodyPr wrap="square">
            <a:spAutoFit/>
          </a:bodyPr>
          <a:lstStyle/>
          <a:p>
            <a:pPr algn="ctr"/>
            <a:r>
              <a:rPr lang="en-US" b="1" dirty="0">
                <a:solidFill>
                  <a:schemeClr val="accent4">
                    <a:lumMod val="75000"/>
                  </a:schemeClr>
                </a:solidFill>
                <a:latin typeface="Palatino"/>
              </a:rPr>
              <a:t>John 14:27 </a:t>
            </a:r>
          </a:p>
          <a:p>
            <a:pPr algn="ctr"/>
            <a:endParaRPr lang="en-US" b="1" dirty="0">
              <a:solidFill>
                <a:schemeClr val="accent4">
                  <a:lumMod val="75000"/>
                </a:schemeClr>
              </a:solidFill>
              <a:latin typeface="Palatino"/>
            </a:endParaRPr>
          </a:p>
          <a:p>
            <a:pPr algn="just"/>
            <a:r>
              <a:rPr lang="en-US" dirty="0">
                <a:solidFill>
                  <a:srgbClr val="333333"/>
                </a:solidFill>
                <a:latin typeface="Palatino"/>
              </a:rPr>
              <a:t>Peace I leave with you, my peace I give unto you: not as the world giveth, give I unto you. Let not your heart be troubled, neither let it be afraid.</a:t>
            </a:r>
            <a:endParaRPr lang="en-US" dirty="0"/>
          </a:p>
        </p:txBody>
      </p:sp>
      <p:sp>
        <p:nvSpPr>
          <p:cNvPr id="7" name="Rectangle 6">
            <a:extLst>
              <a:ext uri="{FF2B5EF4-FFF2-40B4-BE49-F238E27FC236}">
                <a16:creationId xmlns:a16="http://schemas.microsoft.com/office/drawing/2014/main" id="{83A9ED51-B3A8-4BE7-998E-A522794DD313}"/>
              </a:ext>
            </a:extLst>
          </p:cNvPr>
          <p:cNvSpPr/>
          <p:nvPr/>
        </p:nvSpPr>
        <p:spPr>
          <a:xfrm>
            <a:off x="6867979" y="1120676"/>
            <a:ext cx="3276600" cy="2308324"/>
          </a:xfrm>
          <a:prstGeom prst="rect">
            <a:avLst/>
          </a:prstGeom>
        </p:spPr>
        <p:txBody>
          <a:bodyPr wrap="square">
            <a:spAutoFit/>
          </a:bodyPr>
          <a:lstStyle/>
          <a:p>
            <a:pPr algn="ctr"/>
            <a:r>
              <a:rPr lang="en-US" b="1" dirty="0">
                <a:solidFill>
                  <a:schemeClr val="accent4">
                    <a:lumMod val="75000"/>
                  </a:schemeClr>
                </a:solidFill>
                <a:latin typeface="Palatino"/>
              </a:rPr>
              <a:t>John 16:33 </a:t>
            </a:r>
          </a:p>
          <a:p>
            <a:pPr algn="just"/>
            <a:endParaRPr lang="en-US" dirty="0">
              <a:solidFill>
                <a:srgbClr val="333333"/>
              </a:solidFill>
              <a:latin typeface="Palatino"/>
            </a:endParaRPr>
          </a:p>
          <a:p>
            <a:pPr algn="just"/>
            <a:r>
              <a:rPr lang="en-US" dirty="0">
                <a:solidFill>
                  <a:srgbClr val="333333"/>
                </a:solidFill>
                <a:latin typeface="Palatino"/>
              </a:rPr>
              <a:t>These things I have spoken unto you, that in me ye might have peace. In the world ye shall have tribulation: but be of good cheer; I have overcome the world.</a:t>
            </a:r>
            <a:endParaRPr lang="en-US" dirty="0"/>
          </a:p>
        </p:txBody>
      </p:sp>
    </p:spTree>
    <p:extLst>
      <p:ext uri="{BB962C8B-B14F-4D97-AF65-F5344CB8AC3E}">
        <p14:creationId xmlns:p14="http://schemas.microsoft.com/office/powerpoint/2010/main" val="4936783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FFF"/>
            </a:gs>
            <a:gs pos="48000">
              <a:schemeClr val="accent3">
                <a:lumMod val="97000"/>
                <a:lumOff val="3000"/>
              </a:schemeClr>
            </a:gs>
            <a:gs pos="100000">
              <a:schemeClr val="accent3">
                <a:lumMod val="60000"/>
                <a:lumOff val="40000"/>
              </a:schemeClr>
            </a:gs>
          </a:gsLst>
          <a:lin ang="14400000" scaled="0"/>
          <a:tileRect/>
        </a:gradFill>
        <a:effectLst/>
      </p:bgPr>
    </p:bg>
    <p:spTree>
      <p:nvGrpSpPr>
        <p:cNvPr id="1" name=""/>
        <p:cNvGrpSpPr/>
        <p:nvPr/>
      </p:nvGrpSpPr>
      <p:grpSpPr>
        <a:xfrm>
          <a:off x="0" y="0"/>
          <a:ext cx="0" cy="0"/>
          <a:chOff x="0" y="0"/>
          <a:chExt cx="0" cy="0"/>
        </a:xfrm>
      </p:grpSpPr>
      <p:sp>
        <p:nvSpPr>
          <p:cNvPr id="12" name="Subtitle 4">
            <a:extLst>
              <a:ext uri="{FF2B5EF4-FFF2-40B4-BE49-F238E27FC236}">
                <a16:creationId xmlns:a16="http://schemas.microsoft.com/office/drawing/2014/main" id="{C423032C-75C1-446A-A2E4-4D72436B4F52}"/>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75000"/>
                  </a:schemeClr>
                </a:solidFill>
                <a:latin typeface="Segoe Script" panose="030B0504020000000003" pitchFamily="66" charset="0"/>
                <a:ea typeface="Cambria Math" panose="02040503050406030204" pitchFamily="18" charset="0"/>
              </a:rPr>
              <a:t>LESSON 35</a:t>
            </a:r>
          </a:p>
        </p:txBody>
      </p:sp>
      <p:sp>
        <p:nvSpPr>
          <p:cNvPr id="5" name="Rectangle 4">
            <a:extLst>
              <a:ext uri="{FF2B5EF4-FFF2-40B4-BE49-F238E27FC236}">
                <a16:creationId xmlns:a16="http://schemas.microsoft.com/office/drawing/2014/main" id="{F0E6F6DD-4A6F-4551-ACCB-5868780C51C7}"/>
              </a:ext>
            </a:extLst>
          </p:cNvPr>
          <p:cNvSpPr/>
          <p:nvPr/>
        </p:nvSpPr>
        <p:spPr>
          <a:xfrm>
            <a:off x="802341" y="904942"/>
            <a:ext cx="4083169" cy="430887"/>
          </a:xfrm>
          <a:prstGeom prst="rect">
            <a:avLst/>
          </a:prstGeom>
        </p:spPr>
        <p:txBody>
          <a:bodyPr wrap="none">
            <a:spAutoFit/>
          </a:bodyPr>
          <a:lstStyle/>
          <a:p>
            <a:r>
              <a:rPr lang="en-US" sz="2200" b="1" dirty="0">
                <a:solidFill>
                  <a:schemeClr val="accent4">
                    <a:lumMod val="50000"/>
                  </a:schemeClr>
                </a:solidFill>
                <a:latin typeface="Palatino"/>
              </a:rPr>
              <a:t>Doctrine and Covenants 29:17.</a:t>
            </a:r>
          </a:p>
        </p:txBody>
      </p:sp>
      <p:sp>
        <p:nvSpPr>
          <p:cNvPr id="3" name="Rectangle 2">
            <a:extLst>
              <a:ext uri="{FF2B5EF4-FFF2-40B4-BE49-F238E27FC236}">
                <a16:creationId xmlns:a16="http://schemas.microsoft.com/office/drawing/2014/main" id="{EFD5E74A-B386-4CCE-AE35-9753112AC44C}"/>
              </a:ext>
            </a:extLst>
          </p:cNvPr>
          <p:cNvSpPr/>
          <p:nvPr/>
        </p:nvSpPr>
        <p:spPr>
          <a:xfrm>
            <a:off x="802340" y="1335829"/>
            <a:ext cx="9168974" cy="923330"/>
          </a:xfrm>
          <a:prstGeom prst="rect">
            <a:avLst/>
          </a:prstGeom>
        </p:spPr>
        <p:txBody>
          <a:bodyPr wrap="square">
            <a:spAutoFit/>
          </a:bodyPr>
          <a:lstStyle/>
          <a:p>
            <a:pPr algn="just"/>
            <a:r>
              <a:rPr lang="en-US" dirty="0">
                <a:latin typeface="Palatino"/>
              </a:rPr>
              <a:t>And it shall come to pass, because of the wickedness of the world, that I will take vengeance upon the wicked, for they will not repent; for the cup of mine indignation is full; for behold, my blood shall not cleanse them if they hear me not.</a:t>
            </a:r>
            <a:endParaRPr lang="en-US" dirty="0"/>
          </a:p>
        </p:txBody>
      </p:sp>
      <p:sp>
        <p:nvSpPr>
          <p:cNvPr id="4" name="Rectangle 3">
            <a:extLst>
              <a:ext uri="{FF2B5EF4-FFF2-40B4-BE49-F238E27FC236}">
                <a16:creationId xmlns:a16="http://schemas.microsoft.com/office/drawing/2014/main" id="{44C429F9-EE13-427D-A686-6DEE9B3E4754}"/>
              </a:ext>
            </a:extLst>
          </p:cNvPr>
          <p:cNvSpPr/>
          <p:nvPr/>
        </p:nvSpPr>
        <p:spPr>
          <a:xfrm>
            <a:off x="2683300" y="2337836"/>
            <a:ext cx="5865708" cy="400110"/>
          </a:xfrm>
          <a:prstGeom prst="rect">
            <a:avLst/>
          </a:prstGeom>
        </p:spPr>
        <p:txBody>
          <a:bodyPr wrap="none">
            <a:spAutoFit/>
          </a:bodyPr>
          <a:lstStyle/>
          <a:p>
            <a:r>
              <a:rPr lang="en-US" sz="2000" b="1" dirty="0">
                <a:solidFill>
                  <a:schemeClr val="accent4">
                    <a:lumMod val="75000"/>
                  </a:schemeClr>
                </a:solidFill>
                <a:effectLst>
                  <a:outerShdw blurRad="38100" dist="38100" dir="2700000" algn="tl">
                    <a:srgbClr val="000000">
                      <a:alpha val="43137"/>
                    </a:srgbClr>
                  </a:outerShdw>
                </a:effectLst>
              </a:rPr>
              <a:t>What is the consequence of refusing to repent?</a:t>
            </a:r>
          </a:p>
        </p:txBody>
      </p:sp>
      <p:sp>
        <p:nvSpPr>
          <p:cNvPr id="6" name="Rectangle 5">
            <a:extLst>
              <a:ext uri="{FF2B5EF4-FFF2-40B4-BE49-F238E27FC236}">
                <a16:creationId xmlns:a16="http://schemas.microsoft.com/office/drawing/2014/main" id="{943D9C1E-6C2B-428E-AB43-7F5B29F611F1}"/>
              </a:ext>
            </a:extLst>
          </p:cNvPr>
          <p:cNvSpPr/>
          <p:nvPr/>
        </p:nvSpPr>
        <p:spPr>
          <a:xfrm>
            <a:off x="2843925" y="4044843"/>
            <a:ext cx="6096000" cy="707886"/>
          </a:xfrm>
          <a:prstGeom prst="rect">
            <a:avLst/>
          </a:prstGeom>
        </p:spPr>
        <p:txBody>
          <a:bodyPr>
            <a:spAutoFit/>
          </a:bodyPr>
          <a:lstStyle/>
          <a:p>
            <a:pPr algn="ctr"/>
            <a:r>
              <a:rPr lang="en-US" sz="2000" b="1" dirty="0"/>
              <a:t>If we do not repent, Jesus Christ’s atoning blood will not cleanse us</a:t>
            </a:r>
          </a:p>
        </p:txBody>
      </p:sp>
    </p:spTree>
    <p:extLst>
      <p:ext uri="{BB962C8B-B14F-4D97-AF65-F5344CB8AC3E}">
        <p14:creationId xmlns:p14="http://schemas.microsoft.com/office/powerpoint/2010/main" val="21031471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FFF"/>
            </a:gs>
            <a:gs pos="48000">
              <a:schemeClr val="accent3">
                <a:lumMod val="97000"/>
                <a:lumOff val="3000"/>
              </a:schemeClr>
            </a:gs>
            <a:gs pos="100000">
              <a:schemeClr val="accent3">
                <a:lumMod val="60000"/>
                <a:lumOff val="40000"/>
              </a:schemeClr>
            </a:gs>
          </a:gsLst>
          <a:lin ang="18000000" scaled="0"/>
          <a:tileRect/>
        </a:gradFill>
        <a:effectLst/>
      </p:bgPr>
    </p:bg>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9706C891-6AAD-4E17-B5D9-82517DAF52B9}"/>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75000"/>
                  </a:schemeClr>
                </a:solidFill>
                <a:latin typeface="Segoe Script" panose="030B0504020000000003" pitchFamily="66" charset="0"/>
                <a:ea typeface="Cambria Math" panose="02040503050406030204" pitchFamily="18" charset="0"/>
              </a:rPr>
              <a:t>LESSON 35</a:t>
            </a:r>
          </a:p>
        </p:txBody>
      </p:sp>
      <p:sp>
        <p:nvSpPr>
          <p:cNvPr id="8" name="Rectangle 7">
            <a:extLst>
              <a:ext uri="{FF2B5EF4-FFF2-40B4-BE49-F238E27FC236}">
                <a16:creationId xmlns:a16="http://schemas.microsoft.com/office/drawing/2014/main" id="{4E57AB07-AB67-420A-980A-18FEBFD55E4C}"/>
              </a:ext>
            </a:extLst>
          </p:cNvPr>
          <p:cNvSpPr/>
          <p:nvPr/>
        </p:nvSpPr>
        <p:spPr>
          <a:xfrm>
            <a:off x="802341" y="904942"/>
            <a:ext cx="4459875" cy="430887"/>
          </a:xfrm>
          <a:prstGeom prst="rect">
            <a:avLst/>
          </a:prstGeom>
        </p:spPr>
        <p:txBody>
          <a:bodyPr wrap="none">
            <a:spAutoFit/>
          </a:bodyPr>
          <a:lstStyle/>
          <a:p>
            <a:r>
              <a:rPr lang="en-US" sz="2200" b="1" dirty="0">
                <a:solidFill>
                  <a:schemeClr val="accent4">
                    <a:lumMod val="50000"/>
                  </a:schemeClr>
                </a:solidFill>
                <a:latin typeface="Palatino"/>
              </a:rPr>
              <a:t>Doctrine and Covenants 29:22-29.</a:t>
            </a:r>
          </a:p>
        </p:txBody>
      </p:sp>
      <p:sp>
        <p:nvSpPr>
          <p:cNvPr id="4" name="Rectangle 3">
            <a:extLst>
              <a:ext uri="{FF2B5EF4-FFF2-40B4-BE49-F238E27FC236}">
                <a16:creationId xmlns:a16="http://schemas.microsoft.com/office/drawing/2014/main" id="{9EF20EDF-D2E1-498D-95CA-F57BD4452CC5}"/>
              </a:ext>
            </a:extLst>
          </p:cNvPr>
          <p:cNvSpPr/>
          <p:nvPr/>
        </p:nvSpPr>
        <p:spPr>
          <a:xfrm>
            <a:off x="2634343" y="2551837"/>
            <a:ext cx="6923314" cy="1754326"/>
          </a:xfrm>
          <a:prstGeom prst="rect">
            <a:avLst/>
          </a:prstGeom>
        </p:spPr>
        <p:txBody>
          <a:bodyPr wrap="square">
            <a:spAutoFit/>
          </a:bodyPr>
          <a:lstStyle/>
          <a:p>
            <a:pPr algn="ctr"/>
            <a:r>
              <a:rPr lang="en-US" sz="3600" dirty="0">
                <a:solidFill>
                  <a:schemeClr val="accent5">
                    <a:lumMod val="50000"/>
                  </a:schemeClr>
                </a:solidFill>
                <a:latin typeface="Bahnschrift SemiLight SemiConde" panose="020B0502040204020203" pitchFamily="34" charset="0"/>
              </a:rPr>
              <a:t>“The Savior reveals truths about what will happen after the Millennium, including the Final Judgment”</a:t>
            </a:r>
          </a:p>
        </p:txBody>
      </p:sp>
    </p:spTree>
    <p:extLst>
      <p:ext uri="{BB962C8B-B14F-4D97-AF65-F5344CB8AC3E}">
        <p14:creationId xmlns:p14="http://schemas.microsoft.com/office/powerpoint/2010/main" val="4004272433"/>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ubtitle 4">
            <a:extLst>
              <a:ext uri="{FF2B5EF4-FFF2-40B4-BE49-F238E27FC236}">
                <a16:creationId xmlns:a16="http://schemas.microsoft.com/office/drawing/2014/main" id="{0AA0C798-178D-49A4-BAC7-DCFD88F6EB5E}"/>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75000"/>
                  </a:schemeClr>
                </a:solidFill>
                <a:latin typeface="Segoe Script" panose="030B0504020000000003" pitchFamily="66" charset="0"/>
                <a:ea typeface="Cambria Math" panose="02040503050406030204" pitchFamily="18" charset="0"/>
              </a:rPr>
              <a:t>LESSON 35</a:t>
            </a:r>
          </a:p>
        </p:txBody>
      </p:sp>
      <p:sp>
        <p:nvSpPr>
          <p:cNvPr id="5" name="Rectangle 4">
            <a:extLst>
              <a:ext uri="{FF2B5EF4-FFF2-40B4-BE49-F238E27FC236}">
                <a16:creationId xmlns:a16="http://schemas.microsoft.com/office/drawing/2014/main" id="{783A116A-055D-4F1E-B2A6-E433E7802A88}"/>
              </a:ext>
            </a:extLst>
          </p:cNvPr>
          <p:cNvSpPr/>
          <p:nvPr/>
        </p:nvSpPr>
        <p:spPr>
          <a:xfrm>
            <a:off x="1088571" y="1443336"/>
            <a:ext cx="9114972" cy="646331"/>
          </a:xfrm>
          <a:prstGeom prst="rect">
            <a:avLst/>
          </a:prstGeom>
        </p:spPr>
        <p:txBody>
          <a:bodyPr wrap="square">
            <a:spAutoFit/>
          </a:bodyPr>
          <a:lstStyle/>
          <a:p>
            <a:pPr algn="just"/>
            <a:r>
              <a:rPr lang="en-US" dirty="0">
                <a:latin typeface="Palatino"/>
              </a:rPr>
              <a:t>And the righteous shall be gathered on my right hand unto eternal life; and the wicked on my left hand will I be ashamed to own before the Father;</a:t>
            </a:r>
            <a:endParaRPr lang="en-US" dirty="0"/>
          </a:p>
        </p:txBody>
      </p:sp>
      <p:sp>
        <p:nvSpPr>
          <p:cNvPr id="7" name="Rectangle 6">
            <a:extLst>
              <a:ext uri="{FF2B5EF4-FFF2-40B4-BE49-F238E27FC236}">
                <a16:creationId xmlns:a16="http://schemas.microsoft.com/office/drawing/2014/main" id="{8D893697-924A-4408-BC07-F69FB3103B77}"/>
              </a:ext>
            </a:extLst>
          </p:cNvPr>
          <p:cNvSpPr/>
          <p:nvPr/>
        </p:nvSpPr>
        <p:spPr>
          <a:xfrm>
            <a:off x="1088571" y="890974"/>
            <a:ext cx="4083169" cy="430887"/>
          </a:xfrm>
          <a:prstGeom prst="rect">
            <a:avLst/>
          </a:prstGeom>
        </p:spPr>
        <p:txBody>
          <a:bodyPr wrap="none">
            <a:spAutoFit/>
          </a:bodyPr>
          <a:lstStyle/>
          <a:p>
            <a:r>
              <a:rPr lang="en-US" sz="2200" b="1" dirty="0">
                <a:solidFill>
                  <a:schemeClr val="accent4">
                    <a:lumMod val="50000"/>
                  </a:schemeClr>
                </a:solidFill>
                <a:latin typeface="Palatino"/>
              </a:rPr>
              <a:t>Doctrine and Covenants 29:27.</a:t>
            </a:r>
          </a:p>
        </p:txBody>
      </p:sp>
      <p:sp>
        <p:nvSpPr>
          <p:cNvPr id="6" name="Rectangle 5">
            <a:extLst>
              <a:ext uri="{FF2B5EF4-FFF2-40B4-BE49-F238E27FC236}">
                <a16:creationId xmlns:a16="http://schemas.microsoft.com/office/drawing/2014/main" id="{85D3E4C2-209D-42D6-8447-B6895654B13E}"/>
              </a:ext>
            </a:extLst>
          </p:cNvPr>
          <p:cNvSpPr/>
          <p:nvPr/>
        </p:nvSpPr>
        <p:spPr>
          <a:xfrm>
            <a:off x="1092909" y="2667922"/>
            <a:ext cx="9390743" cy="369332"/>
          </a:xfrm>
          <a:prstGeom prst="rect">
            <a:avLst/>
          </a:prstGeom>
        </p:spPr>
        <p:txBody>
          <a:bodyPr wrap="square">
            <a:spAutoFit/>
          </a:bodyPr>
          <a:lstStyle/>
          <a:p>
            <a:r>
              <a:rPr lang="en-US" b="1"/>
              <a:t>Those who have lived righteously and come to Jesus Christ will receive eternal life.</a:t>
            </a:r>
            <a:endParaRPr lang="en-US" b="1" dirty="0"/>
          </a:p>
        </p:txBody>
      </p:sp>
      <p:sp>
        <p:nvSpPr>
          <p:cNvPr id="8" name="Rectangle 7">
            <a:extLst>
              <a:ext uri="{FF2B5EF4-FFF2-40B4-BE49-F238E27FC236}">
                <a16:creationId xmlns:a16="http://schemas.microsoft.com/office/drawing/2014/main" id="{474FDCB0-D9F3-4D32-9E53-58426413A191}"/>
              </a:ext>
            </a:extLst>
          </p:cNvPr>
          <p:cNvSpPr/>
          <p:nvPr/>
        </p:nvSpPr>
        <p:spPr>
          <a:xfrm>
            <a:off x="1088570" y="2211142"/>
            <a:ext cx="7968343" cy="400110"/>
          </a:xfrm>
          <a:prstGeom prst="rect">
            <a:avLst/>
          </a:prstGeom>
        </p:spPr>
        <p:txBody>
          <a:bodyPr wrap="square">
            <a:spAutoFit/>
          </a:bodyPr>
          <a:lstStyle/>
          <a:p>
            <a:r>
              <a:rPr lang="en-US" sz="2000" b="1" dirty="0">
                <a:solidFill>
                  <a:schemeClr val="accent4">
                    <a:lumMod val="50000"/>
                  </a:schemeClr>
                </a:solidFill>
              </a:rPr>
              <a:t>What blessing will come to us if we have gathered to the Savior? </a:t>
            </a:r>
          </a:p>
        </p:txBody>
      </p:sp>
      <p:pic>
        <p:nvPicPr>
          <p:cNvPr id="10" name="Picture 2" descr="Resultado de imagen para cristo con los niÃ±os lds">
            <a:extLst>
              <a:ext uri="{FF2B5EF4-FFF2-40B4-BE49-F238E27FC236}">
                <a16:creationId xmlns:a16="http://schemas.microsoft.com/office/drawing/2014/main" id="{399B8261-098E-4377-958D-D2553C3AF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925" y="3165357"/>
            <a:ext cx="3677075" cy="32976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1E19AF2-96ED-4DDF-B689-A756AFF561FE}"/>
              </a:ext>
            </a:extLst>
          </p:cNvPr>
          <p:cNvSpPr txBox="1"/>
          <p:nvPr/>
        </p:nvSpPr>
        <p:spPr>
          <a:xfrm>
            <a:off x="7329714" y="4444869"/>
            <a:ext cx="489236"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Me</a:t>
            </a:r>
          </a:p>
        </p:txBody>
      </p:sp>
    </p:spTree>
    <p:extLst>
      <p:ext uri="{BB962C8B-B14F-4D97-AF65-F5344CB8AC3E}">
        <p14:creationId xmlns:p14="http://schemas.microsoft.com/office/powerpoint/2010/main" val="3188401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1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FFF"/>
            </a:gs>
            <a:gs pos="48000">
              <a:schemeClr val="accent3">
                <a:lumMod val="97000"/>
                <a:lumOff val="3000"/>
              </a:schemeClr>
            </a:gs>
            <a:gs pos="100000">
              <a:schemeClr val="accent3">
                <a:lumMod val="60000"/>
                <a:lumOff val="40000"/>
              </a:schemeClr>
            </a:gs>
          </a:gsLst>
          <a:lin ang="162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75000"/>
                  </a:schemeClr>
                </a:solidFill>
                <a:latin typeface="Segoe Script" panose="030B0504020000000003" pitchFamily="66" charset="0"/>
                <a:ea typeface="Cambria Math" panose="02040503050406030204" pitchFamily="18" charset="0"/>
              </a:rPr>
              <a:t>LESSON 35</a:t>
            </a:r>
          </a:p>
        </p:txBody>
      </p:sp>
      <p:sp>
        <p:nvSpPr>
          <p:cNvPr id="2" name="Rectangle 1">
            <a:extLst>
              <a:ext uri="{FF2B5EF4-FFF2-40B4-BE49-F238E27FC236}">
                <a16:creationId xmlns:a16="http://schemas.microsoft.com/office/drawing/2014/main" id="{D8C6CB37-E123-45AC-941D-0716C6B2DC6A}"/>
              </a:ext>
            </a:extLst>
          </p:cNvPr>
          <p:cNvSpPr/>
          <p:nvPr/>
        </p:nvSpPr>
        <p:spPr>
          <a:xfrm>
            <a:off x="2299928" y="2690336"/>
            <a:ext cx="7713971" cy="738664"/>
          </a:xfrm>
          <a:prstGeom prst="rect">
            <a:avLst/>
          </a:prstGeom>
        </p:spPr>
        <p:txBody>
          <a:bodyPr wrap="none">
            <a:spAutoFit/>
          </a:bodyPr>
          <a:lstStyle/>
          <a:p>
            <a:r>
              <a:rPr lang="en-US" sz="4200" b="1" dirty="0">
                <a:solidFill>
                  <a:schemeClr val="accent4">
                    <a:lumMod val="75000"/>
                  </a:schemeClr>
                </a:solidFill>
                <a:latin typeface="Bahnschrift Light" panose="020B0502040204020203" pitchFamily="34" charset="0"/>
              </a:rPr>
              <a:t>Doctrine and Covenants 29:1-29.</a:t>
            </a:r>
          </a:p>
        </p:txBody>
      </p:sp>
    </p:spTree>
    <p:extLst>
      <p:ext uri="{BB962C8B-B14F-4D97-AF65-F5344CB8AC3E}">
        <p14:creationId xmlns:p14="http://schemas.microsoft.com/office/powerpoint/2010/main" val="2094167501"/>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FFF"/>
            </a:gs>
            <a:gs pos="48000">
              <a:schemeClr val="accent3">
                <a:lumMod val="97000"/>
                <a:lumOff val="3000"/>
              </a:schemeClr>
            </a:gs>
            <a:gs pos="100000">
              <a:schemeClr val="accent3">
                <a:lumMod val="60000"/>
                <a:lumOff val="40000"/>
              </a:schemeClr>
            </a:gs>
          </a:gsLst>
          <a:lin ang="15000000" scaled="0"/>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820681-5333-45CF-A4EE-5164B36AB31A}"/>
              </a:ext>
            </a:extLst>
          </p:cNvPr>
          <p:cNvSpPr/>
          <p:nvPr/>
        </p:nvSpPr>
        <p:spPr>
          <a:xfrm>
            <a:off x="1310688" y="890974"/>
            <a:ext cx="4389343" cy="430887"/>
          </a:xfrm>
          <a:prstGeom prst="rect">
            <a:avLst/>
          </a:prstGeom>
        </p:spPr>
        <p:txBody>
          <a:bodyPr wrap="none">
            <a:spAutoFit/>
          </a:bodyPr>
          <a:lstStyle/>
          <a:p>
            <a:r>
              <a:rPr lang="en-US" sz="2200" b="1" dirty="0">
                <a:solidFill>
                  <a:schemeClr val="accent4">
                    <a:lumMod val="75000"/>
                  </a:schemeClr>
                </a:solidFill>
                <a:latin typeface="Palatino"/>
              </a:rPr>
              <a:t>Doctrine and Covenants 29:1-13. </a:t>
            </a:r>
          </a:p>
        </p:txBody>
      </p:sp>
      <p:sp>
        <p:nvSpPr>
          <p:cNvPr id="4" name="Rectangle 3">
            <a:extLst>
              <a:ext uri="{FF2B5EF4-FFF2-40B4-BE49-F238E27FC236}">
                <a16:creationId xmlns:a16="http://schemas.microsoft.com/office/drawing/2014/main" id="{8B1584BF-04ED-49F9-AC0E-7090C5F3B42A}"/>
              </a:ext>
            </a:extLst>
          </p:cNvPr>
          <p:cNvSpPr/>
          <p:nvPr/>
        </p:nvSpPr>
        <p:spPr>
          <a:xfrm>
            <a:off x="2400714" y="2828835"/>
            <a:ext cx="7390572" cy="1200329"/>
          </a:xfrm>
          <a:prstGeom prst="rect">
            <a:avLst/>
          </a:prstGeom>
        </p:spPr>
        <p:txBody>
          <a:bodyPr wrap="square">
            <a:spAutoFit/>
          </a:bodyPr>
          <a:lstStyle/>
          <a:p>
            <a:pPr algn="ctr"/>
            <a:r>
              <a:rPr lang="en-US" sz="3600" dirty="0">
                <a:solidFill>
                  <a:schemeClr val="accent6">
                    <a:lumMod val="50000"/>
                  </a:schemeClr>
                </a:solidFill>
                <a:latin typeface="Bahnschrift SemiLight SemiConde" panose="020B0502040204020203" pitchFamily="34" charset="0"/>
              </a:rPr>
              <a:t>“The Lord testifies of His Atonement and His desire to gather His people”</a:t>
            </a:r>
          </a:p>
        </p:txBody>
      </p:sp>
      <p:sp>
        <p:nvSpPr>
          <p:cNvPr id="17" name="Subtitle 4">
            <a:extLst>
              <a:ext uri="{FF2B5EF4-FFF2-40B4-BE49-F238E27FC236}">
                <a16:creationId xmlns:a16="http://schemas.microsoft.com/office/drawing/2014/main" id="{87F4BB4A-A5C5-4BED-A26A-AD4BAB234E77}"/>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75000"/>
                  </a:schemeClr>
                </a:solidFill>
                <a:latin typeface="Segoe Script" panose="030B0504020000000003" pitchFamily="66" charset="0"/>
                <a:ea typeface="Cambria Math" panose="02040503050406030204" pitchFamily="18" charset="0"/>
              </a:rPr>
              <a:t>LESSON 35</a:t>
            </a:r>
          </a:p>
        </p:txBody>
      </p:sp>
    </p:spTree>
    <p:extLst>
      <p:ext uri="{BB962C8B-B14F-4D97-AF65-F5344CB8AC3E}">
        <p14:creationId xmlns:p14="http://schemas.microsoft.com/office/powerpoint/2010/main" val="224522743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E3CD55FF-FA5C-40EF-ADA7-81A17191F91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75000"/>
                  </a:schemeClr>
                </a:solidFill>
                <a:latin typeface="Segoe Script" panose="030B0504020000000003" pitchFamily="66" charset="0"/>
                <a:ea typeface="Cambria Math" panose="02040503050406030204" pitchFamily="18" charset="0"/>
              </a:rPr>
              <a:t>LESSON 35</a:t>
            </a:r>
          </a:p>
        </p:txBody>
      </p:sp>
      <p:sp>
        <p:nvSpPr>
          <p:cNvPr id="6" name="Rectangle 5">
            <a:extLst>
              <a:ext uri="{FF2B5EF4-FFF2-40B4-BE49-F238E27FC236}">
                <a16:creationId xmlns:a16="http://schemas.microsoft.com/office/drawing/2014/main" id="{397901EE-9354-4C24-913A-0B828417ACAB}"/>
              </a:ext>
            </a:extLst>
          </p:cNvPr>
          <p:cNvSpPr/>
          <p:nvPr/>
        </p:nvSpPr>
        <p:spPr>
          <a:xfrm>
            <a:off x="1390649" y="1277958"/>
            <a:ext cx="3786614" cy="369332"/>
          </a:xfrm>
          <a:prstGeom prst="rect">
            <a:avLst/>
          </a:prstGeom>
        </p:spPr>
        <p:txBody>
          <a:bodyPr wrap="none">
            <a:spAutoFit/>
          </a:bodyPr>
          <a:lstStyle/>
          <a:p>
            <a:r>
              <a:rPr lang="en-US" b="1" dirty="0"/>
              <a:t>“Lift up your hearts and be glad”</a:t>
            </a:r>
          </a:p>
        </p:txBody>
      </p:sp>
      <p:sp>
        <p:nvSpPr>
          <p:cNvPr id="7" name="Rectangle 6">
            <a:extLst>
              <a:ext uri="{FF2B5EF4-FFF2-40B4-BE49-F238E27FC236}">
                <a16:creationId xmlns:a16="http://schemas.microsoft.com/office/drawing/2014/main" id="{37AF2E87-DADC-4B67-A6B0-3F06AF9986C4}"/>
              </a:ext>
            </a:extLst>
          </p:cNvPr>
          <p:cNvSpPr/>
          <p:nvPr/>
        </p:nvSpPr>
        <p:spPr>
          <a:xfrm>
            <a:off x="1390649" y="2034273"/>
            <a:ext cx="9396413" cy="707886"/>
          </a:xfrm>
          <a:prstGeom prst="rect">
            <a:avLst/>
          </a:prstGeom>
        </p:spPr>
        <p:txBody>
          <a:bodyPr wrap="square">
            <a:spAutoFit/>
          </a:bodyPr>
          <a:lstStyle/>
          <a:p>
            <a:r>
              <a:rPr lang="en-US" sz="2000" b="1" dirty="0">
                <a:solidFill>
                  <a:schemeClr val="accent6">
                    <a:lumMod val="50000"/>
                  </a:schemeClr>
                </a:solidFill>
                <a:effectLst>
                  <a:outerShdw blurRad="38100" dist="38100" dir="2700000" algn="tl">
                    <a:srgbClr val="000000">
                      <a:alpha val="43137"/>
                    </a:srgbClr>
                  </a:outerShdw>
                </a:effectLst>
              </a:rPr>
              <a:t>Why is it sometimes difficult to obey this counsel? What are some ways you have found to obey this counsel?</a:t>
            </a:r>
          </a:p>
        </p:txBody>
      </p:sp>
      <p:pic>
        <p:nvPicPr>
          <p:cNvPr id="1026" name="Picture 2" descr="Resultado de imagen para cristo con los niÃ±os lds">
            <a:extLst>
              <a:ext uri="{FF2B5EF4-FFF2-40B4-BE49-F238E27FC236}">
                <a16:creationId xmlns:a16="http://schemas.microsoft.com/office/drawing/2014/main" id="{0D2F590C-4443-44FD-B5A2-D5BBF715FB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3037254"/>
            <a:ext cx="3677075" cy="32976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esultado de imagen para gallina recogiendo polluelos">
            <a:extLst>
              <a:ext uri="{FF2B5EF4-FFF2-40B4-BE49-F238E27FC236}">
                <a16:creationId xmlns:a16="http://schemas.microsoft.com/office/drawing/2014/main" id="{B574D5FB-9807-4ED7-A8C7-03AB42A78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162" y="3037253"/>
            <a:ext cx="4330768" cy="3297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99270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1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randombar(horizontal)">
                                      <p:cBhvr>
                                        <p:cTn id="15" dur="1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FFF"/>
            </a:gs>
            <a:gs pos="48000">
              <a:schemeClr val="accent3">
                <a:lumMod val="97000"/>
                <a:lumOff val="3000"/>
              </a:schemeClr>
            </a:gs>
            <a:gs pos="100000">
              <a:schemeClr val="accent3">
                <a:lumMod val="60000"/>
                <a:lumOff val="4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3" name="Subtitle 4">
            <a:extLst>
              <a:ext uri="{FF2B5EF4-FFF2-40B4-BE49-F238E27FC236}">
                <a16:creationId xmlns:a16="http://schemas.microsoft.com/office/drawing/2014/main" id="{270C8262-36EB-44E4-8842-BFBE3FF1EEB0}"/>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75000"/>
                  </a:schemeClr>
                </a:solidFill>
                <a:latin typeface="Segoe Script" panose="030B0504020000000003" pitchFamily="66" charset="0"/>
                <a:ea typeface="Cambria Math" panose="02040503050406030204" pitchFamily="18" charset="0"/>
              </a:rPr>
              <a:t>LESSON 35</a:t>
            </a:r>
          </a:p>
        </p:txBody>
      </p:sp>
      <p:sp>
        <p:nvSpPr>
          <p:cNvPr id="7" name="Rectangle 6">
            <a:extLst>
              <a:ext uri="{FF2B5EF4-FFF2-40B4-BE49-F238E27FC236}">
                <a16:creationId xmlns:a16="http://schemas.microsoft.com/office/drawing/2014/main" id="{D055FBB2-62AB-4084-BACA-19EC6ABE610F}"/>
              </a:ext>
            </a:extLst>
          </p:cNvPr>
          <p:cNvSpPr/>
          <p:nvPr/>
        </p:nvSpPr>
        <p:spPr>
          <a:xfrm>
            <a:off x="1310688" y="890974"/>
            <a:ext cx="4012637" cy="430887"/>
          </a:xfrm>
          <a:prstGeom prst="rect">
            <a:avLst/>
          </a:prstGeom>
        </p:spPr>
        <p:txBody>
          <a:bodyPr wrap="none">
            <a:spAutoFit/>
          </a:bodyPr>
          <a:lstStyle/>
          <a:p>
            <a:r>
              <a:rPr lang="en-US" sz="2200" b="1" dirty="0">
                <a:solidFill>
                  <a:schemeClr val="accent4">
                    <a:lumMod val="75000"/>
                  </a:schemeClr>
                </a:solidFill>
                <a:latin typeface="Palatino"/>
              </a:rPr>
              <a:t>Doctrine and Covenants 29:2. </a:t>
            </a:r>
          </a:p>
        </p:txBody>
      </p:sp>
      <p:sp>
        <p:nvSpPr>
          <p:cNvPr id="2" name="Rectangle 1">
            <a:extLst>
              <a:ext uri="{FF2B5EF4-FFF2-40B4-BE49-F238E27FC236}">
                <a16:creationId xmlns:a16="http://schemas.microsoft.com/office/drawing/2014/main" id="{55D89F2C-79A1-4DF6-9FF7-9945AF98CB43}"/>
              </a:ext>
            </a:extLst>
          </p:cNvPr>
          <p:cNvSpPr/>
          <p:nvPr/>
        </p:nvSpPr>
        <p:spPr>
          <a:xfrm>
            <a:off x="1284038" y="1416895"/>
            <a:ext cx="9191221" cy="923330"/>
          </a:xfrm>
          <a:prstGeom prst="rect">
            <a:avLst/>
          </a:prstGeom>
        </p:spPr>
        <p:txBody>
          <a:bodyPr wrap="square">
            <a:spAutoFit/>
          </a:bodyPr>
          <a:lstStyle/>
          <a:p>
            <a:pPr algn="just"/>
            <a:r>
              <a:rPr lang="en-US" dirty="0">
                <a:latin typeface="Palatino"/>
              </a:rPr>
              <a:t>Who will gather his people even as a hen gathereth her chickens under her wings, even as many as will hearken to my voice and humble themselves before me, and call upon me in mighty prayer.</a:t>
            </a:r>
            <a:endParaRPr lang="en-US" dirty="0"/>
          </a:p>
        </p:txBody>
      </p:sp>
      <p:sp>
        <p:nvSpPr>
          <p:cNvPr id="3" name="Rectangle 2">
            <a:extLst>
              <a:ext uri="{FF2B5EF4-FFF2-40B4-BE49-F238E27FC236}">
                <a16:creationId xmlns:a16="http://schemas.microsoft.com/office/drawing/2014/main" id="{97EFFB82-083C-4461-A117-7B59CB53DFE0}"/>
              </a:ext>
            </a:extLst>
          </p:cNvPr>
          <p:cNvSpPr/>
          <p:nvPr/>
        </p:nvSpPr>
        <p:spPr>
          <a:xfrm>
            <a:off x="1310688" y="2578820"/>
            <a:ext cx="8095129" cy="400110"/>
          </a:xfrm>
          <a:prstGeom prst="rect">
            <a:avLst/>
          </a:prstGeom>
        </p:spPr>
        <p:txBody>
          <a:bodyPr wrap="square">
            <a:spAutoFit/>
          </a:bodyPr>
          <a:lstStyle/>
          <a:p>
            <a:r>
              <a:rPr lang="en-US" sz="2000" b="1" dirty="0">
                <a:solidFill>
                  <a:schemeClr val="accent5">
                    <a:lumMod val="50000"/>
                  </a:schemeClr>
                </a:solidFill>
                <a:effectLst>
                  <a:outerShdw blurRad="38100" dist="38100" dir="2700000" algn="tl">
                    <a:srgbClr val="000000">
                      <a:alpha val="43137"/>
                    </a:srgbClr>
                  </a:outerShdw>
                </a:effectLst>
                <a:cs typeface="Arial" panose="020B0604020202020204" pitchFamily="34" charset="0"/>
              </a:rPr>
              <a:t>How is the Savior like a hen gathering and protecting her chicks?</a:t>
            </a:r>
          </a:p>
        </p:txBody>
      </p:sp>
      <p:sp>
        <p:nvSpPr>
          <p:cNvPr id="4" name="Rectangle 3">
            <a:extLst>
              <a:ext uri="{FF2B5EF4-FFF2-40B4-BE49-F238E27FC236}">
                <a16:creationId xmlns:a16="http://schemas.microsoft.com/office/drawing/2014/main" id="{08CE5F17-368B-4D8E-8D58-3677561E050E}"/>
              </a:ext>
            </a:extLst>
          </p:cNvPr>
          <p:cNvSpPr/>
          <p:nvPr/>
        </p:nvSpPr>
        <p:spPr>
          <a:xfrm>
            <a:off x="1284038" y="3217526"/>
            <a:ext cx="9325691" cy="707886"/>
          </a:xfrm>
          <a:prstGeom prst="rect">
            <a:avLst/>
          </a:prstGeom>
        </p:spPr>
        <p:txBody>
          <a:bodyPr wrap="square">
            <a:spAutoFit/>
          </a:bodyPr>
          <a:lstStyle/>
          <a:p>
            <a:r>
              <a:rPr lang="en-US" sz="2000" b="1" dirty="0">
                <a:solidFill>
                  <a:schemeClr val="accent5">
                    <a:lumMod val="50000"/>
                  </a:schemeClr>
                </a:solidFill>
                <a:effectLst>
                  <a:outerShdw blurRad="38100" dist="38100" dir="2700000" algn="tl">
                    <a:srgbClr val="000000">
                      <a:alpha val="43137"/>
                    </a:srgbClr>
                  </a:outerShdw>
                </a:effectLst>
              </a:rPr>
              <a:t>What must the chicks do in order to be safely gathered under the protection of their mother’s wings?</a:t>
            </a:r>
          </a:p>
        </p:txBody>
      </p:sp>
    </p:spTree>
    <p:extLst>
      <p:ext uri="{BB962C8B-B14F-4D97-AF65-F5344CB8AC3E}">
        <p14:creationId xmlns:p14="http://schemas.microsoft.com/office/powerpoint/2010/main" val="213135797"/>
      </p:ext>
    </p:extLst>
  </p:cSld>
  <p:clrMapOvr>
    <a:masterClrMapping/>
  </p:clrMapOvr>
  <mc:AlternateContent xmlns:mc="http://schemas.openxmlformats.org/markup-compatibility/2006">
    <mc:Choice xmlns:p14="http://schemas.microsoft.com/office/powerpoint/2010/main" Requires="p14">
      <p:transition spd="slow" p14:dur="225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FFF"/>
            </a:gs>
            <a:gs pos="31000">
              <a:schemeClr val="accent3">
                <a:lumMod val="97000"/>
                <a:lumOff val="3000"/>
              </a:schemeClr>
            </a:gs>
            <a:gs pos="100000">
              <a:schemeClr val="accent3">
                <a:lumMod val="60000"/>
                <a:lumOff val="4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2" name="Subtitle 4">
            <a:extLst>
              <a:ext uri="{FF2B5EF4-FFF2-40B4-BE49-F238E27FC236}">
                <a16:creationId xmlns:a16="http://schemas.microsoft.com/office/drawing/2014/main" id="{9CA1025B-EAFB-46A0-91F5-C2158D3157A8}"/>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75000"/>
                  </a:schemeClr>
                </a:solidFill>
                <a:latin typeface="Segoe Script" panose="030B0504020000000003" pitchFamily="66" charset="0"/>
                <a:ea typeface="Cambria Math" panose="02040503050406030204" pitchFamily="18" charset="0"/>
              </a:rPr>
              <a:t>LESSON 35</a:t>
            </a:r>
          </a:p>
        </p:txBody>
      </p:sp>
      <p:sp>
        <p:nvSpPr>
          <p:cNvPr id="4" name="Rectangle 3">
            <a:extLst>
              <a:ext uri="{FF2B5EF4-FFF2-40B4-BE49-F238E27FC236}">
                <a16:creationId xmlns:a16="http://schemas.microsoft.com/office/drawing/2014/main" id="{C103CF6F-3F97-4060-86EE-C7CE72A5D511}"/>
              </a:ext>
            </a:extLst>
          </p:cNvPr>
          <p:cNvSpPr/>
          <p:nvPr/>
        </p:nvSpPr>
        <p:spPr>
          <a:xfrm>
            <a:off x="898458" y="890974"/>
            <a:ext cx="3767378" cy="369332"/>
          </a:xfrm>
          <a:prstGeom prst="rect">
            <a:avLst/>
          </a:prstGeom>
        </p:spPr>
        <p:txBody>
          <a:bodyPr wrap="none">
            <a:spAutoFit/>
          </a:bodyPr>
          <a:lstStyle/>
          <a:p>
            <a:r>
              <a:rPr lang="en-US" dirty="0"/>
              <a:t>Jesus Christ will gather us as we… </a:t>
            </a:r>
          </a:p>
        </p:txBody>
      </p:sp>
      <p:sp>
        <p:nvSpPr>
          <p:cNvPr id="5" name="Rectangle 4">
            <a:extLst>
              <a:ext uri="{FF2B5EF4-FFF2-40B4-BE49-F238E27FC236}">
                <a16:creationId xmlns:a16="http://schemas.microsoft.com/office/drawing/2014/main" id="{4B70936D-AD5B-4E9B-8ADB-76F074770D1E}"/>
              </a:ext>
            </a:extLst>
          </p:cNvPr>
          <p:cNvSpPr/>
          <p:nvPr/>
        </p:nvSpPr>
        <p:spPr>
          <a:xfrm>
            <a:off x="898458" y="1671028"/>
            <a:ext cx="6580648" cy="400110"/>
          </a:xfrm>
          <a:prstGeom prst="rect">
            <a:avLst/>
          </a:prstGeom>
        </p:spPr>
        <p:txBody>
          <a:bodyPr wrap="none">
            <a:spAutoFit/>
          </a:bodyPr>
          <a:lstStyle/>
          <a:p>
            <a:r>
              <a:rPr lang="en-US" sz="2000" b="1" dirty="0">
                <a:solidFill>
                  <a:schemeClr val="accent5">
                    <a:lumMod val="50000"/>
                  </a:schemeClr>
                </a:solidFill>
                <a:effectLst>
                  <a:outerShdw blurRad="38100" dist="38100" dir="2700000" algn="tl">
                    <a:srgbClr val="000000">
                      <a:alpha val="43137"/>
                    </a:srgbClr>
                  </a:outerShdw>
                </a:effectLst>
              </a:rPr>
              <a:t>What do we need to do to be gathered by the Savior?</a:t>
            </a:r>
          </a:p>
        </p:txBody>
      </p:sp>
      <p:sp>
        <p:nvSpPr>
          <p:cNvPr id="6" name="Rectangle 5">
            <a:extLst>
              <a:ext uri="{FF2B5EF4-FFF2-40B4-BE49-F238E27FC236}">
                <a16:creationId xmlns:a16="http://schemas.microsoft.com/office/drawing/2014/main" id="{BDEC495E-2DC7-4BA6-BE5C-4A2F060BCAA6}"/>
              </a:ext>
            </a:extLst>
          </p:cNvPr>
          <p:cNvSpPr/>
          <p:nvPr/>
        </p:nvSpPr>
        <p:spPr>
          <a:xfrm>
            <a:off x="898457" y="2481860"/>
            <a:ext cx="9482671" cy="707886"/>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Jesus Christ will gather us as we hearken to His voice, humble ourselves, and call upon Him in prayer.</a:t>
            </a:r>
          </a:p>
        </p:txBody>
      </p:sp>
      <p:sp>
        <p:nvSpPr>
          <p:cNvPr id="7" name="Rectangle 6">
            <a:extLst>
              <a:ext uri="{FF2B5EF4-FFF2-40B4-BE49-F238E27FC236}">
                <a16:creationId xmlns:a16="http://schemas.microsoft.com/office/drawing/2014/main" id="{4C75F19C-51D5-45E1-8CDF-45E19B1ED355}"/>
              </a:ext>
            </a:extLst>
          </p:cNvPr>
          <p:cNvSpPr/>
          <p:nvPr/>
        </p:nvSpPr>
        <p:spPr>
          <a:xfrm>
            <a:off x="898457" y="3400413"/>
            <a:ext cx="5988755" cy="400110"/>
          </a:xfrm>
          <a:prstGeom prst="rect">
            <a:avLst/>
          </a:prstGeom>
        </p:spPr>
        <p:txBody>
          <a:bodyPr wrap="none">
            <a:spAutoFit/>
          </a:bodyPr>
          <a:lstStyle/>
          <a:p>
            <a:r>
              <a:rPr lang="en-US" sz="2000" b="1" dirty="0">
                <a:solidFill>
                  <a:schemeClr val="accent5">
                    <a:lumMod val="50000"/>
                  </a:schemeClr>
                </a:solidFill>
                <a:effectLst>
                  <a:outerShdw blurRad="38100" dist="38100" dir="2700000" algn="tl">
                    <a:srgbClr val="000000">
                      <a:alpha val="43137"/>
                    </a:srgbClr>
                  </a:outerShdw>
                </a:effectLst>
              </a:rPr>
              <a:t>What are some ways we hear the Savior’s voice?</a:t>
            </a:r>
          </a:p>
        </p:txBody>
      </p:sp>
      <p:sp>
        <p:nvSpPr>
          <p:cNvPr id="8" name="Rectangle 7">
            <a:extLst>
              <a:ext uri="{FF2B5EF4-FFF2-40B4-BE49-F238E27FC236}">
                <a16:creationId xmlns:a16="http://schemas.microsoft.com/office/drawing/2014/main" id="{79A9BDEE-4E1E-47CF-8AEE-EC9A2FEE34E3}"/>
              </a:ext>
            </a:extLst>
          </p:cNvPr>
          <p:cNvSpPr/>
          <p:nvPr/>
        </p:nvSpPr>
        <p:spPr>
          <a:xfrm>
            <a:off x="898457" y="4013942"/>
            <a:ext cx="9482670" cy="400110"/>
          </a:xfrm>
          <a:prstGeom prst="rect">
            <a:avLst/>
          </a:prstGeom>
        </p:spPr>
        <p:txBody>
          <a:bodyPr wrap="square">
            <a:spAutoFit/>
          </a:bodyPr>
          <a:lstStyle/>
          <a:p>
            <a:r>
              <a:rPr lang="en-US" sz="2000" b="1" dirty="0">
                <a:solidFill>
                  <a:schemeClr val="accent5">
                    <a:lumMod val="50000"/>
                  </a:schemeClr>
                </a:solidFill>
                <a:effectLst>
                  <a:outerShdw blurRad="38100" dist="38100" dir="2700000" algn="tl">
                    <a:srgbClr val="000000">
                      <a:alpha val="43137"/>
                    </a:srgbClr>
                  </a:outerShdw>
                </a:effectLst>
              </a:rPr>
              <a:t>How is hearkening to the Savior’s voice different from just hearing His voice?</a:t>
            </a:r>
          </a:p>
        </p:txBody>
      </p:sp>
      <p:sp>
        <p:nvSpPr>
          <p:cNvPr id="9" name="Rectangle 8">
            <a:extLst>
              <a:ext uri="{FF2B5EF4-FFF2-40B4-BE49-F238E27FC236}">
                <a16:creationId xmlns:a16="http://schemas.microsoft.com/office/drawing/2014/main" id="{74676DF9-62D7-4231-B142-D4401B1F1F7F}"/>
              </a:ext>
            </a:extLst>
          </p:cNvPr>
          <p:cNvSpPr/>
          <p:nvPr/>
        </p:nvSpPr>
        <p:spPr>
          <a:xfrm>
            <a:off x="844834" y="4833029"/>
            <a:ext cx="9697660" cy="400110"/>
          </a:xfrm>
          <a:prstGeom prst="rect">
            <a:avLst/>
          </a:prstGeom>
        </p:spPr>
        <p:txBody>
          <a:bodyPr wrap="square">
            <a:spAutoFit/>
          </a:bodyPr>
          <a:lstStyle/>
          <a:p>
            <a:r>
              <a:rPr lang="en-US" sz="2000" b="1" dirty="0">
                <a:solidFill>
                  <a:schemeClr val="accent5">
                    <a:lumMod val="50000"/>
                  </a:schemeClr>
                </a:solidFill>
                <a:effectLst>
                  <a:outerShdw blurRad="38100" dist="38100" dir="2700000" algn="tl">
                    <a:srgbClr val="000000">
                      <a:alpha val="43137"/>
                    </a:srgbClr>
                  </a:outerShdw>
                </a:effectLst>
              </a:rPr>
              <a:t>Why do you think we need to be humble in order to be gathered by the Savior? </a:t>
            </a:r>
          </a:p>
        </p:txBody>
      </p:sp>
    </p:spTree>
    <p:extLst>
      <p:ext uri="{BB962C8B-B14F-4D97-AF65-F5344CB8AC3E}">
        <p14:creationId xmlns:p14="http://schemas.microsoft.com/office/powerpoint/2010/main" val="40652105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Effect transition="in" filter="fad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0-#ppt_w/2"/>
                                          </p:val>
                                        </p:tav>
                                        <p:tav tm="100000">
                                          <p:val>
                                            <p:strVal val="#ppt_x"/>
                                          </p:val>
                                        </p:tav>
                                      </p:tavLst>
                                    </p:anim>
                                    <p:anim calcmode="lin" valueType="num">
                                      <p:cBhvr additive="base">
                                        <p:cTn id="20" dur="1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1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6" dur="1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1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2" dur="1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FFF"/>
            </a:gs>
            <a:gs pos="48000">
              <a:schemeClr val="accent3">
                <a:lumMod val="97000"/>
                <a:lumOff val="3000"/>
              </a:schemeClr>
            </a:gs>
            <a:gs pos="100000">
              <a:schemeClr val="accent3">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751CD20-4828-492E-81C9-7B609043BBBB}"/>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75000"/>
                  </a:schemeClr>
                </a:solidFill>
                <a:latin typeface="Segoe Script" panose="030B0504020000000003" pitchFamily="66" charset="0"/>
                <a:ea typeface="Cambria Math" panose="02040503050406030204" pitchFamily="18" charset="0"/>
              </a:rPr>
              <a:t>LESSON 35</a:t>
            </a:r>
          </a:p>
        </p:txBody>
      </p:sp>
      <p:sp>
        <p:nvSpPr>
          <p:cNvPr id="5" name="Rectangle 4">
            <a:extLst>
              <a:ext uri="{FF2B5EF4-FFF2-40B4-BE49-F238E27FC236}">
                <a16:creationId xmlns:a16="http://schemas.microsoft.com/office/drawing/2014/main" id="{299B8CAF-1D2F-4B53-92E5-F403FE611ABF}"/>
              </a:ext>
            </a:extLst>
          </p:cNvPr>
          <p:cNvSpPr/>
          <p:nvPr/>
        </p:nvSpPr>
        <p:spPr>
          <a:xfrm>
            <a:off x="1162049" y="1103147"/>
            <a:ext cx="3786614" cy="369332"/>
          </a:xfrm>
          <a:prstGeom prst="rect">
            <a:avLst/>
          </a:prstGeom>
        </p:spPr>
        <p:txBody>
          <a:bodyPr wrap="none">
            <a:spAutoFit/>
          </a:bodyPr>
          <a:lstStyle/>
          <a:p>
            <a:r>
              <a:rPr lang="en-US" b="1" dirty="0"/>
              <a:t>“Lift up your hearts and be glad”</a:t>
            </a:r>
          </a:p>
        </p:txBody>
      </p:sp>
      <p:sp>
        <p:nvSpPr>
          <p:cNvPr id="2" name="Rectangle 1">
            <a:extLst>
              <a:ext uri="{FF2B5EF4-FFF2-40B4-BE49-F238E27FC236}">
                <a16:creationId xmlns:a16="http://schemas.microsoft.com/office/drawing/2014/main" id="{96278134-EF2B-44CE-8B9B-35D468A38561}"/>
              </a:ext>
            </a:extLst>
          </p:cNvPr>
          <p:cNvSpPr/>
          <p:nvPr/>
        </p:nvSpPr>
        <p:spPr>
          <a:xfrm>
            <a:off x="1162049" y="1599764"/>
            <a:ext cx="9245975" cy="707886"/>
          </a:xfrm>
          <a:prstGeom prst="rect">
            <a:avLst/>
          </a:prstGeom>
        </p:spPr>
        <p:txBody>
          <a:bodyPr wrap="square">
            <a:spAutoFit/>
          </a:bodyPr>
          <a:lstStyle/>
          <a:p>
            <a:r>
              <a:rPr lang="en-US" sz="2000" b="1" dirty="0">
                <a:solidFill>
                  <a:schemeClr val="accent5">
                    <a:lumMod val="50000"/>
                  </a:schemeClr>
                </a:solidFill>
                <a:effectLst>
                  <a:outerShdw blurRad="38100" dist="38100" dir="2700000" algn="tl">
                    <a:srgbClr val="000000">
                      <a:alpha val="43137"/>
                    </a:srgbClr>
                  </a:outerShdw>
                </a:effectLst>
              </a:rPr>
              <a:t>How can the thought of being gathered by the Savior help you lift up your heart and be glad?</a:t>
            </a:r>
          </a:p>
        </p:txBody>
      </p:sp>
      <p:sp>
        <p:nvSpPr>
          <p:cNvPr id="7" name="Rectangle 6">
            <a:extLst>
              <a:ext uri="{FF2B5EF4-FFF2-40B4-BE49-F238E27FC236}">
                <a16:creationId xmlns:a16="http://schemas.microsoft.com/office/drawing/2014/main" id="{1586FF2F-5239-4076-AB92-62DF1FEB4056}"/>
              </a:ext>
            </a:extLst>
          </p:cNvPr>
          <p:cNvSpPr/>
          <p:nvPr/>
        </p:nvSpPr>
        <p:spPr>
          <a:xfrm>
            <a:off x="1162049" y="2629362"/>
            <a:ext cx="4294765" cy="430887"/>
          </a:xfrm>
          <a:prstGeom prst="rect">
            <a:avLst/>
          </a:prstGeom>
        </p:spPr>
        <p:txBody>
          <a:bodyPr wrap="none">
            <a:spAutoFit/>
          </a:bodyPr>
          <a:lstStyle/>
          <a:p>
            <a:r>
              <a:rPr lang="en-US" sz="2200" b="1" dirty="0">
                <a:solidFill>
                  <a:schemeClr val="accent4">
                    <a:lumMod val="50000"/>
                  </a:schemeClr>
                </a:solidFill>
                <a:latin typeface="Palatino"/>
              </a:rPr>
              <a:t>Doctrine and Covenants 29:1, 3. </a:t>
            </a:r>
          </a:p>
        </p:txBody>
      </p:sp>
      <p:sp>
        <p:nvSpPr>
          <p:cNvPr id="3" name="Rectangle 2">
            <a:extLst>
              <a:ext uri="{FF2B5EF4-FFF2-40B4-BE49-F238E27FC236}">
                <a16:creationId xmlns:a16="http://schemas.microsoft.com/office/drawing/2014/main" id="{CEDFB9BD-5A9D-4D6A-B386-A1F38DEFF78F}"/>
              </a:ext>
            </a:extLst>
          </p:cNvPr>
          <p:cNvSpPr/>
          <p:nvPr/>
        </p:nvSpPr>
        <p:spPr>
          <a:xfrm>
            <a:off x="1162049" y="3060249"/>
            <a:ext cx="9353552" cy="1200329"/>
          </a:xfrm>
          <a:prstGeom prst="rect">
            <a:avLst/>
          </a:prstGeom>
        </p:spPr>
        <p:txBody>
          <a:bodyPr wrap="square">
            <a:spAutoFit/>
          </a:bodyPr>
          <a:lstStyle/>
          <a:p>
            <a:pPr algn="just"/>
            <a:r>
              <a:rPr lang="en-US" b="1" dirty="0">
                <a:latin typeface="Arial" panose="020B0604020202020204" pitchFamily="34" charset="0"/>
                <a:cs typeface="Arial" panose="020B0604020202020204" pitchFamily="34" charset="0"/>
              </a:rPr>
              <a:t>1 </a:t>
            </a:r>
            <a:r>
              <a:rPr lang="en-US" dirty="0">
                <a:latin typeface="Arial" panose="020B0604020202020204" pitchFamily="34" charset="0"/>
                <a:cs typeface="Arial" panose="020B0604020202020204" pitchFamily="34" charset="0"/>
              </a:rPr>
              <a:t>Listen to the voice of Jesus Christ, your Redeemer, the Great </a:t>
            </a:r>
            <a:r>
              <a:rPr lang="en-US" cap="small" dirty="0">
                <a:latin typeface="Arial" panose="020B0604020202020204" pitchFamily="34" charset="0"/>
                <a:cs typeface="Arial" panose="020B0604020202020204" pitchFamily="34" charset="0"/>
              </a:rPr>
              <a:t>I Am</a:t>
            </a:r>
            <a:r>
              <a:rPr lang="en-US" dirty="0">
                <a:latin typeface="Arial" panose="020B0604020202020204" pitchFamily="34" charset="0"/>
                <a:cs typeface="Arial" panose="020B0604020202020204" pitchFamily="34" charset="0"/>
              </a:rPr>
              <a:t>, whose arm of mercy hath atoned for your sins;</a:t>
            </a:r>
          </a:p>
          <a:p>
            <a:pPr algn="just"/>
            <a:r>
              <a:rPr lang="en-US" b="1" dirty="0">
                <a:latin typeface="Arial" panose="020B0604020202020204" pitchFamily="34" charset="0"/>
                <a:cs typeface="Arial" panose="020B0604020202020204" pitchFamily="34" charset="0"/>
              </a:rPr>
              <a:t>3 </a:t>
            </a:r>
            <a:r>
              <a:rPr lang="en-US" dirty="0">
                <a:latin typeface="Arial" panose="020B0604020202020204" pitchFamily="34" charset="0"/>
                <a:cs typeface="Arial" panose="020B0604020202020204" pitchFamily="34" charset="0"/>
              </a:rPr>
              <a:t>Behold, verily, verily, I say unto you, that at this time your sins are forgiven you, therefore ye receive these things; but remember to sin no more, lest perils shall come upon you.</a:t>
            </a:r>
          </a:p>
        </p:txBody>
      </p:sp>
      <p:sp>
        <p:nvSpPr>
          <p:cNvPr id="9" name="Rectangle 8">
            <a:extLst>
              <a:ext uri="{FF2B5EF4-FFF2-40B4-BE49-F238E27FC236}">
                <a16:creationId xmlns:a16="http://schemas.microsoft.com/office/drawing/2014/main" id="{3140B0D2-2C5E-49AC-91DB-D3DD4AAF982D}"/>
              </a:ext>
            </a:extLst>
          </p:cNvPr>
          <p:cNvSpPr/>
          <p:nvPr/>
        </p:nvSpPr>
        <p:spPr>
          <a:xfrm>
            <a:off x="1162047" y="4371845"/>
            <a:ext cx="9649387" cy="384721"/>
          </a:xfrm>
          <a:prstGeom prst="rect">
            <a:avLst/>
          </a:prstGeom>
        </p:spPr>
        <p:txBody>
          <a:bodyPr wrap="square">
            <a:spAutoFit/>
          </a:bodyPr>
          <a:lstStyle/>
          <a:p>
            <a:r>
              <a:rPr lang="en-US" sz="1900" b="1" dirty="0">
                <a:latin typeface="Arial" panose="020B0604020202020204" pitchFamily="34" charset="0"/>
                <a:cs typeface="Arial" panose="020B0604020202020204" pitchFamily="34" charset="0"/>
              </a:rPr>
              <a:t>Because the Savior has atoned for our sins, we can lift up our hearts and be glad.</a:t>
            </a:r>
          </a:p>
        </p:txBody>
      </p:sp>
      <p:sp>
        <p:nvSpPr>
          <p:cNvPr id="10" name="Rectangle 9">
            <a:extLst>
              <a:ext uri="{FF2B5EF4-FFF2-40B4-BE49-F238E27FC236}">
                <a16:creationId xmlns:a16="http://schemas.microsoft.com/office/drawing/2014/main" id="{F0E1935C-5A43-48A2-9E1C-BAE63CC0CA31}"/>
              </a:ext>
            </a:extLst>
          </p:cNvPr>
          <p:cNvSpPr/>
          <p:nvPr/>
        </p:nvSpPr>
        <p:spPr>
          <a:xfrm>
            <a:off x="1162047" y="5252556"/>
            <a:ext cx="9353551" cy="707886"/>
          </a:xfrm>
          <a:prstGeom prst="rect">
            <a:avLst/>
          </a:prstGeom>
        </p:spPr>
        <p:txBody>
          <a:bodyPr wrap="square">
            <a:spAutoFit/>
          </a:bodyPr>
          <a:lstStyle/>
          <a:p>
            <a:r>
              <a:rPr lang="en-US" sz="2000" b="1" dirty="0">
                <a:solidFill>
                  <a:schemeClr val="accent5">
                    <a:lumMod val="50000"/>
                  </a:schemeClr>
                </a:solidFill>
                <a:effectLst>
                  <a:outerShdw blurRad="38100" dist="38100" dir="2700000" algn="tl">
                    <a:srgbClr val="000000">
                      <a:alpha val="43137"/>
                    </a:srgbClr>
                  </a:outerShdw>
                </a:effectLst>
              </a:rPr>
              <a:t>How has your testimony of the Atonement of Jesus Christ brought happiness to your life? </a:t>
            </a: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25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125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circle(in)">
                                      <p:cBhvr>
                                        <p:cTn id="20" dur="20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amond(in)">
                                      <p:cBhvr>
                                        <p:cTn id="25"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FFF"/>
            </a:gs>
            <a:gs pos="48000">
              <a:schemeClr val="accent3">
                <a:lumMod val="97000"/>
                <a:lumOff val="3000"/>
              </a:schemeClr>
            </a:gs>
            <a:gs pos="100000">
              <a:schemeClr val="accent3">
                <a:lumMod val="60000"/>
                <a:lumOff val="40000"/>
              </a:schemeClr>
            </a:gs>
          </a:gsLst>
          <a:lin ang="10800000" scaled="1"/>
          <a:tileRect/>
        </a:grad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2DB4020-3A60-4384-B240-010083FFA27B}"/>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75000"/>
                  </a:schemeClr>
                </a:solidFill>
                <a:latin typeface="Segoe Script" panose="030B0504020000000003" pitchFamily="66" charset="0"/>
                <a:ea typeface="Cambria Math" panose="02040503050406030204" pitchFamily="18" charset="0"/>
              </a:rPr>
              <a:t>LESSON 35</a:t>
            </a:r>
          </a:p>
        </p:txBody>
      </p:sp>
      <p:sp>
        <p:nvSpPr>
          <p:cNvPr id="6" name="Rectangle 5">
            <a:extLst>
              <a:ext uri="{FF2B5EF4-FFF2-40B4-BE49-F238E27FC236}">
                <a16:creationId xmlns:a16="http://schemas.microsoft.com/office/drawing/2014/main" id="{85F3723C-F972-4864-AFB6-D5BD0D2DA6F7}"/>
              </a:ext>
            </a:extLst>
          </p:cNvPr>
          <p:cNvSpPr/>
          <p:nvPr/>
        </p:nvSpPr>
        <p:spPr>
          <a:xfrm>
            <a:off x="896470" y="1329516"/>
            <a:ext cx="9269506" cy="1754326"/>
          </a:xfrm>
          <a:prstGeom prst="rect">
            <a:avLst/>
          </a:prstGeom>
        </p:spPr>
        <p:txBody>
          <a:bodyPr wrap="square">
            <a:spAutoFit/>
          </a:bodyPr>
          <a:lstStyle/>
          <a:p>
            <a:pPr algn="just" fontAlgn="base"/>
            <a:r>
              <a:rPr lang="en-US" b="1" dirty="0">
                <a:latin typeface="Palatino"/>
              </a:rPr>
              <a:t>4 </a:t>
            </a:r>
            <a:r>
              <a:rPr lang="en-US" dirty="0">
                <a:latin typeface="Palatino"/>
              </a:rPr>
              <a:t>Verily, I say unto you that ye are chosen out of the world to declare my gospel with the sound of rejoicing, as with the voice of a trump.</a:t>
            </a:r>
          </a:p>
          <a:p>
            <a:pPr algn="just" fontAlgn="base"/>
            <a:r>
              <a:rPr lang="en-US" b="1" dirty="0">
                <a:latin typeface="Palatino"/>
              </a:rPr>
              <a:t>5 </a:t>
            </a:r>
            <a:r>
              <a:rPr lang="en-US" dirty="0">
                <a:latin typeface="Palatino"/>
              </a:rPr>
              <a:t>Lift up your hearts and be glad, for I am in your midst, and am your advocate with the Father; and it is his good will to give you the kingdom.</a:t>
            </a:r>
          </a:p>
          <a:p>
            <a:pPr algn="just" fontAlgn="base"/>
            <a:r>
              <a:rPr lang="en-US" b="1" dirty="0">
                <a:latin typeface="Palatino"/>
              </a:rPr>
              <a:t>6 </a:t>
            </a:r>
            <a:r>
              <a:rPr lang="en-US" dirty="0">
                <a:latin typeface="Palatino"/>
              </a:rPr>
              <a:t>And, as it is written—Whatsoever ye shall ask in faith, being united in prayer according to my command, ye shall receive.</a:t>
            </a:r>
            <a:endParaRPr lang="en-US" b="0" i="0" dirty="0">
              <a:effectLst/>
              <a:latin typeface="Palatino"/>
            </a:endParaRPr>
          </a:p>
        </p:txBody>
      </p:sp>
      <p:sp>
        <p:nvSpPr>
          <p:cNvPr id="8" name="Rectangle 7">
            <a:extLst>
              <a:ext uri="{FF2B5EF4-FFF2-40B4-BE49-F238E27FC236}">
                <a16:creationId xmlns:a16="http://schemas.microsoft.com/office/drawing/2014/main" id="{5779854C-69B4-4FAE-800B-AA195B61FB8E}"/>
              </a:ext>
            </a:extLst>
          </p:cNvPr>
          <p:cNvSpPr/>
          <p:nvPr/>
        </p:nvSpPr>
        <p:spPr>
          <a:xfrm>
            <a:off x="896470" y="890974"/>
            <a:ext cx="4248279" cy="430887"/>
          </a:xfrm>
          <a:prstGeom prst="rect">
            <a:avLst/>
          </a:prstGeom>
        </p:spPr>
        <p:txBody>
          <a:bodyPr wrap="none">
            <a:spAutoFit/>
          </a:bodyPr>
          <a:lstStyle/>
          <a:p>
            <a:r>
              <a:rPr lang="en-US" sz="2200" b="1" dirty="0">
                <a:solidFill>
                  <a:schemeClr val="accent4">
                    <a:lumMod val="50000"/>
                  </a:schemeClr>
                </a:solidFill>
                <a:latin typeface="Palatino"/>
              </a:rPr>
              <a:t>Doctrine and Covenants 29:4-6. </a:t>
            </a:r>
          </a:p>
        </p:txBody>
      </p:sp>
      <p:sp>
        <p:nvSpPr>
          <p:cNvPr id="7" name="Rectangle 6">
            <a:extLst>
              <a:ext uri="{FF2B5EF4-FFF2-40B4-BE49-F238E27FC236}">
                <a16:creationId xmlns:a16="http://schemas.microsoft.com/office/drawing/2014/main" id="{0CC8F918-5BA4-45C5-A0BC-14037F3900E2}"/>
              </a:ext>
            </a:extLst>
          </p:cNvPr>
          <p:cNvSpPr/>
          <p:nvPr/>
        </p:nvSpPr>
        <p:spPr>
          <a:xfrm>
            <a:off x="896469" y="3266327"/>
            <a:ext cx="9525001" cy="707886"/>
          </a:xfrm>
          <a:prstGeom prst="rect">
            <a:avLst/>
          </a:prstGeom>
        </p:spPr>
        <p:txBody>
          <a:bodyPr wrap="square">
            <a:spAutoFit/>
          </a:bodyPr>
          <a:lstStyle/>
          <a:p>
            <a:r>
              <a:rPr lang="en-US" sz="2000" b="1" dirty="0">
                <a:solidFill>
                  <a:schemeClr val="accent5">
                    <a:lumMod val="50000"/>
                  </a:schemeClr>
                </a:solidFill>
                <a:effectLst>
                  <a:outerShdw blurRad="38100" dist="38100" dir="2700000" algn="tl">
                    <a:srgbClr val="000000">
                      <a:alpha val="43137"/>
                    </a:srgbClr>
                  </a:outerShdw>
                </a:effectLst>
              </a:rPr>
              <a:t>What words and phrases did you find? What do these words and phrases teach about the experience of sharing the gospel?</a:t>
            </a:r>
          </a:p>
        </p:txBody>
      </p:sp>
    </p:spTree>
    <p:extLst>
      <p:ext uri="{BB962C8B-B14F-4D97-AF65-F5344CB8AC3E}">
        <p14:creationId xmlns:p14="http://schemas.microsoft.com/office/powerpoint/2010/main" val="4190803760"/>
      </p:ext>
    </p:extLst>
  </p:cSld>
  <p:clrMapOvr>
    <a:masterClrMapping/>
  </p:clrMapOvr>
  <mc:AlternateContent xmlns:mc="http://schemas.openxmlformats.org/markup-compatibility/2006">
    <mc:Choice xmlns:p14="http://schemas.microsoft.com/office/powerpoint/2010/main" Requires="p14">
      <p:transition spd="slow" p14:dur="1500">
        <p:randomBar/>
      </p:transition>
    </mc:Choice>
    <mc:Fallback>
      <p:transition spd="slow">
        <p:randomBa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FFF"/>
            </a:gs>
            <a:gs pos="48000">
              <a:schemeClr val="accent3">
                <a:lumMod val="97000"/>
                <a:lumOff val="3000"/>
              </a:schemeClr>
            </a:gs>
            <a:gs pos="100000">
              <a:schemeClr val="accent3">
                <a:lumMod val="60000"/>
                <a:lumOff val="40000"/>
              </a:schemeClr>
            </a:gs>
          </a:gsLst>
          <a:lin ang="8100000" scaled="1"/>
          <a:tileRect/>
        </a:gra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0F2CD71-C0FF-4A02-8920-991A96F35330}"/>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75000"/>
                  </a:schemeClr>
                </a:solidFill>
                <a:latin typeface="Segoe Script" panose="030B0504020000000003" pitchFamily="66" charset="0"/>
                <a:ea typeface="Cambria Math" panose="02040503050406030204" pitchFamily="18" charset="0"/>
              </a:rPr>
              <a:t>LESSON 35</a:t>
            </a:r>
          </a:p>
        </p:txBody>
      </p:sp>
      <p:sp>
        <p:nvSpPr>
          <p:cNvPr id="2" name="Rectangle 1">
            <a:extLst>
              <a:ext uri="{FF2B5EF4-FFF2-40B4-BE49-F238E27FC236}">
                <a16:creationId xmlns:a16="http://schemas.microsoft.com/office/drawing/2014/main" id="{E58B2EA1-8FC9-4BE2-8388-5E20069AE2A5}"/>
              </a:ext>
            </a:extLst>
          </p:cNvPr>
          <p:cNvSpPr/>
          <p:nvPr/>
        </p:nvSpPr>
        <p:spPr>
          <a:xfrm>
            <a:off x="802341" y="1335829"/>
            <a:ext cx="9363636" cy="1477328"/>
          </a:xfrm>
          <a:prstGeom prst="rect">
            <a:avLst/>
          </a:prstGeom>
        </p:spPr>
        <p:txBody>
          <a:bodyPr wrap="square">
            <a:spAutoFit/>
          </a:bodyPr>
          <a:lstStyle/>
          <a:p>
            <a:pPr algn="just" fontAlgn="base"/>
            <a:r>
              <a:rPr lang="en-US" b="1" dirty="0">
                <a:latin typeface="Palatino"/>
              </a:rPr>
              <a:t>7 </a:t>
            </a:r>
            <a:r>
              <a:rPr lang="en-US" dirty="0">
                <a:latin typeface="Palatino"/>
              </a:rPr>
              <a:t>And ye are called to bring to pass the gathering of mine elect; for mine elect hear my voice and harden not their hearts;</a:t>
            </a:r>
          </a:p>
          <a:p>
            <a:pPr algn="just" fontAlgn="base"/>
            <a:r>
              <a:rPr lang="en-US" b="1" dirty="0">
                <a:latin typeface="Palatino"/>
              </a:rPr>
              <a:t>8 </a:t>
            </a:r>
            <a:r>
              <a:rPr lang="en-US" dirty="0">
                <a:latin typeface="Palatino"/>
              </a:rPr>
              <a:t>Wherefore the decree hath gone forth from the Father that they shall be gathered in unto one place upon the face of this land, to prepare their hearts and be prepared in all things against the day when tribulation and desolation are sent forth upon the wicked.</a:t>
            </a:r>
            <a:endParaRPr lang="en-US" b="0" i="0" dirty="0">
              <a:effectLst/>
              <a:latin typeface="Palatino"/>
            </a:endParaRPr>
          </a:p>
        </p:txBody>
      </p:sp>
      <p:sp>
        <p:nvSpPr>
          <p:cNvPr id="7" name="Rectangle 6">
            <a:extLst>
              <a:ext uri="{FF2B5EF4-FFF2-40B4-BE49-F238E27FC236}">
                <a16:creationId xmlns:a16="http://schemas.microsoft.com/office/drawing/2014/main" id="{665AA7BE-1C0A-4DB7-A21C-2522DAD9ED01}"/>
              </a:ext>
            </a:extLst>
          </p:cNvPr>
          <p:cNvSpPr/>
          <p:nvPr/>
        </p:nvSpPr>
        <p:spPr>
          <a:xfrm>
            <a:off x="802341" y="904942"/>
            <a:ext cx="4248279" cy="430887"/>
          </a:xfrm>
          <a:prstGeom prst="rect">
            <a:avLst/>
          </a:prstGeom>
        </p:spPr>
        <p:txBody>
          <a:bodyPr wrap="none">
            <a:spAutoFit/>
          </a:bodyPr>
          <a:lstStyle/>
          <a:p>
            <a:r>
              <a:rPr lang="en-US" sz="2200" b="1" dirty="0">
                <a:solidFill>
                  <a:schemeClr val="accent4">
                    <a:lumMod val="50000"/>
                  </a:schemeClr>
                </a:solidFill>
                <a:latin typeface="Palatino"/>
              </a:rPr>
              <a:t>Doctrine and Covenants 29:7-8. </a:t>
            </a:r>
          </a:p>
        </p:txBody>
      </p:sp>
      <p:sp>
        <p:nvSpPr>
          <p:cNvPr id="5" name="Rectangle 4">
            <a:extLst>
              <a:ext uri="{FF2B5EF4-FFF2-40B4-BE49-F238E27FC236}">
                <a16:creationId xmlns:a16="http://schemas.microsoft.com/office/drawing/2014/main" id="{614F4DAF-2279-44B1-97B6-A4E79FA95456}"/>
              </a:ext>
            </a:extLst>
          </p:cNvPr>
          <p:cNvSpPr/>
          <p:nvPr/>
        </p:nvSpPr>
        <p:spPr>
          <a:xfrm>
            <a:off x="802340" y="2828555"/>
            <a:ext cx="5404043" cy="400110"/>
          </a:xfrm>
          <a:prstGeom prst="rect">
            <a:avLst/>
          </a:prstGeom>
        </p:spPr>
        <p:txBody>
          <a:bodyPr wrap="none">
            <a:spAutoFit/>
          </a:bodyPr>
          <a:lstStyle/>
          <a:p>
            <a:r>
              <a:rPr lang="en-US" sz="2000" b="1" dirty="0">
                <a:solidFill>
                  <a:schemeClr val="accent5">
                    <a:lumMod val="50000"/>
                  </a:schemeClr>
                </a:solidFill>
                <a:effectLst>
                  <a:outerShdw blurRad="38100" dist="38100" dir="2700000" algn="tl">
                    <a:srgbClr val="000000">
                      <a:alpha val="43137"/>
                    </a:srgbClr>
                  </a:outerShdw>
                </a:effectLst>
              </a:rPr>
              <a:t>What did the Savior call these elders to do?</a:t>
            </a:r>
          </a:p>
        </p:txBody>
      </p:sp>
      <p:sp>
        <p:nvSpPr>
          <p:cNvPr id="8" name="Rectangle 7">
            <a:extLst>
              <a:ext uri="{FF2B5EF4-FFF2-40B4-BE49-F238E27FC236}">
                <a16:creationId xmlns:a16="http://schemas.microsoft.com/office/drawing/2014/main" id="{9F80532E-3C15-4937-B7F7-668D8CE97531}"/>
              </a:ext>
            </a:extLst>
          </p:cNvPr>
          <p:cNvSpPr/>
          <p:nvPr/>
        </p:nvSpPr>
        <p:spPr>
          <a:xfrm>
            <a:off x="802340" y="3244044"/>
            <a:ext cx="5787354" cy="400110"/>
          </a:xfrm>
          <a:prstGeom prst="rect">
            <a:avLst/>
          </a:prstGeom>
        </p:spPr>
        <p:txBody>
          <a:bodyPr wrap="none">
            <a:spAutoFit/>
          </a:bodyPr>
          <a:lstStyle/>
          <a:p>
            <a:r>
              <a:rPr lang="en-US" sz="2000" b="1" dirty="0">
                <a:latin typeface="Arial" panose="020B0604020202020204" pitchFamily="34" charset="0"/>
                <a:cs typeface="Arial" panose="020B0604020202020204" pitchFamily="34" charset="0"/>
              </a:rPr>
              <a:t>“To bring to pass the gathering of [His] elect.”</a:t>
            </a:r>
          </a:p>
        </p:txBody>
      </p:sp>
      <p:sp>
        <p:nvSpPr>
          <p:cNvPr id="9" name="Rectangle 8">
            <a:extLst>
              <a:ext uri="{FF2B5EF4-FFF2-40B4-BE49-F238E27FC236}">
                <a16:creationId xmlns:a16="http://schemas.microsoft.com/office/drawing/2014/main" id="{C7ADB7F8-946E-4323-915F-C36D61118147}"/>
              </a:ext>
            </a:extLst>
          </p:cNvPr>
          <p:cNvSpPr/>
          <p:nvPr/>
        </p:nvSpPr>
        <p:spPr>
          <a:xfrm>
            <a:off x="802340" y="3644154"/>
            <a:ext cx="4860626" cy="400110"/>
          </a:xfrm>
          <a:prstGeom prst="rect">
            <a:avLst/>
          </a:prstGeom>
        </p:spPr>
        <p:txBody>
          <a:bodyPr wrap="none">
            <a:spAutoFit/>
          </a:bodyPr>
          <a:lstStyle/>
          <a:p>
            <a:r>
              <a:rPr lang="en-US" sz="2000" b="1" dirty="0">
                <a:solidFill>
                  <a:schemeClr val="accent5">
                    <a:lumMod val="50000"/>
                  </a:schemeClr>
                </a:solidFill>
                <a:effectLst>
                  <a:outerShdw blurRad="38100" dist="38100" dir="2700000" algn="tl">
                    <a:srgbClr val="000000">
                      <a:alpha val="43137"/>
                    </a:srgbClr>
                  </a:outerShdw>
                </a:effectLst>
              </a:rPr>
              <a:t>How did the Savior describe His elect? </a:t>
            </a:r>
          </a:p>
        </p:txBody>
      </p:sp>
      <p:sp>
        <p:nvSpPr>
          <p:cNvPr id="10" name="Rectangle 9">
            <a:extLst>
              <a:ext uri="{FF2B5EF4-FFF2-40B4-BE49-F238E27FC236}">
                <a16:creationId xmlns:a16="http://schemas.microsoft.com/office/drawing/2014/main" id="{AA5A89BD-412A-4850-96B8-74990B041DBC}"/>
              </a:ext>
            </a:extLst>
          </p:cNvPr>
          <p:cNvSpPr/>
          <p:nvPr/>
        </p:nvSpPr>
        <p:spPr>
          <a:xfrm>
            <a:off x="802340" y="4078085"/>
            <a:ext cx="7386918" cy="400110"/>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Those who “hear [His] voice and harden not their hearts.”</a:t>
            </a:r>
          </a:p>
        </p:txBody>
      </p:sp>
      <p:sp>
        <p:nvSpPr>
          <p:cNvPr id="11" name="Rectangle 10">
            <a:extLst>
              <a:ext uri="{FF2B5EF4-FFF2-40B4-BE49-F238E27FC236}">
                <a16:creationId xmlns:a16="http://schemas.microsoft.com/office/drawing/2014/main" id="{17571C55-98B7-4499-BA90-E343F74157FA}"/>
              </a:ext>
            </a:extLst>
          </p:cNvPr>
          <p:cNvSpPr/>
          <p:nvPr/>
        </p:nvSpPr>
        <p:spPr>
          <a:xfrm>
            <a:off x="802340" y="4599518"/>
            <a:ext cx="8382001" cy="400110"/>
          </a:xfrm>
          <a:prstGeom prst="rect">
            <a:avLst/>
          </a:prstGeom>
        </p:spPr>
        <p:txBody>
          <a:bodyPr wrap="square">
            <a:spAutoFit/>
          </a:bodyPr>
          <a:lstStyle/>
          <a:p>
            <a:r>
              <a:rPr lang="en-US" sz="2000"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do missionaries help bring to pass the gathering of the elect?</a:t>
            </a:r>
          </a:p>
        </p:txBody>
      </p:sp>
      <p:sp>
        <p:nvSpPr>
          <p:cNvPr id="12" name="Rectangle 11">
            <a:extLst>
              <a:ext uri="{FF2B5EF4-FFF2-40B4-BE49-F238E27FC236}">
                <a16:creationId xmlns:a16="http://schemas.microsoft.com/office/drawing/2014/main" id="{B7C23202-642B-4703-AA40-FD88B216837D}"/>
              </a:ext>
            </a:extLst>
          </p:cNvPr>
          <p:cNvSpPr/>
          <p:nvPr/>
        </p:nvSpPr>
        <p:spPr>
          <a:xfrm>
            <a:off x="802340" y="5284946"/>
            <a:ext cx="4483920" cy="400110"/>
          </a:xfrm>
          <a:prstGeom prst="rect">
            <a:avLst/>
          </a:prstGeom>
        </p:spPr>
        <p:txBody>
          <a:bodyPr wrap="none">
            <a:spAutoFit/>
          </a:bodyPr>
          <a:lstStyle/>
          <a:p>
            <a:r>
              <a:rPr lang="en-US" sz="2000" b="1" dirty="0">
                <a:solidFill>
                  <a:schemeClr val="accent5">
                    <a:lumMod val="50000"/>
                  </a:schemeClr>
                </a:solidFill>
                <a:effectLst>
                  <a:outerShdw blurRad="38100" dist="38100" dir="2700000" algn="tl">
                    <a:srgbClr val="000000">
                      <a:alpha val="43137"/>
                    </a:srgbClr>
                  </a:outerShdw>
                </a:effectLst>
              </a:rPr>
              <a:t>In what places do we gather today? </a:t>
            </a:r>
          </a:p>
        </p:txBody>
      </p:sp>
    </p:spTree>
    <p:extLst>
      <p:ext uri="{BB962C8B-B14F-4D97-AF65-F5344CB8AC3E}">
        <p14:creationId xmlns:p14="http://schemas.microsoft.com/office/powerpoint/2010/main" val="10504107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12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1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125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700</Words>
  <Application>Microsoft Office PowerPoint</Application>
  <PresentationFormat>Widescreen</PresentationFormat>
  <Paragraphs>89</Paragraphs>
  <Slides>16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MingLiU_HKSCS-ExtB</vt:lpstr>
      <vt:lpstr>Arial</vt:lpstr>
      <vt:lpstr>Bahnschrift Light</vt:lpstr>
      <vt:lpstr>Bahnschrift SemiLight SemiConde</vt:lpstr>
      <vt:lpstr>Calibri</vt:lpstr>
      <vt:lpstr>Cambria Math</vt:lpstr>
      <vt:lpstr>Palatino</vt:lpstr>
      <vt:lpstr>Segoe Script</vt:lpstr>
      <vt:lpstr>Sitka Display</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1202</cp:revision>
  <dcterms:created xsi:type="dcterms:W3CDTF">2018-08-29T04:26:39Z</dcterms:created>
  <dcterms:modified xsi:type="dcterms:W3CDTF">2018-09-19T13:11:38Z</dcterms:modified>
</cp:coreProperties>
</file>