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7" r:id="rId1"/>
  </p:sldMasterIdLst>
  <p:notesMasterIdLst>
    <p:notesMasterId r:id="rId20"/>
  </p:notesMasterIdLst>
  <p:sldIdLst>
    <p:sldId id="296" r:id="rId2"/>
    <p:sldId id="304" r:id="rId3"/>
    <p:sldId id="299" r:id="rId4"/>
    <p:sldId id="305" r:id="rId5"/>
    <p:sldId id="306" r:id="rId6"/>
    <p:sldId id="307" r:id="rId7"/>
    <p:sldId id="308" r:id="rId8"/>
    <p:sldId id="310" r:id="rId9"/>
    <p:sldId id="309" r:id="rId10"/>
    <p:sldId id="311" r:id="rId11"/>
    <p:sldId id="312" r:id="rId12"/>
    <p:sldId id="313" r:id="rId13"/>
    <p:sldId id="314" r:id="rId14"/>
    <p:sldId id="315" r:id="rId15"/>
    <p:sldId id="316" r:id="rId16"/>
    <p:sldId id="317" r:id="rId17"/>
    <p:sldId id="318" r:id="rId18"/>
    <p:sldId id="31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E513"/>
    <a:srgbClr val="FF6600"/>
    <a:srgbClr val="333399"/>
    <a:srgbClr val="CC0000"/>
    <a:srgbClr val="FFFFFF"/>
    <a:srgbClr val="E6E6E6"/>
    <a:srgbClr val="F2D8D7"/>
    <a:srgbClr val="13B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58" autoAdjust="0"/>
    <p:restoredTop sz="94660"/>
  </p:normalViewPr>
  <p:slideViewPr>
    <p:cSldViewPr snapToGrid="0">
      <p:cViewPr varScale="1">
        <p:scale>
          <a:sx n="67" d="100"/>
          <a:sy n="67" d="100"/>
        </p:scale>
        <p:origin x="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9/19/2018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3736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3850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8747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2454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4114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8415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164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38744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9503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2470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4691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2580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699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0049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1577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1616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1997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9/19/2018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024098"/>
      </p:ext>
    </p:extLst>
  </p:cSld>
  <p:clrMap bg1="dk1" tx1="lt1" bg2="dk2" tx2="lt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1"/>
                </a:solidFill>
              </a:rPr>
              <a:t>Doctrine and Covenants </a:t>
            </a:r>
          </a:p>
          <a:p>
            <a:r>
              <a:rPr lang="en-US" sz="2400" b="1" dirty="0">
                <a:solidFill>
                  <a:schemeClr val="bg1"/>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669551" y="2921168"/>
            <a:ext cx="4797287" cy="1015663"/>
          </a:xfrm>
          <a:prstGeom prst="rect">
            <a:avLst/>
          </a:prstGeom>
          <a:noFill/>
        </p:spPr>
        <p:txBody>
          <a:bodyPr wrap="square" rtlCol="0">
            <a:spAutoFit/>
          </a:bodyPr>
          <a:lstStyle/>
          <a:p>
            <a:pPr algn="ctr"/>
            <a:r>
              <a:rPr lang="en-US" sz="6000" b="1" dirty="0">
                <a:solidFill>
                  <a:srgbClr val="C00000"/>
                </a:solidFill>
                <a:latin typeface="Times New Roman" panose="02020603050405020304" pitchFamily="18" charset="0"/>
                <a:ea typeface="MingLiU_HKSCS-ExtB" panose="02020500000000000000" pitchFamily="18" charset="-120"/>
                <a:cs typeface="Times New Roman" panose="02020603050405020304" pitchFamily="18"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ubtitle 4">
            <a:extLst>
              <a:ext uri="{FF2B5EF4-FFF2-40B4-BE49-F238E27FC236}">
                <a16:creationId xmlns:a16="http://schemas.microsoft.com/office/drawing/2014/main" id="{3013A3F0-6B4A-4A8A-B52D-227CEA4967A4}"/>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Segoe Script" panose="030B0504020000000003" pitchFamily="66" charset="0"/>
                <a:ea typeface="Cambria Math" panose="02040503050406030204" pitchFamily="18" charset="0"/>
              </a:rPr>
              <a:t>LESSON 34</a:t>
            </a:r>
          </a:p>
        </p:txBody>
      </p:sp>
      <p:sp>
        <p:nvSpPr>
          <p:cNvPr id="2" name="Rectangle 1">
            <a:extLst>
              <a:ext uri="{FF2B5EF4-FFF2-40B4-BE49-F238E27FC236}">
                <a16:creationId xmlns:a16="http://schemas.microsoft.com/office/drawing/2014/main" id="{F93376B0-B052-4055-B8F6-A5CC7E3321A0}"/>
              </a:ext>
            </a:extLst>
          </p:cNvPr>
          <p:cNvSpPr/>
          <p:nvPr/>
        </p:nvSpPr>
        <p:spPr>
          <a:xfrm>
            <a:off x="1134793" y="1321861"/>
            <a:ext cx="9780857" cy="923330"/>
          </a:xfrm>
          <a:prstGeom prst="rect">
            <a:avLst/>
          </a:prstGeom>
        </p:spPr>
        <p:txBody>
          <a:bodyPr wrap="square">
            <a:spAutoFit/>
          </a:bodyPr>
          <a:lstStyle/>
          <a:p>
            <a:pPr fontAlgn="base"/>
            <a:r>
              <a:rPr lang="en-US" b="1" dirty="0">
                <a:solidFill>
                  <a:schemeClr val="bg1"/>
                </a:solidFill>
                <a:latin typeface="Palatino"/>
              </a:rPr>
              <a:t>6 </a:t>
            </a:r>
            <a:r>
              <a:rPr lang="en-US" dirty="0">
                <a:solidFill>
                  <a:schemeClr val="bg1"/>
                </a:solidFill>
                <a:latin typeface="Palatino"/>
              </a:rPr>
              <a:t>And thou shalt not command him who is at thy head, and at the head of the church;</a:t>
            </a:r>
          </a:p>
          <a:p>
            <a:pPr fontAlgn="base"/>
            <a:r>
              <a:rPr lang="en-US" b="1" dirty="0">
                <a:solidFill>
                  <a:schemeClr val="bg1"/>
                </a:solidFill>
                <a:latin typeface="Palatino"/>
              </a:rPr>
              <a:t>7 </a:t>
            </a:r>
            <a:r>
              <a:rPr lang="en-US" dirty="0">
                <a:solidFill>
                  <a:schemeClr val="bg1"/>
                </a:solidFill>
                <a:latin typeface="Palatino"/>
              </a:rPr>
              <a:t>For I have given him the keys of the mysteries, and the revelations which are sealed, until I shall appoint unto them another in his stead.</a:t>
            </a:r>
            <a:endParaRPr lang="en-US" b="0" i="0" dirty="0">
              <a:solidFill>
                <a:schemeClr val="bg1"/>
              </a:solidFill>
              <a:effectLst/>
              <a:latin typeface="Palatino"/>
            </a:endParaRPr>
          </a:p>
        </p:txBody>
      </p:sp>
      <p:sp>
        <p:nvSpPr>
          <p:cNvPr id="14" name="Rectangle 13">
            <a:extLst>
              <a:ext uri="{FF2B5EF4-FFF2-40B4-BE49-F238E27FC236}">
                <a16:creationId xmlns:a16="http://schemas.microsoft.com/office/drawing/2014/main" id="{E8D45724-9ABB-4525-9E12-DB4A1DD54D79}"/>
              </a:ext>
            </a:extLst>
          </p:cNvPr>
          <p:cNvSpPr/>
          <p:nvPr/>
        </p:nvSpPr>
        <p:spPr>
          <a:xfrm>
            <a:off x="1134793" y="890974"/>
            <a:ext cx="4248279" cy="430887"/>
          </a:xfrm>
          <a:prstGeom prst="rect">
            <a:avLst/>
          </a:prstGeom>
        </p:spPr>
        <p:txBody>
          <a:bodyPr wrap="none">
            <a:spAutoFit/>
          </a:bodyPr>
          <a:lstStyle/>
          <a:p>
            <a:pPr algn="ctr"/>
            <a:r>
              <a:rPr lang="en-US" sz="2200" b="1" dirty="0">
                <a:solidFill>
                  <a:schemeClr val="bg2">
                    <a:lumMod val="75000"/>
                  </a:schemeClr>
                </a:solidFill>
                <a:latin typeface="Palatino"/>
              </a:rPr>
              <a:t>Doctrine and Covenants 28:6-7. </a:t>
            </a:r>
          </a:p>
        </p:txBody>
      </p:sp>
      <p:sp>
        <p:nvSpPr>
          <p:cNvPr id="5" name="Rectangle 4">
            <a:extLst>
              <a:ext uri="{FF2B5EF4-FFF2-40B4-BE49-F238E27FC236}">
                <a16:creationId xmlns:a16="http://schemas.microsoft.com/office/drawing/2014/main" id="{221A9426-D03D-4B26-B130-D1D21BD3A37E}"/>
              </a:ext>
            </a:extLst>
          </p:cNvPr>
          <p:cNvSpPr/>
          <p:nvPr/>
        </p:nvSpPr>
        <p:spPr>
          <a:xfrm>
            <a:off x="1134793" y="2476023"/>
            <a:ext cx="5133136" cy="400110"/>
          </a:xfrm>
          <a:prstGeom prst="rect">
            <a:avLst/>
          </a:prstGeom>
        </p:spPr>
        <p:txBody>
          <a:bodyPr wrap="square">
            <a:spAutoFit/>
          </a:bodyPr>
          <a:lstStyle/>
          <a:p>
            <a:r>
              <a:rPr lang="en-US" sz="2000" b="1" dirty="0">
                <a:solidFill>
                  <a:schemeClr val="accent4">
                    <a:lumMod val="50000"/>
                  </a:schemeClr>
                </a:solidFill>
                <a:latin typeface="Palatino"/>
              </a:rPr>
              <a:t>What did the Lord teach Oliver Cowdery? </a:t>
            </a:r>
          </a:p>
        </p:txBody>
      </p:sp>
      <p:sp>
        <p:nvSpPr>
          <p:cNvPr id="8" name="Rectangle 7">
            <a:extLst>
              <a:ext uri="{FF2B5EF4-FFF2-40B4-BE49-F238E27FC236}">
                <a16:creationId xmlns:a16="http://schemas.microsoft.com/office/drawing/2014/main" id="{EF3E3461-5F05-441C-B296-62B027947D96}"/>
              </a:ext>
            </a:extLst>
          </p:cNvPr>
          <p:cNvSpPr/>
          <p:nvPr/>
        </p:nvSpPr>
        <p:spPr>
          <a:xfrm>
            <a:off x="1134792" y="2966205"/>
            <a:ext cx="9666557" cy="707886"/>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In the Church of Jesus Christ, individuals do not receive revelation to direct someone who presides over them.</a:t>
            </a:r>
          </a:p>
        </p:txBody>
      </p:sp>
      <p:sp>
        <p:nvSpPr>
          <p:cNvPr id="9" name="Rectangle 8">
            <a:extLst>
              <a:ext uri="{FF2B5EF4-FFF2-40B4-BE49-F238E27FC236}">
                <a16:creationId xmlns:a16="http://schemas.microsoft.com/office/drawing/2014/main" id="{A50317B0-6134-4B2B-9735-748F6F60ABEB}"/>
              </a:ext>
            </a:extLst>
          </p:cNvPr>
          <p:cNvSpPr/>
          <p:nvPr/>
        </p:nvSpPr>
        <p:spPr>
          <a:xfrm>
            <a:off x="1134792" y="3889535"/>
            <a:ext cx="6551883" cy="400110"/>
          </a:xfrm>
          <a:prstGeom prst="rect">
            <a:avLst/>
          </a:prstGeom>
        </p:spPr>
        <p:txBody>
          <a:bodyPr wrap="square">
            <a:spAutoFit/>
          </a:bodyPr>
          <a:lstStyle/>
          <a:p>
            <a:r>
              <a:rPr lang="en-US" sz="2000" b="1" dirty="0">
                <a:solidFill>
                  <a:schemeClr val="accent4">
                    <a:lumMod val="50000"/>
                  </a:schemeClr>
                </a:solidFill>
                <a:latin typeface="Palatino"/>
              </a:rPr>
              <a:t>How does this truth relate to the account we just read?</a:t>
            </a:r>
          </a:p>
        </p:txBody>
      </p:sp>
      <p:sp>
        <p:nvSpPr>
          <p:cNvPr id="16" name="Rectangle 15">
            <a:extLst>
              <a:ext uri="{FF2B5EF4-FFF2-40B4-BE49-F238E27FC236}">
                <a16:creationId xmlns:a16="http://schemas.microsoft.com/office/drawing/2014/main" id="{CA103AC7-3150-43AC-AD72-33ADC7E6B28F}"/>
              </a:ext>
            </a:extLst>
          </p:cNvPr>
          <p:cNvSpPr/>
          <p:nvPr/>
        </p:nvSpPr>
        <p:spPr>
          <a:xfrm>
            <a:off x="1134792" y="4520477"/>
            <a:ext cx="4129657" cy="400110"/>
          </a:xfrm>
          <a:prstGeom prst="rect">
            <a:avLst/>
          </a:prstGeom>
        </p:spPr>
        <p:txBody>
          <a:bodyPr wrap="none">
            <a:spAutoFit/>
          </a:bodyPr>
          <a:lstStyle/>
          <a:p>
            <a:r>
              <a:rPr lang="en-US" sz="2000" b="1" dirty="0">
                <a:solidFill>
                  <a:schemeClr val="accent4">
                    <a:lumMod val="50000"/>
                  </a:schemeClr>
                </a:solidFill>
                <a:latin typeface="Palatino"/>
              </a:rPr>
              <a:t>How can this truth help us today?</a:t>
            </a:r>
          </a:p>
        </p:txBody>
      </p:sp>
    </p:spTree>
    <p:extLst>
      <p:ext uri="{BB962C8B-B14F-4D97-AF65-F5344CB8AC3E}">
        <p14:creationId xmlns:p14="http://schemas.microsoft.com/office/powerpoint/2010/main" val="38241379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1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500" fill="hold"/>
                                        <p:tgtEl>
                                          <p:spTgt spid="9"/>
                                        </p:tgtEl>
                                        <p:attrNameLst>
                                          <p:attrName>ppt_x</p:attrName>
                                        </p:attrNameLst>
                                      </p:cBhvr>
                                      <p:tavLst>
                                        <p:tav tm="0">
                                          <p:val>
                                            <p:strVal val="0-#ppt_w/2"/>
                                          </p:val>
                                        </p:tav>
                                        <p:tav tm="100000">
                                          <p:val>
                                            <p:strVal val="#ppt_x"/>
                                          </p:val>
                                        </p:tav>
                                      </p:tavLst>
                                    </p:anim>
                                    <p:anim calcmode="lin" valueType="num">
                                      <p:cBhvr additive="base">
                                        <p:cTn id="20" dur="1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250" fill="hold"/>
                                        <p:tgtEl>
                                          <p:spTgt spid="16"/>
                                        </p:tgtEl>
                                        <p:attrNameLst>
                                          <p:attrName>ppt_x</p:attrName>
                                        </p:attrNameLst>
                                      </p:cBhvr>
                                      <p:tavLst>
                                        <p:tav tm="0">
                                          <p:val>
                                            <p:strVal val="0-#ppt_w/2"/>
                                          </p:val>
                                        </p:tav>
                                        <p:tav tm="100000">
                                          <p:val>
                                            <p:strVal val="#ppt_x"/>
                                          </p:val>
                                        </p:tav>
                                      </p:tavLst>
                                    </p:anim>
                                    <p:anim calcmode="lin" valueType="num">
                                      <p:cBhvr additive="base">
                                        <p:cTn id="26" dur="12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E36F6F25-7119-4C5E-A9F9-0AFF2BF7904A}"/>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Segoe Script" panose="030B0504020000000003" pitchFamily="66" charset="0"/>
                <a:ea typeface="Cambria Math" panose="02040503050406030204" pitchFamily="18" charset="0"/>
              </a:rPr>
              <a:t>LESSON 34</a:t>
            </a:r>
          </a:p>
        </p:txBody>
      </p:sp>
      <p:sp>
        <p:nvSpPr>
          <p:cNvPr id="10" name="Rectangle 9">
            <a:extLst>
              <a:ext uri="{FF2B5EF4-FFF2-40B4-BE49-F238E27FC236}">
                <a16:creationId xmlns:a16="http://schemas.microsoft.com/office/drawing/2014/main" id="{622EDAA9-9046-4A1B-8D03-AE03D96E5DE4}"/>
              </a:ext>
            </a:extLst>
          </p:cNvPr>
          <p:cNvSpPr/>
          <p:nvPr/>
        </p:nvSpPr>
        <p:spPr>
          <a:xfrm>
            <a:off x="1064261" y="890974"/>
            <a:ext cx="4389343" cy="430887"/>
          </a:xfrm>
          <a:prstGeom prst="rect">
            <a:avLst/>
          </a:prstGeom>
        </p:spPr>
        <p:txBody>
          <a:bodyPr wrap="none">
            <a:spAutoFit/>
          </a:bodyPr>
          <a:lstStyle/>
          <a:p>
            <a:pPr algn="ctr"/>
            <a:r>
              <a:rPr lang="en-US" sz="2200" b="1" dirty="0">
                <a:solidFill>
                  <a:schemeClr val="bg2">
                    <a:lumMod val="75000"/>
                  </a:schemeClr>
                </a:solidFill>
                <a:latin typeface="Palatino"/>
              </a:rPr>
              <a:t>Doctrine and Covenants 28:8-10. </a:t>
            </a:r>
          </a:p>
        </p:txBody>
      </p:sp>
      <p:sp>
        <p:nvSpPr>
          <p:cNvPr id="3" name="Rectangle 2">
            <a:extLst>
              <a:ext uri="{FF2B5EF4-FFF2-40B4-BE49-F238E27FC236}">
                <a16:creationId xmlns:a16="http://schemas.microsoft.com/office/drawing/2014/main" id="{4D59E002-433B-4F89-BF18-F42E56853F88}"/>
              </a:ext>
            </a:extLst>
          </p:cNvPr>
          <p:cNvSpPr/>
          <p:nvPr/>
        </p:nvSpPr>
        <p:spPr>
          <a:xfrm>
            <a:off x="1876425" y="2828835"/>
            <a:ext cx="8439150" cy="1200329"/>
          </a:xfrm>
          <a:prstGeom prst="rect">
            <a:avLst/>
          </a:prstGeom>
        </p:spPr>
        <p:txBody>
          <a:bodyPr wrap="square">
            <a:spAutoFit/>
          </a:bodyPr>
          <a:lstStyle/>
          <a:p>
            <a:pPr algn="ctr"/>
            <a:r>
              <a:rPr lang="en-US" sz="3600" b="1" dirty="0">
                <a:solidFill>
                  <a:schemeClr val="accent4">
                    <a:lumMod val="50000"/>
                  </a:schemeClr>
                </a:solidFill>
                <a:latin typeface="Bahnschrift SemiLight SemiConde" panose="020B0502040204020203" pitchFamily="34" charset="0"/>
              </a:rPr>
              <a:t>“The Lord calls Oliver Cowdery to preach the gospel to the Lamanites”</a:t>
            </a:r>
          </a:p>
        </p:txBody>
      </p:sp>
    </p:spTree>
    <p:extLst>
      <p:ext uri="{BB962C8B-B14F-4D97-AF65-F5344CB8AC3E}">
        <p14:creationId xmlns:p14="http://schemas.microsoft.com/office/powerpoint/2010/main" val="84522307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3456D6B2-490E-4CD4-B0C4-097A432E87E1}"/>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Segoe Script" panose="030B0504020000000003" pitchFamily="66" charset="0"/>
                <a:ea typeface="Cambria Math" panose="02040503050406030204" pitchFamily="18" charset="0"/>
              </a:rPr>
              <a:t>LESSON 34</a:t>
            </a:r>
          </a:p>
        </p:txBody>
      </p:sp>
      <p:sp>
        <p:nvSpPr>
          <p:cNvPr id="10" name="Rectangle 9">
            <a:extLst>
              <a:ext uri="{FF2B5EF4-FFF2-40B4-BE49-F238E27FC236}">
                <a16:creationId xmlns:a16="http://schemas.microsoft.com/office/drawing/2014/main" id="{E407FC80-C3E4-486F-9A78-A844F771C17E}"/>
              </a:ext>
            </a:extLst>
          </p:cNvPr>
          <p:cNvSpPr/>
          <p:nvPr/>
        </p:nvSpPr>
        <p:spPr>
          <a:xfrm>
            <a:off x="1064261" y="890974"/>
            <a:ext cx="4389343" cy="430887"/>
          </a:xfrm>
          <a:prstGeom prst="rect">
            <a:avLst/>
          </a:prstGeom>
        </p:spPr>
        <p:txBody>
          <a:bodyPr wrap="none">
            <a:spAutoFit/>
          </a:bodyPr>
          <a:lstStyle/>
          <a:p>
            <a:pPr algn="ctr"/>
            <a:r>
              <a:rPr lang="en-US" sz="2200" b="1" dirty="0">
                <a:solidFill>
                  <a:schemeClr val="bg2">
                    <a:lumMod val="75000"/>
                  </a:schemeClr>
                </a:solidFill>
                <a:latin typeface="Palatino"/>
              </a:rPr>
              <a:t>Doctrine and Covenants 28:8-10. </a:t>
            </a:r>
          </a:p>
        </p:txBody>
      </p:sp>
      <p:sp>
        <p:nvSpPr>
          <p:cNvPr id="2" name="Rectangle 1">
            <a:extLst>
              <a:ext uri="{FF2B5EF4-FFF2-40B4-BE49-F238E27FC236}">
                <a16:creationId xmlns:a16="http://schemas.microsoft.com/office/drawing/2014/main" id="{44C818B9-FC3E-4E8A-99C6-A3C989BB3F29}"/>
              </a:ext>
            </a:extLst>
          </p:cNvPr>
          <p:cNvSpPr/>
          <p:nvPr/>
        </p:nvSpPr>
        <p:spPr>
          <a:xfrm>
            <a:off x="1064261" y="1321861"/>
            <a:ext cx="9265602" cy="2862322"/>
          </a:xfrm>
          <a:prstGeom prst="rect">
            <a:avLst/>
          </a:prstGeom>
        </p:spPr>
        <p:txBody>
          <a:bodyPr wrap="square">
            <a:spAutoFit/>
          </a:bodyPr>
          <a:lstStyle/>
          <a:p>
            <a:pPr algn="just" fontAlgn="base"/>
            <a:r>
              <a:rPr lang="en-US" b="1" dirty="0">
                <a:solidFill>
                  <a:srgbClr val="333333"/>
                </a:solidFill>
                <a:latin typeface="Palatino"/>
              </a:rPr>
              <a:t>8 </a:t>
            </a:r>
            <a:r>
              <a:rPr lang="en-US" dirty="0">
                <a:solidFill>
                  <a:srgbClr val="333333"/>
                </a:solidFill>
                <a:latin typeface="Palatino"/>
              </a:rPr>
              <a:t>And now, behold, I say unto you that you shall go unto the Lamanites and preach my gospel unto them; and inasmuch as they receive thy teachings thou shalt cause my church to be established among them; and thou shalt have revelations, but write them not by way of commandment.</a:t>
            </a:r>
          </a:p>
          <a:p>
            <a:pPr algn="just" fontAlgn="base"/>
            <a:r>
              <a:rPr lang="en-US" b="1" dirty="0">
                <a:solidFill>
                  <a:srgbClr val="333333"/>
                </a:solidFill>
                <a:latin typeface="Palatino"/>
              </a:rPr>
              <a:t>9 </a:t>
            </a:r>
            <a:r>
              <a:rPr lang="en-US" dirty="0">
                <a:solidFill>
                  <a:srgbClr val="333333"/>
                </a:solidFill>
                <a:latin typeface="Palatino"/>
              </a:rPr>
              <a:t>And now, behold, I say unto you that it is not revealed, and no man knoweth where the city Zion shall be built, but it shall be given hereafter. Behold, I say unto you that it shall be on the borders by the Lamanites.</a:t>
            </a:r>
          </a:p>
          <a:p>
            <a:pPr algn="just" fontAlgn="base"/>
            <a:r>
              <a:rPr lang="en-US" b="1" dirty="0">
                <a:solidFill>
                  <a:srgbClr val="333333"/>
                </a:solidFill>
                <a:latin typeface="Palatino"/>
              </a:rPr>
              <a:t>10 </a:t>
            </a:r>
            <a:r>
              <a:rPr lang="en-US" dirty="0">
                <a:solidFill>
                  <a:srgbClr val="333333"/>
                </a:solidFill>
                <a:latin typeface="Palatino"/>
              </a:rPr>
              <a:t>Thou shalt not leave this place until after the conference; and my servant Joseph shall be appointed to preside over the conference by the voice of it, and what he saith to thee thou shalt tell.</a:t>
            </a:r>
            <a:endParaRPr lang="en-US" b="0" i="0" dirty="0">
              <a:solidFill>
                <a:srgbClr val="333333"/>
              </a:solidFill>
              <a:effectLst/>
              <a:latin typeface="Palatino"/>
            </a:endParaRPr>
          </a:p>
        </p:txBody>
      </p:sp>
      <p:sp>
        <p:nvSpPr>
          <p:cNvPr id="3" name="Rectangle 2">
            <a:extLst>
              <a:ext uri="{FF2B5EF4-FFF2-40B4-BE49-F238E27FC236}">
                <a16:creationId xmlns:a16="http://schemas.microsoft.com/office/drawing/2014/main" id="{DD7F48C4-8E15-4DAA-9680-990AEB0CB781}"/>
              </a:ext>
            </a:extLst>
          </p:cNvPr>
          <p:cNvSpPr/>
          <p:nvPr/>
        </p:nvSpPr>
        <p:spPr>
          <a:xfrm>
            <a:off x="949958" y="4307294"/>
            <a:ext cx="4503646" cy="400110"/>
          </a:xfrm>
          <a:prstGeom prst="rect">
            <a:avLst/>
          </a:prstGeom>
        </p:spPr>
        <p:txBody>
          <a:bodyPr wrap="square">
            <a:spAutoFit/>
          </a:bodyPr>
          <a:lstStyle/>
          <a:p>
            <a:r>
              <a:rPr lang="en-US" sz="2000" b="1" dirty="0">
                <a:solidFill>
                  <a:schemeClr val="accent4">
                    <a:lumMod val="50000"/>
                  </a:schemeClr>
                </a:solidFill>
                <a:latin typeface="Palatino"/>
              </a:rPr>
              <a:t> What did the Lord call Oliver to do?</a:t>
            </a:r>
          </a:p>
        </p:txBody>
      </p:sp>
      <p:sp>
        <p:nvSpPr>
          <p:cNvPr id="4" name="Rectangle 3">
            <a:extLst>
              <a:ext uri="{FF2B5EF4-FFF2-40B4-BE49-F238E27FC236}">
                <a16:creationId xmlns:a16="http://schemas.microsoft.com/office/drawing/2014/main" id="{426C2681-83CD-4D8D-B781-AB21C53691DE}"/>
              </a:ext>
            </a:extLst>
          </p:cNvPr>
          <p:cNvSpPr/>
          <p:nvPr/>
        </p:nvSpPr>
        <p:spPr>
          <a:xfrm>
            <a:off x="5562442" y="4289642"/>
            <a:ext cx="4593117" cy="400110"/>
          </a:xfrm>
          <a:prstGeom prst="rect">
            <a:avLst/>
          </a:prstGeom>
        </p:spPr>
        <p:txBody>
          <a:bodyPr wrap="none">
            <a:spAutoFit/>
          </a:bodyPr>
          <a:lstStyle/>
          <a:p>
            <a:r>
              <a:rPr lang="en-US" sz="2000" b="1" dirty="0">
                <a:solidFill>
                  <a:schemeClr val="bg1"/>
                </a:solidFill>
                <a:latin typeface="Times New Roman" panose="02020603050405020304" pitchFamily="18" charset="0"/>
                <a:cs typeface="Times New Roman" panose="02020603050405020304" pitchFamily="18" charset="0"/>
              </a:rPr>
              <a:t>Preach the gospel among the Lamanites.</a:t>
            </a:r>
          </a:p>
        </p:txBody>
      </p:sp>
      <p:sp>
        <p:nvSpPr>
          <p:cNvPr id="6" name="Rectangle 5">
            <a:extLst>
              <a:ext uri="{FF2B5EF4-FFF2-40B4-BE49-F238E27FC236}">
                <a16:creationId xmlns:a16="http://schemas.microsoft.com/office/drawing/2014/main" id="{0B5C74CF-3724-4D92-976E-531842FA413F}"/>
              </a:ext>
            </a:extLst>
          </p:cNvPr>
          <p:cNvSpPr/>
          <p:nvPr/>
        </p:nvSpPr>
        <p:spPr>
          <a:xfrm>
            <a:off x="1064259" y="4940571"/>
            <a:ext cx="9622790" cy="400110"/>
          </a:xfrm>
          <a:prstGeom prst="rect">
            <a:avLst/>
          </a:prstGeom>
        </p:spPr>
        <p:txBody>
          <a:bodyPr wrap="square">
            <a:spAutoFit/>
          </a:bodyPr>
          <a:lstStyle/>
          <a:p>
            <a:r>
              <a:rPr lang="en-US" sz="2000" b="1" dirty="0">
                <a:solidFill>
                  <a:schemeClr val="accent4">
                    <a:lumMod val="50000"/>
                  </a:schemeClr>
                </a:solidFill>
                <a:latin typeface="Palatino"/>
              </a:rPr>
              <a:t>What can we learn about personal revelation from Doctrine and Covenants 28:8?</a:t>
            </a:r>
          </a:p>
        </p:txBody>
      </p:sp>
      <p:sp>
        <p:nvSpPr>
          <p:cNvPr id="12" name="Rectangle 11">
            <a:extLst>
              <a:ext uri="{FF2B5EF4-FFF2-40B4-BE49-F238E27FC236}">
                <a16:creationId xmlns:a16="http://schemas.microsoft.com/office/drawing/2014/main" id="{DD8D0A89-4A66-4F10-AE7C-A3AF93949F65}"/>
              </a:ext>
            </a:extLst>
          </p:cNvPr>
          <p:cNvSpPr/>
          <p:nvPr/>
        </p:nvSpPr>
        <p:spPr>
          <a:xfrm>
            <a:off x="1064259" y="5613083"/>
            <a:ext cx="9437053" cy="707886"/>
          </a:xfrm>
          <a:prstGeom prst="rect">
            <a:avLst/>
          </a:prstGeom>
        </p:spPr>
        <p:txBody>
          <a:bodyPr wrap="square">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We may receive revelation for our own benefit and to help us in the callings and assignments we are given.</a:t>
            </a:r>
          </a:p>
        </p:txBody>
      </p:sp>
    </p:spTree>
    <p:extLst>
      <p:ext uri="{BB962C8B-B14F-4D97-AF65-F5344CB8AC3E}">
        <p14:creationId xmlns:p14="http://schemas.microsoft.com/office/powerpoint/2010/main" val="401949713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plus(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6E0ABAE-D615-4B78-B29D-E06AF664EBDA}"/>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Segoe Script" panose="030B0504020000000003" pitchFamily="66" charset="0"/>
                <a:ea typeface="Cambria Math" panose="02040503050406030204" pitchFamily="18" charset="0"/>
              </a:rPr>
              <a:t>LESSON 34</a:t>
            </a:r>
          </a:p>
        </p:txBody>
      </p:sp>
      <p:sp>
        <p:nvSpPr>
          <p:cNvPr id="2" name="Rectangle 1">
            <a:extLst>
              <a:ext uri="{FF2B5EF4-FFF2-40B4-BE49-F238E27FC236}">
                <a16:creationId xmlns:a16="http://schemas.microsoft.com/office/drawing/2014/main" id="{D833AA87-B405-46A4-8757-F6484D53D34C}"/>
              </a:ext>
            </a:extLst>
          </p:cNvPr>
          <p:cNvSpPr/>
          <p:nvPr/>
        </p:nvSpPr>
        <p:spPr>
          <a:xfrm>
            <a:off x="3032437" y="2200276"/>
            <a:ext cx="6457950" cy="18716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6B7599E7-B32A-4625-9ACC-C3517F496BA1}"/>
              </a:ext>
            </a:extLst>
          </p:cNvPr>
          <p:cNvSpPr txBox="1"/>
          <p:nvPr/>
        </p:nvSpPr>
        <p:spPr>
          <a:xfrm>
            <a:off x="4317037" y="2200275"/>
            <a:ext cx="5148262" cy="2031325"/>
          </a:xfrm>
          <a:prstGeom prst="rect">
            <a:avLst/>
          </a:prstGeom>
          <a:noFill/>
        </p:spPr>
        <p:txBody>
          <a:bodyPr wrap="square" rtlCol="0">
            <a:spAutoFit/>
          </a:bodyPr>
          <a:lstStyle/>
          <a:p>
            <a:pPr algn="just"/>
            <a:r>
              <a:rPr lang="en-US" sz="1400" dirty="0">
                <a:solidFill>
                  <a:schemeClr val="bg1"/>
                </a:solidFill>
              </a:rPr>
              <a:t>“We are entitled to personal revelation. However, unless we are set apart to some presiding office, we will not receive revelations concerning what others should do.… “An unusual spiritual experience should not be regarded as a personal call to direct others. It is my conviction that experiences of a special, sacred nature are individual and should be kept to oneself” (“Revelation in a Changing World,” Ensign, Nov. 1989,14–15).</a:t>
            </a:r>
          </a:p>
          <a:p>
            <a:pPr algn="just"/>
            <a:endParaRPr lang="en-US" sz="1400" dirty="0">
              <a:solidFill>
                <a:schemeClr val="bg1"/>
              </a:solidFill>
            </a:endParaRPr>
          </a:p>
        </p:txBody>
      </p:sp>
      <p:pic>
        <p:nvPicPr>
          <p:cNvPr id="9" name="Picture 8">
            <a:extLst>
              <a:ext uri="{FF2B5EF4-FFF2-40B4-BE49-F238E27FC236}">
                <a16:creationId xmlns:a16="http://schemas.microsoft.com/office/drawing/2014/main" id="{CCE000B4-EFBD-4609-A5A5-5442BCE7A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737" y="2299887"/>
            <a:ext cx="1170300" cy="1429150"/>
          </a:xfrm>
          <a:prstGeom prst="rect">
            <a:avLst/>
          </a:prstGeom>
        </p:spPr>
      </p:pic>
      <p:sp>
        <p:nvSpPr>
          <p:cNvPr id="10" name="TextBox 9">
            <a:extLst>
              <a:ext uri="{FF2B5EF4-FFF2-40B4-BE49-F238E27FC236}">
                <a16:creationId xmlns:a16="http://schemas.microsoft.com/office/drawing/2014/main" id="{7976952F-B5D6-4F55-88BB-2E5233D833CF}"/>
              </a:ext>
            </a:extLst>
          </p:cNvPr>
          <p:cNvSpPr txBox="1"/>
          <p:nvPr/>
        </p:nvSpPr>
        <p:spPr>
          <a:xfrm>
            <a:off x="3196634" y="3729037"/>
            <a:ext cx="1077539" cy="246221"/>
          </a:xfrm>
          <a:prstGeom prst="rect">
            <a:avLst/>
          </a:prstGeom>
          <a:noFill/>
        </p:spPr>
        <p:txBody>
          <a:bodyPr wrap="none" rtlCol="0">
            <a:spAutoFit/>
          </a:bodyPr>
          <a:lstStyle/>
          <a:p>
            <a:pPr algn="ctr"/>
            <a:r>
              <a:rPr lang="en-US" sz="1000" b="1" dirty="0">
                <a:solidFill>
                  <a:schemeClr val="bg1"/>
                </a:solidFill>
                <a:latin typeface="Palatino"/>
              </a:rPr>
              <a:t>Boyd K. Packer</a:t>
            </a:r>
          </a:p>
        </p:txBody>
      </p:sp>
    </p:spTree>
    <p:extLst>
      <p:ext uri="{BB962C8B-B14F-4D97-AF65-F5344CB8AC3E}">
        <p14:creationId xmlns:p14="http://schemas.microsoft.com/office/powerpoint/2010/main" val="4936783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ubtitle 4">
            <a:extLst>
              <a:ext uri="{FF2B5EF4-FFF2-40B4-BE49-F238E27FC236}">
                <a16:creationId xmlns:a16="http://schemas.microsoft.com/office/drawing/2014/main" id="{C423032C-75C1-446A-A2E4-4D72436B4F52}"/>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Segoe Script" panose="030B0504020000000003" pitchFamily="66" charset="0"/>
                <a:ea typeface="Cambria Math" panose="02040503050406030204" pitchFamily="18" charset="0"/>
              </a:rPr>
              <a:t>LESSON 34</a:t>
            </a:r>
          </a:p>
        </p:txBody>
      </p:sp>
      <p:sp>
        <p:nvSpPr>
          <p:cNvPr id="2" name="Rectangle 1">
            <a:extLst>
              <a:ext uri="{FF2B5EF4-FFF2-40B4-BE49-F238E27FC236}">
                <a16:creationId xmlns:a16="http://schemas.microsoft.com/office/drawing/2014/main" id="{55C6CEB8-A692-4BC4-B0E7-3BB84726FDCF}"/>
              </a:ext>
            </a:extLst>
          </p:cNvPr>
          <p:cNvSpPr/>
          <p:nvPr/>
        </p:nvSpPr>
        <p:spPr>
          <a:xfrm>
            <a:off x="1955006" y="2228671"/>
            <a:ext cx="8281988" cy="1200329"/>
          </a:xfrm>
          <a:prstGeom prst="rect">
            <a:avLst/>
          </a:prstGeom>
        </p:spPr>
        <p:txBody>
          <a:bodyPr wrap="square">
            <a:spAutoFit/>
          </a:bodyPr>
          <a:lstStyle/>
          <a:p>
            <a:pPr algn="ctr"/>
            <a:r>
              <a:rPr lang="en-US" sz="3600" b="1" dirty="0">
                <a:solidFill>
                  <a:schemeClr val="accent4">
                    <a:lumMod val="50000"/>
                  </a:schemeClr>
                </a:solidFill>
                <a:latin typeface="Bahnschrift SemiLight SemiConde" panose="020B0502040204020203" pitchFamily="34" charset="0"/>
              </a:rPr>
              <a:t>“The Lord directs Oliver Cowdery to correct Hiram Page and help set the Church in order”</a:t>
            </a:r>
          </a:p>
        </p:txBody>
      </p:sp>
      <p:sp>
        <p:nvSpPr>
          <p:cNvPr id="13" name="Rectangle 12">
            <a:extLst>
              <a:ext uri="{FF2B5EF4-FFF2-40B4-BE49-F238E27FC236}">
                <a16:creationId xmlns:a16="http://schemas.microsoft.com/office/drawing/2014/main" id="{C27B5034-8089-4F73-9314-0D09F696C895}"/>
              </a:ext>
            </a:extLst>
          </p:cNvPr>
          <p:cNvSpPr/>
          <p:nvPr/>
        </p:nvSpPr>
        <p:spPr>
          <a:xfrm>
            <a:off x="993729" y="890974"/>
            <a:ext cx="4530407" cy="430887"/>
          </a:xfrm>
          <a:prstGeom prst="rect">
            <a:avLst/>
          </a:prstGeom>
        </p:spPr>
        <p:txBody>
          <a:bodyPr wrap="none">
            <a:spAutoFit/>
          </a:bodyPr>
          <a:lstStyle/>
          <a:p>
            <a:pPr algn="ctr"/>
            <a:r>
              <a:rPr lang="en-US" sz="2200" b="1" dirty="0">
                <a:solidFill>
                  <a:schemeClr val="bg2">
                    <a:lumMod val="75000"/>
                  </a:schemeClr>
                </a:solidFill>
                <a:latin typeface="Palatino"/>
              </a:rPr>
              <a:t>Doctrine and Covenants 28:11-16. </a:t>
            </a:r>
          </a:p>
        </p:txBody>
      </p:sp>
    </p:spTree>
    <p:extLst>
      <p:ext uri="{BB962C8B-B14F-4D97-AF65-F5344CB8AC3E}">
        <p14:creationId xmlns:p14="http://schemas.microsoft.com/office/powerpoint/2010/main" val="210314718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9706C891-6AAD-4E17-B5D9-82517DAF52B9}"/>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Segoe Script" panose="030B0504020000000003" pitchFamily="66" charset="0"/>
                <a:ea typeface="Cambria Math" panose="02040503050406030204" pitchFamily="18" charset="0"/>
              </a:rPr>
              <a:t>LESSON 34</a:t>
            </a:r>
          </a:p>
        </p:txBody>
      </p:sp>
      <p:sp>
        <p:nvSpPr>
          <p:cNvPr id="10" name="Rectangle 9">
            <a:extLst>
              <a:ext uri="{FF2B5EF4-FFF2-40B4-BE49-F238E27FC236}">
                <a16:creationId xmlns:a16="http://schemas.microsoft.com/office/drawing/2014/main" id="{A7C7F4FB-4106-45B8-B3F2-463DB44217D9}"/>
              </a:ext>
            </a:extLst>
          </p:cNvPr>
          <p:cNvSpPr/>
          <p:nvPr/>
        </p:nvSpPr>
        <p:spPr>
          <a:xfrm>
            <a:off x="993729" y="890974"/>
            <a:ext cx="4530407" cy="430887"/>
          </a:xfrm>
          <a:prstGeom prst="rect">
            <a:avLst/>
          </a:prstGeom>
        </p:spPr>
        <p:txBody>
          <a:bodyPr wrap="none">
            <a:spAutoFit/>
          </a:bodyPr>
          <a:lstStyle/>
          <a:p>
            <a:pPr algn="ctr"/>
            <a:r>
              <a:rPr lang="en-US" sz="2200" b="1" dirty="0">
                <a:solidFill>
                  <a:schemeClr val="bg2">
                    <a:lumMod val="75000"/>
                  </a:schemeClr>
                </a:solidFill>
                <a:latin typeface="Palatino"/>
              </a:rPr>
              <a:t>Doctrine and Covenants 28:11-14. </a:t>
            </a:r>
          </a:p>
        </p:txBody>
      </p:sp>
      <p:sp>
        <p:nvSpPr>
          <p:cNvPr id="2" name="Rectangle 1">
            <a:extLst>
              <a:ext uri="{FF2B5EF4-FFF2-40B4-BE49-F238E27FC236}">
                <a16:creationId xmlns:a16="http://schemas.microsoft.com/office/drawing/2014/main" id="{DDCDEC9E-8D4A-476F-88FB-926D82C3CBDE}"/>
              </a:ext>
            </a:extLst>
          </p:cNvPr>
          <p:cNvSpPr/>
          <p:nvPr/>
        </p:nvSpPr>
        <p:spPr>
          <a:xfrm>
            <a:off x="993729" y="1435090"/>
            <a:ext cx="9307559" cy="2585323"/>
          </a:xfrm>
          <a:prstGeom prst="rect">
            <a:avLst/>
          </a:prstGeom>
        </p:spPr>
        <p:txBody>
          <a:bodyPr wrap="square">
            <a:spAutoFit/>
          </a:bodyPr>
          <a:lstStyle/>
          <a:p>
            <a:pPr algn="just" fontAlgn="base"/>
            <a:r>
              <a:rPr lang="en-US" b="1" dirty="0">
                <a:solidFill>
                  <a:srgbClr val="333333"/>
                </a:solidFill>
                <a:latin typeface="Palatino"/>
              </a:rPr>
              <a:t>11 </a:t>
            </a:r>
            <a:r>
              <a:rPr lang="en-US" dirty="0">
                <a:solidFill>
                  <a:srgbClr val="333333"/>
                </a:solidFill>
                <a:latin typeface="Palatino"/>
              </a:rPr>
              <a:t>And again, thou shalt take thy brother, Hiram Page, between him and thee alone, and tell him that those things which he hath written from that stone are not of me and that Satan deceiveth him;</a:t>
            </a:r>
          </a:p>
          <a:p>
            <a:pPr algn="just" fontAlgn="base"/>
            <a:r>
              <a:rPr lang="en-US" b="1" dirty="0">
                <a:solidFill>
                  <a:srgbClr val="333333"/>
                </a:solidFill>
                <a:latin typeface="Palatino"/>
              </a:rPr>
              <a:t>12 </a:t>
            </a:r>
            <a:r>
              <a:rPr lang="en-US" dirty="0">
                <a:solidFill>
                  <a:srgbClr val="333333"/>
                </a:solidFill>
                <a:latin typeface="Palatino"/>
              </a:rPr>
              <a:t>For, behold, these things have not been appointed unto him, neither shall anything be appointed unto any of this church contrary to the church covenants.</a:t>
            </a:r>
          </a:p>
          <a:p>
            <a:pPr algn="just" fontAlgn="base"/>
            <a:r>
              <a:rPr lang="en-US" b="1" dirty="0">
                <a:solidFill>
                  <a:srgbClr val="333333"/>
                </a:solidFill>
                <a:latin typeface="Palatino"/>
              </a:rPr>
              <a:t>13 </a:t>
            </a:r>
            <a:r>
              <a:rPr lang="en-US" dirty="0">
                <a:solidFill>
                  <a:srgbClr val="333333"/>
                </a:solidFill>
                <a:latin typeface="Palatino"/>
              </a:rPr>
              <a:t>For all things must be done in order, and by common consent in the church, by the prayer of faith.</a:t>
            </a:r>
          </a:p>
          <a:p>
            <a:pPr algn="just" fontAlgn="base"/>
            <a:r>
              <a:rPr lang="en-US" b="1" dirty="0">
                <a:solidFill>
                  <a:srgbClr val="333333"/>
                </a:solidFill>
                <a:latin typeface="Palatino"/>
              </a:rPr>
              <a:t>14 </a:t>
            </a:r>
            <a:r>
              <a:rPr lang="en-US" dirty="0">
                <a:solidFill>
                  <a:srgbClr val="333333"/>
                </a:solidFill>
                <a:latin typeface="Palatino"/>
              </a:rPr>
              <a:t>And thou shalt assist to settle all these things, according to the covenants of the church, before thou shalt take thy journey among the Lamanites.</a:t>
            </a:r>
            <a:endParaRPr lang="en-US" b="0" i="0" dirty="0">
              <a:solidFill>
                <a:srgbClr val="333333"/>
              </a:solidFill>
              <a:effectLst/>
              <a:latin typeface="Palatino"/>
            </a:endParaRPr>
          </a:p>
        </p:txBody>
      </p:sp>
      <p:sp>
        <p:nvSpPr>
          <p:cNvPr id="3" name="Rectangle 2">
            <a:extLst>
              <a:ext uri="{FF2B5EF4-FFF2-40B4-BE49-F238E27FC236}">
                <a16:creationId xmlns:a16="http://schemas.microsoft.com/office/drawing/2014/main" id="{7A17129D-8122-4E55-B407-D1A14B579EA9}"/>
              </a:ext>
            </a:extLst>
          </p:cNvPr>
          <p:cNvSpPr/>
          <p:nvPr/>
        </p:nvSpPr>
        <p:spPr>
          <a:xfrm>
            <a:off x="966238" y="4210586"/>
            <a:ext cx="9307559" cy="707886"/>
          </a:xfrm>
          <a:prstGeom prst="rect">
            <a:avLst/>
          </a:prstGeom>
        </p:spPr>
        <p:txBody>
          <a:bodyPr wrap="square">
            <a:spAutoFit/>
          </a:bodyPr>
          <a:lstStyle/>
          <a:p>
            <a:r>
              <a:rPr lang="en-US" sz="2000" b="1" dirty="0">
                <a:solidFill>
                  <a:schemeClr val="accent4">
                    <a:lumMod val="50000"/>
                  </a:schemeClr>
                </a:solidFill>
                <a:latin typeface="Palatino"/>
              </a:rPr>
              <a:t>What did the Lord command Oliver to do to help resolve the problem with Hiram Page?</a:t>
            </a:r>
          </a:p>
        </p:txBody>
      </p:sp>
      <p:sp>
        <p:nvSpPr>
          <p:cNvPr id="11" name="Rectangle 10">
            <a:extLst>
              <a:ext uri="{FF2B5EF4-FFF2-40B4-BE49-F238E27FC236}">
                <a16:creationId xmlns:a16="http://schemas.microsoft.com/office/drawing/2014/main" id="{B6CF8D16-980A-48FE-8ECB-7153290C3104}"/>
              </a:ext>
            </a:extLst>
          </p:cNvPr>
          <p:cNvSpPr/>
          <p:nvPr/>
        </p:nvSpPr>
        <p:spPr>
          <a:xfrm>
            <a:off x="993729" y="4938906"/>
            <a:ext cx="9721896" cy="400110"/>
          </a:xfrm>
          <a:prstGeom prst="rect">
            <a:avLst/>
          </a:prstGeom>
        </p:spPr>
        <p:txBody>
          <a:bodyPr wrap="square">
            <a:spAutoFit/>
          </a:bodyPr>
          <a:lstStyle/>
          <a:p>
            <a:r>
              <a:rPr lang="en-US" sz="2000" b="1" dirty="0">
                <a:solidFill>
                  <a:schemeClr val="accent4">
                    <a:lumMod val="50000"/>
                  </a:schemeClr>
                </a:solidFill>
                <a:latin typeface="Palatino"/>
              </a:rPr>
              <a:t>What can we learn from these verses about the responsibilities of Church leaders?</a:t>
            </a:r>
          </a:p>
        </p:txBody>
      </p:sp>
      <p:sp>
        <p:nvSpPr>
          <p:cNvPr id="12" name="Rectangle 11">
            <a:extLst>
              <a:ext uri="{FF2B5EF4-FFF2-40B4-BE49-F238E27FC236}">
                <a16:creationId xmlns:a16="http://schemas.microsoft.com/office/drawing/2014/main" id="{B3BA56CF-3C3B-41B6-937E-677ECEA92E2C}"/>
              </a:ext>
            </a:extLst>
          </p:cNvPr>
          <p:cNvSpPr/>
          <p:nvPr/>
        </p:nvSpPr>
        <p:spPr>
          <a:xfrm>
            <a:off x="966237" y="5422910"/>
            <a:ext cx="9749387" cy="400110"/>
          </a:xfrm>
          <a:prstGeom prst="rect">
            <a:avLst/>
          </a:prstGeom>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Church leaders have the responsibility to correct those who are leading others astray.</a:t>
            </a:r>
          </a:p>
        </p:txBody>
      </p:sp>
    </p:spTree>
    <p:extLst>
      <p:ext uri="{BB962C8B-B14F-4D97-AF65-F5344CB8AC3E}">
        <p14:creationId xmlns:p14="http://schemas.microsoft.com/office/powerpoint/2010/main" val="40042724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out)">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vertical)">
                                      <p:cBhvr>
                                        <p:cTn id="17"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ubtitle 4">
            <a:extLst>
              <a:ext uri="{FF2B5EF4-FFF2-40B4-BE49-F238E27FC236}">
                <a16:creationId xmlns:a16="http://schemas.microsoft.com/office/drawing/2014/main" id="{0AA0C798-178D-49A4-BAC7-DCFD88F6EB5E}"/>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Segoe Script" panose="030B0504020000000003" pitchFamily="66" charset="0"/>
                <a:ea typeface="Cambria Math" panose="02040503050406030204" pitchFamily="18" charset="0"/>
              </a:rPr>
              <a:t>LESSON 34</a:t>
            </a:r>
          </a:p>
        </p:txBody>
      </p:sp>
      <p:sp>
        <p:nvSpPr>
          <p:cNvPr id="2" name="Rectangle 1">
            <a:extLst>
              <a:ext uri="{FF2B5EF4-FFF2-40B4-BE49-F238E27FC236}">
                <a16:creationId xmlns:a16="http://schemas.microsoft.com/office/drawing/2014/main" id="{89A0073A-3424-4122-9356-EEDD91539BF3}"/>
              </a:ext>
            </a:extLst>
          </p:cNvPr>
          <p:cNvSpPr/>
          <p:nvPr/>
        </p:nvSpPr>
        <p:spPr>
          <a:xfrm>
            <a:off x="1033463" y="1034148"/>
            <a:ext cx="9282112" cy="707886"/>
          </a:xfrm>
          <a:prstGeom prst="rect">
            <a:avLst/>
          </a:prstGeom>
        </p:spPr>
        <p:txBody>
          <a:bodyPr wrap="square">
            <a:spAutoFit/>
          </a:bodyPr>
          <a:lstStyle/>
          <a:p>
            <a:r>
              <a:rPr lang="en-US" sz="2000" b="1" dirty="0">
                <a:solidFill>
                  <a:schemeClr val="accent4">
                    <a:lumMod val="50000"/>
                  </a:schemeClr>
                </a:solidFill>
                <a:latin typeface="Palatino"/>
              </a:rPr>
              <a:t>What can we learn from Doctrine and Covenants 28:13 about the way the Lord leads His Church? </a:t>
            </a:r>
          </a:p>
        </p:txBody>
      </p:sp>
      <p:sp>
        <p:nvSpPr>
          <p:cNvPr id="3" name="Rectangle 2">
            <a:extLst>
              <a:ext uri="{FF2B5EF4-FFF2-40B4-BE49-F238E27FC236}">
                <a16:creationId xmlns:a16="http://schemas.microsoft.com/office/drawing/2014/main" id="{8D8FC20C-23E5-4D35-8EE6-78CC351D42F0}"/>
              </a:ext>
            </a:extLst>
          </p:cNvPr>
          <p:cNvSpPr/>
          <p:nvPr/>
        </p:nvSpPr>
        <p:spPr>
          <a:xfrm>
            <a:off x="1033463" y="1847853"/>
            <a:ext cx="6996113" cy="400110"/>
          </a:xfrm>
          <a:prstGeom prst="rect">
            <a:avLst/>
          </a:prstGeom>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In the Church of Jesus Christ, all things must be done in order.</a:t>
            </a:r>
          </a:p>
        </p:txBody>
      </p:sp>
      <p:sp>
        <p:nvSpPr>
          <p:cNvPr id="4" name="Rectangle 3">
            <a:extLst>
              <a:ext uri="{FF2B5EF4-FFF2-40B4-BE49-F238E27FC236}">
                <a16:creationId xmlns:a16="http://schemas.microsoft.com/office/drawing/2014/main" id="{3D372985-ADFA-47D9-965A-7D0B57BFE1D1}"/>
              </a:ext>
            </a:extLst>
          </p:cNvPr>
          <p:cNvSpPr/>
          <p:nvPr/>
        </p:nvSpPr>
        <p:spPr>
          <a:xfrm>
            <a:off x="1033463" y="2560707"/>
            <a:ext cx="9282112" cy="707886"/>
          </a:xfrm>
          <a:prstGeom prst="rect">
            <a:avLst/>
          </a:prstGeom>
        </p:spPr>
        <p:txBody>
          <a:bodyPr wrap="square">
            <a:spAutoFit/>
          </a:bodyPr>
          <a:lstStyle/>
          <a:p>
            <a:r>
              <a:rPr lang="en-US" sz="2000" b="1" dirty="0">
                <a:solidFill>
                  <a:schemeClr val="accent4">
                    <a:lumMod val="50000"/>
                  </a:schemeClr>
                </a:solidFill>
                <a:latin typeface="Palatino"/>
              </a:rPr>
              <a:t>Why do you think it is important that individuals are publicly sustained in their callings?</a:t>
            </a:r>
          </a:p>
        </p:txBody>
      </p:sp>
    </p:spTree>
    <p:extLst>
      <p:ext uri="{BB962C8B-B14F-4D97-AF65-F5344CB8AC3E}">
        <p14:creationId xmlns:p14="http://schemas.microsoft.com/office/powerpoint/2010/main" val="3188401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BD14CE5E-914F-4683-821A-E4EE3BCFF949}"/>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Segoe Script" panose="030B0504020000000003" pitchFamily="66" charset="0"/>
                <a:ea typeface="Cambria Math" panose="02040503050406030204" pitchFamily="18" charset="0"/>
              </a:rPr>
              <a:t>LESSON 34</a:t>
            </a:r>
          </a:p>
        </p:txBody>
      </p:sp>
      <p:sp>
        <p:nvSpPr>
          <p:cNvPr id="9" name="Rectangle 8">
            <a:extLst>
              <a:ext uri="{FF2B5EF4-FFF2-40B4-BE49-F238E27FC236}">
                <a16:creationId xmlns:a16="http://schemas.microsoft.com/office/drawing/2014/main" id="{1F4A340F-7DBC-4831-8FB8-629CEECB2D13}"/>
              </a:ext>
            </a:extLst>
          </p:cNvPr>
          <p:cNvSpPr/>
          <p:nvPr/>
        </p:nvSpPr>
        <p:spPr>
          <a:xfrm>
            <a:off x="3171825" y="1671639"/>
            <a:ext cx="6457950" cy="18716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784D5622-D2FF-4070-956F-83C9194D95D0}"/>
              </a:ext>
            </a:extLst>
          </p:cNvPr>
          <p:cNvSpPr txBox="1"/>
          <p:nvPr/>
        </p:nvSpPr>
        <p:spPr>
          <a:xfrm>
            <a:off x="4456425" y="1671638"/>
            <a:ext cx="5148262" cy="1892826"/>
          </a:xfrm>
          <a:prstGeom prst="rect">
            <a:avLst/>
          </a:prstGeom>
          <a:noFill/>
        </p:spPr>
        <p:txBody>
          <a:bodyPr wrap="square" rtlCol="0">
            <a:spAutoFit/>
          </a:bodyPr>
          <a:lstStyle/>
          <a:p>
            <a:pPr algn="just"/>
            <a:r>
              <a:rPr lang="en-US" sz="1300" dirty="0">
                <a:solidFill>
                  <a:schemeClr val="bg1"/>
                </a:solidFill>
                <a:latin typeface="Palatino"/>
              </a:rPr>
              <a:t>“Revelation in the Church comes to those who have been properly called, sustained, ordained, or set apart. A bishop, for instance, will not receive any revelation concerning a neighboring ward, because that is out of his jurisdiction. “Occasionally someone will claim to have received authority to teach and bless without having been called and set apart.… “That is why the process of sustaining those called to office is so carefully protected in the Church—that all might know who has authority to teach and to bless” (“Revelation in a Changing World,”15).</a:t>
            </a:r>
          </a:p>
        </p:txBody>
      </p:sp>
      <p:pic>
        <p:nvPicPr>
          <p:cNvPr id="11" name="Picture 10">
            <a:extLst>
              <a:ext uri="{FF2B5EF4-FFF2-40B4-BE49-F238E27FC236}">
                <a16:creationId xmlns:a16="http://schemas.microsoft.com/office/drawing/2014/main" id="{AD5FFA55-E6F3-41EC-AF41-220C168AC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25" y="1771250"/>
            <a:ext cx="1170300" cy="1429150"/>
          </a:xfrm>
          <a:prstGeom prst="rect">
            <a:avLst/>
          </a:prstGeom>
        </p:spPr>
      </p:pic>
      <p:sp>
        <p:nvSpPr>
          <p:cNvPr id="12" name="TextBox 11">
            <a:extLst>
              <a:ext uri="{FF2B5EF4-FFF2-40B4-BE49-F238E27FC236}">
                <a16:creationId xmlns:a16="http://schemas.microsoft.com/office/drawing/2014/main" id="{53FDB7B4-EE55-44D6-A938-CEFA901C2AD6}"/>
              </a:ext>
            </a:extLst>
          </p:cNvPr>
          <p:cNvSpPr txBox="1"/>
          <p:nvPr/>
        </p:nvSpPr>
        <p:spPr>
          <a:xfrm>
            <a:off x="3336022" y="3200400"/>
            <a:ext cx="1077539" cy="246221"/>
          </a:xfrm>
          <a:prstGeom prst="rect">
            <a:avLst/>
          </a:prstGeom>
          <a:noFill/>
        </p:spPr>
        <p:txBody>
          <a:bodyPr wrap="none" rtlCol="0">
            <a:spAutoFit/>
          </a:bodyPr>
          <a:lstStyle/>
          <a:p>
            <a:pPr algn="ctr"/>
            <a:r>
              <a:rPr lang="en-US" sz="1000" b="1" dirty="0">
                <a:solidFill>
                  <a:schemeClr val="bg1"/>
                </a:solidFill>
                <a:latin typeface="Palatino"/>
              </a:rPr>
              <a:t>Boyd K. Packer</a:t>
            </a:r>
          </a:p>
        </p:txBody>
      </p:sp>
      <p:sp>
        <p:nvSpPr>
          <p:cNvPr id="13" name="Rectangle 12">
            <a:extLst>
              <a:ext uri="{FF2B5EF4-FFF2-40B4-BE49-F238E27FC236}">
                <a16:creationId xmlns:a16="http://schemas.microsoft.com/office/drawing/2014/main" id="{611C26C7-70EB-49E9-8A63-1A75C2055684}"/>
              </a:ext>
            </a:extLst>
          </p:cNvPr>
          <p:cNvSpPr/>
          <p:nvPr/>
        </p:nvSpPr>
        <p:spPr>
          <a:xfrm>
            <a:off x="1533524" y="3983219"/>
            <a:ext cx="9310689" cy="707886"/>
          </a:xfrm>
          <a:prstGeom prst="rect">
            <a:avLst/>
          </a:prstGeom>
        </p:spPr>
        <p:txBody>
          <a:bodyPr wrap="square">
            <a:spAutoFit/>
          </a:bodyPr>
          <a:lstStyle/>
          <a:p>
            <a:r>
              <a:rPr lang="en-US" sz="2000" b="1" dirty="0">
                <a:solidFill>
                  <a:schemeClr val="accent4">
                    <a:lumMod val="50000"/>
                  </a:schemeClr>
                </a:solidFill>
                <a:latin typeface="Palatino"/>
                <a:cs typeface="Times New Roman" panose="02020603050405020304" pitchFamily="18" charset="0"/>
              </a:rPr>
              <a:t>According to President Packer, why do we publicly sustain those who receive Church callings?</a:t>
            </a:r>
          </a:p>
        </p:txBody>
      </p:sp>
      <p:sp>
        <p:nvSpPr>
          <p:cNvPr id="14" name="Rectangle 13">
            <a:extLst>
              <a:ext uri="{FF2B5EF4-FFF2-40B4-BE49-F238E27FC236}">
                <a16:creationId xmlns:a16="http://schemas.microsoft.com/office/drawing/2014/main" id="{77044459-12F0-465E-A37D-1744FA6B924F}"/>
              </a:ext>
            </a:extLst>
          </p:cNvPr>
          <p:cNvSpPr/>
          <p:nvPr/>
        </p:nvSpPr>
        <p:spPr>
          <a:xfrm>
            <a:off x="1533524" y="4875771"/>
            <a:ext cx="8996364" cy="707886"/>
          </a:xfrm>
          <a:prstGeom prst="rect">
            <a:avLst/>
          </a:prstGeom>
        </p:spPr>
        <p:txBody>
          <a:bodyPr wrap="square">
            <a:spAutoFit/>
          </a:bodyPr>
          <a:lstStyle/>
          <a:p>
            <a:r>
              <a:rPr lang="en-US" sz="2000" b="1" dirty="0">
                <a:solidFill>
                  <a:schemeClr val="accent4">
                    <a:lumMod val="50000"/>
                  </a:schemeClr>
                </a:solidFill>
                <a:latin typeface="Palatino"/>
                <a:cs typeface="Times New Roman" panose="02020603050405020304" pitchFamily="18" charset="0"/>
              </a:rPr>
              <a:t>After we raise our hands to say that we will sustain people in their callings, what should we do to truly sustain them?</a:t>
            </a:r>
          </a:p>
        </p:txBody>
      </p:sp>
    </p:spTree>
    <p:extLst>
      <p:ext uri="{BB962C8B-B14F-4D97-AF65-F5344CB8AC3E}">
        <p14:creationId xmlns:p14="http://schemas.microsoft.com/office/powerpoint/2010/main" val="25047718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edge">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356502A6-C71C-4B75-9D50-E423841629E6}"/>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Segoe Script" panose="030B0504020000000003" pitchFamily="66" charset="0"/>
                <a:ea typeface="Cambria Math" panose="02040503050406030204" pitchFamily="18" charset="0"/>
              </a:rPr>
              <a:t>LESSON 34</a:t>
            </a:r>
          </a:p>
        </p:txBody>
      </p:sp>
      <p:sp>
        <p:nvSpPr>
          <p:cNvPr id="11" name="Rectangle 10">
            <a:extLst>
              <a:ext uri="{FF2B5EF4-FFF2-40B4-BE49-F238E27FC236}">
                <a16:creationId xmlns:a16="http://schemas.microsoft.com/office/drawing/2014/main" id="{CB570B4F-04E8-498C-A48F-326149F0A174}"/>
              </a:ext>
            </a:extLst>
          </p:cNvPr>
          <p:cNvSpPr/>
          <p:nvPr/>
        </p:nvSpPr>
        <p:spPr>
          <a:xfrm>
            <a:off x="1134793" y="890974"/>
            <a:ext cx="9180782" cy="1015663"/>
          </a:xfrm>
          <a:prstGeom prst="rect">
            <a:avLst/>
          </a:prstGeom>
        </p:spPr>
        <p:txBody>
          <a:bodyPr wrap="square">
            <a:spAutoFit/>
          </a:bodyPr>
          <a:lstStyle/>
          <a:p>
            <a:pPr marL="457200" indent="-457200" algn="just">
              <a:buFont typeface="+mj-lt"/>
              <a:buAutoNum type="arabicPeriod"/>
            </a:pPr>
            <a:r>
              <a:rPr lang="en-US" sz="2000" dirty="0">
                <a:solidFill>
                  <a:schemeClr val="bg1"/>
                </a:solidFill>
                <a:latin typeface="Times New Roman" panose="02020603050405020304" pitchFamily="18" charset="0"/>
                <a:cs typeface="Times New Roman" panose="02020603050405020304" pitchFamily="18" charset="0"/>
              </a:rPr>
              <a:t>You receive an electronic communication claiming to be new revelation. It contains teachings that are not in harmony with the scriptures or the words of the living prophets.</a:t>
            </a:r>
          </a:p>
        </p:txBody>
      </p:sp>
      <p:sp>
        <p:nvSpPr>
          <p:cNvPr id="12" name="Rectangle 11">
            <a:extLst>
              <a:ext uri="{FF2B5EF4-FFF2-40B4-BE49-F238E27FC236}">
                <a16:creationId xmlns:a16="http://schemas.microsoft.com/office/drawing/2014/main" id="{AE7B0EBC-25B9-4C96-8A4F-1968D5EC509B}"/>
              </a:ext>
            </a:extLst>
          </p:cNvPr>
          <p:cNvSpPr/>
          <p:nvPr/>
        </p:nvSpPr>
        <p:spPr>
          <a:xfrm>
            <a:off x="1134792" y="1852210"/>
            <a:ext cx="9066482" cy="1323439"/>
          </a:xfrm>
          <a:prstGeom prst="rect">
            <a:avLst/>
          </a:prstGeom>
        </p:spPr>
        <p:txBody>
          <a:bodyPr wrap="square">
            <a:spAutoFit/>
          </a:bodyPr>
          <a:lstStyle/>
          <a:p>
            <a:pPr marL="457200" indent="-457200" algn="just">
              <a:buFont typeface="+mj-lt"/>
              <a:buAutoNum type="arabicPeriod" startAt="2"/>
            </a:pPr>
            <a:r>
              <a:rPr lang="en-US" sz="2000" dirty="0">
                <a:solidFill>
                  <a:schemeClr val="bg1"/>
                </a:solidFill>
                <a:latin typeface="Palatino"/>
              </a:rPr>
              <a:t>You notice that a member of your ward makes a statement that is doctrinally incorrect as she bears her testimony during sacrament meeting. You are concerned that if the message is mistaken for truth, it might have a hurtful impact on others.</a:t>
            </a:r>
          </a:p>
        </p:txBody>
      </p:sp>
      <p:sp>
        <p:nvSpPr>
          <p:cNvPr id="13" name="Rectangle 12">
            <a:extLst>
              <a:ext uri="{FF2B5EF4-FFF2-40B4-BE49-F238E27FC236}">
                <a16:creationId xmlns:a16="http://schemas.microsoft.com/office/drawing/2014/main" id="{9DE848E5-B69A-497E-B6EA-6962AB7DB1C5}"/>
              </a:ext>
            </a:extLst>
          </p:cNvPr>
          <p:cNvSpPr/>
          <p:nvPr/>
        </p:nvSpPr>
        <p:spPr>
          <a:xfrm>
            <a:off x="1563417" y="3463401"/>
            <a:ext cx="6751907" cy="400110"/>
          </a:xfrm>
          <a:prstGeom prst="rect">
            <a:avLst/>
          </a:prstGeom>
        </p:spPr>
        <p:txBody>
          <a:bodyPr wrap="square">
            <a:spAutoFit/>
          </a:bodyPr>
          <a:lstStyle/>
          <a:p>
            <a:r>
              <a:rPr lang="en-US" sz="2000" b="1" dirty="0">
                <a:solidFill>
                  <a:schemeClr val="accent4">
                    <a:lumMod val="50000"/>
                  </a:schemeClr>
                </a:solidFill>
                <a:latin typeface="Palatino"/>
              </a:rPr>
              <a:t>Who should correct the member who spoke incorrectly? </a:t>
            </a:r>
          </a:p>
        </p:txBody>
      </p:sp>
      <p:sp>
        <p:nvSpPr>
          <p:cNvPr id="14" name="Rectangle 13">
            <a:extLst>
              <a:ext uri="{FF2B5EF4-FFF2-40B4-BE49-F238E27FC236}">
                <a16:creationId xmlns:a16="http://schemas.microsoft.com/office/drawing/2014/main" id="{D91661E0-6A12-4571-80E1-82C8387A0AA3}"/>
              </a:ext>
            </a:extLst>
          </p:cNvPr>
          <p:cNvSpPr/>
          <p:nvPr/>
        </p:nvSpPr>
        <p:spPr>
          <a:xfrm>
            <a:off x="1563417" y="4694389"/>
            <a:ext cx="8539162" cy="1200329"/>
          </a:xfrm>
          <a:prstGeom prst="rect">
            <a:avLst/>
          </a:prstGeom>
        </p:spPr>
        <p:txBody>
          <a:bodyPr wrap="square">
            <a:spAutoFit/>
          </a:bodyPr>
          <a:lstStyle/>
          <a:p>
            <a:pPr fontAlgn="base"/>
            <a:r>
              <a:rPr lang="en-US" b="1" dirty="0">
                <a:solidFill>
                  <a:schemeClr val="bg1"/>
                </a:solidFill>
                <a:latin typeface="Palatino"/>
              </a:rPr>
              <a:t>15 </a:t>
            </a:r>
            <a:r>
              <a:rPr lang="en-US" dirty="0">
                <a:solidFill>
                  <a:schemeClr val="bg1"/>
                </a:solidFill>
                <a:latin typeface="Palatino"/>
              </a:rPr>
              <a:t>And it shall be given thee from the time thou shalt go, until the time thou shalt return, what thou shalt do.</a:t>
            </a:r>
          </a:p>
          <a:p>
            <a:pPr fontAlgn="base"/>
            <a:r>
              <a:rPr lang="en-US" b="1" dirty="0">
                <a:solidFill>
                  <a:schemeClr val="bg1"/>
                </a:solidFill>
                <a:latin typeface="Palatino"/>
              </a:rPr>
              <a:t>16 </a:t>
            </a:r>
            <a:r>
              <a:rPr lang="en-US" dirty="0">
                <a:solidFill>
                  <a:schemeClr val="bg1"/>
                </a:solidFill>
                <a:latin typeface="Palatino"/>
              </a:rPr>
              <a:t>And thou must open thy mouth at all times, declaring my gospel with the sound of rejoicing. Amen.</a:t>
            </a:r>
            <a:endParaRPr lang="en-US" b="0" i="0" dirty="0">
              <a:solidFill>
                <a:schemeClr val="bg1"/>
              </a:solidFill>
              <a:effectLst/>
              <a:latin typeface="Palatino"/>
            </a:endParaRPr>
          </a:p>
        </p:txBody>
      </p:sp>
      <p:sp>
        <p:nvSpPr>
          <p:cNvPr id="15" name="Rectangle 14">
            <a:extLst>
              <a:ext uri="{FF2B5EF4-FFF2-40B4-BE49-F238E27FC236}">
                <a16:creationId xmlns:a16="http://schemas.microsoft.com/office/drawing/2014/main" id="{47286271-0293-4097-B810-03EE9187A713}"/>
              </a:ext>
            </a:extLst>
          </p:cNvPr>
          <p:cNvSpPr/>
          <p:nvPr/>
        </p:nvSpPr>
        <p:spPr>
          <a:xfrm>
            <a:off x="1565593" y="4263502"/>
            <a:ext cx="4530407" cy="430887"/>
          </a:xfrm>
          <a:prstGeom prst="rect">
            <a:avLst/>
          </a:prstGeom>
        </p:spPr>
        <p:txBody>
          <a:bodyPr wrap="none">
            <a:spAutoFit/>
          </a:bodyPr>
          <a:lstStyle/>
          <a:p>
            <a:pPr algn="ctr"/>
            <a:r>
              <a:rPr lang="en-US" sz="2200" b="1" dirty="0">
                <a:solidFill>
                  <a:schemeClr val="bg2">
                    <a:lumMod val="75000"/>
                  </a:schemeClr>
                </a:solidFill>
                <a:latin typeface="Palatino"/>
              </a:rPr>
              <a:t>Doctrine and Covenants 28:15-16. </a:t>
            </a:r>
          </a:p>
        </p:txBody>
      </p:sp>
    </p:spTree>
    <p:extLst>
      <p:ext uri="{BB962C8B-B14F-4D97-AF65-F5344CB8AC3E}">
        <p14:creationId xmlns:p14="http://schemas.microsoft.com/office/powerpoint/2010/main" val="2012069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amond(in)">
                                      <p:cBhvr>
                                        <p:cTn id="17" dur="2000"/>
                                        <p:tgtEl>
                                          <p:spTgt spid="14"/>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amond(in)">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Segoe Script" panose="030B0504020000000003" pitchFamily="66" charset="0"/>
                <a:ea typeface="Cambria Math" panose="02040503050406030204" pitchFamily="18" charset="0"/>
              </a:rPr>
              <a:t>LESSON 34</a:t>
            </a:r>
          </a:p>
        </p:txBody>
      </p:sp>
      <p:sp>
        <p:nvSpPr>
          <p:cNvPr id="2" name="Rectangle 1">
            <a:extLst>
              <a:ext uri="{FF2B5EF4-FFF2-40B4-BE49-F238E27FC236}">
                <a16:creationId xmlns:a16="http://schemas.microsoft.com/office/drawing/2014/main" id="{D8C6CB37-E123-45AC-941D-0716C6B2DC6A}"/>
              </a:ext>
            </a:extLst>
          </p:cNvPr>
          <p:cNvSpPr/>
          <p:nvPr/>
        </p:nvSpPr>
        <p:spPr>
          <a:xfrm>
            <a:off x="2902657" y="2690336"/>
            <a:ext cx="6502101" cy="738664"/>
          </a:xfrm>
          <a:prstGeom prst="rect">
            <a:avLst/>
          </a:prstGeom>
        </p:spPr>
        <p:txBody>
          <a:bodyPr wrap="none">
            <a:spAutoFit/>
          </a:bodyPr>
          <a:lstStyle/>
          <a:p>
            <a:r>
              <a:rPr lang="en-US" sz="4200" b="1" dirty="0">
                <a:solidFill>
                  <a:schemeClr val="bg2">
                    <a:lumMod val="75000"/>
                  </a:schemeClr>
                </a:solidFill>
                <a:latin typeface="Bahnschrift Light" panose="020B0502040204020203" pitchFamily="34" charset="0"/>
              </a:rPr>
              <a:t>Doctrine and Covenants 28</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20681-5333-45CF-A4EE-5164B36AB31A}"/>
              </a:ext>
            </a:extLst>
          </p:cNvPr>
          <p:cNvSpPr/>
          <p:nvPr/>
        </p:nvSpPr>
        <p:spPr>
          <a:xfrm>
            <a:off x="1310688" y="890974"/>
            <a:ext cx="4248279" cy="430887"/>
          </a:xfrm>
          <a:prstGeom prst="rect">
            <a:avLst/>
          </a:prstGeom>
        </p:spPr>
        <p:txBody>
          <a:bodyPr wrap="none">
            <a:spAutoFit/>
          </a:bodyPr>
          <a:lstStyle/>
          <a:p>
            <a:r>
              <a:rPr lang="en-US" sz="2200" b="1" dirty="0">
                <a:solidFill>
                  <a:schemeClr val="bg2">
                    <a:lumMod val="75000"/>
                  </a:schemeClr>
                </a:solidFill>
                <a:latin typeface="Palatino"/>
              </a:rPr>
              <a:t>Doctrine and Covenants 28:1-7. </a:t>
            </a:r>
          </a:p>
        </p:txBody>
      </p:sp>
      <p:sp>
        <p:nvSpPr>
          <p:cNvPr id="4" name="Rectangle 3">
            <a:extLst>
              <a:ext uri="{FF2B5EF4-FFF2-40B4-BE49-F238E27FC236}">
                <a16:creationId xmlns:a16="http://schemas.microsoft.com/office/drawing/2014/main" id="{8B1584BF-04ED-49F9-AC0E-7090C5F3B42A}"/>
              </a:ext>
            </a:extLst>
          </p:cNvPr>
          <p:cNvSpPr/>
          <p:nvPr/>
        </p:nvSpPr>
        <p:spPr>
          <a:xfrm>
            <a:off x="2400714" y="2828835"/>
            <a:ext cx="7390572" cy="1754326"/>
          </a:xfrm>
          <a:prstGeom prst="rect">
            <a:avLst/>
          </a:prstGeom>
        </p:spPr>
        <p:txBody>
          <a:bodyPr wrap="square">
            <a:spAutoFit/>
          </a:bodyPr>
          <a:lstStyle/>
          <a:p>
            <a:pPr algn="ctr"/>
            <a:r>
              <a:rPr lang="en-US" sz="3600" dirty="0">
                <a:solidFill>
                  <a:schemeClr val="bg2">
                    <a:lumMod val="75000"/>
                  </a:schemeClr>
                </a:solidFill>
                <a:latin typeface="Bahnschrift SemiLight SemiConde" panose="020B0502040204020203" pitchFamily="34" charset="0"/>
              </a:rPr>
              <a:t>“The Lord declares that the President of the Church is the only person who can receive revelation to govern the Church”</a:t>
            </a:r>
          </a:p>
        </p:txBody>
      </p:sp>
      <p:sp>
        <p:nvSpPr>
          <p:cNvPr id="17" name="Subtitle 4">
            <a:extLst>
              <a:ext uri="{FF2B5EF4-FFF2-40B4-BE49-F238E27FC236}">
                <a16:creationId xmlns:a16="http://schemas.microsoft.com/office/drawing/2014/main" id="{87F4BB4A-A5C5-4BED-A26A-AD4BAB234E77}"/>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Segoe Script" panose="030B0504020000000003" pitchFamily="66" charset="0"/>
                <a:ea typeface="Cambria Math" panose="02040503050406030204" pitchFamily="18" charset="0"/>
              </a:rPr>
              <a:t>LESSON 34</a:t>
            </a:r>
          </a:p>
        </p:txBody>
      </p:sp>
    </p:spTree>
    <p:extLst>
      <p:ext uri="{BB962C8B-B14F-4D97-AF65-F5344CB8AC3E}">
        <p14:creationId xmlns:p14="http://schemas.microsoft.com/office/powerpoint/2010/main" val="224522743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E3CD55FF-FA5C-40EF-ADA7-81A17191F91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Segoe Script" panose="030B0504020000000003" pitchFamily="66" charset="0"/>
                <a:ea typeface="Cambria Math" panose="02040503050406030204" pitchFamily="18" charset="0"/>
              </a:rPr>
              <a:t>LESSON 34</a:t>
            </a:r>
          </a:p>
        </p:txBody>
      </p:sp>
      <p:sp>
        <p:nvSpPr>
          <p:cNvPr id="2" name="Rectangle 1">
            <a:extLst>
              <a:ext uri="{FF2B5EF4-FFF2-40B4-BE49-F238E27FC236}">
                <a16:creationId xmlns:a16="http://schemas.microsoft.com/office/drawing/2014/main" id="{3DD2E3F6-9E6E-4356-BEBC-1EF2783F4275}"/>
              </a:ext>
            </a:extLst>
          </p:cNvPr>
          <p:cNvSpPr/>
          <p:nvPr/>
        </p:nvSpPr>
        <p:spPr>
          <a:xfrm>
            <a:off x="1351973" y="670872"/>
            <a:ext cx="144783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rPr>
              <a:t>Imitation.</a:t>
            </a:r>
          </a:p>
        </p:txBody>
      </p:sp>
      <p:pic>
        <p:nvPicPr>
          <p:cNvPr id="1028" name="Picture 4" descr="Resultado de imagen para manzana de plastico">
            <a:extLst>
              <a:ext uri="{FF2B5EF4-FFF2-40B4-BE49-F238E27FC236}">
                <a16:creationId xmlns:a16="http://schemas.microsoft.com/office/drawing/2014/main" id="{9EAC94F8-DA79-4807-AF6C-A8C502864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375" y="2706499"/>
            <a:ext cx="2906859" cy="22050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manzana verde">
            <a:extLst>
              <a:ext uri="{FF2B5EF4-FFF2-40B4-BE49-F238E27FC236}">
                <a16:creationId xmlns:a16="http://schemas.microsoft.com/office/drawing/2014/main" id="{6AE59BE4-A6E0-4837-95DA-7952635A12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82" t="4536" r="6119"/>
          <a:stretch/>
        </p:blipFill>
        <p:spPr bwMode="auto">
          <a:xfrm>
            <a:off x="7181850" y="2677923"/>
            <a:ext cx="2894063" cy="21740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4831974-0FFC-410E-9881-EFE456CAD28C}"/>
              </a:ext>
            </a:extLst>
          </p:cNvPr>
          <p:cNvSpPr/>
          <p:nvPr/>
        </p:nvSpPr>
        <p:spPr>
          <a:xfrm>
            <a:off x="9293326" y="4421120"/>
            <a:ext cx="782587"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rPr>
              <a:t>Real</a:t>
            </a:r>
          </a:p>
        </p:txBody>
      </p:sp>
      <p:sp>
        <p:nvSpPr>
          <p:cNvPr id="10" name="Rectangle 9">
            <a:extLst>
              <a:ext uri="{FF2B5EF4-FFF2-40B4-BE49-F238E27FC236}">
                <a16:creationId xmlns:a16="http://schemas.microsoft.com/office/drawing/2014/main" id="{52950E6B-F508-440A-83FC-5A28F7E916BA}"/>
              </a:ext>
            </a:extLst>
          </p:cNvPr>
          <p:cNvSpPr/>
          <p:nvPr/>
        </p:nvSpPr>
        <p:spPr>
          <a:xfrm>
            <a:off x="2212179" y="1527989"/>
            <a:ext cx="7481888" cy="430887"/>
          </a:xfrm>
          <a:prstGeom prst="rect">
            <a:avLst/>
          </a:prstGeom>
        </p:spPr>
        <p:txBody>
          <a:bodyPr wrap="square">
            <a:spAutoFit/>
          </a:bodyPr>
          <a:lstStyle/>
          <a:p>
            <a:pPr algn="ctr"/>
            <a:r>
              <a:rPr lang="en-US" sz="2200" b="1" dirty="0">
                <a:solidFill>
                  <a:schemeClr val="accent4">
                    <a:lumMod val="50000"/>
                  </a:schemeClr>
                </a:solidFill>
                <a:latin typeface="Times New Roman" panose="02020603050405020304" pitchFamily="18" charset="0"/>
                <a:cs typeface="Times New Roman" panose="02020603050405020304" pitchFamily="18" charset="0"/>
              </a:rPr>
              <a:t>What are some examples of things that are just imitations? </a:t>
            </a:r>
          </a:p>
        </p:txBody>
      </p:sp>
      <p:sp>
        <p:nvSpPr>
          <p:cNvPr id="11" name="Rectangle 10">
            <a:extLst>
              <a:ext uri="{FF2B5EF4-FFF2-40B4-BE49-F238E27FC236}">
                <a16:creationId xmlns:a16="http://schemas.microsoft.com/office/drawing/2014/main" id="{A3F78E0D-DF96-4093-A0DA-2A3B4E66729A}"/>
              </a:ext>
            </a:extLst>
          </p:cNvPr>
          <p:cNvSpPr/>
          <p:nvPr/>
        </p:nvSpPr>
        <p:spPr>
          <a:xfrm>
            <a:off x="1347785" y="5443715"/>
            <a:ext cx="9210675" cy="430887"/>
          </a:xfrm>
          <a:prstGeom prst="rect">
            <a:avLst/>
          </a:prstGeom>
        </p:spPr>
        <p:txBody>
          <a:bodyPr wrap="square">
            <a:spAutoFit/>
          </a:bodyPr>
          <a:lstStyle/>
          <a:p>
            <a:pPr algn="ctr"/>
            <a:r>
              <a:rPr lang="en-US" sz="2200" b="1" dirty="0">
                <a:solidFill>
                  <a:schemeClr val="accent4">
                    <a:lumMod val="50000"/>
                  </a:schemeClr>
                </a:solidFill>
                <a:latin typeface="Times New Roman" panose="02020603050405020304" pitchFamily="18" charset="0"/>
                <a:cs typeface="Times New Roman" panose="02020603050405020304" pitchFamily="18" charset="0"/>
              </a:rPr>
              <a:t>Why might it be harmful to mistake an imitation for something that is real?</a:t>
            </a:r>
          </a:p>
        </p:txBody>
      </p:sp>
      <p:sp>
        <p:nvSpPr>
          <p:cNvPr id="5" name="Rectangle 4">
            <a:extLst>
              <a:ext uri="{FF2B5EF4-FFF2-40B4-BE49-F238E27FC236}">
                <a16:creationId xmlns:a16="http://schemas.microsoft.com/office/drawing/2014/main" id="{B3818FE3-215E-4B0E-B98E-D6E98523EC92}"/>
              </a:ext>
            </a:extLst>
          </p:cNvPr>
          <p:cNvSpPr/>
          <p:nvPr/>
        </p:nvSpPr>
        <p:spPr>
          <a:xfrm>
            <a:off x="3014626" y="4562774"/>
            <a:ext cx="1152880" cy="369332"/>
          </a:xfrm>
          <a:prstGeom prst="rect">
            <a:avLst/>
          </a:prstGeom>
        </p:spPr>
        <p:txBody>
          <a:bodyPr wrap="none">
            <a:spAutoFit/>
          </a:bodyPr>
          <a:lstStyle/>
          <a:p>
            <a:r>
              <a:rPr lang="en-US" b="1" dirty="0">
                <a:solidFill>
                  <a:schemeClr val="bg1"/>
                </a:solidFill>
                <a:effectLst>
                  <a:outerShdw blurRad="38100" dist="38100" dir="2700000" algn="tl">
                    <a:srgbClr val="000000">
                      <a:alpha val="43137"/>
                    </a:srgbClr>
                  </a:outerShdw>
                </a:effectLst>
              </a:rPr>
              <a:t>Imitation</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randombar(horizontal)">
                                      <p:cBhvr>
                                        <p:cTn id="12" dur="1250"/>
                                        <p:tgtEl>
                                          <p:spTgt spid="102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12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randombar(horizontal)">
                                      <p:cBhvr>
                                        <p:cTn id="20" dur="1250"/>
                                        <p:tgtEl>
                                          <p:spTgt spid="103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125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CA833D-FFD5-4430-B8D7-D83775AE20C0}"/>
              </a:ext>
            </a:extLst>
          </p:cNvPr>
          <p:cNvSpPr/>
          <p:nvPr/>
        </p:nvSpPr>
        <p:spPr>
          <a:xfrm>
            <a:off x="3557588" y="2133242"/>
            <a:ext cx="4986337" cy="17287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3" name="Subtitle 4">
            <a:extLst>
              <a:ext uri="{FF2B5EF4-FFF2-40B4-BE49-F238E27FC236}">
                <a16:creationId xmlns:a16="http://schemas.microsoft.com/office/drawing/2014/main" id="{270C8262-36EB-44E4-8842-BFBE3FF1EEB0}"/>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Segoe Script" panose="030B0504020000000003" pitchFamily="66" charset="0"/>
                <a:ea typeface="Cambria Math" panose="02040503050406030204" pitchFamily="18" charset="0"/>
              </a:rPr>
              <a:t>LESSON 34</a:t>
            </a:r>
          </a:p>
        </p:txBody>
      </p:sp>
      <p:sp>
        <p:nvSpPr>
          <p:cNvPr id="6" name="Rectangle 5">
            <a:extLst>
              <a:ext uri="{FF2B5EF4-FFF2-40B4-BE49-F238E27FC236}">
                <a16:creationId xmlns:a16="http://schemas.microsoft.com/office/drawing/2014/main" id="{5EC17231-FCB6-400B-B38F-AB9206F7263E}"/>
              </a:ext>
            </a:extLst>
          </p:cNvPr>
          <p:cNvSpPr/>
          <p:nvPr/>
        </p:nvSpPr>
        <p:spPr>
          <a:xfrm>
            <a:off x="4743450" y="2176103"/>
            <a:ext cx="3800475" cy="1754326"/>
          </a:xfrm>
          <a:prstGeom prst="rect">
            <a:avLst/>
          </a:prstGeom>
        </p:spPr>
        <p:txBody>
          <a:bodyPr wrap="square">
            <a:spAutoFit/>
          </a:bodyPr>
          <a:lstStyle/>
          <a:p>
            <a:pPr algn="just"/>
            <a:r>
              <a:rPr lang="en-US" dirty="0">
                <a:solidFill>
                  <a:schemeClr val="bg1"/>
                </a:solidFill>
                <a:latin typeface="Palatino"/>
              </a:rPr>
              <a:t>“The devil is the father of lies, and he is ever anxious to frustrate the work of God by his clever imitations” (“Two Lines of Communication, ”Ensign or Liahona, Nov. 2010, 84).</a:t>
            </a:r>
          </a:p>
        </p:txBody>
      </p:sp>
      <p:pic>
        <p:nvPicPr>
          <p:cNvPr id="15" name="Picture 14">
            <a:extLst>
              <a:ext uri="{FF2B5EF4-FFF2-40B4-BE49-F238E27FC236}">
                <a16:creationId xmlns:a16="http://schemas.microsoft.com/office/drawing/2014/main" id="{0E5B06DB-1BA9-4E7B-88F9-6FF098F5E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4757" y="2219712"/>
            <a:ext cx="1092989" cy="1364877"/>
          </a:xfrm>
          <a:prstGeom prst="rect">
            <a:avLst/>
          </a:prstGeom>
        </p:spPr>
      </p:pic>
      <p:sp>
        <p:nvSpPr>
          <p:cNvPr id="17" name="TextBox 16">
            <a:extLst>
              <a:ext uri="{FF2B5EF4-FFF2-40B4-BE49-F238E27FC236}">
                <a16:creationId xmlns:a16="http://schemas.microsoft.com/office/drawing/2014/main" id="{BFEDD5CA-2EAC-4E50-AFD6-423F9E3D5CC9}"/>
              </a:ext>
            </a:extLst>
          </p:cNvPr>
          <p:cNvSpPr txBox="1"/>
          <p:nvPr/>
        </p:nvSpPr>
        <p:spPr>
          <a:xfrm>
            <a:off x="3683413" y="3615809"/>
            <a:ext cx="1074333" cy="246221"/>
          </a:xfrm>
          <a:prstGeom prst="rect">
            <a:avLst/>
          </a:prstGeom>
          <a:noFill/>
        </p:spPr>
        <p:txBody>
          <a:bodyPr wrap="none" rtlCol="0">
            <a:spAutoFit/>
          </a:bodyPr>
          <a:lstStyle/>
          <a:p>
            <a:pPr algn="ctr"/>
            <a:r>
              <a:rPr lang="en-US" sz="1000" b="1" dirty="0">
                <a:solidFill>
                  <a:schemeClr val="bg1"/>
                </a:solidFill>
                <a:latin typeface="Palatino"/>
              </a:rPr>
              <a:t>Dallin H. Oaks</a:t>
            </a: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4" presetClass="exit" presetSubtype="10" fill="hold" grpId="0" nodeType="withEffect">
                                  <p:stCondLst>
                                    <p:cond delay="0"/>
                                  </p:stCondLst>
                                  <p:childTnLst>
                                    <p:animEffect transition="out" filter="randombar(horizontal)">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14" presetClass="exit" presetSubtype="10" fill="hold" grpId="0" nodeType="withEffect">
                                  <p:stCondLst>
                                    <p:cond delay="0"/>
                                  </p:stCondLst>
                                  <p:childTnLst>
                                    <p:animEffect transition="out" filter="randombar(horizontal)">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ubtitle 4">
            <a:extLst>
              <a:ext uri="{FF2B5EF4-FFF2-40B4-BE49-F238E27FC236}">
                <a16:creationId xmlns:a16="http://schemas.microsoft.com/office/drawing/2014/main" id="{9CA1025B-EAFB-46A0-91F5-C2158D3157A8}"/>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Segoe Script" panose="030B0504020000000003" pitchFamily="66" charset="0"/>
                <a:ea typeface="Cambria Math" panose="02040503050406030204" pitchFamily="18" charset="0"/>
              </a:rPr>
              <a:t>LESSON 34</a:t>
            </a:r>
          </a:p>
        </p:txBody>
      </p:sp>
      <p:sp>
        <p:nvSpPr>
          <p:cNvPr id="13" name="Rectangle 12">
            <a:extLst>
              <a:ext uri="{FF2B5EF4-FFF2-40B4-BE49-F238E27FC236}">
                <a16:creationId xmlns:a16="http://schemas.microsoft.com/office/drawing/2014/main" id="{8DFA85A4-728F-4B5B-AF08-F675A4CC9C14}"/>
              </a:ext>
            </a:extLst>
          </p:cNvPr>
          <p:cNvSpPr/>
          <p:nvPr/>
        </p:nvSpPr>
        <p:spPr>
          <a:xfrm>
            <a:off x="3164436" y="855522"/>
            <a:ext cx="5434501" cy="430887"/>
          </a:xfrm>
          <a:prstGeom prst="rect">
            <a:avLst/>
          </a:prstGeom>
        </p:spPr>
        <p:txBody>
          <a:bodyPr wrap="none">
            <a:spAutoFit/>
          </a:bodyPr>
          <a:lstStyle/>
          <a:p>
            <a:pPr algn="ctr"/>
            <a:r>
              <a:rPr lang="en-US" sz="2200" b="1" dirty="0">
                <a:solidFill>
                  <a:schemeClr val="bg2">
                    <a:lumMod val="75000"/>
                  </a:schemeClr>
                </a:solidFill>
                <a:latin typeface="Palatino"/>
              </a:rPr>
              <a:t>Introduction Doctrine and Covenants 28 </a:t>
            </a:r>
          </a:p>
        </p:txBody>
      </p:sp>
      <p:sp>
        <p:nvSpPr>
          <p:cNvPr id="2" name="Rectangle 1">
            <a:extLst>
              <a:ext uri="{FF2B5EF4-FFF2-40B4-BE49-F238E27FC236}">
                <a16:creationId xmlns:a16="http://schemas.microsoft.com/office/drawing/2014/main" id="{97670723-FD94-4C3B-8061-DD9AB0408756}"/>
              </a:ext>
            </a:extLst>
          </p:cNvPr>
          <p:cNvSpPr/>
          <p:nvPr/>
        </p:nvSpPr>
        <p:spPr>
          <a:xfrm>
            <a:off x="2833687" y="1286409"/>
            <a:ext cx="6096000" cy="2862322"/>
          </a:xfrm>
          <a:prstGeom prst="rect">
            <a:avLst/>
          </a:prstGeom>
        </p:spPr>
        <p:txBody>
          <a:bodyPr>
            <a:spAutoFit/>
          </a:bodyPr>
          <a:lstStyle/>
          <a:p>
            <a:pPr algn="just"/>
            <a:r>
              <a:rPr lang="en-US" dirty="0">
                <a:solidFill>
                  <a:schemeClr val="bg1"/>
                </a:solidFill>
                <a:latin typeface="Open Sans"/>
              </a:rPr>
              <a:t>Revelation given through Joseph Smith the Prophet to Oliver Cowdery, at Fayette, New York, September 1830. Hiram Page, a member of the Church, had a certain stone and professed to be receiving revelations by its aid concerning the upbuilding of Zion and the order of the Church. Several members had been deceived by these claims, and even Oliver Cowdery was wrongly influenced thereby. Just prior to an appointed conference, the Prophet inquired earnestly of the Lord concerning the matter, and this revelation followed.</a:t>
            </a:r>
            <a:endParaRPr lang="en-US" dirty="0">
              <a:solidFill>
                <a:schemeClr val="bg1"/>
              </a:solidFill>
            </a:endParaRPr>
          </a:p>
        </p:txBody>
      </p:sp>
      <p:sp>
        <p:nvSpPr>
          <p:cNvPr id="3" name="Rectangle 2">
            <a:extLst>
              <a:ext uri="{FF2B5EF4-FFF2-40B4-BE49-F238E27FC236}">
                <a16:creationId xmlns:a16="http://schemas.microsoft.com/office/drawing/2014/main" id="{07E499A6-E96F-48E8-8C63-2C71D65C55AD}"/>
              </a:ext>
            </a:extLst>
          </p:cNvPr>
          <p:cNvSpPr/>
          <p:nvPr/>
        </p:nvSpPr>
        <p:spPr>
          <a:xfrm>
            <a:off x="2269331" y="4364174"/>
            <a:ext cx="7653338" cy="430887"/>
          </a:xfrm>
          <a:prstGeom prst="rect">
            <a:avLst/>
          </a:prstGeom>
        </p:spPr>
        <p:txBody>
          <a:bodyPr wrap="square">
            <a:spAutoFit/>
          </a:bodyPr>
          <a:lstStyle/>
          <a:p>
            <a:pPr algn="ctr"/>
            <a:r>
              <a:rPr lang="en-US" sz="2200" b="1" dirty="0">
                <a:solidFill>
                  <a:schemeClr val="accent4">
                    <a:lumMod val="50000"/>
                  </a:schemeClr>
                </a:solidFill>
                <a:latin typeface="Times New Roman" panose="02020603050405020304" pitchFamily="18" charset="0"/>
                <a:cs typeface="Times New Roman" panose="02020603050405020304" pitchFamily="18" charset="0"/>
              </a:rPr>
              <a:t>What imitation did Satan use to deceive Church members?</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751CD20-4828-492E-81C9-7B609043BBBB}"/>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Segoe Script" panose="030B0504020000000003" pitchFamily="66" charset="0"/>
                <a:ea typeface="Cambria Math" panose="02040503050406030204" pitchFamily="18" charset="0"/>
              </a:rPr>
              <a:t>LESSON 34</a:t>
            </a:r>
          </a:p>
        </p:txBody>
      </p:sp>
      <p:sp>
        <p:nvSpPr>
          <p:cNvPr id="8" name="Rectangle 7">
            <a:extLst>
              <a:ext uri="{FF2B5EF4-FFF2-40B4-BE49-F238E27FC236}">
                <a16:creationId xmlns:a16="http://schemas.microsoft.com/office/drawing/2014/main" id="{14DAF09B-6819-4266-805E-B98BDE93DDEB}"/>
              </a:ext>
            </a:extLst>
          </p:cNvPr>
          <p:cNvSpPr/>
          <p:nvPr/>
        </p:nvSpPr>
        <p:spPr>
          <a:xfrm>
            <a:off x="3792814" y="855522"/>
            <a:ext cx="4177747" cy="430887"/>
          </a:xfrm>
          <a:prstGeom prst="rect">
            <a:avLst/>
          </a:prstGeom>
        </p:spPr>
        <p:txBody>
          <a:bodyPr wrap="none">
            <a:spAutoFit/>
          </a:bodyPr>
          <a:lstStyle/>
          <a:p>
            <a:pPr algn="ctr"/>
            <a:r>
              <a:rPr lang="en-US" sz="2200" b="1" dirty="0">
                <a:solidFill>
                  <a:schemeClr val="bg2">
                    <a:lumMod val="75000"/>
                  </a:schemeClr>
                </a:solidFill>
                <a:latin typeface="Palatino"/>
              </a:rPr>
              <a:t>Doctrine and Covenants 28:1-4 </a:t>
            </a:r>
          </a:p>
        </p:txBody>
      </p:sp>
      <p:sp>
        <p:nvSpPr>
          <p:cNvPr id="4" name="Rectangle 3">
            <a:extLst>
              <a:ext uri="{FF2B5EF4-FFF2-40B4-BE49-F238E27FC236}">
                <a16:creationId xmlns:a16="http://schemas.microsoft.com/office/drawing/2014/main" id="{005A9C3A-6CBC-43AD-8EF3-DB904D1DE093}"/>
              </a:ext>
            </a:extLst>
          </p:cNvPr>
          <p:cNvSpPr/>
          <p:nvPr/>
        </p:nvSpPr>
        <p:spPr>
          <a:xfrm>
            <a:off x="2435381" y="1286409"/>
            <a:ext cx="7321238" cy="3693319"/>
          </a:xfrm>
          <a:prstGeom prst="rect">
            <a:avLst/>
          </a:prstGeom>
        </p:spPr>
        <p:txBody>
          <a:bodyPr wrap="square">
            <a:spAutoFit/>
          </a:bodyPr>
          <a:lstStyle/>
          <a:p>
            <a:pPr algn="just" fontAlgn="base"/>
            <a:r>
              <a:rPr lang="en-US" b="1" dirty="0">
                <a:solidFill>
                  <a:schemeClr val="bg1"/>
                </a:solidFill>
                <a:latin typeface="Palatino"/>
              </a:rPr>
              <a:t>1 </a:t>
            </a:r>
            <a:r>
              <a:rPr lang="en-US" dirty="0">
                <a:solidFill>
                  <a:schemeClr val="bg1"/>
                </a:solidFill>
                <a:latin typeface="Palatino"/>
              </a:rPr>
              <a:t>Behold, I say unto thee, Oliver, that it shall be given unto thee that thou shalt be heard by the church in all things whatsoever thou shalt teach them by the Comforter, concerning the revelations and commandments which I have given.</a:t>
            </a:r>
          </a:p>
          <a:p>
            <a:pPr algn="just" fontAlgn="base"/>
            <a:r>
              <a:rPr lang="en-US" b="1" dirty="0">
                <a:solidFill>
                  <a:schemeClr val="bg1"/>
                </a:solidFill>
                <a:latin typeface="Palatino"/>
              </a:rPr>
              <a:t>2 </a:t>
            </a:r>
            <a:r>
              <a:rPr lang="en-US" dirty="0">
                <a:solidFill>
                  <a:schemeClr val="bg1"/>
                </a:solidFill>
                <a:latin typeface="Palatino"/>
              </a:rPr>
              <a:t>But, behold, verily, verily, I say unto thee, no one shall be appointed to receive commandments and revelations in this church excepting my servant Joseph Smith, Jun., for he receiveth them even as Moses.</a:t>
            </a:r>
          </a:p>
          <a:p>
            <a:pPr algn="just" fontAlgn="base"/>
            <a:r>
              <a:rPr lang="en-US" b="1" dirty="0">
                <a:solidFill>
                  <a:schemeClr val="bg1"/>
                </a:solidFill>
                <a:latin typeface="Palatino"/>
              </a:rPr>
              <a:t>3 </a:t>
            </a:r>
            <a:r>
              <a:rPr lang="en-US" dirty="0">
                <a:solidFill>
                  <a:schemeClr val="bg1"/>
                </a:solidFill>
                <a:latin typeface="Palatino"/>
              </a:rPr>
              <a:t>And thou shalt be obedient unto the things which I shall give unto him, even as Aaron, to declare faithfully the commandments and the revelations, with power and authority unto the church.</a:t>
            </a:r>
          </a:p>
          <a:p>
            <a:pPr algn="just" fontAlgn="base"/>
            <a:r>
              <a:rPr lang="en-US" b="1" dirty="0">
                <a:solidFill>
                  <a:schemeClr val="bg1"/>
                </a:solidFill>
                <a:latin typeface="Palatino"/>
              </a:rPr>
              <a:t>4 </a:t>
            </a:r>
            <a:r>
              <a:rPr lang="en-US" dirty="0">
                <a:solidFill>
                  <a:schemeClr val="bg1"/>
                </a:solidFill>
                <a:latin typeface="Palatino"/>
              </a:rPr>
              <a:t>And if thou art led at any time by the Comforter to speak or teach, or at all times by the way of commandment unto the church, thou mayest do it.</a:t>
            </a:r>
            <a:endParaRPr lang="en-US" b="0" i="0" dirty="0">
              <a:solidFill>
                <a:schemeClr val="bg1"/>
              </a:solidFill>
              <a:effectLst/>
              <a:latin typeface="Palatino"/>
            </a:endParaRP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2DB4020-3A60-4384-B240-010083FFA27B}"/>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Segoe Script" panose="030B0504020000000003" pitchFamily="66" charset="0"/>
                <a:ea typeface="Cambria Math" panose="02040503050406030204" pitchFamily="18" charset="0"/>
              </a:rPr>
              <a:t>LESSON 34</a:t>
            </a:r>
          </a:p>
        </p:txBody>
      </p:sp>
      <p:sp>
        <p:nvSpPr>
          <p:cNvPr id="2" name="Rectangle 1">
            <a:extLst>
              <a:ext uri="{FF2B5EF4-FFF2-40B4-BE49-F238E27FC236}">
                <a16:creationId xmlns:a16="http://schemas.microsoft.com/office/drawing/2014/main" id="{938A14BD-4CCF-4D4A-97AE-1CE5BBB5B575}"/>
              </a:ext>
            </a:extLst>
          </p:cNvPr>
          <p:cNvSpPr/>
          <p:nvPr/>
        </p:nvSpPr>
        <p:spPr>
          <a:xfrm>
            <a:off x="1067990" y="881554"/>
            <a:ext cx="9315450" cy="430887"/>
          </a:xfrm>
          <a:prstGeom prst="rect">
            <a:avLst/>
          </a:prstGeom>
        </p:spPr>
        <p:txBody>
          <a:bodyPr wrap="square">
            <a:spAutoFit/>
          </a:bodyPr>
          <a:lstStyle/>
          <a:p>
            <a:r>
              <a:rPr lang="en-US" sz="2200" b="1" dirty="0">
                <a:solidFill>
                  <a:schemeClr val="accent4">
                    <a:lumMod val="50000"/>
                  </a:schemeClr>
                </a:solidFill>
                <a:latin typeface="Times New Roman" panose="02020603050405020304" pitchFamily="18" charset="0"/>
                <a:cs typeface="Times New Roman" panose="02020603050405020304" pitchFamily="18" charset="0"/>
              </a:rPr>
              <a:t>How were Oliver Cowdery’s responsibilities different from Joseph Smith’s?</a:t>
            </a:r>
          </a:p>
        </p:txBody>
      </p:sp>
      <p:sp>
        <p:nvSpPr>
          <p:cNvPr id="3" name="Rectangle 2">
            <a:extLst>
              <a:ext uri="{FF2B5EF4-FFF2-40B4-BE49-F238E27FC236}">
                <a16:creationId xmlns:a16="http://schemas.microsoft.com/office/drawing/2014/main" id="{9C5D6189-C1BF-485C-8933-B8F3CFFF39BB}"/>
              </a:ext>
            </a:extLst>
          </p:cNvPr>
          <p:cNvSpPr/>
          <p:nvPr/>
        </p:nvSpPr>
        <p:spPr>
          <a:xfrm>
            <a:off x="1067989" y="1681207"/>
            <a:ext cx="9315449" cy="769441"/>
          </a:xfrm>
          <a:prstGeom prst="rect">
            <a:avLst/>
          </a:prstGeom>
        </p:spPr>
        <p:txBody>
          <a:bodyPr wrap="square">
            <a:spAutoFit/>
          </a:bodyPr>
          <a:lstStyle/>
          <a:p>
            <a:pPr algn="just"/>
            <a:r>
              <a:rPr lang="en-US" sz="2200" b="1" dirty="0">
                <a:solidFill>
                  <a:schemeClr val="accent4">
                    <a:lumMod val="50000"/>
                  </a:schemeClr>
                </a:solidFill>
                <a:latin typeface="Times New Roman" panose="02020603050405020304" pitchFamily="18" charset="0"/>
                <a:cs typeface="Times New Roman" panose="02020603050405020304" pitchFamily="18" charset="0"/>
              </a:rPr>
              <a:t>What important truth about the President of the Church can we learn from Doctrine and Covenants 28:2?</a:t>
            </a:r>
          </a:p>
        </p:txBody>
      </p:sp>
      <p:sp>
        <p:nvSpPr>
          <p:cNvPr id="4" name="Rectangle 3">
            <a:extLst>
              <a:ext uri="{FF2B5EF4-FFF2-40B4-BE49-F238E27FC236}">
                <a16:creationId xmlns:a16="http://schemas.microsoft.com/office/drawing/2014/main" id="{1E46C86D-7313-43CA-AB2F-FDE0D99939A6}"/>
              </a:ext>
            </a:extLst>
          </p:cNvPr>
          <p:cNvSpPr/>
          <p:nvPr/>
        </p:nvSpPr>
        <p:spPr>
          <a:xfrm>
            <a:off x="1067989" y="2872116"/>
            <a:ext cx="9204724" cy="707886"/>
          </a:xfrm>
          <a:prstGeom prst="rect">
            <a:avLst/>
          </a:prstGeom>
        </p:spPr>
        <p:txBody>
          <a:bodyPr wrap="square">
            <a:spAutoFit/>
          </a:bodyPr>
          <a:lstStyle/>
          <a:p>
            <a:r>
              <a:rPr lang="en-US" sz="2000" b="1" dirty="0">
                <a:solidFill>
                  <a:schemeClr val="bg1"/>
                </a:solidFill>
                <a:latin typeface="Palatino"/>
              </a:rPr>
              <a:t>The President of the Church is the only person who can receive revelation for the whole Church.</a:t>
            </a:r>
          </a:p>
        </p:txBody>
      </p:sp>
      <p:sp>
        <p:nvSpPr>
          <p:cNvPr id="9" name="Rectangle 8">
            <a:extLst>
              <a:ext uri="{FF2B5EF4-FFF2-40B4-BE49-F238E27FC236}">
                <a16:creationId xmlns:a16="http://schemas.microsoft.com/office/drawing/2014/main" id="{5F4FBC35-B83B-4BEF-9A7C-B0045E5D9A54}"/>
              </a:ext>
            </a:extLst>
          </p:cNvPr>
          <p:cNvSpPr/>
          <p:nvPr/>
        </p:nvSpPr>
        <p:spPr>
          <a:xfrm>
            <a:off x="1067989" y="4001470"/>
            <a:ext cx="8574881" cy="430887"/>
          </a:xfrm>
          <a:prstGeom prst="rect">
            <a:avLst/>
          </a:prstGeom>
        </p:spPr>
        <p:txBody>
          <a:bodyPr wrap="square">
            <a:spAutoFit/>
          </a:bodyPr>
          <a:lstStyle/>
          <a:p>
            <a:r>
              <a:rPr lang="en-US" sz="2200" b="1" dirty="0">
                <a:solidFill>
                  <a:schemeClr val="accent4">
                    <a:lumMod val="50000"/>
                  </a:schemeClr>
                </a:solidFill>
                <a:latin typeface="Times New Roman" panose="02020603050405020304" pitchFamily="18" charset="0"/>
                <a:cs typeface="Times New Roman" panose="02020603050405020304" pitchFamily="18" charset="0"/>
              </a:rPr>
              <a:t>How can our knowledge of this truth help us avoid being deceived?</a:t>
            </a:r>
          </a:p>
        </p:txBody>
      </p:sp>
    </p:spTree>
    <p:extLst>
      <p:ext uri="{BB962C8B-B14F-4D97-AF65-F5344CB8AC3E}">
        <p14:creationId xmlns:p14="http://schemas.microsoft.com/office/powerpoint/2010/main" val="419080376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500" fill="hold"/>
                                        <p:tgtEl>
                                          <p:spTgt spid="4"/>
                                        </p:tgtEl>
                                        <p:attrNameLst>
                                          <p:attrName>ppt_w</p:attrName>
                                        </p:attrNameLst>
                                      </p:cBhvr>
                                      <p:tavLst>
                                        <p:tav tm="0">
                                          <p:val>
                                            <p:fltVal val="0"/>
                                          </p:val>
                                        </p:tav>
                                        <p:tav tm="100000">
                                          <p:val>
                                            <p:strVal val="#ppt_w"/>
                                          </p:val>
                                        </p:tav>
                                      </p:tavLst>
                                    </p:anim>
                                    <p:anim calcmode="lin" valueType="num">
                                      <p:cBhvr>
                                        <p:cTn id="13" dur="1500" fill="hold"/>
                                        <p:tgtEl>
                                          <p:spTgt spid="4"/>
                                        </p:tgtEl>
                                        <p:attrNameLst>
                                          <p:attrName>ppt_h</p:attrName>
                                        </p:attrNameLst>
                                      </p:cBhvr>
                                      <p:tavLst>
                                        <p:tav tm="0">
                                          <p:val>
                                            <p:fltVal val="0"/>
                                          </p:val>
                                        </p:tav>
                                        <p:tav tm="100000">
                                          <p:val>
                                            <p:strVal val="#ppt_h"/>
                                          </p:val>
                                        </p:tav>
                                      </p:tavLst>
                                    </p:anim>
                                    <p:animEffect transition="in" filter="fade">
                                      <p:cBhvr>
                                        <p:cTn id="14" dur="1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2E7AA6-84FD-46FD-B735-01BF5EF613DC}"/>
              </a:ext>
            </a:extLst>
          </p:cNvPr>
          <p:cNvSpPr/>
          <p:nvPr/>
        </p:nvSpPr>
        <p:spPr>
          <a:xfrm>
            <a:off x="1528763" y="1414463"/>
            <a:ext cx="8943975" cy="412908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Subtitle 4">
            <a:extLst>
              <a:ext uri="{FF2B5EF4-FFF2-40B4-BE49-F238E27FC236}">
                <a16:creationId xmlns:a16="http://schemas.microsoft.com/office/drawing/2014/main" id="{C0F2CD71-C0FF-4A02-8920-991A96F35330}"/>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Segoe Script" panose="030B0504020000000003" pitchFamily="66" charset="0"/>
                <a:ea typeface="Cambria Math" panose="02040503050406030204" pitchFamily="18" charset="0"/>
              </a:rPr>
              <a:t>LESSON 34</a:t>
            </a:r>
          </a:p>
        </p:txBody>
      </p:sp>
      <p:sp>
        <p:nvSpPr>
          <p:cNvPr id="3" name="Rectangle 2">
            <a:extLst>
              <a:ext uri="{FF2B5EF4-FFF2-40B4-BE49-F238E27FC236}">
                <a16:creationId xmlns:a16="http://schemas.microsoft.com/office/drawing/2014/main" id="{7E110408-FC79-457D-AC10-A9A41EEF8C0C}"/>
              </a:ext>
            </a:extLst>
          </p:cNvPr>
          <p:cNvSpPr/>
          <p:nvPr/>
        </p:nvSpPr>
        <p:spPr>
          <a:xfrm>
            <a:off x="1763209" y="1536174"/>
            <a:ext cx="8510588" cy="3785652"/>
          </a:xfrm>
          <a:prstGeom prst="rect">
            <a:avLst/>
          </a:prstGeom>
        </p:spPr>
        <p:txBody>
          <a:bodyPr wrap="square">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Joseph Smith was living in Harmony, Pennsylvania, when he received a letter from Oliver Cowdery, who was in Fayette, New York, about 100 miles (160 kilometers) away. Oliver said he had discovered an error in the revelation we now call Doctrine and Covenants 20. Oliver wrote: “I command you in the name of God to erase those words.” Joseph traveled to Fayette and learned that the Whitmer family agreed with Oliver about the supposed error in the revelation. Joseph wrote, “It was not without both labor and perseverance that I could prevail with any of them to reason calmly on the subject.” Eventually, the Prophet “succeeded in bringing not only the Whitmer family, but … Oliver Cowdery also to acknowledge that they had been in error” (Histories, Volume 1: 1832–1844,vol. 1 of the Histories series of The Joseph Smith Papers[2012], 426; see also pages 424–25).</a:t>
            </a:r>
          </a:p>
        </p:txBody>
      </p:sp>
    </p:spTree>
    <p:extLst>
      <p:ext uri="{BB962C8B-B14F-4D97-AF65-F5344CB8AC3E}">
        <p14:creationId xmlns:p14="http://schemas.microsoft.com/office/powerpoint/2010/main" val="10504107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1029</Words>
  <Application>Microsoft Office PowerPoint</Application>
  <PresentationFormat>Widescreen</PresentationFormat>
  <Paragraphs>86</Paragraphs>
  <Slides>18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MingLiU_HKSCS-ExtB</vt:lpstr>
      <vt:lpstr>Arial</vt:lpstr>
      <vt:lpstr>Bahnschrift Light</vt:lpstr>
      <vt:lpstr>Bahnschrift SemiLight SemiConde</vt:lpstr>
      <vt:lpstr>Calibri</vt:lpstr>
      <vt:lpstr>Cambria Math</vt:lpstr>
      <vt:lpstr>Century Gothic</vt:lpstr>
      <vt:lpstr>Open Sans</vt:lpstr>
      <vt:lpstr>Palatino</vt:lpstr>
      <vt:lpstr>Segoe Script</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1163</cp:revision>
  <dcterms:created xsi:type="dcterms:W3CDTF">2018-08-29T04:26:39Z</dcterms:created>
  <dcterms:modified xsi:type="dcterms:W3CDTF">2018-09-19T06:46:32Z</dcterms:modified>
</cp:coreProperties>
</file>