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25"/>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3399"/>
    <a:srgbClr val="CC0000"/>
    <a:srgbClr val="FFFFFF"/>
    <a:srgbClr val="E6E6E6"/>
    <a:srgbClr val="F2D8D7"/>
    <a:srgbClr val="13BD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71" d="100"/>
          <a:sy n="71"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rgbClr val="C00000"/>
                </a:solidFill>
                <a:latin typeface="Sylfaen" panose="010A0502050306030303" pitchFamily="18" charset="0"/>
                <a:ea typeface="MingLiU_HKSCS-ExtB" panose="02020500000000000000" pitchFamily="18" charset="-120"/>
                <a:cs typeface="MV Boli" panose="0200050003020009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0">
              <a:schemeClr val="accent2">
                <a:lumMod val="0"/>
                <a:lumOff val="100000"/>
              </a:schemeClr>
            </a:gs>
            <a:gs pos="36000">
              <a:schemeClr val="accent2">
                <a:lumMod val="100000"/>
              </a:schemeClr>
            </a:gs>
          </a:gsLst>
          <a:lin ang="27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3" name="Rectangle 2">
            <a:extLst>
              <a:ext uri="{FF2B5EF4-FFF2-40B4-BE49-F238E27FC236}">
                <a16:creationId xmlns:a16="http://schemas.microsoft.com/office/drawing/2014/main" id="{6768BF39-D799-4213-8C4E-6398CBCABC1B}"/>
              </a:ext>
            </a:extLst>
          </p:cNvPr>
          <p:cNvSpPr/>
          <p:nvPr/>
        </p:nvSpPr>
        <p:spPr>
          <a:xfrm>
            <a:off x="2246243" y="1613118"/>
            <a:ext cx="7699513" cy="1815882"/>
          </a:xfrm>
          <a:prstGeom prst="rect">
            <a:avLst/>
          </a:prstGeom>
        </p:spPr>
        <p:txBody>
          <a:bodyPr wrap="square">
            <a:spAutoFit/>
          </a:bodyPr>
          <a:lstStyle/>
          <a:p>
            <a:pPr algn="just" fontAlgn="base"/>
            <a:r>
              <a:rPr lang="en-US" sz="1600" b="1" dirty="0">
                <a:solidFill>
                  <a:schemeClr val="bg1"/>
                </a:solidFill>
                <a:latin typeface="Palatino"/>
              </a:rPr>
              <a:t>12 </a:t>
            </a:r>
            <a:r>
              <a:rPr lang="en-US" sz="1600" dirty="0">
                <a:solidFill>
                  <a:schemeClr val="bg1"/>
                </a:solidFill>
                <a:latin typeface="Palatino"/>
              </a:rPr>
              <a:t>And also with Peter, and James, and John, whom I have sent unto you, by whom I have ordained you and confirmed you to be apostles, and especial witnesses of my name, and bear the keys of your ministry and of the same things which I revealed unto them;</a:t>
            </a:r>
          </a:p>
          <a:p>
            <a:pPr algn="just" fontAlgn="base"/>
            <a:r>
              <a:rPr lang="en-US" sz="1600" b="1" dirty="0">
                <a:solidFill>
                  <a:schemeClr val="bg1"/>
                </a:solidFill>
                <a:latin typeface="Palatino"/>
              </a:rPr>
              <a:t>13 </a:t>
            </a:r>
            <a:r>
              <a:rPr lang="en-US" sz="1600" dirty="0">
                <a:solidFill>
                  <a:schemeClr val="bg1"/>
                </a:solidFill>
                <a:latin typeface="Palatino"/>
              </a:rPr>
              <a:t>Unto whom I have committed the keys of my kingdom, and a dispensation of the gospel for the last times; and for the fulness of times, in the which I will gather together in one all things, both which are in heaven, and which are on earth;</a:t>
            </a:r>
            <a:endParaRPr lang="en-US" sz="1600" b="0" i="0" dirty="0">
              <a:solidFill>
                <a:schemeClr val="bg1"/>
              </a:solidFill>
              <a:effectLst/>
              <a:latin typeface="Palatino"/>
            </a:endParaRPr>
          </a:p>
        </p:txBody>
      </p:sp>
      <p:sp>
        <p:nvSpPr>
          <p:cNvPr id="11" name="Rectangle 10">
            <a:extLst>
              <a:ext uri="{FF2B5EF4-FFF2-40B4-BE49-F238E27FC236}">
                <a16:creationId xmlns:a16="http://schemas.microsoft.com/office/drawing/2014/main" id="{BEA302C2-ED43-4934-B8A8-072EF590023C}"/>
              </a:ext>
            </a:extLst>
          </p:cNvPr>
          <p:cNvSpPr/>
          <p:nvPr/>
        </p:nvSpPr>
        <p:spPr>
          <a:xfrm>
            <a:off x="3830795" y="1052934"/>
            <a:ext cx="4530407" cy="430887"/>
          </a:xfrm>
          <a:prstGeom prst="rect">
            <a:avLst/>
          </a:prstGeom>
        </p:spPr>
        <p:txBody>
          <a:bodyPr wrap="none">
            <a:spAutoFit/>
          </a:bodyPr>
          <a:lstStyle/>
          <a:p>
            <a:r>
              <a:rPr lang="en-US" sz="2200" b="1" dirty="0">
                <a:solidFill>
                  <a:schemeClr val="accent1">
                    <a:lumMod val="75000"/>
                  </a:schemeClr>
                </a:solidFill>
                <a:latin typeface="Palatino"/>
              </a:rPr>
              <a:t>Doctrine and Covenants 27:12-13. </a:t>
            </a:r>
          </a:p>
        </p:txBody>
      </p:sp>
      <p:sp>
        <p:nvSpPr>
          <p:cNvPr id="4" name="Rectangle 3">
            <a:extLst>
              <a:ext uri="{FF2B5EF4-FFF2-40B4-BE49-F238E27FC236}">
                <a16:creationId xmlns:a16="http://schemas.microsoft.com/office/drawing/2014/main" id="{12BB11CE-3F5D-4D45-9E13-6BAD6ECFED95}"/>
              </a:ext>
            </a:extLst>
          </p:cNvPr>
          <p:cNvSpPr/>
          <p:nvPr/>
        </p:nvSpPr>
        <p:spPr>
          <a:xfrm>
            <a:off x="2179979" y="3631993"/>
            <a:ext cx="7832033" cy="369332"/>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What keys did the Lord commit, or give, to the Prophet Joseph Smith?</a:t>
            </a:r>
          </a:p>
        </p:txBody>
      </p:sp>
      <p:sp>
        <p:nvSpPr>
          <p:cNvPr id="6" name="Rectangle 5">
            <a:extLst>
              <a:ext uri="{FF2B5EF4-FFF2-40B4-BE49-F238E27FC236}">
                <a16:creationId xmlns:a16="http://schemas.microsoft.com/office/drawing/2014/main" id="{A2FF4FD6-2291-4BCF-B55F-A9B4349144CA}"/>
              </a:ext>
            </a:extLst>
          </p:cNvPr>
          <p:cNvSpPr/>
          <p:nvPr/>
        </p:nvSpPr>
        <p:spPr>
          <a:xfrm>
            <a:off x="3559082" y="4055167"/>
            <a:ext cx="5056256" cy="369332"/>
          </a:xfrm>
          <a:prstGeom prst="rect">
            <a:avLst/>
          </a:prstGeom>
        </p:spPr>
        <p:txBody>
          <a:bodyPr wrap="none">
            <a:spAutoFit/>
          </a:bodyPr>
          <a:lstStyle/>
          <a:p>
            <a:r>
              <a:rPr lang="en-US" b="1" dirty="0">
                <a:solidFill>
                  <a:schemeClr val="bg1"/>
                </a:solidFill>
                <a:latin typeface="Palatino"/>
              </a:rPr>
              <a:t>Joseph Smith and keys of the Lord’s kingdom.</a:t>
            </a:r>
          </a:p>
        </p:txBody>
      </p:sp>
      <p:sp>
        <p:nvSpPr>
          <p:cNvPr id="18" name="Rectangle 17">
            <a:extLst>
              <a:ext uri="{FF2B5EF4-FFF2-40B4-BE49-F238E27FC236}">
                <a16:creationId xmlns:a16="http://schemas.microsoft.com/office/drawing/2014/main" id="{CC8900D7-C938-4307-BE80-7D0C0F645AA0}"/>
              </a:ext>
            </a:extLst>
          </p:cNvPr>
          <p:cNvSpPr/>
          <p:nvPr/>
        </p:nvSpPr>
        <p:spPr>
          <a:xfrm>
            <a:off x="2246241" y="1612199"/>
            <a:ext cx="7699513" cy="1815882"/>
          </a:xfrm>
          <a:prstGeom prst="rect">
            <a:avLst/>
          </a:prstGeom>
        </p:spPr>
        <p:txBody>
          <a:bodyPr wrap="square">
            <a:spAutoFit/>
          </a:bodyPr>
          <a:lstStyle/>
          <a:p>
            <a:pPr algn="just" fontAlgn="base"/>
            <a:r>
              <a:rPr lang="en-US" sz="1600" b="1" dirty="0">
                <a:solidFill>
                  <a:schemeClr val="bg1"/>
                </a:solidFill>
                <a:latin typeface="Palatino"/>
              </a:rPr>
              <a:t>12 </a:t>
            </a:r>
            <a:r>
              <a:rPr lang="en-US" sz="1600" dirty="0">
                <a:solidFill>
                  <a:schemeClr val="bg1"/>
                </a:solidFill>
                <a:latin typeface="Palatino"/>
              </a:rPr>
              <a:t>And also with Peter, and James, and John, whom I have sent unto you, by whom I have ordained you and confirmed you to be apostles, and especial witnesses of my name, and bear the keys of your ministry and of the same things which I revealed unto them;</a:t>
            </a:r>
          </a:p>
          <a:p>
            <a:pPr algn="just" fontAlgn="base"/>
            <a:r>
              <a:rPr lang="en-US" sz="1600" b="1" dirty="0">
                <a:solidFill>
                  <a:schemeClr val="bg1"/>
                </a:solidFill>
                <a:latin typeface="Palatino"/>
              </a:rPr>
              <a:t>13 </a:t>
            </a:r>
            <a:r>
              <a:rPr lang="en-US" sz="1600" dirty="0">
                <a:solidFill>
                  <a:schemeClr val="bg1"/>
                </a:solidFill>
                <a:latin typeface="Palatino"/>
              </a:rPr>
              <a:t>Unto whom I have committed the keys of my kingdom, and a </a:t>
            </a:r>
            <a:r>
              <a:rPr lang="en-US" sz="1600" dirty="0">
                <a:solidFill>
                  <a:srgbClr val="FFFF00"/>
                </a:solidFill>
                <a:latin typeface="Palatino"/>
              </a:rPr>
              <a:t>dispensation of the gospel for the last times; and for the fulness of times</a:t>
            </a:r>
            <a:r>
              <a:rPr lang="en-US" sz="1600" dirty="0">
                <a:solidFill>
                  <a:schemeClr val="bg1"/>
                </a:solidFill>
                <a:latin typeface="Palatino"/>
              </a:rPr>
              <a:t>, in the which I will gather together in one all things, both which are in heaven, and which are on earth;</a:t>
            </a:r>
            <a:endParaRPr lang="en-US" sz="1600" b="0" i="0" dirty="0">
              <a:solidFill>
                <a:schemeClr val="bg1"/>
              </a:solidFill>
              <a:effectLst/>
              <a:latin typeface="Palatino"/>
            </a:endParaRPr>
          </a:p>
        </p:txBody>
      </p:sp>
      <p:sp>
        <p:nvSpPr>
          <p:cNvPr id="10" name="Rectangle 9">
            <a:extLst>
              <a:ext uri="{FF2B5EF4-FFF2-40B4-BE49-F238E27FC236}">
                <a16:creationId xmlns:a16="http://schemas.microsoft.com/office/drawing/2014/main" id="{C2B898C5-8DDC-485F-8E29-5B218556F006}"/>
              </a:ext>
            </a:extLst>
          </p:cNvPr>
          <p:cNvSpPr/>
          <p:nvPr/>
        </p:nvSpPr>
        <p:spPr>
          <a:xfrm>
            <a:off x="1499313" y="4804116"/>
            <a:ext cx="9193373" cy="369332"/>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What does the Lord say He will do during the dispensation of the fulness of times?</a:t>
            </a:r>
          </a:p>
        </p:txBody>
      </p:sp>
      <p:sp>
        <p:nvSpPr>
          <p:cNvPr id="12" name="Rectangle 11">
            <a:extLst>
              <a:ext uri="{FF2B5EF4-FFF2-40B4-BE49-F238E27FC236}">
                <a16:creationId xmlns:a16="http://schemas.microsoft.com/office/drawing/2014/main" id="{A2802B12-A459-4D89-8A0B-6472419C7A22}"/>
              </a:ext>
            </a:extLst>
          </p:cNvPr>
          <p:cNvSpPr/>
          <p:nvPr/>
        </p:nvSpPr>
        <p:spPr>
          <a:xfrm>
            <a:off x="4135393" y="5254397"/>
            <a:ext cx="3903633" cy="369332"/>
          </a:xfrm>
          <a:prstGeom prst="rect">
            <a:avLst/>
          </a:prstGeom>
        </p:spPr>
        <p:txBody>
          <a:bodyPr wrap="none">
            <a:spAutoFit/>
          </a:bodyPr>
          <a:lstStyle/>
          <a:p>
            <a:r>
              <a:rPr lang="en-US" b="1" dirty="0">
                <a:solidFill>
                  <a:schemeClr val="bg1"/>
                </a:solidFill>
                <a:latin typeface="Palatino"/>
                <a:cs typeface="Arial" panose="020B0604020202020204" pitchFamily="34" charset="0"/>
              </a:rPr>
              <a:t>“Gather together in one all things.”</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12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plus(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circle(in)">
                                      <p:cBhvr>
                                        <p:cTn id="27"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0">
              <a:schemeClr val="accent2">
                <a:lumMod val="0"/>
                <a:lumOff val="100000"/>
              </a:schemeClr>
            </a:gs>
            <a:gs pos="55000">
              <a:schemeClr val="accent2">
                <a:lumMod val="100000"/>
              </a:schemeClr>
            </a:gs>
          </a:gsLst>
          <a:lin ang="18900000" scaled="1"/>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2" name="Rectangle 1">
            <a:extLst>
              <a:ext uri="{FF2B5EF4-FFF2-40B4-BE49-F238E27FC236}">
                <a16:creationId xmlns:a16="http://schemas.microsoft.com/office/drawing/2014/main" id="{0435ABD9-8E2A-4CB8-9639-175095486E7F}"/>
              </a:ext>
            </a:extLst>
          </p:cNvPr>
          <p:cNvSpPr/>
          <p:nvPr/>
        </p:nvSpPr>
        <p:spPr>
          <a:xfrm>
            <a:off x="1712118" y="1152822"/>
            <a:ext cx="8767763" cy="1292662"/>
          </a:xfrm>
          <a:prstGeom prst="rect">
            <a:avLst/>
          </a:prstGeom>
        </p:spPr>
        <p:txBody>
          <a:bodyPr wrap="square">
            <a:spAutoFit/>
          </a:bodyPr>
          <a:lstStyle/>
          <a:p>
            <a:pPr algn="ctr"/>
            <a:r>
              <a:rPr lang="en-US" sz="2600" b="1" dirty="0">
                <a:solidFill>
                  <a:srgbClr val="C00000"/>
                </a:solidFill>
                <a:latin typeface="Arial" panose="020B0604020202020204" pitchFamily="34" charset="0"/>
                <a:cs typeface="Arial" panose="020B0604020202020204" pitchFamily="34" charset="0"/>
              </a:rPr>
              <a:t>The dispensation of the fulness of times gathers together all gospel keys, ordinances, and truths of past dispensations. </a:t>
            </a:r>
          </a:p>
        </p:txBody>
      </p:sp>
      <p:sp>
        <p:nvSpPr>
          <p:cNvPr id="8" name="Rectangle 7">
            <a:extLst>
              <a:ext uri="{FF2B5EF4-FFF2-40B4-BE49-F238E27FC236}">
                <a16:creationId xmlns:a16="http://schemas.microsoft.com/office/drawing/2014/main" id="{47478E5C-F253-4243-8391-7931E43BA4DA}"/>
              </a:ext>
            </a:extLst>
          </p:cNvPr>
          <p:cNvSpPr/>
          <p:nvPr/>
        </p:nvSpPr>
        <p:spPr>
          <a:xfrm>
            <a:off x="1296401" y="3213556"/>
            <a:ext cx="4153701" cy="430887"/>
          </a:xfrm>
          <a:prstGeom prst="rect">
            <a:avLst/>
          </a:prstGeom>
        </p:spPr>
        <p:txBody>
          <a:bodyPr wrap="none">
            <a:spAutoFit/>
          </a:bodyPr>
          <a:lstStyle/>
          <a:p>
            <a:r>
              <a:rPr lang="en-US" sz="2200" b="1" dirty="0">
                <a:solidFill>
                  <a:schemeClr val="accent1">
                    <a:lumMod val="75000"/>
                  </a:schemeClr>
                </a:solidFill>
                <a:latin typeface="Palatino"/>
              </a:rPr>
              <a:t>Doctrine and Covenants 27:14. </a:t>
            </a:r>
          </a:p>
        </p:txBody>
      </p:sp>
      <p:sp>
        <p:nvSpPr>
          <p:cNvPr id="4" name="Rectangle 3">
            <a:extLst>
              <a:ext uri="{FF2B5EF4-FFF2-40B4-BE49-F238E27FC236}">
                <a16:creationId xmlns:a16="http://schemas.microsoft.com/office/drawing/2014/main" id="{76528BF3-C93E-4276-8A5E-B79EAEE8978C}"/>
              </a:ext>
            </a:extLst>
          </p:cNvPr>
          <p:cNvSpPr/>
          <p:nvPr/>
        </p:nvSpPr>
        <p:spPr>
          <a:xfrm>
            <a:off x="1296401" y="3713557"/>
            <a:ext cx="7696200" cy="369332"/>
          </a:xfrm>
          <a:prstGeom prst="rect">
            <a:avLst/>
          </a:prstGeom>
        </p:spPr>
        <p:txBody>
          <a:bodyPr wrap="square">
            <a:spAutoFit/>
          </a:bodyPr>
          <a:lstStyle/>
          <a:p>
            <a:r>
              <a:rPr lang="en-US" dirty="0">
                <a:solidFill>
                  <a:schemeClr val="bg1"/>
                </a:solidFill>
                <a:latin typeface="Palatino"/>
              </a:rPr>
              <a:t>And also with all those whom my Father hath given me out of the world.</a:t>
            </a:r>
            <a:endParaRPr lang="en-US" dirty="0">
              <a:solidFill>
                <a:schemeClr val="bg1"/>
              </a:solidFill>
            </a:endParaRPr>
          </a:p>
        </p:txBody>
      </p:sp>
      <p:sp>
        <p:nvSpPr>
          <p:cNvPr id="5" name="Rectangle 4">
            <a:extLst>
              <a:ext uri="{FF2B5EF4-FFF2-40B4-BE49-F238E27FC236}">
                <a16:creationId xmlns:a16="http://schemas.microsoft.com/office/drawing/2014/main" id="{80D45498-131F-44A2-8374-6D05BC87D620}"/>
              </a:ext>
            </a:extLst>
          </p:cNvPr>
          <p:cNvSpPr/>
          <p:nvPr/>
        </p:nvSpPr>
        <p:spPr>
          <a:xfrm>
            <a:off x="1943599" y="4462814"/>
            <a:ext cx="8304799" cy="646331"/>
          </a:xfrm>
          <a:prstGeom prst="rect">
            <a:avLst/>
          </a:prstGeom>
        </p:spPr>
        <p:txBody>
          <a:bodyPr wrap="square">
            <a:spAutoFit/>
          </a:bodyPr>
          <a:lstStyle/>
          <a:p>
            <a:pPr algn="ctr"/>
            <a:r>
              <a:rPr lang="en-US" b="1" dirty="0">
                <a:solidFill>
                  <a:srgbClr val="C00000"/>
                </a:solidFill>
                <a:latin typeface="Arial" panose="020B0604020202020204" pitchFamily="34" charset="0"/>
                <a:cs typeface="Arial" panose="020B0604020202020204" pitchFamily="34" charset="0"/>
              </a:rPr>
              <a:t>Whom do you think the phrase “all those whom my Father hath given me out of the world” refers to?</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750" fill="hold"/>
                                        <p:tgtEl>
                                          <p:spTgt spid="5"/>
                                        </p:tgtEl>
                                        <p:attrNameLst>
                                          <p:attrName>ppt_x</p:attrName>
                                        </p:attrNameLst>
                                      </p:cBhvr>
                                      <p:tavLst>
                                        <p:tav tm="0">
                                          <p:val>
                                            <p:strVal val="1+#ppt_w/2"/>
                                          </p:val>
                                        </p:tav>
                                        <p:tav tm="100000">
                                          <p:val>
                                            <p:strVal val="#ppt_x"/>
                                          </p:val>
                                        </p:tav>
                                      </p:tavLst>
                                    </p:anim>
                                    <p:anim calcmode="lin" valueType="num">
                                      <p:cBhvr additive="base">
                                        <p:cTn id="18" dur="1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0">
              <a:schemeClr val="accent2">
                <a:lumMod val="0"/>
                <a:lumOff val="100000"/>
              </a:schemeClr>
            </a:gs>
            <a:gs pos="100000">
              <a:schemeClr val="accent2">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5" name="Rectangle 4">
            <a:extLst>
              <a:ext uri="{FF2B5EF4-FFF2-40B4-BE49-F238E27FC236}">
                <a16:creationId xmlns:a16="http://schemas.microsoft.com/office/drawing/2014/main" id="{5054FC9A-346B-4C09-8A0A-AF6DEE3F2F07}"/>
              </a:ext>
            </a:extLst>
          </p:cNvPr>
          <p:cNvSpPr/>
          <p:nvPr/>
        </p:nvSpPr>
        <p:spPr>
          <a:xfrm>
            <a:off x="3700065" y="1494565"/>
            <a:ext cx="4316094" cy="18214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C50C3E0-E158-40F7-8BC8-0E75E9133983}"/>
              </a:ext>
            </a:extLst>
          </p:cNvPr>
          <p:cNvSpPr txBox="1"/>
          <p:nvPr/>
        </p:nvSpPr>
        <p:spPr>
          <a:xfrm>
            <a:off x="4857749" y="1494566"/>
            <a:ext cx="3158409" cy="1815882"/>
          </a:xfrm>
          <a:prstGeom prst="rect">
            <a:avLst/>
          </a:prstGeom>
          <a:noFill/>
        </p:spPr>
        <p:txBody>
          <a:bodyPr wrap="square" rtlCol="0">
            <a:spAutoFit/>
          </a:bodyPr>
          <a:lstStyle/>
          <a:p>
            <a:pPr algn="just"/>
            <a:r>
              <a:rPr lang="en-US" sz="1400" dirty="0">
                <a:solidFill>
                  <a:schemeClr val="bg1"/>
                </a:solidFill>
                <a:latin typeface="Palatino"/>
              </a:rPr>
              <a:t>“Every faithful person in the whole history of the world, every person who has so lived as to merit eternal life in the kingdom of the Father will be in attendance and will partake, with the Lord, of the sacrament” (The Promised Messiah: The First Coming of Christ[1978],595).</a:t>
            </a:r>
          </a:p>
        </p:txBody>
      </p:sp>
      <p:sp>
        <p:nvSpPr>
          <p:cNvPr id="11" name="Rectangle 10">
            <a:extLst>
              <a:ext uri="{FF2B5EF4-FFF2-40B4-BE49-F238E27FC236}">
                <a16:creationId xmlns:a16="http://schemas.microsoft.com/office/drawing/2014/main" id="{B83E8C8A-B9AB-4D12-8BD7-DD0C78FC1BC1}"/>
              </a:ext>
            </a:extLst>
          </p:cNvPr>
          <p:cNvSpPr/>
          <p:nvPr/>
        </p:nvSpPr>
        <p:spPr>
          <a:xfrm>
            <a:off x="1819274" y="3924597"/>
            <a:ext cx="8553450" cy="646331"/>
          </a:xfrm>
          <a:prstGeom prst="rect">
            <a:avLst/>
          </a:prstGeom>
        </p:spPr>
        <p:txBody>
          <a:bodyPr wrap="square">
            <a:spAutoFit/>
          </a:bodyPr>
          <a:lstStyle/>
          <a:p>
            <a:pPr algn="ctr"/>
            <a:r>
              <a:rPr lang="en-US" b="1" dirty="0">
                <a:solidFill>
                  <a:srgbClr val="C00000"/>
                </a:solidFill>
                <a:latin typeface="Arial" panose="020B0604020202020204" pitchFamily="34" charset="0"/>
                <a:cs typeface="Arial" panose="020B0604020202020204" pitchFamily="34" charset="0"/>
              </a:rPr>
              <a:t>According to Elder McConkie, how must we live in order to be present at this special sacrament meeting?</a:t>
            </a:r>
          </a:p>
        </p:txBody>
      </p:sp>
      <p:pic>
        <p:nvPicPr>
          <p:cNvPr id="13" name="Picture 12">
            <a:extLst>
              <a:ext uri="{FF2B5EF4-FFF2-40B4-BE49-F238E27FC236}">
                <a16:creationId xmlns:a16="http://schemas.microsoft.com/office/drawing/2014/main" id="{2CB0CAF0-7C16-4D22-AB06-20B5E73C5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8694" y="1540856"/>
            <a:ext cx="1039054" cy="1392547"/>
          </a:xfrm>
          <a:prstGeom prst="rect">
            <a:avLst/>
          </a:prstGeom>
        </p:spPr>
      </p:pic>
      <p:sp>
        <p:nvSpPr>
          <p:cNvPr id="14" name="TextBox 13">
            <a:extLst>
              <a:ext uri="{FF2B5EF4-FFF2-40B4-BE49-F238E27FC236}">
                <a16:creationId xmlns:a16="http://schemas.microsoft.com/office/drawing/2014/main" id="{008A2202-85D9-4BE7-B5B1-72D6472409C3}"/>
              </a:ext>
            </a:extLst>
          </p:cNvPr>
          <p:cNvSpPr txBox="1"/>
          <p:nvPr/>
        </p:nvSpPr>
        <p:spPr>
          <a:xfrm>
            <a:off x="3700065" y="2961429"/>
            <a:ext cx="1276311" cy="246221"/>
          </a:xfrm>
          <a:prstGeom prst="rect">
            <a:avLst/>
          </a:prstGeom>
          <a:noFill/>
        </p:spPr>
        <p:txBody>
          <a:bodyPr wrap="none" rtlCol="0">
            <a:spAutoFit/>
          </a:bodyPr>
          <a:lstStyle/>
          <a:p>
            <a:pPr algn="ctr"/>
            <a:r>
              <a:rPr lang="en-US" sz="1000" dirty="0">
                <a:solidFill>
                  <a:schemeClr val="bg1"/>
                </a:solidFill>
                <a:latin typeface="Palatino"/>
              </a:rPr>
              <a:t>Bruce R. McConkie</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1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8" name="Rectangle 7">
            <a:extLst>
              <a:ext uri="{FF2B5EF4-FFF2-40B4-BE49-F238E27FC236}">
                <a16:creationId xmlns:a16="http://schemas.microsoft.com/office/drawing/2014/main" id="{29B5C24A-63F4-48A1-90F5-B751D91B1625}"/>
              </a:ext>
            </a:extLst>
          </p:cNvPr>
          <p:cNvSpPr/>
          <p:nvPr/>
        </p:nvSpPr>
        <p:spPr>
          <a:xfrm>
            <a:off x="1134793" y="675530"/>
            <a:ext cx="4530407" cy="430887"/>
          </a:xfrm>
          <a:prstGeom prst="rect">
            <a:avLst/>
          </a:prstGeom>
        </p:spPr>
        <p:txBody>
          <a:bodyPr wrap="none">
            <a:spAutoFit/>
          </a:bodyPr>
          <a:lstStyle/>
          <a:p>
            <a:r>
              <a:rPr lang="en-US" sz="2200" b="1" dirty="0">
                <a:solidFill>
                  <a:schemeClr val="accent1">
                    <a:lumMod val="75000"/>
                  </a:schemeClr>
                </a:solidFill>
                <a:latin typeface="Palatino"/>
              </a:rPr>
              <a:t>Doctrine and Covenants 27:15-18. </a:t>
            </a:r>
          </a:p>
        </p:txBody>
      </p:sp>
      <p:sp>
        <p:nvSpPr>
          <p:cNvPr id="4" name="Rectangle 3">
            <a:extLst>
              <a:ext uri="{FF2B5EF4-FFF2-40B4-BE49-F238E27FC236}">
                <a16:creationId xmlns:a16="http://schemas.microsoft.com/office/drawing/2014/main" id="{49C0A3A9-0C96-4EA7-B361-A24216DDB55D}"/>
              </a:ext>
            </a:extLst>
          </p:cNvPr>
          <p:cNvSpPr/>
          <p:nvPr/>
        </p:nvSpPr>
        <p:spPr>
          <a:xfrm>
            <a:off x="3048000" y="2828835"/>
            <a:ext cx="6096000" cy="1200329"/>
          </a:xfrm>
          <a:prstGeom prst="rect">
            <a:avLst/>
          </a:prstGeom>
        </p:spPr>
        <p:txBody>
          <a:bodyPr>
            <a:spAutoFit/>
          </a:bodyPr>
          <a:lstStyle/>
          <a:p>
            <a:pPr algn="ctr"/>
            <a:r>
              <a:rPr lang="en-US" sz="3600" dirty="0">
                <a:solidFill>
                  <a:srgbClr val="C00000"/>
                </a:solidFill>
                <a:latin typeface="Bahnschrift SemiLight SemiConde" panose="020B0502040204020203" pitchFamily="34" charset="0"/>
                <a:cs typeface="Arial" panose="020B0604020202020204" pitchFamily="34" charset="0"/>
              </a:rPr>
              <a:t>“The Lord commands His people to put on the whole armor of God”</a:t>
            </a:r>
          </a:p>
        </p:txBody>
      </p:sp>
    </p:spTree>
    <p:extLst>
      <p:ext uri="{BB962C8B-B14F-4D97-AF65-F5344CB8AC3E}">
        <p14:creationId xmlns:p14="http://schemas.microsoft.com/office/powerpoint/2010/main" val="49367830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67000"/>
              </a:schemeClr>
            </a:gs>
            <a:gs pos="48000">
              <a:schemeClr val="accent2">
                <a:lumMod val="97000"/>
                <a:lumOff val="3000"/>
              </a:schemeClr>
            </a:gs>
            <a:gs pos="68000">
              <a:schemeClr val="accent2">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6" name="Rectangle 5">
            <a:extLst>
              <a:ext uri="{FF2B5EF4-FFF2-40B4-BE49-F238E27FC236}">
                <a16:creationId xmlns:a16="http://schemas.microsoft.com/office/drawing/2014/main" id="{4A71DC27-6B9D-4E77-98B4-042373BA4ABB}"/>
              </a:ext>
            </a:extLst>
          </p:cNvPr>
          <p:cNvSpPr/>
          <p:nvPr/>
        </p:nvSpPr>
        <p:spPr>
          <a:xfrm>
            <a:off x="1134793" y="675530"/>
            <a:ext cx="4153701" cy="430887"/>
          </a:xfrm>
          <a:prstGeom prst="rect">
            <a:avLst/>
          </a:prstGeom>
        </p:spPr>
        <p:txBody>
          <a:bodyPr wrap="none">
            <a:spAutoFit/>
          </a:bodyPr>
          <a:lstStyle/>
          <a:p>
            <a:r>
              <a:rPr lang="en-US" sz="2200" b="1" dirty="0">
                <a:solidFill>
                  <a:schemeClr val="accent1">
                    <a:lumMod val="75000"/>
                  </a:schemeClr>
                </a:solidFill>
                <a:latin typeface="Palatino"/>
              </a:rPr>
              <a:t>Doctrine and Covenants 27:15. </a:t>
            </a:r>
          </a:p>
        </p:txBody>
      </p:sp>
      <p:sp>
        <p:nvSpPr>
          <p:cNvPr id="5" name="Rectangle 4">
            <a:extLst>
              <a:ext uri="{FF2B5EF4-FFF2-40B4-BE49-F238E27FC236}">
                <a16:creationId xmlns:a16="http://schemas.microsoft.com/office/drawing/2014/main" id="{8478AE70-9EBD-4774-809B-126C31B504AB}"/>
              </a:ext>
            </a:extLst>
          </p:cNvPr>
          <p:cNvSpPr/>
          <p:nvPr/>
        </p:nvSpPr>
        <p:spPr>
          <a:xfrm>
            <a:off x="1134793" y="1242083"/>
            <a:ext cx="8910160" cy="923330"/>
          </a:xfrm>
          <a:prstGeom prst="rect">
            <a:avLst/>
          </a:prstGeom>
        </p:spPr>
        <p:txBody>
          <a:bodyPr wrap="square">
            <a:spAutoFit/>
          </a:bodyPr>
          <a:lstStyle/>
          <a:p>
            <a:pPr algn="just"/>
            <a:r>
              <a:rPr lang="en-US" dirty="0">
                <a:solidFill>
                  <a:schemeClr val="bg1"/>
                </a:solidFill>
                <a:latin typeface="Palatino"/>
              </a:rPr>
              <a:t>Wherefore, lift up your hearts and rejoice, and gird up your loins, and take upon you my whole armor, that ye may be able to withstand the evil day, having done all, that ye may be able to stand.</a:t>
            </a:r>
            <a:endParaRPr lang="en-US" dirty="0">
              <a:solidFill>
                <a:schemeClr val="bg1"/>
              </a:solidFill>
            </a:endParaRPr>
          </a:p>
        </p:txBody>
      </p:sp>
      <p:sp>
        <p:nvSpPr>
          <p:cNvPr id="8" name="Rectangle 7">
            <a:extLst>
              <a:ext uri="{FF2B5EF4-FFF2-40B4-BE49-F238E27FC236}">
                <a16:creationId xmlns:a16="http://schemas.microsoft.com/office/drawing/2014/main" id="{8B8BB6E8-254A-4C80-92D3-5DEA4E750566}"/>
              </a:ext>
            </a:extLst>
          </p:cNvPr>
          <p:cNvSpPr/>
          <p:nvPr/>
        </p:nvSpPr>
        <p:spPr>
          <a:xfrm>
            <a:off x="1981200" y="2489628"/>
            <a:ext cx="8229600" cy="369332"/>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What does the Lord counsel us to do to prepare for spiritual battles?</a:t>
            </a:r>
          </a:p>
        </p:txBody>
      </p:sp>
      <p:sp>
        <p:nvSpPr>
          <p:cNvPr id="9" name="Rectangle 8">
            <a:extLst>
              <a:ext uri="{FF2B5EF4-FFF2-40B4-BE49-F238E27FC236}">
                <a16:creationId xmlns:a16="http://schemas.microsoft.com/office/drawing/2014/main" id="{2DAC0CDE-5627-489F-A480-866F5DBDE57D}"/>
              </a:ext>
            </a:extLst>
          </p:cNvPr>
          <p:cNvSpPr/>
          <p:nvPr/>
        </p:nvSpPr>
        <p:spPr>
          <a:xfrm>
            <a:off x="3087804" y="3059668"/>
            <a:ext cx="5554790" cy="369332"/>
          </a:xfrm>
          <a:prstGeom prst="rect">
            <a:avLst/>
          </a:prstGeom>
        </p:spPr>
        <p:txBody>
          <a:bodyPr wrap="none">
            <a:spAutoFit/>
          </a:bodyPr>
          <a:lstStyle/>
          <a:p>
            <a:r>
              <a:rPr lang="en-US" dirty="0">
                <a:solidFill>
                  <a:schemeClr val="bg1"/>
                </a:solidFill>
                <a:latin typeface="Palatino"/>
              </a:rPr>
              <a:t>If we take upon ourselves the whole armor of God…</a:t>
            </a:r>
          </a:p>
        </p:txBody>
      </p:sp>
      <p:sp>
        <p:nvSpPr>
          <p:cNvPr id="10" name="Rectangle 9">
            <a:extLst>
              <a:ext uri="{FF2B5EF4-FFF2-40B4-BE49-F238E27FC236}">
                <a16:creationId xmlns:a16="http://schemas.microsoft.com/office/drawing/2014/main" id="{4AC53FCA-F964-44CF-8F30-081543D8D40D}"/>
              </a:ext>
            </a:extLst>
          </p:cNvPr>
          <p:cNvSpPr/>
          <p:nvPr/>
        </p:nvSpPr>
        <p:spPr>
          <a:xfrm>
            <a:off x="1487556" y="3814375"/>
            <a:ext cx="9216887" cy="369332"/>
          </a:xfrm>
          <a:prstGeom prst="rect">
            <a:avLst/>
          </a:prstGeom>
        </p:spPr>
        <p:txBody>
          <a:bodyPr wrap="square">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blessing does the Lord promise those who put on the whole armor of God?</a:t>
            </a:r>
          </a:p>
        </p:txBody>
      </p:sp>
      <p:sp>
        <p:nvSpPr>
          <p:cNvPr id="11" name="Rectangle 10">
            <a:extLst>
              <a:ext uri="{FF2B5EF4-FFF2-40B4-BE49-F238E27FC236}">
                <a16:creationId xmlns:a16="http://schemas.microsoft.com/office/drawing/2014/main" id="{EAD733B4-0C0C-4D89-A58C-797A8FD81742}"/>
              </a:ext>
            </a:extLst>
          </p:cNvPr>
          <p:cNvSpPr/>
          <p:nvPr/>
        </p:nvSpPr>
        <p:spPr>
          <a:xfrm>
            <a:off x="1410119" y="4384416"/>
            <a:ext cx="8910160" cy="369332"/>
          </a:xfrm>
          <a:prstGeom prst="rect">
            <a:avLst/>
          </a:prstGeom>
        </p:spPr>
        <p:txBody>
          <a:bodyPr wrap="square">
            <a:spAutoFit/>
          </a:bodyPr>
          <a:lstStyle/>
          <a:p>
            <a:pPr algn="ctr"/>
            <a:r>
              <a:rPr lang="en-US" dirty="0">
                <a:solidFill>
                  <a:schemeClr val="bg1"/>
                </a:solidFill>
                <a:latin typeface="Palatino"/>
                <a:cs typeface="Arial" panose="020B0604020202020204" pitchFamily="34" charset="0"/>
              </a:rPr>
              <a:t>If we take upon ourselves the whole armor of God, we will be able to withstand evil</a:t>
            </a:r>
          </a:p>
        </p:txBody>
      </p:sp>
    </p:spTree>
    <p:extLst>
      <p:ext uri="{BB962C8B-B14F-4D97-AF65-F5344CB8AC3E}">
        <p14:creationId xmlns:p14="http://schemas.microsoft.com/office/powerpoint/2010/main" val="21031471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circle(in)">
                                      <p:cBhvr>
                                        <p:cTn id="26"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pic>
        <p:nvPicPr>
          <p:cNvPr id="6" name="Picture 5">
            <a:extLst>
              <a:ext uri="{FF2B5EF4-FFF2-40B4-BE49-F238E27FC236}">
                <a16:creationId xmlns:a16="http://schemas.microsoft.com/office/drawing/2014/main" id="{B462D86A-C89C-4F2A-9012-F0EE8954407F}"/>
              </a:ext>
            </a:extLst>
          </p:cNvPr>
          <p:cNvPicPr/>
          <p:nvPr/>
        </p:nvPicPr>
        <p:blipFill rotWithShape="1">
          <a:blip r:embed="rId2"/>
          <a:srcRect l="46387" t="25119" r="18370" b="21369"/>
          <a:stretch/>
        </p:blipFill>
        <p:spPr bwMode="auto">
          <a:xfrm>
            <a:off x="6930887" y="1034946"/>
            <a:ext cx="4108174" cy="478403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AED3CE71-2028-4C05-BC4E-EDC56FA4930C}"/>
              </a:ext>
            </a:extLst>
          </p:cNvPr>
          <p:cNvSpPr/>
          <p:nvPr/>
        </p:nvSpPr>
        <p:spPr>
          <a:xfrm>
            <a:off x="1404730" y="1749285"/>
            <a:ext cx="4691270" cy="229293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F378131B-3111-4F8F-AC14-706173D9F0C4}"/>
              </a:ext>
            </a:extLst>
          </p:cNvPr>
          <p:cNvSpPr txBox="1"/>
          <p:nvPr/>
        </p:nvSpPr>
        <p:spPr>
          <a:xfrm>
            <a:off x="2902032" y="1749286"/>
            <a:ext cx="3193967" cy="2292935"/>
          </a:xfrm>
          <a:prstGeom prst="rect">
            <a:avLst/>
          </a:prstGeom>
          <a:noFill/>
        </p:spPr>
        <p:txBody>
          <a:bodyPr wrap="square" rtlCol="0">
            <a:spAutoFit/>
          </a:bodyPr>
          <a:lstStyle/>
          <a:p>
            <a:pPr algn="just"/>
            <a:r>
              <a:rPr lang="en-US" sz="1300" dirty="0">
                <a:solidFill>
                  <a:schemeClr val="bg1"/>
                </a:solidFill>
                <a:latin typeface="Palatino"/>
              </a:rPr>
              <a:t>“We have the four parts of the body that the Apostle Paul said [are] the most vulnerable to the powers of darkness. The loins, typifying virtue, chastity. The heart, typifying our conduct. Our feet, our goals or objectives in life and finally our head, our thoughts” (Harold B. Lee, Feet Shod with the Preparation of the Gospel of Peace, Brigham Young University Speeches of the Year [Nov.9, 1954],2).</a:t>
            </a:r>
          </a:p>
        </p:txBody>
      </p:sp>
      <p:pic>
        <p:nvPicPr>
          <p:cNvPr id="2050" name="Picture 2" descr="Resultado de imagen para harold b lee">
            <a:extLst>
              <a:ext uri="{FF2B5EF4-FFF2-40B4-BE49-F238E27FC236}">
                <a16:creationId xmlns:a16="http://schemas.microsoft.com/office/drawing/2014/main" id="{CE156F94-7509-4431-B318-A2379098B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431" y="1824227"/>
            <a:ext cx="1371600" cy="1762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3254217-DACF-40D1-9AA8-9200BBA5E274}"/>
              </a:ext>
            </a:extLst>
          </p:cNvPr>
          <p:cNvSpPr/>
          <p:nvPr/>
        </p:nvSpPr>
        <p:spPr>
          <a:xfrm>
            <a:off x="1731963" y="3661293"/>
            <a:ext cx="984565" cy="246221"/>
          </a:xfrm>
          <a:prstGeom prst="rect">
            <a:avLst/>
          </a:prstGeom>
        </p:spPr>
        <p:txBody>
          <a:bodyPr wrap="none">
            <a:spAutoFit/>
          </a:bodyPr>
          <a:lstStyle/>
          <a:p>
            <a:r>
              <a:rPr lang="en-US" sz="1000" b="1" dirty="0">
                <a:solidFill>
                  <a:schemeClr val="bg1"/>
                </a:solidFill>
                <a:latin typeface="Palatino"/>
              </a:rPr>
              <a:t>Harold B. Lee</a:t>
            </a:r>
            <a:endParaRPr lang="en-US" sz="1000" b="1" dirty="0">
              <a:solidFill>
                <a:schemeClr val="bg1"/>
              </a:solidFill>
            </a:endParaRPr>
          </a:p>
        </p:txBody>
      </p:sp>
    </p:spTree>
    <p:extLst>
      <p:ext uri="{BB962C8B-B14F-4D97-AF65-F5344CB8AC3E}">
        <p14:creationId xmlns:p14="http://schemas.microsoft.com/office/powerpoint/2010/main" val="400427243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pic>
        <p:nvPicPr>
          <p:cNvPr id="8" name="Picture 7">
            <a:extLst>
              <a:ext uri="{FF2B5EF4-FFF2-40B4-BE49-F238E27FC236}">
                <a16:creationId xmlns:a16="http://schemas.microsoft.com/office/drawing/2014/main" id="{8AD571EC-38E0-499F-90F9-7183C2B79AEB}"/>
              </a:ext>
            </a:extLst>
          </p:cNvPr>
          <p:cNvPicPr/>
          <p:nvPr/>
        </p:nvPicPr>
        <p:blipFill rotWithShape="1">
          <a:blip r:embed="rId2"/>
          <a:srcRect l="46387" t="25119" r="18370" b="21369"/>
          <a:stretch/>
        </p:blipFill>
        <p:spPr bwMode="auto">
          <a:xfrm>
            <a:off x="6930887" y="1034946"/>
            <a:ext cx="4108174" cy="4784034"/>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97F54A72-B278-490E-9746-1DDC493EDC76}"/>
              </a:ext>
            </a:extLst>
          </p:cNvPr>
          <p:cNvSpPr/>
          <p:nvPr/>
        </p:nvSpPr>
        <p:spPr>
          <a:xfrm>
            <a:off x="702365" y="3170649"/>
            <a:ext cx="6096000" cy="1200329"/>
          </a:xfrm>
          <a:prstGeom prst="rect">
            <a:avLst/>
          </a:prstGeom>
        </p:spPr>
        <p:txBody>
          <a:bodyPr>
            <a:spAutoFit/>
          </a:bodyPr>
          <a:lstStyle/>
          <a:p>
            <a:pPr algn="just"/>
            <a:r>
              <a:rPr lang="en-US" dirty="0">
                <a:solidFill>
                  <a:schemeClr val="accent1">
                    <a:lumMod val="75000"/>
                  </a:schemeClr>
                </a:solidFill>
                <a:latin typeface="Palatino"/>
              </a:rPr>
              <a:t>Why do you think Satan attacks our purity, virtue, and chastity?</a:t>
            </a:r>
          </a:p>
          <a:p>
            <a:pPr algn="just"/>
            <a:r>
              <a:rPr lang="en-US" dirty="0">
                <a:solidFill>
                  <a:schemeClr val="accent1">
                    <a:lumMod val="75000"/>
                  </a:schemeClr>
                </a:solidFill>
                <a:latin typeface="Palatino"/>
              </a:rPr>
              <a:t>How do you think knowing God’s standard of morality can help us stay pure, virtuous, and chaste? </a:t>
            </a:r>
          </a:p>
        </p:txBody>
      </p:sp>
      <p:sp>
        <p:nvSpPr>
          <p:cNvPr id="10" name="Rectangle 9">
            <a:extLst>
              <a:ext uri="{FF2B5EF4-FFF2-40B4-BE49-F238E27FC236}">
                <a16:creationId xmlns:a16="http://schemas.microsoft.com/office/drawing/2014/main" id="{EBE654FC-D082-448C-B079-0ADF477EA8C9}"/>
              </a:ext>
            </a:extLst>
          </p:cNvPr>
          <p:cNvSpPr/>
          <p:nvPr/>
        </p:nvSpPr>
        <p:spPr>
          <a:xfrm>
            <a:off x="7195931" y="3708160"/>
            <a:ext cx="1236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Loins girt</a:t>
            </a:r>
            <a:endParaRPr lang="en-US" dirty="0"/>
          </a:p>
        </p:txBody>
      </p:sp>
      <p:sp>
        <p:nvSpPr>
          <p:cNvPr id="11" name="Rectangle 10">
            <a:extLst>
              <a:ext uri="{FF2B5EF4-FFF2-40B4-BE49-F238E27FC236}">
                <a16:creationId xmlns:a16="http://schemas.microsoft.com/office/drawing/2014/main" id="{A8D0C12D-281C-49F5-B1F0-1896405E6E6F}"/>
              </a:ext>
            </a:extLst>
          </p:cNvPr>
          <p:cNvSpPr/>
          <p:nvPr/>
        </p:nvSpPr>
        <p:spPr>
          <a:xfrm>
            <a:off x="702365" y="1234025"/>
            <a:ext cx="6096000" cy="1754326"/>
          </a:xfrm>
          <a:prstGeom prst="rect">
            <a:avLst/>
          </a:prstGeom>
        </p:spPr>
        <p:txBody>
          <a:bodyPr>
            <a:spAutoFit/>
          </a:bodyPr>
          <a:lstStyle/>
          <a:p>
            <a:r>
              <a:rPr lang="en-US" b="1" dirty="0">
                <a:solidFill>
                  <a:schemeClr val="bg1"/>
                </a:solidFill>
                <a:latin typeface="Arial" panose="020B0604020202020204" pitchFamily="34" charset="0"/>
                <a:cs typeface="Arial" panose="020B0604020202020204" pitchFamily="34" charset="0"/>
              </a:rPr>
              <a:t>“Loins girt about with truth”(see D&amp;C 27:15–16):</a:t>
            </a:r>
          </a:p>
          <a:p>
            <a:pPr algn="just"/>
            <a:r>
              <a:rPr lang="en-US" dirty="0">
                <a:solidFill>
                  <a:schemeClr val="bg1"/>
                </a:solidFill>
                <a:latin typeface="Palatino"/>
              </a:rPr>
              <a:t>President Lee said, “The loins is that part of the body between the lower rib and the hip into which you will recognize are the vital organs which have to do with reproduction” (Feet Shod,2). To gird implies tying firmly with a belt. </a:t>
            </a:r>
          </a:p>
        </p:txBody>
      </p:sp>
      <p:sp>
        <p:nvSpPr>
          <p:cNvPr id="12" name="Rectangle 11">
            <a:extLst>
              <a:ext uri="{FF2B5EF4-FFF2-40B4-BE49-F238E27FC236}">
                <a16:creationId xmlns:a16="http://schemas.microsoft.com/office/drawing/2014/main" id="{9E5F49B2-9B85-49D2-AD28-CC4F14445C91}"/>
              </a:ext>
            </a:extLst>
          </p:cNvPr>
          <p:cNvSpPr/>
          <p:nvPr/>
        </p:nvSpPr>
        <p:spPr>
          <a:xfrm>
            <a:off x="702365" y="4706035"/>
            <a:ext cx="6096000" cy="646331"/>
          </a:xfrm>
          <a:prstGeom prst="rect">
            <a:avLst/>
          </a:prstGeom>
        </p:spPr>
        <p:txBody>
          <a:bodyPr>
            <a:spAutoFit/>
          </a:bodyPr>
          <a:lstStyle/>
          <a:p>
            <a:pPr algn="just"/>
            <a:r>
              <a:rPr lang="en-US" dirty="0">
                <a:solidFill>
                  <a:schemeClr val="bg1"/>
                </a:solidFill>
                <a:latin typeface="Palatino"/>
              </a:rPr>
              <a:t>Scripture study helps gird us in truth and helps protect virtue and chastity.</a:t>
            </a:r>
          </a:p>
        </p:txBody>
      </p:sp>
    </p:spTree>
    <p:extLst>
      <p:ext uri="{BB962C8B-B14F-4D97-AF65-F5344CB8AC3E}">
        <p14:creationId xmlns:p14="http://schemas.microsoft.com/office/powerpoint/2010/main" val="3188401483"/>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250" fill="hold"/>
                                        <p:tgtEl>
                                          <p:spTgt spid="12"/>
                                        </p:tgtEl>
                                        <p:attrNameLst>
                                          <p:attrName>ppt_x</p:attrName>
                                        </p:attrNameLst>
                                      </p:cBhvr>
                                      <p:tavLst>
                                        <p:tav tm="0">
                                          <p:val>
                                            <p:strVal val="#ppt_x"/>
                                          </p:val>
                                        </p:tav>
                                        <p:tav tm="100000">
                                          <p:val>
                                            <p:strVal val="#ppt_x"/>
                                          </p:val>
                                        </p:tav>
                                      </p:tavLst>
                                    </p:anim>
                                    <p:anim calcmode="lin" valueType="num">
                                      <p:cBhvr additive="base">
                                        <p:cTn id="18" dur="1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pic>
        <p:nvPicPr>
          <p:cNvPr id="3" name="Picture 2">
            <a:extLst>
              <a:ext uri="{FF2B5EF4-FFF2-40B4-BE49-F238E27FC236}">
                <a16:creationId xmlns:a16="http://schemas.microsoft.com/office/drawing/2014/main" id="{09205F7E-1CB7-4F1F-8118-6A4141F29D37}"/>
              </a:ext>
            </a:extLst>
          </p:cNvPr>
          <p:cNvPicPr/>
          <p:nvPr/>
        </p:nvPicPr>
        <p:blipFill rotWithShape="1">
          <a:blip r:embed="rId2"/>
          <a:srcRect l="46387" t="25119" r="18370" b="21369"/>
          <a:stretch/>
        </p:blipFill>
        <p:spPr bwMode="auto">
          <a:xfrm>
            <a:off x="6930887" y="1034946"/>
            <a:ext cx="4108174" cy="4784034"/>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359EAED6-B2F1-4E49-A6E9-996BCC348763}"/>
              </a:ext>
            </a:extLst>
          </p:cNvPr>
          <p:cNvSpPr/>
          <p:nvPr/>
        </p:nvSpPr>
        <p:spPr>
          <a:xfrm>
            <a:off x="1180030" y="1034946"/>
            <a:ext cx="4630660" cy="369332"/>
          </a:xfrm>
          <a:prstGeom prst="rect">
            <a:avLst/>
          </a:prstGeom>
        </p:spPr>
        <p:txBody>
          <a:bodyPr wrap="square">
            <a:spAutoFit/>
          </a:bodyPr>
          <a:lstStyle/>
          <a:p>
            <a:pPr algn="just"/>
            <a:r>
              <a:rPr lang="en-US" b="1" dirty="0">
                <a:solidFill>
                  <a:schemeClr val="bg1"/>
                </a:solidFill>
                <a:latin typeface="Palatino"/>
              </a:rPr>
              <a:t>Breastplate of righteousness”(D&amp;C 27:16): </a:t>
            </a:r>
          </a:p>
        </p:txBody>
      </p:sp>
      <p:sp>
        <p:nvSpPr>
          <p:cNvPr id="5" name="Rectangle 4">
            <a:extLst>
              <a:ext uri="{FF2B5EF4-FFF2-40B4-BE49-F238E27FC236}">
                <a16:creationId xmlns:a16="http://schemas.microsoft.com/office/drawing/2014/main" id="{FFF524DB-CD61-437F-88B8-A9AE357D7A2F}"/>
              </a:ext>
            </a:extLst>
          </p:cNvPr>
          <p:cNvSpPr/>
          <p:nvPr/>
        </p:nvSpPr>
        <p:spPr>
          <a:xfrm>
            <a:off x="7195931" y="3708160"/>
            <a:ext cx="1236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Loins girt</a:t>
            </a:r>
            <a:endParaRPr lang="en-US" dirty="0"/>
          </a:p>
        </p:txBody>
      </p:sp>
      <p:sp>
        <p:nvSpPr>
          <p:cNvPr id="4" name="Rectangle 3">
            <a:extLst>
              <a:ext uri="{FF2B5EF4-FFF2-40B4-BE49-F238E27FC236}">
                <a16:creationId xmlns:a16="http://schemas.microsoft.com/office/drawing/2014/main" id="{0E651C47-1615-4397-9149-86A041D8273E}"/>
              </a:ext>
            </a:extLst>
          </p:cNvPr>
          <p:cNvSpPr/>
          <p:nvPr/>
        </p:nvSpPr>
        <p:spPr>
          <a:xfrm>
            <a:off x="6930887" y="3057631"/>
            <a:ext cx="1362874" cy="369332"/>
          </a:xfrm>
          <a:prstGeom prst="rect">
            <a:avLst/>
          </a:prstGeom>
        </p:spPr>
        <p:txBody>
          <a:bodyPr wrap="none">
            <a:spAutoFit/>
          </a:bodyPr>
          <a:lstStyle/>
          <a:p>
            <a:r>
              <a:rPr lang="en-US" b="1" dirty="0">
                <a:solidFill>
                  <a:schemeClr val="bg1"/>
                </a:solidFill>
                <a:latin typeface="Palatino"/>
              </a:rPr>
              <a:t>Breastplate</a:t>
            </a:r>
            <a:endParaRPr lang="en-US" dirty="0"/>
          </a:p>
        </p:txBody>
      </p:sp>
      <p:sp>
        <p:nvSpPr>
          <p:cNvPr id="6" name="Rectangle 5">
            <a:extLst>
              <a:ext uri="{FF2B5EF4-FFF2-40B4-BE49-F238E27FC236}">
                <a16:creationId xmlns:a16="http://schemas.microsoft.com/office/drawing/2014/main" id="{E021B687-2A84-411E-A28E-49A5B159851D}"/>
              </a:ext>
            </a:extLst>
          </p:cNvPr>
          <p:cNvSpPr/>
          <p:nvPr/>
        </p:nvSpPr>
        <p:spPr>
          <a:xfrm>
            <a:off x="1180030" y="1404278"/>
            <a:ext cx="5135607" cy="1477328"/>
          </a:xfrm>
          <a:prstGeom prst="rect">
            <a:avLst/>
          </a:prstGeom>
        </p:spPr>
        <p:txBody>
          <a:bodyPr wrap="square">
            <a:spAutoFit/>
          </a:bodyPr>
          <a:lstStyle/>
          <a:p>
            <a:pPr algn="just"/>
            <a:r>
              <a:rPr lang="en-US" dirty="0">
                <a:solidFill>
                  <a:srgbClr val="C00000"/>
                </a:solidFill>
                <a:latin typeface="Palatino"/>
              </a:rPr>
              <a:t>According to President Lee, what does the breastplate protect? </a:t>
            </a:r>
          </a:p>
          <a:p>
            <a:pPr algn="just"/>
            <a:r>
              <a:rPr lang="en-US" dirty="0">
                <a:solidFill>
                  <a:srgbClr val="C00000"/>
                </a:solidFill>
                <a:latin typeface="Palatino"/>
              </a:rPr>
              <a:t>How do you think the righteousness of our hearts (our conduct and desires) influences our ability to fight our spiritual battles?</a:t>
            </a:r>
          </a:p>
        </p:txBody>
      </p:sp>
    </p:spTree>
    <p:extLst>
      <p:ext uri="{BB962C8B-B14F-4D97-AF65-F5344CB8AC3E}">
        <p14:creationId xmlns:p14="http://schemas.microsoft.com/office/powerpoint/2010/main" val="2504771865"/>
      </p:ext>
    </p:extLst>
  </p:cSld>
  <p:clrMapOvr>
    <a:masterClrMapping/>
  </p:clrMapOvr>
  <mc:AlternateContent xmlns:mc="http://schemas.openxmlformats.org/markup-compatibility/2006">
    <mc:Choice xmlns:p14="http://schemas.microsoft.com/office/powerpoint/2010/main"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1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pic>
        <p:nvPicPr>
          <p:cNvPr id="3" name="Picture 2">
            <a:extLst>
              <a:ext uri="{FF2B5EF4-FFF2-40B4-BE49-F238E27FC236}">
                <a16:creationId xmlns:a16="http://schemas.microsoft.com/office/drawing/2014/main" id="{9D83C214-78FD-4C4C-B448-C42BB5CBF1A6}"/>
              </a:ext>
            </a:extLst>
          </p:cNvPr>
          <p:cNvPicPr/>
          <p:nvPr/>
        </p:nvPicPr>
        <p:blipFill rotWithShape="1">
          <a:blip r:embed="rId2"/>
          <a:srcRect l="46387" t="25119" r="18370" b="21369"/>
          <a:stretch/>
        </p:blipFill>
        <p:spPr bwMode="auto">
          <a:xfrm>
            <a:off x="6930887" y="1034946"/>
            <a:ext cx="4108174" cy="4784034"/>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BA70F4F7-4528-484B-B938-885054C2C66D}"/>
              </a:ext>
            </a:extLst>
          </p:cNvPr>
          <p:cNvSpPr/>
          <p:nvPr/>
        </p:nvSpPr>
        <p:spPr>
          <a:xfrm>
            <a:off x="522411" y="2654025"/>
            <a:ext cx="6096000" cy="2262158"/>
          </a:xfrm>
          <a:prstGeom prst="rect">
            <a:avLst/>
          </a:prstGeom>
        </p:spPr>
        <p:txBody>
          <a:bodyPr>
            <a:spAutoFit/>
          </a:bodyPr>
          <a:lstStyle/>
          <a:p>
            <a:pPr algn="just">
              <a:spcBef>
                <a:spcPts val="600"/>
              </a:spcBef>
            </a:pPr>
            <a:r>
              <a:rPr lang="en-US" dirty="0">
                <a:solidFill>
                  <a:schemeClr val="accent1">
                    <a:lumMod val="75000"/>
                  </a:schemeClr>
                </a:solidFill>
                <a:latin typeface="Palatino"/>
              </a:rPr>
              <a:t>According to President Lee, what do our feet represent?</a:t>
            </a:r>
          </a:p>
          <a:p>
            <a:pPr algn="just">
              <a:spcBef>
                <a:spcPts val="600"/>
              </a:spcBef>
            </a:pPr>
            <a:r>
              <a:rPr lang="en-US" dirty="0">
                <a:solidFill>
                  <a:schemeClr val="accent1">
                    <a:lumMod val="75000"/>
                  </a:schemeClr>
                </a:solidFill>
                <a:latin typeface="Palatino"/>
              </a:rPr>
              <a:t>How does Satan attack our goals and objectives in life?</a:t>
            </a:r>
          </a:p>
          <a:p>
            <a:pPr algn="just">
              <a:spcBef>
                <a:spcPts val="600"/>
              </a:spcBef>
            </a:pPr>
            <a:r>
              <a:rPr lang="en-US" dirty="0">
                <a:solidFill>
                  <a:schemeClr val="accent1">
                    <a:lumMod val="75000"/>
                  </a:schemeClr>
                </a:solidFill>
                <a:latin typeface="Palatino"/>
              </a:rPr>
              <a:t>What has God given us to “hold to” in order to help us keep our feet moving along the path of life toward our goals? (See 1Nephi 8:24.) </a:t>
            </a:r>
          </a:p>
          <a:p>
            <a:pPr algn="just">
              <a:spcBef>
                <a:spcPts val="600"/>
              </a:spcBef>
            </a:pPr>
            <a:r>
              <a:rPr lang="en-US" dirty="0">
                <a:solidFill>
                  <a:schemeClr val="accent1">
                    <a:lumMod val="75000"/>
                  </a:schemeClr>
                </a:solidFill>
                <a:latin typeface="Palatino"/>
              </a:rPr>
              <a:t>How can focusing on righteous goals and objectives help us overcome temptation?</a:t>
            </a:r>
          </a:p>
        </p:txBody>
      </p:sp>
      <p:pic>
        <p:nvPicPr>
          <p:cNvPr id="5" name="Picture 4">
            <a:extLst>
              <a:ext uri="{FF2B5EF4-FFF2-40B4-BE49-F238E27FC236}">
                <a16:creationId xmlns:a16="http://schemas.microsoft.com/office/drawing/2014/main" id="{9BE4AE2E-81FB-44C3-BD90-392B734D874B}"/>
              </a:ext>
            </a:extLst>
          </p:cNvPr>
          <p:cNvPicPr/>
          <p:nvPr/>
        </p:nvPicPr>
        <p:blipFill rotWithShape="1">
          <a:blip r:embed="rId2"/>
          <a:srcRect l="46387" t="25119" r="18370" b="21369"/>
          <a:stretch/>
        </p:blipFill>
        <p:spPr bwMode="auto">
          <a:xfrm>
            <a:off x="6930887" y="1034946"/>
            <a:ext cx="4108174" cy="4784034"/>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C5D9DD37-92EF-4536-B780-931132387058}"/>
              </a:ext>
            </a:extLst>
          </p:cNvPr>
          <p:cNvSpPr/>
          <p:nvPr/>
        </p:nvSpPr>
        <p:spPr>
          <a:xfrm>
            <a:off x="7195931" y="3708160"/>
            <a:ext cx="1236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Loins girt</a:t>
            </a:r>
            <a:endParaRPr lang="en-US" dirty="0"/>
          </a:p>
        </p:txBody>
      </p:sp>
      <p:sp>
        <p:nvSpPr>
          <p:cNvPr id="8" name="Rectangle 7">
            <a:extLst>
              <a:ext uri="{FF2B5EF4-FFF2-40B4-BE49-F238E27FC236}">
                <a16:creationId xmlns:a16="http://schemas.microsoft.com/office/drawing/2014/main" id="{3210705B-47D0-4FFE-9833-CBA4DD179672}"/>
              </a:ext>
            </a:extLst>
          </p:cNvPr>
          <p:cNvSpPr/>
          <p:nvPr/>
        </p:nvSpPr>
        <p:spPr>
          <a:xfrm>
            <a:off x="6930887" y="3057631"/>
            <a:ext cx="1362874" cy="369332"/>
          </a:xfrm>
          <a:prstGeom prst="rect">
            <a:avLst/>
          </a:prstGeom>
        </p:spPr>
        <p:txBody>
          <a:bodyPr wrap="none">
            <a:spAutoFit/>
          </a:bodyPr>
          <a:lstStyle/>
          <a:p>
            <a:r>
              <a:rPr lang="en-US" b="1" dirty="0">
                <a:solidFill>
                  <a:schemeClr val="bg1"/>
                </a:solidFill>
                <a:latin typeface="Palatino"/>
              </a:rPr>
              <a:t>Breastplate</a:t>
            </a:r>
            <a:endParaRPr lang="en-US" dirty="0"/>
          </a:p>
        </p:txBody>
      </p:sp>
      <p:sp>
        <p:nvSpPr>
          <p:cNvPr id="4" name="Rectangle 3">
            <a:extLst>
              <a:ext uri="{FF2B5EF4-FFF2-40B4-BE49-F238E27FC236}">
                <a16:creationId xmlns:a16="http://schemas.microsoft.com/office/drawing/2014/main" id="{EE4BEDC9-158B-4F9D-AB10-693AE787F1B7}"/>
              </a:ext>
            </a:extLst>
          </p:cNvPr>
          <p:cNvSpPr/>
          <p:nvPr/>
        </p:nvSpPr>
        <p:spPr>
          <a:xfrm>
            <a:off x="9790001" y="5274840"/>
            <a:ext cx="1249060" cy="369332"/>
          </a:xfrm>
          <a:prstGeom prst="rect">
            <a:avLst/>
          </a:prstGeom>
        </p:spPr>
        <p:txBody>
          <a:bodyPr wrap="none">
            <a:spAutoFit/>
          </a:bodyPr>
          <a:lstStyle/>
          <a:p>
            <a:r>
              <a:rPr lang="en-US" b="1" dirty="0">
                <a:solidFill>
                  <a:schemeClr val="bg1"/>
                </a:solidFill>
                <a:latin typeface="Palatino"/>
              </a:rPr>
              <a:t>Feet shod </a:t>
            </a:r>
            <a:endParaRPr lang="en-US" dirty="0"/>
          </a:p>
        </p:txBody>
      </p:sp>
      <p:sp>
        <p:nvSpPr>
          <p:cNvPr id="9" name="Rectangle 8">
            <a:extLst>
              <a:ext uri="{FF2B5EF4-FFF2-40B4-BE49-F238E27FC236}">
                <a16:creationId xmlns:a16="http://schemas.microsoft.com/office/drawing/2014/main" id="{CB0468C0-3B72-44E8-AEAF-A34341F214FB}"/>
              </a:ext>
            </a:extLst>
          </p:cNvPr>
          <p:cNvSpPr/>
          <p:nvPr/>
        </p:nvSpPr>
        <p:spPr>
          <a:xfrm>
            <a:off x="522411" y="1147954"/>
            <a:ext cx="6096000" cy="1200329"/>
          </a:xfrm>
          <a:prstGeom prst="rect">
            <a:avLst/>
          </a:prstGeom>
        </p:spPr>
        <p:txBody>
          <a:bodyPr>
            <a:spAutoFit/>
          </a:bodyPr>
          <a:lstStyle/>
          <a:p>
            <a:pPr algn="just"/>
            <a:r>
              <a:rPr lang="en-US" dirty="0">
                <a:solidFill>
                  <a:schemeClr val="bg1"/>
                </a:solidFill>
                <a:latin typeface="Palatino"/>
              </a:rPr>
              <a:t>“</a:t>
            </a:r>
            <a:r>
              <a:rPr lang="en-US" b="1" dirty="0">
                <a:solidFill>
                  <a:schemeClr val="bg1"/>
                </a:solidFill>
                <a:latin typeface="Palatino"/>
              </a:rPr>
              <a:t>Feet shod with the preparation of the gospel of peace”(D&amp;C 27:16): </a:t>
            </a:r>
          </a:p>
          <a:p>
            <a:pPr algn="just"/>
            <a:r>
              <a:rPr lang="en-US" dirty="0">
                <a:solidFill>
                  <a:schemeClr val="bg1"/>
                </a:solidFill>
                <a:latin typeface="Palatino"/>
              </a:rPr>
              <a:t>Having your feet “shod” means wearing shoes or protection on your feet. </a:t>
            </a:r>
          </a:p>
        </p:txBody>
      </p:sp>
    </p:spTree>
    <p:extLst>
      <p:ext uri="{BB962C8B-B14F-4D97-AF65-F5344CB8AC3E}">
        <p14:creationId xmlns:p14="http://schemas.microsoft.com/office/powerpoint/2010/main" val="2012069681"/>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0-#ppt_w/2"/>
                                          </p:val>
                                        </p:tav>
                                        <p:tav tm="100000">
                                          <p:val>
                                            <p:strVal val="#ppt_x"/>
                                          </p:val>
                                        </p:tav>
                                      </p:tavLst>
                                    </p:anim>
                                    <p:anim calcmode="lin" valueType="num">
                                      <p:cBhvr additive="base">
                                        <p:cTn id="15"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pic>
        <p:nvPicPr>
          <p:cNvPr id="3" name="Picture 2">
            <a:extLst>
              <a:ext uri="{FF2B5EF4-FFF2-40B4-BE49-F238E27FC236}">
                <a16:creationId xmlns:a16="http://schemas.microsoft.com/office/drawing/2014/main" id="{6772C4C9-0948-4D64-9C54-98C9BCF17C87}"/>
              </a:ext>
            </a:extLst>
          </p:cNvPr>
          <p:cNvPicPr/>
          <p:nvPr/>
        </p:nvPicPr>
        <p:blipFill rotWithShape="1">
          <a:blip r:embed="rId2"/>
          <a:srcRect l="46387" t="25119" r="18370" b="21369"/>
          <a:stretch/>
        </p:blipFill>
        <p:spPr bwMode="auto">
          <a:xfrm>
            <a:off x="6930887" y="1034946"/>
            <a:ext cx="4108174" cy="4784034"/>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FE816C3B-4781-43E9-8AB3-703C77176304}"/>
              </a:ext>
            </a:extLst>
          </p:cNvPr>
          <p:cNvSpPr/>
          <p:nvPr/>
        </p:nvSpPr>
        <p:spPr>
          <a:xfrm>
            <a:off x="813023" y="2408715"/>
            <a:ext cx="5706035" cy="923330"/>
          </a:xfrm>
          <a:prstGeom prst="rect">
            <a:avLst/>
          </a:prstGeom>
        </p:spPr>
        <p:txBody>
          <a:bodyPr wrap="square">
            <a:spAutoFit/>
          </a:bodyPr>
          <a:lstStyle/>
          <a:p>
            <a:r>
              <a:rPr lang="en-US" dirty="0">
                <a:solidFill>
                  <a:schemeClr val="accent1">
                    <a:lumMod val="75000"/>
                  </a:schemeClr>
                </a:solidFill>
                <a:latin typeface="Palatino"/>
              </a:rPr>
              <a:t>What do you think it means to “quench all the fiery darts of the wicked”? </a:t>
            </a:r>
          </a:p>
          <a:p>
            <a:r>
              <a:rPr lang="en-US" dirty="0">
                <a:solidFill>
                  <a:schemeClr val="accent1">
                    <a:lumMod val="75000"/>
                  </a:schemeClr>
                </a:solidFill>
                <a:latin typeface="Palatino"/>
              </a:rPr>
              <a:t>How has your faith shielded and protected you?</a:t>
            </a:r>
          </a:p>
        </p:txBody>
      </p:sp>
      <p:pic>
        <p:nvPicPr>
          <p:cNvPr id="6" name="Picture 5">
            <a:extLst>
              <a:ext uri="{FF2B5EF4-FFF2-40B4-BE49-F238E27FC236}">
                <a16:creationId xmlns:a16="http://schemas.microsoft.com/office/drawing/2014/main" id="{D7178328-19AE-4659-9136-CAB951D329BF}"/>
              </a:ext>
            </a:extLst>
          </p:cNvPr>
          <p:cNvPicPr/>
          <p:nvPr/>
        </p:nvPicPr>
        <p:blipFill rotWithShape="1">
          <a:blip r:embed="rId2"/>
          <a:srcRect l="46387" t="25119" r="18370" b="21369"/>
          <a:stretch/>
        </p:blipFill>
        <p:spPr bwMode="auto">
          <a:xfrm>
            <a:off x="6930887" y="1034946"/>
            <a:ext cx="4108174" cy="4784034"/>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AEC559DD-9833-4830-BA6E-63823BE69EB1}"/>
              </a:ext>
            </a:extLst>
          </p:cNvPr>
          <p:cNvSpPr/>
          <p:nvPr/>
        </p:nvSpPr>
        <p:spPr>
          <a:xfrm>
            <a:off x="7195931" y="3708160"/>
            <a:ext cx="1236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Loins girt</a:t>
            </a:r>
            <a:endParaRPr lang="en-US" dirty="0"/>
          </a:p>
        </p:txBody>
      </p:sp>
      <p:sp>
        <p:nvSpPr>
          <p:cNvPr id="9" name="Rectangle 8">
            <a:extLst>
              <a:ext uri="{FF2B5EF4-FFF2-40B4-BE49-F238E27FC236}">
                <a16:creationId xmlns:a16="http://schemas.microsoft.com/office/drawing/2014/main" id="{46C00C37-B7B9-4916-95CD-31C5BAFC4870}"/>
              </a:ext>
            </a:extLst>
          </p:cNvPr>
          <p:cNvSpPr/>
          <p:nvPr/>
        </p:nvSpPr>
        <p:spPr>
          <a:xfrm>
            <a:off x="6930887" y="3071078"/>
            <a:ext cx="1362874" cy="369332"/>
          </a:xfrm>
          <a:prstGeom prst="rect">
            <a:avLst/>
          </a:prstGeom>
        </p:spPr>
        <p:txBody>
          <a:bodyPr wrap="none">
            <a:spAutoFit/>
          </a:bodyPr>
          <a:lstStyle/>
          <a:p>
            <a:r>
              <a:rPr lang="en-US" b="1" dirty="0">
                <a:solidFill>
                  <a:schemeClr val="bg1"/>
                </a:solidFill>
                <a:latin typeface="Palatino"/>
              </a:rPr>
              <a:t>Breastplate</a:t>
            </a:r>
            <a:endParaRPr lang="en-US" dirty="0"/>
          </a:p>
        </p:txBody>
      </p:sp>
      <p:sp>
        <p:nvSpPr>
          <p:cNvPr id="10" name="Rectangle 9">
            <a:extLst>
              <a:ext uri="{FF2B5EF4-FFF2-40B4-BE49-F238E27FC236}">
                <a16:creationId xmlns:a16="http://schemas.microsoft.com/office/drawing/2014/main" id="{DCD97EA1-A8A1-4CE3-8E73-AD0309A21FB6}"/>
              </a:ext>
            </a:extLst>
          </p:cNvPr>
          <p:cNvSpPr/>
          <p:nvPr/>
        </p:nvSpPr>
        <p:spPr>
          <a:xfrm>
            <a:off x="9790001" y="5274840"/>
            <a:ext cx="1249060" cy="369332"/>
          </a:xfrm>
          <a:prstGeom prst="rect">
            <a:avLst/>
          </a:prstGeom>
        </p:spPr>
        <p:txBody>
          <a:bodyPr wrap="none">
            <a:spAutoFit/>
          </a:bodyPr>
          <a:lstStyle/>
          <a:p>
            <a:r>
              <a:rPr lang="en-US" b="1" dirty="0">
                <a:solidFill>
                  <a:schemeClr val="bg1"/>
                </a:solidFill>
                <a:latin typeface="Palatino"/>
              </a:rPr>
              <a:t>Feet shod </a:t>
            </a:r>
            <a:endParaRPr lang="en-US" dirty="0"/>
          </a:p>
        </p:txBody>
      </p:sp>
      <p:sp>
        <p:nvSpPr>
          <p:cNvPr id="5" name="Rectangle 4">
            <a:extLst>
              <a:ext uri="{FF2B5EF4-FFF2-40B4-BE49-F238E27FC236}">
                <a16:creationId xmlns:a16="http://schemas.microsoft.com/office/drawing/2014/main" id="{9C5C78E0-C1EB-453B-8880-49F2192EB3BB}"/>
              </a:ext>
            </a:extLst>
          </p:cNvPr>
          <p:cNvSpPr/>
          <p:nvPr/>
        </p:nvSpPr>
        <p:spPr>
          <a:xfrm>
            <a:off x="9517281" y="2588523"/>
            <a:ext cx="1233030" cy="338554"/>
          </a:xfrm>
          <a:prstGeom prst="rect">
            <a:avLst/>
          </a:prstGeom>
        </p:spPr>
        <p:txBody>
          <a:bodyPr wrap="none">
            <a:spAutoFit/>
          </a:bodyPr>
          <a:lstStyle/>
          <a:p>
            <a:r>
              <a:rPr lang="en-US" sz="1600" b="1" dirty="0">
                <a:solidFill>
                  <a:schemeClr val="bg1"/>
                </a:solidFill>
                <a:latin typeface="Palatino"/>
              </a:rPr>
              <a:t>The shield </a:t>
            </a:r>
            <a:endParaRPr lang="en-US" sz="1600" dirty="0"/>
          </a:p>
        </p:txBody>
      </p:sp>
      <p:sp>
        <p:nvSpPr>
          <p:cNvPr id="11" name="Rectangle 10">
            <a:extLst>
              <a:ext uri="{FF2B5EF4-FFF2-40B4-BE49-F238E27FC236}">
                <a16:creationId xmlns:a16="http://schemas.microsoft.com/office/drawing/2014/main" id="{A59D826A-A73C-4E35-84CF-0E54289001A2}"/>
              </a:ext>
            </a:extLst>
          </p:cNvPr>
          <p:cNvSpPr/>
          <p:nvPr/>
        </p:nvSpPr>
        <p:spPr>
          <a:xfrm>
            <a:off x="815788" y="1913075"/>
            <a:ext cx="3768980" cy="369332"/>
          </a:xfrm>
          <a:prstGeom prst="rect">
            <a:avLst/>
          </a:prstGeom>
        </p:spPr>
        <p:txBody>
          <a:bodyPr wrap="none">
            <a:spAutoFit/>
          </a:bodyPr>
          <a:lstStyle/>
          <a:p>
            <a:r>
              <a:rPr lang="en-US" b="1" dirty="0">
                <a:solidFill>
                  <a:schemeClr val="bg1"/>
                </a:solidFill>
                <a:latin typeface="Palatino"/>
              </a:rPr>
              <a:t>“The shield of faith”(D&amp;C 27:17): </a:t>
            </a:r>
          </a:p>
        </p:txBody>
      </p:sp>
    </p:spTree>
    <p:extLst>
      <p:ext uri="{BB962C8B-B14F-4D97-AF65-F5344CB8AC3E}">
        <p14:creationId xmlns:p14="http://schemas.microsoft.com/office/powerpoint/2010/main" val="189560407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down)">
                                      <p:cBhvr>
                                        <p:cTn id="12" dur="1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2" name="Rectangle 1">
            <a:extLst>
              <a:ext uri="{FF2B5EF4-FFF2-40B4-BE49-F238E27FC236}">
                <a16:creationId xmlns:a16="http://schemas.microsoft.com/office/drawing/2014/main" id="{D8C6CB37-E123-45AC-941D-0716C6B2DC6A}"/>
              </a:ext>
            </a:extLst>
          </p:cNvPr>
          <p:cNvSpPr/>
          <p:nvPr/>
        </p:nvSpPr>
        <p:spPr>
          <a:xfrm>
            <a:off x="2902657" y="2690336"/>
            <a:ext cx="6470041" cy="738664"/>
          </a:xfrm>
          <a:prstGeom prst="rect">
            <a:avLst/>
          </a:prstGeom>
        </p:spPr>
        <p:txBody>
          <a:bodyPr wrap="none">
            <a:spAutoFit/>
          </a:bodyPr>
          <a:lstStyle/>
          <a:p>
            <a:r>
              <a:rPr lang="en-US" sz="4200" b="1" dirty="0">
                <a:solidFill>
                  <a:srgbClr val="C00000"/>
                </a:solidFill>
                <a:latin typeface="Bahnschrift Light" panose="020B0502040204020203" pitchFamily="34" charset="0"/>
              </a:rPr>
              <a:t>Doctrine and Covenants 27</a:t>
            </a:r>
          </a:p>
        </p:txBody>
      </p:sp>
    </p:spTree>
    <p:extLst>
      <p:ext uri="{BB962C8B-B14F-4D97-AF65-F5344CB8AC3E}">
        <p14:creationId xmlns:p14="http://schemas.microsoft.com/office/powerpoint/2010/main" val="2094167501"/>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pic>
        <p:nvPicPr>
          <p:cNvPr id="3" name="Picture 2">
            <a:extLst>
              <a:ext uri="{FF2B5EF4-FFF2-40B4-BE49-F238E27FC236}">
                <a16:creationId xmlns:a16="http://schemas.microsoft.com/office/drawing/2014/main" id="{74E96C0B-1EAC-42DD-988D-E479BA78C88F}"/>
              </a:ext>
            </a:extLst>
          </p:cNvPr>
          <p:cNvPicPr/>
          <p:nvPr/>
        </p:nvPicPr>
        <p:blipFill rotWithShape="1">
          <a:blip r:embed="rId2"/>
          <a:srcRect l="46387" t="25119" r="18370" b="21369"/>
          <a:stretch/>
        </p:blipFill>
        <p:spPr bwMode="auto">
          <a:xfrm>
            <a:off x="6930887" y="1034946"/>
            <a:ext cx="4108174" cy="4784034"/>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E5911631-9BC2-4845-B35E-E3E28BFF6B87}"/>
              </a:ext>
            </a:extLst>
          </p:cNvPr>
          <p:cNvSpPr/>
          <p:nvPr/>
        </p:nvSpPr>
        <p:spPr>
          <a:xfrm>
            <a:off x="7195931" y="3708160"/>
            <a:ext cx="1236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Loins girt</a:t>
            </a:r>
            <a:endParaRPr lang="en-US" dirty="0"/>
          </a:p>
        </p:txBody>
      </p:sp>
      <p:sp>
        <p:nvSpPr>
          <p:cNvPr id="6" name="Rectangle 5">
            <a:extLst>
              <a:ext uri="{FF2B5EF4-FFF2-40B4-BE49-F238E27FC236}">
                <a16:creationId xmlns:a16="http://schemas.microsoft.com/office/drawing/2014/main" id="{11D1F54C-3DB3-4081-B771-2E3A770E2553}"/>
              </a:ext>
            </a:extLst>
          </p:cNvPr>
          <p:cNvSpPr/>
          <p:nvPr/>
        </p:nvSpPr>
        <p:spPr>
          <a:xfrm>
            <a:off x="6944334" y="3097972"/>
            <a:ext cx="1362874" cy="369332"/>
          </a:xfrm>
          <a:prstGeom prst="rect">
            <a:avLst/>
          </a:prstGeom>
        </p:spPr>
        <p:txBody>
          <a:bodyPr wrap="none">
            <a:spAutoFit/>
          </a:bodyPr>
          <a:lstStyle/>
          <a:p>
            <a:r>
              <a:rPr lang="en-US" b="1" dirty="0">
                <a:solidFill>
                  <a:schemeClr val="bg1"/>
                </a:solidFill>
                <a:latin typeface="Palatino"/>
              </a:rPr>
              <a:t>Breastplate</a:t>
            </a:r>
            <a:endParaRPr lang="en-US" dirty="0"/>
          </a:p>
        </p:txBody>
      </p:sp>
      <p:sp>
        <p:nvSpPr>
          <p:cNvPr id="8" name="Rectangle 7">
            <a:extLst>
              <a:ext uri="{FF2B5EF4-FFF2-40B4-BE49-F238E27FC236}">
                <a16:creationId xmlns:a16="http://schemas.microsoft.com/office/drawing/2014/main" id="{F78001A9-6F1A-4719-94D2-E17F4694D50A}"/>
              </a:ext>
            </a:extLst>
          </p:cNvPr>
          <p:cNvSpPr/>
          <p:nvPr/>
        </p:nvSpPr>
        <p:spPr>
          <a:xfrm>
            <a:off x="9790001" y="5274840"/>
            <a:ext cx="1249060" cy="369332"/>
          </a:xfrm>
          <a:prstGeom prst="rect">
            <a:avLst/>
          </a:prstGeom>
        </p:spPr>
        <p:txBody>
          <a:bodyPr wrap="none">
            <a:spAutoFit/>
          </a:bodyPr>
          <a:lstStyle/>
          <a:p>
            <a:r>
              <a:rPr lang="en-US" b="1" dirty="0">
                <a:solidFill>
                  <a:schemeClr val="bg1"/>
                </a:solidFill>
                <a:latin typeface="Palatino"/>
              </a:rPr>
              <a:t>Feet shod </a:t>
            </a:r>
            <a:endParaRPr lang="en-US" dirty="0"/>
          </a:p>
        </p:txBody>
      </p:sp>
      <p:sp>
        <p:nvSpPr>
          <p:cNvPr id="9" name="Rectangle 8">
            <a:extLst>
              <a:ext uri="{FF2B5EF4-FFF2-40B4-BE49-F238E27FC236}">
                <a16:creationId xmlns:a16="http://schemas.microsoft.com/office/drawing/2014/main" id="{332B57D1-D713-472F-82C6-C53C10C776D8}"/>
              </a:ext>
            </a:extLst>
          </p:cNvPr>
          <p:cNvSpPr/>
          <p:nvPr/>
        </p:nvSpPr>
        <p:spPr>
          <a:xfrm>
            <a:off x="9522812" y="2588523"/>
            <a:ext cx="1233030" cy="338554"/>
          </a:xfrm>
          <a:prstGeom prst="rect">
            <a:avLst/>
          </a:prstGeom>
        </p:spPr>
        <p:txBody>
          <a:bodyPr wrap="none">
            <a:spAutoFit/>
          </a:bodyPr>
          <a:lstStyle/>
          <a:p>
            <a:r>
              <a:rPr lang="en-US" sz="1600" b="1" dirty="0">
                <a:solidFill>
                  <a:schemeClr val="bg1"/>
                </a:solidFill>
                <a:latin typeface="Palatino"/>
              </a:rPr>
              <a:t>The shield </a:t>
            </a:r>
            <a:endParaRPr lang="en-US" sz="1600" dirty="0"/>
          </a:p>
        </p:txBody>
      </p:sp>
      <p:sp>
        <p:nvSpPr>
          <p:cNvPr id="2" name="Rectangle 1">
            <a:extLst>
              <a:ext uri="{FF2B5EF4-FFF2-40B4-BE49-F238E27FC236}">
                <a16:creationId xmlns:a16="http://schemas.microsoft.com/office/drawing/2014/main" id="{14A7DDFD-0E3C-4EB7-91FB-0622CB56D29B}"/>
              </a:ext>
            </a:extLst>
          </p:cNvPr>
          <p:cNvSpPr/>
          <p:nvPr/>
        </p:nvSpPr>
        <p:spPr>
          <a:xfrm>
            <a:off x="721659" y="1949635"/>
            <a:ext cx="6096000" cy="1708160"/>
          </a:xfrm>
          <a:prstGeom prst="rect">
            <a:avLst/>
          </a:prstGeom>
        </p:spPr>
        <p:txBody>
          <a:bodyPr>
            <a:spAutoFit/>
          </a:bodyPr>
          <a:lstStyle/>
          <a:p>
            <a:pPr>
              <a:spcBef>
                <a:spcPts val="600"/>
              </a:spcBef>
            </a:pPr>
            <a:r>
              <a:rPr lang="en-US" dirty="0">
                <a:solidFill>
                  <a:schemeClr val="accent1">
                    <a:lumMod val="75000"/>
                  </a:schemeClr>
                </a:solidFill>
                <a:latin typeface="Palatino"/>
              </a:rPr>
              <a:t>According to President Lee, what is protected when our head is covered? </a:t>
            </a:r>
          </a:p>
          <a:p>
            <a:pPr>
              <a:spcBef>
                <a:spcPts val="600"/>
              </a:spcBef>
            </a:pPr>
            <a:r>
              <a:rPr lang="en-US" dirty="0">
                <a:solidFill>
                  <a:schemeClr val="accent1">
                    <a:lumMod val="75000"/>
                  </a:schemeClr>
                </a:solidFill>
                <a:latin typeface="Palatino"/>
              </a:rPr>
              <a:t>Why is it important to protect our thoughts? </a:t>
            </a:r>
          </a:p>
          <a:p>
            <a:pPr>
              <a:spcBef>
                <a:spcPts val="600"/>
              </a:spcBef>
            </a:pPr>
            <a:r>
              <a:rPr lang="en-US" dirty="0">
                <a:solidFill>
                  <a:schemeClr val="accent1">
                    <a:lumMod val="75000"/>
                  </a:schemeClr>
                </a:solidFill>
                <a:latin typeface="Palatino"/>
              </a:rPr>
              <a:t>How does Satan attack our thoughts? </a:t>
            </a:r>
          </a:p>
          <a:p>
            <a:pPr>
              <a:spcBef>
                <a:spcPts val="600"/>
              </a:spcBef>
            </a:pPr>
            <a:r>
              <a:rPr lang="en-US" dirty="0">
                <a:solidFill>
                  <a:schemeClr val="accent1">
                    <a:lumMod val="75000"/>
                  </a:schemeClr>
                </a:solidFill>
                <a:latin typeface="Palatino"/>
              </a:rPr>
              <a:t>What specific things can we do to protect our thoughts?</a:t>
            </a:r>
          </a:p>
        </p:txBody>
      </p:sp>
      <p:sp>
        <p:nvSpPr>
          <p:cNvPr id="11" name="Rectangle 10">
            <a:extLst>
              <a:ext uri="{FF2B5EF4-FFF2-40B4-BE49-F238E27FC236}">
                <a16:creationId xmlns:a16="http://schemas.microsoft.com/office/drawing/2014/main" id="{EC220D8D-B19C-4A3C-BF9B-4C8A29AAA515}"/>
              </a:ext>
            </a:extLst>
          </p:cNvPr>
          <p:cNvSpPr/>
          <p:nvPr/>
        </p:nvSpPr>
        <p:spPr>
          <a:xfrm>
            <a:off x="9180807" y="1034946"/>
            <a:ext cx="1441420" cy="369332"/>
          </a:xfrm>
          <a:prstGeom prst="rect">
            <a:avLst/>
          </a:prstGeom>
        </p:spPr>
        <p:txBody>
          <a:bodyPr wrap="none">
            <a:spAutoFit/>
          </a:bodyPr>
          <a:lstStyle/>
          <a:p>
            <a:r>
              <a:rPr lang="en-US" b="1" dirty="0">
                <a:solidFill>
                  <a:schemeClr val="bg1"/>
                </a:solidFill>
                <a:latin typeface="Palatino"/>
              </a:rPr>
              <a:t>The helmet </a:t>
            </a:r>
            <a:endParaRPr lang="en-US" dirty="0"/>
          </a:p>
        </p:txBody>
      </p:sp>
      <p:sp>
        <p:nvSpPr>
          <p:cNvPr id="12" name="Rectangle 11">
            <a:extLst>
              <a:ext uri="{FF2B5EF4-FFF2-40B4-BE49-F238E27FC236}">
                <a16:creationId xmlns:a16="http://schemas.microsoft.com/office/drawing/2014/main" id="{F7001064-D903-4ED4-93A6-A36BFF4332D0}"/>
              </a:ext>
            </a:extLst>
          </p:cNvPr>
          <p:cNvSpPr/>
          <p:nvPr/>
        </p:nvSpPr>
        <p:spPr>
          <a:xfrm>
            <a:off x="721659" y="1297066"/>
            <a:ext cx="4307589" cy="369332"/>
          </a:xfrm>
          <a:prstGeom prst="rect">
            <a:avLst/>
          </a:prstGeom>
        </p:spPr>
        <p:txBody>
          <a:bodyPr wrap="none">
            <a:spAutoFit/>
          </a:bodyPr>
          <a:lstStyle/>
          <a:p>
            <a:r>
              <a:rPr lang="en-US" b="1" dirty="0">
                <a:solidFill>
                  <a:schemeClr val="bg1"/>
                </a:solidFill>
                <a:latin typeface="Palatino"/>
              </a:rPr>
              <a:t>“The helmet of salvation”(D&amp;C 27:18): </a:t>
            </a:r>
          </a:p>
        </p:txBody>
      </p:sp>
    </p:spTree>
    <p:extLst>
      <p:ext uri="{BB962C8B-B14F-4D97-AF65-F5344CB8AC3E}">
        <p14:creationId xmlns:p14="http://schemas.microsoft.com/office/powerpoint/2010/main" val="42639787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1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1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pic>
        <p:nvPicPr>
          <p:cNvPr id="3" name="Picture 2">
            <a:extLst>
              <a:ext uri="{FF2B5EF4-FFF2-40B4-BE49-F238E27FC236}">
                <a16:creationId xmlns:a16="http://schemas.microsoft.com/office/drawing/2014/main" id="{D21BAE48-776E-43F6-9BE2-04B49EDBFBCC}"/>
              </a:ext>
            </a:extLst>
          </p:cNvPr>
          <p:cNvPicPr/>
          <p:nvPr/>
        </p:nvPicPr>
        <p:blipFill rotWithShape="1">
          <a:blip r:embed="rId2"/>
          <a:srcRect l="46387" t="25119" r="18370" b="21369"/>
          <a:stretch/>
        </p:blipFill>
        <p:spPr bwMode="auto">
          <a:xfrm>
            <a:off x="6930887" y="1034946"/>
            <a:ext cx="4108174" cy="478403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D88892CB-5F23-46BF-A739-C8CACD51071F}"/>
              </a:ext>
            </a:extLst>
          </p:cNvPr>
          <p:cNvSpPr/>
          <p:nvPr/>
        </p:nvSpPr>
        <p:spPr>
          <a:xfrm>
            <a:off x="7195931" y="3708160"/>
            <a:ext cx="1236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Loins girt</a:t>
            </a:r>
            <a:endParaRPr lang="en-US" dirty="0"/>
          </a:p>
        </p:txBody>
      </p:sp>
      <p:sp>
        <p:nvSpPr>
          <p:cNvPr id="5" name="Rectangle 4">
            <a:extLst>
              <a:ext uri="{FF2B5EF4-FFF2-40B4-BE49-F238E27FC236}">
                <a16:creationId xmlns:a16="http://schemas.microsoft.com/office/drawing/2014/main" id="{CBC570D4-7794-4FC8-B03C-DD09453FA0F3}"/>
              </a:ext>
            </a:extLst>
          </p:cNvPr>
          <p:cNvSpPr/>
          <p:nvPr/>
        </p:nvSpPr>
        <p:spPr>
          <a:xfrm>
            <a:off x="6957781" y="3111419"/>
            <a:ext cx="1362874" cy="369332"/>
          </a:xfrm>
          <a:prstGeom prst="rect">
            <a:avLst/>
          </a:prstGeom>
        </p:spPr>
        <p:txBody>
          <a:bodyPr wrap="none">
            <a:spAutoFit/>
          </a:bodyPr>
          <a:lstStyle/>
          <a:p>
            <a:r>
              <a:rPr lang="en-US" b="1" dirty="0">
                <a:solidFill>
                  <a:schemeClr val="bg1"/>
                </a:solidFill>
                <a:latin typeface="Palatino"/>
              </a:rPr>
              <a:t>Breastplate</a:t>
            </a:r>
            <a:endParaRPr lang="en-US" dirty="0"/>
          </a:p>
        </p:txBody>
      </p:sp>
      <p:sp>
        <p:nvSpPr>
          <p:cNvPr id="6" name="Rectangle 5">
            <a:extLst>
              <a:ext uri="{FF2B5EF4-FFF2-40B4-BE49-F238E27FC236}">
                <a16:creationId xmlns:a16="http://schemas.microsoft.com/office/drawing/2014/main" id="{06367248-E919-4903-90CD-941963CE5238}"/>
              </a:ext>
            </a:extLst>
          </p:cNvPr>
          <p:cNvSpPr/>
          <p:nvPr/>
        </p:nvSpPr>
        <p:spPr>
          <a:xfrm>
            <a:off x="9790001" y="5274840"/>
            <a:ext cx="1249060" cy="369332"/>
          </a:xfrm>
          <a:prstGeom prst="rect">
            <a:avLst/>
          </a:prstGeom>
        </p:spPr>
        <p:txBody>
          <a:bodyPr wrap="none">
            <a:spAutoFit/>
          </a:bodyPr>
          <a:lstStyle/>
          <a:p>
            <a:r>
              <a:rPr lang="en-US" b="1" dirty="0">
                <a:solidFill>
                  <a:schemeClr val="bg1"/>
                </a:solidFill>
                <a:latin typeface="Palatino"/>
              </a:rPr>
              <a:t>Feet shod </a:t>
            </a:r>
            <a:endParaRPr lang="en-US" dirty="0"/>
          </a:p>
        </p:txBody>
      </p:sp>
      <p:sp>
        <p:nvSpPr>
          <p:cNvPr id="8" name="Rectangle 7">
            <a:extLst>
              <a:ext uri="{FF2B5EF4-FFF2-40B4-BE49-F238E27FC236}">
                <a16:creationId xmlns:a16="http://schemas.microsoft.com/office/drawing/2014/main" id="{F957B812-9745-4AE0-B511-8BF6DB10BB57}"/>
              </a:ext>
            </a:extLst>
          </p:cNvPr>
          <p:cNvSpPr/>
          <p:nvPr/>
        </p:nvSpPr>
        <p:spPr>
          <a:xfrm>
            <a:off x="9517281" y="2594307"/>
            <a:ext cx="1233030" cy="338554"/>
          </a:xfrm>
          <a:prstGeom prst="rect">
            <a:avLst/>
          </a:prstGeom>
        </p:spPr>
        <p:txBody>
          <a:bodyPr wrap="none">
            <a:spAutoFit/>
          </a:bodyPr>
          <a:lstStyle/>
          <a:p>
            <a:r>
              <a:rPr lang="en-US" sz="1600" b="1" dirty="0">
                <a:solidFill>
                  <a:schemeClr val="bg1"/>
                </a:solidFill>
                <a:latin typeface="Palatino"/>
              </a:rPr>
              <a:t>The shield </a:t>
            </a:r>
            <a:endParaRPr lang="en-US" sz="1600" dirty="0"/>
          </a:p>
        </p:txBody>
      </p:sp>
      <p:sp>
        <p:nvSpPr>
          <p:cNvPr id="2" name="Rectangle 1">
            <a:extLst>
              <a:ext uri="{FF2B5EF4-FFF2-40B4-BE49-F238E27FC236}">
                <a16:creationId xmlns:a16="http://schemas.microsoft.com/office/drawing/2014/main" id="{93EE0A60-37DA-4D89-87B9-0F5916D63C80}"/>
              </a:ext>
            </a:extLst>
          </p:cNvPr>
          <p:cNvSpPr/>
          <p:nvPr/>
        </p:nvSpPr>
        <p:spPr>
          <a:xfrm>
            <a:off x="1056117" y="2211172"/>
            <a:ext cx="5167179" cy="2539157"/>
          </a:xfrm>
          <a:prstGeom prst="rect">
            <a:avLst/>
          </a:prstGeom>
        </p:spPr>
        <p:txBody>
          <a:bodyPr wrap="square">
            <a:spAutoFit/>
          </a:bodyPr>
          <a:lstStyle/>
          <a:p>
            <a:pPr algn="just">
              <a:spcBef>
                <a:spcPts val="600"/>
              </a:spcBef>
            </a:pPr>
            <a:r>
              <a:rPr lang="en-US" dirty="0">
                <a:solidFill>
                  <a:schemeClr val="accent1">
                    <a:lumMod val="75000"/>
                  </a:schemeClr>
                </a:solidFill>
                <a:latin typeface="Palatino"/>
              </a:rPr>
              <a:t>How can the Spirit help us overcome Satan’s attacks? </a:t>
            </a:r>
          </a:p>
          <a:p>
            <a:pPr algn="just">
              <a:spcBef>
                <a:spcPts val="600"/>
              </a:spcBef>
            </a:pPr>
            <a:r>
              <a:rPr lang="en-US" dirty="0">
                <a:solidFill>
                  <a:schemeClr val="accent1">
                    <a:lumMod val="75000"/>
                  </a:schemeClr>
                </a:solidFill>
                <a:latin typeface="Palatino"/>
              </a:rPr>
              <a:t>What advantage does having the Spirit give us in our fight against evil? </a:t>
            </a:r>
          </a:p>
          <a:p>
            <a:pPr algn="just">
              <a:spcBef>
                <a:spcPts val="600"/>
              </a:spcBef>
            </a:pPr>
            <a:r>
              <a:rPr lang="en-US" dirty="0">
                <a:solidFill>
                  <a:schemeClr val="accent1">
                    <a:lumMod val="75000"/>
                  </a:schemeClr>
                </a:solidFill>
                <a:latin typeface="Palatino"/>
              </a:rPr>
              <a:t>How does the word of God help us use the sword of the Spirit? </a:t>
            </a:r>
          </a:p>
          <a:p>
            <a:pPr algn="just">
              <a:spcBef>
                <a:spcPts val="600"/>
              </a:spcBef>
            </a:pPr>
            <a:r>
              <a:rPr lang="en-US" dirty="0">
                <a:solidFill>
                  <a:schemeClr val="accent1">
                    <a:lumMod val="75000"/>
                  </a:schemeClr>
                </a:solidFill>
                <a:latin typeface="Palatino"/>
              </a:rPr>
              <a:t>What can you do to invite the Spirit into your life more?</a:t>
            </a:r>
          </a:p>
        </p:txBody>
      </p:sp>
      <p:sp>
        <p:nvSpPr>
          <p:cNvPr id="9" name="Rectangle 8">
            <a:extLst>
              <a:ext uri="{FF2B5EF4-FFF2-40B4-BE49-F238E27FC236}">
                <a16:creationId xmlns:a16="http://schemas.microsoft.com/office/drawing/2014/main" id="{8BCD0516-67CF-4C6D-A928-3DAD9AE7DEA3}"/>
              </a:ext>
            </a:extLst>
          </p:cNvPr>
          <p:cNvSpPr/>
          <p:nvPr/>
        </p:nvSpPr>
        <p:spPr>
          <a:xfrm>
            <a:off x="9180807" y="1034946"/>
            <a:ext cx="1441420" cy="369332"/>
          </a:xfrm>
          <a:prstGeom prst="rect">
            <a:avLst/>
          </a:prstGeom>
        </p:spPr>
        <p:txBody>
          <a:bodyPr wrap="none">
            <a:spAutoFit/>
          </a:bodyPr>
          <a:lstStyle/>
          <a:p>
            <a:r>
              <a:rPr lang="en-US" b="1" dirty="0">
                <a:solidFill>
                  <a:schemeClr val="bg1"/>
                </a:solidFill>
                <a:latin typeface="Palatino"/>
              </a:rPr>
              <a:t>The helmet </a:t>
            </a:r>
            <a:endParaRPr lang="en-US" dirty="0"/>
          </a:p>
        </p:txBody>
      </p:sp>
      <p:sp>
        <p:nvSpPr>
          <p:cNvPr id="11" name="Rectangle 10">
            <a:extLst>
              <a:ext uri="{FF2B5EF4-FFF2-40B4-BE49-F238E27FC236}">
                <a16:creationId xmlns:a16="http://schemas.microsoft.com/office/drawing/2014/main" id="{F17503CF-A52B-4AF2-B67F-A1C15E0BB795}"/>
              </a:ext>
            </a:extLst>
          </p:cNvPr>
          <p:cNvSpPr/>
          <p:nvPr/>
        </p:nvSpPr>
        <p:spPr>
          <a:xfrm>
            <a:off x="7169615" y="1476599"/>
            <a:ext cx="1233030" cy="338554"/>
          </a:xfrm>
          <a:prstGeom prst="rect">
            <a:avLst/>
          </a:prstGeom>
        </p:spPr>
        <p:txBody>
          <a:bodyPr wrap="none">
            <a:spAutoFit/>
          </a:bodyPr>
          <a:lstStyle/>
          <a:p>
            <a:r>
              <a:rPr lang="en-US" sz="1600" b="1" dirty="0">
                <a:solidFill>
                  <a:schemeClr val="bg1"/>
                </a:solidFill>
                <a:latin typeface="Palatino"/>
              </a:rPr>
              <a:t>The sword </a:t>
            </a:r>
            <a:endParaRPr lang="en-US" sz="1600" dirty="0"/>
          </a:p>
        </p:txBody>
      </p:sp>
      <p:sp>
        <p:nvSpPr>
          <p:cNvPr id="12" name="Rectangle 11">
            <a:extLst>
              <a:ext uri="{FF2B5EF4-FFF2-40B4-BE49-F238E27FC236}">
                <a16:creationId xmlns:a16="http://schemas.microsoft.com/office/drawing/2014/main" id="{8C48BBF8-F320-4028-8DEA-FC738CBEA478}"/>
              </a:ext>
            </a:extLst>
          </p:cNvPr>
          <p:cNvSpPr/>
          <p:nvPr/>
        </p:nvSpPr>
        <p:spPr>
          <a:xfrm>
            <a:off x="1056117" y="1758580"/>
            <a:ext cx="4204997" cy="369332"/>
          </a:xfrm>
          <a:prstGeom prst="rect">
            <a:avLst/>
          </a:prstGeom>
        </p:spPr>
        <p:txBody>
          <a:bodyPr wrap="none">
            <a:spAutoFit/>
          </a:bodyPr>
          <a:lstStyle/>
          <a:p>
            <a:pPr algn="just"/>
            <a:r>
              <a:rPr lang="en-US" b="1" dirty="0">
                <a:solidFill>
                  <a:schemeClr val="bg1"/>
                </a:solidFill>
                <a:latin typeface="Palatino"/>
              </a:rPr>
              <a:t>“The sword of my Spirit”(D&amp;C 27:18):</a:t>
            </a:r>
          </a:p>
        </p:txBody>
      </p:sp>
    </p:spTree>
    <p:extLst>
      <p:ext uri="{BB962C8B-B14F-4D97-AF65-F5344CB8AC3E}">
        <p14:creationId xmlns:p14="http://schemas.microsoft.com/office/powerpoint/2010/main" val="2616081281"/>
      </p:ext>
    </p:extLst>
  </p:cSld>
  <p:clrMapOvr>
    <a:masterClrMapping/>
  </p:clrMapOvr>
  <mc:AlternateContent xmlns:mc="http://schemas.openxmlformats.org/markup-compatibility/2006">
    <mc:Choice xmlns:p14="http://schemas.microsoft.com/office/powerpoint/2010/main" Requires="p14">
      <p:transition spd="slow" p14:dur="125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2" name="Rectangle 1">
            <a:extLst>
              <a:ext uri="{FF2B5EF4-FFF2-40B4-BE49-F238E27FC236}">
                <a16:creationId xmlns:a16="http://schemas.microsoft.com/office/drawing/2014/main" id="{77A976F4-ABA1-451D-9DBC-681A1A3BCF01}"/>
              </a:ext>
            </a:extLst>
          </p:cNvPr>
          <p:cNvSpPr/>
          <p:nvPr/>
        </p:nvSpPr>
        <p:spPr>
          <a:xfrm>
            <a:off x="2784787" y="1478930"/>
            <a:ext cx="6684160" cy="233895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647B9759-4146-4957-9680-3190F66AABD0}"/>
              </a:ext>
            </a:extLst>
          </p:cNvPr>
          <p:cNvSpPr txBox="1"/>
          <p:nvPr/>
        </p:nvSpPr>
        <p:spPr>
          <a:xfrm>
            <a:off x="4441309" y="1499334"/>
            <a:ext cx="5049078" cy="2246769"/>
          </a:xfrm>
          <a:prstGeom prst="rect">
            <a:avLst/>
          </a:prstGeom>
          <a:noFill/>
        </p:spPr>
        <p:txBody>
          <a:bodyPr wrap="square" rtlCol="0">
            <a:spAutoFit/>
          </a:bodyPr>
          <a:lstStyle/>
          <a:p>
            <a:pPr algn="just"/>
            <a:r>
              <a:rPr lang="en-US" sz="1400" dirty="0">
                <a:solidFill>
                  <a:schemeClr val="bg1"/>
                </a:solidFill>
                <a:latin typeface="Palatino"/>
              </a:rPr>
              <a:t>“I like to think of this spiritual armor not as a solid piece of metal molded to fit the body but more like chain mail. Chain mail consists of dozens of tiny pieces of steel fastened together to allow the user greater flexibility without losing protection. I say that because it has been my experience that there is not one great and grand thing we can do to arm ourselves spiritually. True spiritual power lies in numerous smaller acts woven together in a fabric of spiritual fortification that protects and shields from all evil” (“Be Strong in the Lord,” Ensign, July 2004,8).</a:t>
            </a:r>
          </a:p>
        </p:txBody>
      </p:sp>
      <p:pic>
        <p:nvPicPr>
          <p:cNvPr id="8194" name="Picture 2" descr="Resultado de imagen para m russell ballard">
            <a:extLst>
              <a:ext uri="{FF2B5EF4-FFF2-40B4-BE49-F238E27FC236}">
                <a16:creationId xmlns:a16="http://schemas.microsoft.com/office/drawing/2014/main" id="{BA4CAC68-3A07-4CC2-BF23-66207BF99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020" y="1587938"/>
            <a:ext cx="1519323" cy="1902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B354FD-BA2E-4295-AEC4-864C1535C733}"/>
              </a:ext>
            </a:extLst>
          </p:cNvPr>
          <p:cNvSpPr txBox="1"/>
          <p:nvPr/>
        </p:nvSpPr>
        <p:spPr>
          <a:xfrm>
            <a:off x="3036128" y="3511983"/>
            <a:ext cx="1273105" cy="246221"/>
          </a:xfrm>
          <a:prstGeom prst="rect">
            <a:avLst/>
          </a:prstGeom>
          <a:noFill/>
        </p:spPr>
        <p:txBody>
          <a:bodyPr wrap="none" rtlCol="0">
            <a:spAutoFit/>
          </a:bodyPr>
          <a:lstStyle/>
          <a:p>
            <a:r>
              <a:rPr lang="en-US" sz="1000" b="1" dirty="0">
                <a:solidFill>
                  <a:schemeClr val="bg1"/>
                </a:solidFill>
                <a:latin typeface="Palatino"/>
              </a:rPr>
              <a:t>M. Russell Ballard</a:t>
            </a:r>
          </a:p>
        </p:txBody>
      </p:sp>
      <p:sp>
        <p:nvSpPr>
          <p:cNvPr id="5" name="Rectangle 4">
            <a:extLst>
              <a:ext uri="{FF2B5EF4-FFF2-40B4-BE49-F238E27FC236}">
                <a16:creationId xmlns:a16="http://schemas.microsoft.com/office/drawing/2014/main" id="{E2368DF7-B64B-4DE9-84D0-33FE5A479DB5}"/>
              </a:ext>
            </a:extLst>
          </p:cNvPr>
          <p:cNvSpPr/>
          <p:nvPr/>
        </p:nvSpPr>
        <p:spPr>
          <a:xfrm>
            <a:off x="1928191" y="4199787"/>
            <a:ext cx="8335617" cy="646331"/>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What are some small acts that, combined in their strength, will help protect us against temptation and evil?</a:t>
            </a:r>
          </a:p>
        </p:txBody>
      </p:sp>
    </p:spTree>
    <p:extLst>
      <p:ext uri="{BB962C8B-B14F-4D97-AF65-F5344CB8AC3E}">
        <p14:creationId xmlns:p14="http://schemas.microsoft.com/office/powerpoint/2010/main" val="17373257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2" name="Rectangle 1">
            <a:extLst>
              <a:ext uri="{FF2B5EF4-FFF2-40B4-BE49-F238E27FC236}">
                <a16:creationId xmlns:a16="http://schemas.microsoft.com/office/drawing/2014/main" id="{F8C843ED-C324-45CA-A258-48E0E3EB685E}"/>
              </a:ext>
            </a:extLst>
          </p:cNvPr>
          <p:cNvSpPr/>
          <p:nvPr/>
        </p:nvSpPr>
        <p:spPr>
          <a:xfrm>
            <a:off x="2372138" y="1821671"/>
            <a:ext cx="7447722" cy="923330"/>
          </a:xfrm>
          <a:prstGeom prst="rect">
            <a:avLst/>
          </a:prstGeom>
        </p:spPr>
        <p:txBody>
          <a:bodyPr wrap="square">
            <a:spAutoFit/>
          </a:bodyPr>
          <a:lstStyle/>
          <a:p>
            <a:pPr algn="just"/>
            <a:r>
              <a:rPr lang="en-US" dirty="0">
                <a:solidFill>
                  <a:schemeClr val="bg1"/>
                </a:solidFill>
                <a:latin typeface="Palatino"/>
              </a:rPr>
              <a:t>Wherefore, lift up your hearts and rejoice, and gird up your loins, and take upon you my whole armor, that ye may be able to withstand the evil day, having done all, that ye may be able to stand.</a:t>
            </a:r>
            <a:endParaRPr lang="en-US" dirty="0">
              <a:solidFill>
                <a:schemeClr val="bg1"/>
              </a:solidFill>
            </a:endParaRPr>
          </a:p>
        </p:txBody>
      </p:sp>
      <p:sp>
        <p:nvSpPr>
          <p:cNvPr id="4" name="Rectangle 3">
            <a:extLst>
              <a:ext uri="{FF2B5EF4-FFF2-40B4-BE49-F238E27FC236}">
                <a16:creationId xmlns:a16="http://schemas.microsoft.com/office/drawing/2014/main" id="{0A19259E-3DAC-41E4-A38B-7622BDD8D229}"/>
              </a:ext>
            </a:extLst>
          </p:cNvPr>
          <p:cNvSpPr/>
          <p:nvPr/>
        </p:nvSpPr>
        <p:spPr>
          <a:xfrm>
            <a:off x="4019149" y="1152608"/>
            <a:ext cx="4153701" cy="430887"/>
          </a:xfrm>
          <a:prstGeom prst="rect">
            <a:avLst/>
          </a:prstGeom>
        </p:spPr>
        <p:txBody>
          <a:bodyPr wrap="none">
            <a:spAutoFit/>
          </a:bodyPr>
          <a:lstStyle/>
          <a:p>
            <a:r>
              <a:rPr lang="en-US" sz="2200" b="1" dirty="0">
                <a:solidFill>
                  <a:schemeClr val="accent1">
                    <a:lumMod val="75000"/>
                  </a:schemeClr>
                </a:solidFill>
                <a:latin typeface="Palatino"/>
              </a:rPr>
              <a:t>Doctrine and Covenants 27:15. </a:t>
            </a:r>
          </a:p>
        </p:txBody>
      </p:sp>
      <p:sp>
        <p:nvSpPr>
          <p:cNvPr id="3" name="Rectangle 2">
            <a:extLst>
              <a:ext uri="{FF2B5EF4-FFF2-40B4-BE49-F238E27FC236}">
                <a16:creationId xmlns:a16="http://schemas.microsoft.com/office/drawing/2014/main" id="{2413C829-91F6-46A5-AA62-E44CE2AF1964}"/>
              </a:ext>
            </a:extLst>
          </p:cNvPr>
          <p:cNvSpPr/>
          <p:nvPr/>
        </p:nvSpPr>
        <p:spPr>
          <a:xfrm>
            <a:off x="2597425" y="3059668"/>
            <a:ext cx="6997148" cy="369332"/>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What attitude should we have as we put on the armor of God?</a:t>
            </a:r>
          </a:p>
        </p:txBody>
      </p:sp>
      <p:sp>
        <p:nvSpPr>
          <p:cNvPr id="6" name="Rectangle 5">
            <a:extLst>
              <a:ext uri="{FF2B5EF4-FFF2-40B4-BE49-F238E27FC236}">
                <a16:creationId xmlns:a16="http://schemas.microsoft.com/office/drawing/2014/main" id="{DFB2AD0C-8C65-4140-910C-481315771463}"/>
              </a:ext>
            </a:extLst>
          </p:cNvPr>
          <p:cNvSpPr/>
          <p:nvPr/>
        </p:nvSpPr>
        <p:spPr>
          <a:xfrm>
            <a:off x="3512599" y="3447098"/>
            <a:ext cx="4950907" cy="369332"/>
          </a:xfrm>
          <a:prstGeom prst="rect">
            <a:avLst/>
          </a:prstGeom>
        </p:spPr>
        <p:txBody>
          <a:bodyPr wrap="none">
            <a:spAutoFit/>
          </a:bodyPr>
          <a:lstStyle/>
          <a:p>
            <a:r>
              <a:rPr lang="en-US" b="1" dirty="0">
                <a:solidFill>
                  <a:schemeClr val="bg1"/>
                </a:solidFill>
                <a:latin typeface="Palatino"/>
              </a:rPr>
              <a:t>(We should “lift up [our] hearts and rejoice.”)</a:t>
            </a:r>
          </a:p>
        </p:txBody>
      </p:sp>
      <p:sp>
        <p:nvSpPr>
          <p:cNvPr id="8" name="Rectangle 7">
            <a:extLst>
              <a:ext uri="{FF2B5EF4-FFF2-40B4-BE49-F238E27FC236}">
                <a16:creationId xmlns:a16="http://schemas.microsoft.com/office/drawing/2014/main" id="{9A4BF7B6-AC22-4912-8228-899CAD8C329B}"/>
              </a:ext>
            </a:extLst>
          </p:cNvPr>
          <p:cNvSpPr/>
          <p:nvPr/>
        </p:nvSpPr>
        <p:spPr>
          <a:xfrm>
            <a:off x="4053612" y="3871836"/>
            <a:ext cx="4084773" cy="369332"/>
          </a:xfrm>
          <a:prstGeom prst="rect">
            <a:avLst/>
          </a:prstGeom>
        </p:spPr>
        <p:txBody>
          <a:bodyPr wrap="none">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Why should we have this attitude? </a:t>
            </a:r>
          </a:p>
        </p:txBody>
      </p:sp>
    </p:spTree>
    <p:extLst>
      <p:ext uri="{BB962C8B-B14F-4D97-AF65-F5344CB8AC3E}">
        <p14:creationId xmlns:p14="http://schemas.microsoft.com/office/powerpoint/2010/main" val="1723399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250" fill="hold"/>
                                        <p:tgtEl>
                                          <p:spTgt spid="6"/>
                                        </p:tgtEl>
                                        <p:attrNameLst>
                                          <p:attrName>ppt_w</p:attrName>
                                        </p:attrNameLst>
                                      </p:cBhvr>
                                      <p:tavLst>
                                        <p:tav tm="0">
                                          <p:val>
                                            <p:fltVal val="0"/>
                                          </p:val>
                                        </p:tav>
                                        <p:tav tm="100000">
                                          <p:val>
                                            <p:strVal val="#ppt_w"/>
                                          </p:val>
                                        </p:tav>
                                      </p:tavLst>
                                    </p:anim>
                                    <p:anim calcmode="lin" valueType="num">
                                      <p:cBhvr>
                                        <p:cTn id="13" dur="1250" fill="hold"/>
                                        <p:tgtEl>
                                          <p:spTgt spid="6"/>
                                        </p:tgtEl>
                                        <p:attrNameLst>
                                          <p:attrName>ppt_h</p:attrName>
                                        </p:attrNameLst>
                                      </p:cBhvr>
                                      <p:tavLst>
                                        <p:tav tm="0">
                                          <p:val>
                                            <p:fltVal val="0"/>
                                          </p:val>
                                        </p:tav>
                                        <p:tav tm="100000">
                                          <p:val>
                                            <p:strVal val="#ppt_h"/>
                                          </p:val>
                                        </p:tav>
                                      </p:tavLst>
                                    </p:anim>
                                    <p:animEffect transition="in" filter="fade">
                                      <p:cBhvr>
                                        <p:cTn id="14" dur="12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2" name="Rectangle 1">
            <a:extLst>
              <a:ext uri="{FF2B5EF4-FFF2-40B4-BE49-F238E27FC236}">
                <a16:creationId xmlns:a16="http://schemas.microsoft.com/office/drawing/2014/main" id="{72820681-5333-45CF-A4EE-5164B36AB31A}"/>
              </a:ext>
            </a:extLst>
          </p:cNvPr>
          <p:cNvSpPr/>
          <p:nvPr/>
        </p:nvSpPr>
        <p:spPr>
          <a:xfrm>
            <a:off x="1310688" y="890974"/>
            <a:ext cx="4248279" cy="430887"/>
          </a:xfrm>
          <a:prstGeom prst="rect">
            <a:avLst/>
          </a:prstGeom>
        </p:spPr>
        <p:txBody>
          <a:bodyPr wrap="none">
            <a:spAutoFit/>
          </a:bodyPr>
          <a:lstStyle/>
          <a:p>
            <a:r>
              <a:rPr lang="en-US" sz="2200" b="1" dirty="0">
                <a:solidFill>
                  <a:schemeClr val="accent1">
                    <a:lumMod val="75000"/>
                  </a:schemeClr>
                </a:solidFill>
                <a:latin typeface="Palatino"/>
              </a:rPr>
              <a:t>Doctrine and Covenants 27:1-4. </a:t>
            </a:r>
          </a:p>
        </p:txBody>
      </p:sp>
      <p:sp>
        <p:nvSpPr>
          <p:cNvPr id="4" name="Rectangle 3">
            <a:extLst>
              <a:ext uri="{FF2B5EF4-FFF2-40B4-BE49-F238E27FC236}">
                <a16:creationId xmlns:a16="http://schemas.microsoft.com/office/drawing/2014/main" id="{8B1584BF-04ED-49F9-AC0E-7090C5F3B42A}"/>
              </a:ext>
            </a:extLst>
          </p:cNvPr>
          <p:cNvSpPr/>
          <p:nvPr/>
        </p:nvSpPr>
        <p:spPr>
          <a:xfrm>
            <a:off x="2400714" y="2828835"/>
            <a:ext cx="7390572" cy="1200329"/>
          </a:xfrm>
          <a:prstGeom prst="rect">
            <a:avLst/>
          </a:prstGeom>
        </p:spPr>
        <p:txBody>
          <a:bodyPr wrap="square">
            <a:spAutoFit/>
          </a:bodyPr>
          <a:lstStyle/>
          <a:p>
            <a:pPr algn="ctr"/>
            <a:r>
              <a:rPr lang="en-US" sz="3600" dirty="0">
                <a:solidFill>
                  <a:srgbClr val="C00000"/>
                </a:solidFill>
                <a:latin typeface="Bahnschrift SemiLight SemiConde" panose="020B0502040204020203" pitchFamily="34" charset="0"/>
              </a:rPr>
              <a:t>“The Lord gives instructions concerning the emblems of the sacrament”</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pic>
        <p:nvPicPr>
          <p:cNvPr id="3" name="Picture 2" descr="Resultado de imagen para conchas de papas">
            <a:extLst>
              <a:ext uri="{FF2B5EF4-FFF2-40B4-BE49-F238E27FC236}">
                <a16:creationId xmlns:a16="http://schemas.microsoft.com/office/drawing/2014/main" id="{0B498513-7A08-4C81-A48F-A3EA28C081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51" t="17935" r="2696" b="6412"/>
          <a:stretch/>
        </p:blipFill>
        <p:spPr bwMode="auto">
          <a:xfrm>
            <a:off x="2272401" y="1765734"/>
            <a:ext cx="7647198" cy="332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92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2" name="Rectangle 1">
            <a:extLst>
              <a:ext uri="{FF2B5EF4-FFF2-40B4-BE49-F238E27FC236}">
                <a16:creationId xmlns:a16="http://schemas.microsoft.com/office/drawing/2014/main" id="{A32E2786-981A-426F-BFEC-DD0F54C4611C}"/>
              </a:ext>
            </a:extLst>
          </p:cNvPr>
          <p:cNvSpPr/>
          <p:nvPr/>
        </p:nvSpPr>
        <p:spPr>
          <a:xfrm>
            <a:off x="3737115" y="1131872"/>
            <a:ext cx="4240696" cy="177385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1DC437B3-903F-4E73-800F-01A3AE196CA4}"/>
              </a:ext>
            </a:extLst>
          </p:cNvPr>
          <p:cNvSpPr txBox="1"/>
          <p:nvPr/>
        </p:nvSpPr>
        <p:spPr>
          <a:xfrm>
            <a:off x="4969566" y="1103100"/>
            <a:ext cx="3048001" cy="1815882"/>
          </a:xfrm>
          <a:prstGeom prst="rect">
            <a:avLst/>
          </a:prstGeom>
          <a:noFill/>
        </p:spPr>
        <p:txBody>
          <a:bodyPr wrap="square" rtlCol="0">
            <a:spAutoFit/>
          </a:bodyPr>
          <a:lstStyle/>
          <a:p>
            <a:pPr algn="just"/>
            <a:r>
              <a:rPr lang="en-US" sz="1600" dirty="0">
                <a:solidFill>
                  <a:schemeClr val="bg1"/>
                </a:solidFill>
                <a:latin typeface="Palatino"/>
              </a:rPr>
              <a:t>“I cannot forget the French Saints who, unable to obtain bread, used potato peelings for the emblems of the sacrament” (“Prepare for the Days of Tribulation, ”Ensign, Nov. 1980,33–34).</a:t>
            </a:r>
          </a:p>
        </p:txBody>
      </p:sp>
      <p:pic>
        <p:nvPicPr>
          <p:cNvPr id="8" name="Picture 7">
            <a:extLst>
              <a:ext uri="{FF2B5EF4-FFF2-40B4-BE49-F238E27FC236}">
                <a16:creationId xmlns:a16="http://schemas.microsoft.com/office/drawing/2014/main" id="{F56F8D67-533D-4694-BFA0-623DF68F4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2370" y="1198132"/>
            <a:ext cx="1117197" cy="1420356"/>
          </a:xfrm>
          <a:prstGeom prst="rect">
            <a:avLst/>
          </a:prstGeom>
        </p:spPr>
      </p:pic>
      <p:sp>
        <p:nvSpPr>
          <p:cNvPr id="9" name="TextBox 8">
            <a:extLst>
              <a:ext uri="{FF2B5EF4-FFF2-40B4-BE49-F238E27FC236}">
                <a16:creationId xmlns:a16="http://schemas.microsoft.com/office/drawing/2014/main" id="{8ECFBE2F-5D9D-4406-B097-AA0030CFCC25}"/>
              </a:ext>
            </a:extLst>
          </p:cNvPr>
          <p:cNvSpPr txBox="1"/>
          <p:nvPr/>
        </p:nvSpPr>
        <p:spPr>
          <a:xfrm>
            <a:off x="3825866" y="2618488"/>
            <a:ext cx="1180131" cy="246221"/>
          </a:xfrm>
          <a:prstGeom prst="rect">
            <a:avLst/>
          </a:prstGeom>
          <a:noFill/>
        </p:spPr>
        <p:txBody>
          <a:bodyPr wrap="none" rtlCol="0">
            <a:spAutoFit/>
          </a:bodyPr>
          <a:lstStyle/>
          <a:p>
            <a:r>
              <a:rPr lang="en-US" sz="1000" b="1" dirty="0">
                <a:solidFill>
                  <a:schemeClr val="bg1"/>
                </a:solidFill>
                <a:latin typeface="Palatino"/>
              </a:rPr>
              <a:t>Ezra Taft Benson</a:t>
            </a:r>
          </a:p>
        </p:txBody>
      </p:sp>
      <p:sp>
        <p:nvSpPr>
          <p:cNvPr id="10" name="Rectangle 9">
            <a:extLst>
              <a:ext uri="{FF2B5EF4-FFF2-40B4-BE49-F238E27FC236}">
                <a16:creationId xmlns:a16="http://schemas.microsoft.com/office/drawing/2014/main" id="{DAFB1199-D836-4EBD-9056-6B191816B3A5}"/>
              </a:ext>
            </a:extLst>
          </p:cNvPr>
          <p:cNvSpPr/>
          <p:nvPr/>
        </p:nvSpPr>
        <p:spPr>
          <a:xfrm>
            <a:off x="1603513" y="3486861"/>
            <a:ext cx="898497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would you think if you saw potato peelings being used for the sacrament?</a:t>
            </a:r>
          </a:p>
        </p:txBody>
      </p:sp>
      <p:sp>
        <p:nvSpPr>
          <p:cNvPr id="11" name="Rectangle 10">
            <a:extLst>
              <a:ext uri="{FF2B5EF4-FFF2-40B4-BE49-F238E27FC236}">
                <a16:creationId xmlns:a16="http://schemas.microsoft.com/office/drawing/2014/main" id="{4E238AD8-5C70-4A03-B250-FBE9AA57C387}"/>
              </a:ext>
            </a:extLst>
          </p:cNvPr>
          <p:cNvSpPr/>
          <p:nvPr/>
        </p:nvSpPr>
        <p:spPr>
          <a:xfrm>
            <a:off x="1603513" y="4285065"/>
            <a:ext cx="8984974" cy="646331"/>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Why do you think it was acceptable for the French Saints to use something other than bread for the emblems of the sacrament?</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92000">
              <a:schemeClr val="accent2">
                <a:lumMod val="0"/>
                <a:lumOff val="100000"/>
              </a:schemeClr>
            </a:gs>
            <a:gs pos="45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6" name="Rectangle 5">
            <a:extLst>
              <a:ext uri="{FF2B5EF4-FFF2-40B4-BE49-F238E27FC236}">
                <a16:creationId xmlns:a16="http://schemas.microsoft.com/office/drawing/2014/main" id="{726415C8-7761-4588-B1CE-0309AED069EE}"/>
              </a:ext>
            </a:extLst>
          </p:cNvPr>
          <p:cNvSpPr/>
          <p:nvPr/>
        </p:nvSpPr>
        <p:spPr>
          <a:xfrm>
            <a:off x="1310688" y="890974"/>
            <a:ext cx="4248279" cy="430887"/>
          </a:xfrm>
          <a:prstGeom prst="rect">
            <a:avLst/>
          </a:prstGeom>
        </p:spPr>
        <p:txBody>
          <a:bodyPr wrap="none">
            <a:spAutoFit/>
          </a:bodyPr>
          <a:lstStyle/>
          <a:p>
            <a:r>
              <a:rPr lang="en-US" sz="2200" b="1" dirty="0">
                <a:solidFill>
                  <a:schemeClr val="accent1">
                    <a:lumMod val="75000"/>
                  </a:schemeClr>
                </a:solidFill>
                <a:latin typeface="Palatino"/>
              </a:rPr>
              <a:t>Doctrine and Covenants 27:1-2. </a:t>
            </a:r>
          </a:p>
        </p:txBody>
      </p:sp>
      <p:sp>
        <p:nvSpPr>
          <p:cNvPr id="4" name="Rectangle 3">
            <a:extLst>
              <a:ext uri="{FF2B5EF4-FFF2-40B4-BE49-F238E27FC236}">
                <a16:creationId xmlns:a16="http://schemas.microsoft.com/office/drawing/2014/main" id="{8BC80ED4-BBF6-4DFC-85FB-F96A62436FD5}"/>
              </a:ext>
            </a:extLst>
          </p:cNvPr>
          <p:cNvSpPr/>
          <p:nvPr/>
        </p:nvSpPr>
        <p:spPr>
          <a:xfrm>
            <a:off x="1310687" y="1572473"/>
            <a:ext cx="9105521" cy="1754326"/>
          </a:xfrm>
          <a:prstGeom prst="rect">
            <a:avLst/>
          </a:prstGeom>
        </p:spPr>
        <p:txBody>
          <a:bodyPr wrap="square">
            <a:spAutoFit/>
          </a:bodyPr>
          <a:lstStyle/>
          <a:p>
            <a:pPr algn="just" fontAlgn="base"/>
            <a:r>
              <a:rPr lang="en-US" b="1" dirty="0">
                <a:solidFill>
                  <a:schemeClr val="bg1"/>
                </a:solidFill>
                <a:latin typeface="Palatino"/>
              </a:rPr>
              <a:t>1 </a:t>
            </a:r>
            <a:r>
              <a:rPr lang="en-US" dirty="0">
                <a:solidFill>
                  <a:schemeClr val="bg1"/>
                </a:solidFill>
                <a:latin typeface="Palatino"/>
              </a:rPr>
              <a:t>Listen to the voice of Jesus Christ, your Lord, your God, and your Redeemer, whose word is quick and powerful.</a:t>
            </a:r>
          </a:p>
          <a:p>
            <a:pPr algn="just" fontAlgn="base"/>
            <a:r>
              <a:rPr lang="en-US" b="1" dirty="0">
                <a:solidFill>
                  <a:schemeClr val="bg1"/>
                </a:solidFill>
                <a:latin typeface="Palatino"/>
              </a:rPr>
              <a:t>2 </a:t>
            </a:r>
            <a:r>
              <a:rPr lang="en-US" dirty="0">
                <a:solidFill>
                  <a:schemeClr val="bg1"/>
                </a:solidFill>
                <a:latin typeface="Palatino"/>
              </a:rPr>
              <a:t>For, behold, I say unto you, that it mattereth not what ye shall eat or what ye shall drink when ye partake of the sacrament, if it so be that ye do it with an eye single to my glory—remembering unto the Father my body which was laid down for you, and my blood which was shed for the remission of your sins.</a:t>
            </a:r>
            <a:endParaRPr lang="en-US" b="0" i="0" dirty="0">
              <a:solidFill>
                <a:schemeClr val="bg1"/>
              </a:solidFill>
              <a:effectLst/>
              <a:latin typeface="Palatino"/>
            </a:endParaRPr>
          </a:p>
        </p:txBody>
      </p:sp>
      <p:sp>
        <p:nvSpPr>
          <p:cNvPr id="5" name="Rectangle 4">
            <a:extLst>
              <a:ext uri="{FF2B5EF4-FFF2-40B4-BE49-F238E27FC236}">
                <a16:creationId xmlns:a16="http://schemas.microsoft.com/office/drawing/2014/main" id="{432C5EC6-5735-4CCF-8A3E-1CA90903055C}"/>
              </a:ext>
            </a:extLst>
          </p:cNvPr>
          <p:cNvSpPr/>
          <p:nvPr/>
        </p:nvSpPr>
        <p:spPr>
          <a:xfrm>
            <a:off x="1749285" y="3648857"/>
            <a:ext cx="8693425" cy="646331"/>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What did the messenger teach Joseph Smith about what we should eat or drink as we partake of the sacrament?</a:t>
            </a:r>
          </a:p>
        </p:txBody>
      </p:sp>
      <p:sp>
        <p:nvSpPr>
          <p:cNvPr id="9" name="Rectangle 8">
            <a:extLst>
              <a:ext uri="{FF2B5EF4-FFF2-40B4-BE49-F238E27FC236}">
                <a16:creationId xmlns:a16="http://schemas.microsoft.com/office/drawing/2014/main" id="{5600C822-C59F-4322-8B99-84F9A74890BB}"/>
              </a:ext>
            </a:extLst>
          </p:cNvPr>
          <p:cNvSpPr/>
          <p:nvPr/>
        </p:nvSpPr>
        <p:spPr>
          <a:xfrm>
            <a:off x="2445025" y="4374859"/>
            <a:ext cx="7301946" cy="646331"/>
          </a:xfrm>
          <a:prstGeom prst="rect">
            <a:avLst/>
          </a:prstGeom>
        </p:spPr>
        <p:txBody>
          <a:bodyPr wrap="square">
            <a:spAutoFit/>
          </a:bodyPr>
          <a:lstStyle/>
          <a:p>
            <a:pPr algn="ctr"/>
            <a:r>
              <a:rPr lang="en-US" dirty="0">
                <a:solidFill>
                  <a:schemeClr val="bg1"/>
                </a:solidFill>
                <a:effectLst>
                  <a:outerShdw blurRad="38100" dist="38100" dir="2700000" algn="tl">
                    <a:srgbClr val="000000">
                      <a:alpha val="43137"/>
                    </a:srgbClr>
                  </a:outerShdw>
                </a:effectLst>
                <a:latin typeface="Palatino"/>
              </a:rPr>
              <a:t>What we use as emblems of the sacrament is not as important as what those emblems help us remember.</a:t>
            </a:r>
          </a:p>
        </p:txBody>
      </p:sp>
      <p:sp>
        <p:nvSpPr>
          <p:cNvPr id="10" name="Rectangle 9">
            <a:extLst>
              <a:ext uri="{FF2B5EF4-FFF2-40B4-BE49-F238E27FC236}">
                <a16:creationId xmlns:a16="http://schemas.microsoft.com/office/drawing/2014/main" id="{CDA329F2-E437-485C-B695-E01152866924}"/>
              </a:ext>
            </a:extLst>
          </p:cNvPr>
          <p:cNvSpPr/>
          <p:nvPr/>
        </p:nvSpPr>
        <p:spPr>
          <a:xfrm>
            <a:off x="2782954" y="5100861"/>
            <a:ext cx="6626088" cy="369332"/>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What should be our focus as we partake of the sacrament? </a:t>
            </a:r>
          </a:p>
        </p:txBody>
      </p:sp>
      <p:sp>
        <p:nvSpPr>
          <p:cNvPr id="11" name="Rectangle 10">
            <a:extLst>
              <a:ext uri="{FF2B5EF4-FFF2-40B4-BE49-F238E27FC236}">
                <a16:creationId xmlns:a16="http://schemas.microsoft.com/office/drawing/2014/main" id="{3CC6C525-2074-4099-A569-0D7E879FF8A4}"/>
              </a:ext>
            </a:extLst>
          </p:cNvPr>
          <p:cNvSpPr/>
          <p:nvPr/>
        </p:nvSpPr>
        <p:spPr>
          <a:xfrm>
            <a:off x="3047998" y="5549864"/>
            <a:ext cx="6096000" cy="646331"/>
          </a:xfrm>
          <a:prstGeom prst="rect">
            <a:avLst/>
          </a:prstGeom>
        </p:spPr>
        <p:txBody>
          <a:bodyPr>
            <a:spAutoFit/>
          </a:bodyPr>
          <a:lstStyle/>
          <a:p>
            <a:pPr algn="ctr"/>
            <a:r>
              <a:rPr lang="en-US" dirty="0">
                <a:solidFill>
                  <a:schemeClr val="bg1"/>
                </a:solidFill>
                <a:effectLst>
                  <a:outerShdw blurRad="38100" dist="38100" dir="2700000" algn="tl">
                    <a:srgbClr val="000000">
                      <a:alpha val="43137"/>
                    </a:srgbClr>
                  </a:outerShdw>
                </a:effectLst>
                <a:latin typeface="Palatino"/>
              </a:rPr>
              <a:t>As we partake of the sacrament, we are to remember the atoning sacrifice of Jesus Christ.</a:t>
            </a:r>
          </a:p>
        </p:txBody>
      </p:sp>
    </p:spTree>
    <p:extLst>
      <p:ext uri="{BB962C8B-B14F-4D97-AF65-F5344CB8AC3E}">
        <p14:creationId xmlns:p14="http://schemas.microsoft.com/office/powerpoint/2010/main" val="406521057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250" fill="hold"/>
                                        <p:tgtEl>
                                          <p:spTgt spid="9"/>
                                        </p:tgtEl>
                                        <p:attrNameLst>
                                          <p:attrName>ppt_w</p:attrName>
                                        </p:attrNameLst>
                                      </p:cBhvr>
                                      <p:tavLst>
                                        <p:tav tm="0">
                                          <p:val>
                                            <p:fltVal val="0"/>
                                          </p:val>
                                        </p:tav>
                                        <p:tav tm="100000">
                                          <p:val>
                                            <p:strVal val="#ppt_w"/>
                                          </p:val>
                                        </p:tav>
                                      </p:tavLst>
                                    </p:anim>
                                    <p:anim calcmode="lin" valueType="num">
                                      <p:cBhvr>
                                        <p:cTn id="18" dur="1250" fill="hold"/>
                                        <p:tgtEl>
                                          <p:spTgt spid="9"/>
                                        </p:tgtEl>
                                        <p:attrNameLst>
                                          <p:attrName>ppt_h</p:attrName>
                                        </p:attrNameLst>
                                      </p:cBhvr>
                                      <p:tavLst>
                                        <p:tav tm="0">
                                          <p:val>
                                            <p:fltVal val="0"/>
                                          </p:val>
                                        </p:tav>
                                        <p:tav tm="100000">
                                          <p:val>
                                            <p:strVal val="#ppt_h"/>
                                          </p:val>
                                        </p:tav>
                                      </p:tavLst>
                                    </p:anim>
                                    <p:animEffect transition="in" filter="fade">
                                      <p:cBhvr>
                                        <p:cTn id="19" dur="125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250" fill="hold"/>
                                        <p:tgtEl>
                                          <p:spTgt spid="11"/>
                                        </p:tgtEl>
                                        <p:attrNameLst>
                                          <p:attrName>ppt_w</p:attrName>
                                        </p:attrNameLst>
                                      </p:cBhvr>
                                      <p:tavLst>
                                        <p:tav tm="0">
                                          <p:val>
                                            <p:fltVal val="0"/>
                                          </p:val>
                                        </p:tav>
                                        <p:tav tm="100000">
                                          <p:val>
                                            <p:strVal val="#ppt_w"/>
                                          </p:val>
                                        </p:tav>
                                      </p:tavLst>
                                    </p:anim>
                                    <p:anim calcmode="lin" valueType="num">
                                      <p:cBhvr>
                                        <p:cTn id="25" dur="1250" fill="hold"/>
                                        <p:tgtEl>
                                          <p:spTgt spid="11"/>
                                        </p:tgtEl>
                                        <p:attrNameLst>
                                          <p:attrName>ppt_h</p:attrName>
                                        </p:attrNameLst>
                                      </p:cBhvr>
                                      <p:tavLst>
                                        <p:tav tm="0">
                                          <p:val>
                                            <p:fltVal val="0"/>
                                          </p:val>
                                        </p:tav>
                                        <p:tav tm="100000">
                                          <p:val>
                                            <p:strVal val="#ppt_h"/>
                                          </p:val>
                                        </p:tav>
                                      </p:tavLst>
                                    </p:anim>
                                    <p:animEffect transition="in" filter="fade">
                                      <p:cBhvr>
                                        <p:cTn id="2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14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3" name="Rectangle 2">
            <a:extLst>
              <a:ext uri="{FF2B5EF4-FFF2-40B4-BE49-F238E27FC236}">
                <a16:creationId xmlns:a16="http://schemas.microsoft.com/office/drawing/2014/main" id="{138BFA5E-FA0F-4420-8ACB-662AD3E3AA22}"/>
              </a:ext>
            </a:extLst>
          </p:cNvPr>
          <p:cNvSpPr/>
          <p:nvPr/>
        </p:nvSpPr>
        <p:spPr>
          <a:xfrm>
            <a:off x="2140225" y="1733543"/>
            <a:ext cx="7911548" cy="646331"/>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What have you experienced when you have reflected upon the Savior’s atoning sacrifice during the administration of the sacrament?</a:t>
            </a:r>
          </a:p>
        </p:txBody>
      </p:sp>
      <p:sp>
        <p:nvSpPr>
          <p:cNvPr id="5" name="Rectangle 4">
            <a:extLst>
              <a:ext uri="{FF2B5EF4-FFF2-40B4-BE49-F238E27FC236}">
                <a16:creationId xmlns:a16="http://schemas.microsoft.com/office/drawing/2014/main" id="{0A1C33BD-A6B9-46D7-8D00-933395242485}"/>
              </a:ext>
            </a:extLst>
          </p:cNvPr>
          <p:cNvSpPr/>
          <p:nvPr/>
        </p:nvSpPr>
        <p:spPr>
          <a:xfrm>
            <a:off x="1391477" y="3603727"/>
            <a:ext cx="9409043" cy="646331"/>
          </a:xfrm>
          <a:prstGeom prst="rect">
            <a:avLst/>
          </a:prstGeom>
        </p:spPr>
        <p:txBody>
          <a:bodyPr wrap="square">
            <a:spAutoFit/>
          </a:bodyPr>
          <a:lstStyle/>
          <a:p>
            <a:pPr algn="ctr"/>
            <a:r>
              <a:rPr lang="en-US" b="1" dirty="0">
                <a:solidFill>
                  <a:schemeClr val="accent1">
                    <a:lumMod val="75000"/>
                  </a:schemeClr>
                </a:solidFill>
                <a:latin typeface="Arial" panose="020B0604020202020204" pitchFamily="34" charset="0"/>
                <a:cs typeface="Arial" panose="020B0604020202020204" pitchFamily="34" charset="0"/>
              </a:rPr>
              <a:t>What can we do to improve our ability to remember the sacrifice of Jesus Christ and partake of the sacrament “with an eye single to [His]glory”?</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xmlns:p14="http://schemas.microsoft.com/office/powerpoint/2010/main">
    <mc:Choice Requires="p14">
      <p:transition spd="slow" p14:dur="2000">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0">
              <a:schemeClr val="accent2">
                <a:lumMod val="0"/>
                <a:lumOff val="100000"/>
              </a:schemeClr>
            </a:gs>
            <a:gs pos="70000">
              <a:schemeClr val="accent2">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8" name="Rectangle 7">
            <a:extLst>
              <a:ext uri="{FF2B5EF4-FFF2-40B4-BE49-F238E27FC236}">
                <a16:creationId xmlns:a16="http://schemas.microsoft.com/office/drawing/2014/main" id="{2A89B986-380E-4A34-B41F-11DD29406F14}"/>
              </a:ext>
            </a:extLst>
          </p:cNvPr>
          <p:cNvSpPr/>
          <p:nvPr/>
        </p:nvSpPr>
        <p:spPr>
          <a:xfrm>
            <a:off x="1310688" y="890974"/>
            <a:ext cx="4389343" cy="430887"/>
          </a:xfrm>
          <a:prstGeom prst="rect">
            <a:avLst/>
          </a:prstGeom>
        </p:spPr>
        <p:txBody>
          <a:bodyPr wrap="none">
            <a:spAutoFit/>
          </a:bodyPr>
          <a:lstStyle/>
          <a:p>
            <a:r>
              <a:rPr lang="en-US" sz="2200" b="1" dirty="0">
                <a:solidFill>
                  <a:schemeClr val="accent1">
                    <a:lumMod val="75000"/>
                  </a:schemeClr>
                </a:solidFill>
                <a:latin typeface="Palatino"/>
              </a:rPr>
              <a:t>Doctrine and Covenants 27:5-14. </a:t>
            </a:r>
          </a:p>
        </p:txBody>
      </p:sp>
      <p:sp>
        <p:nvSpPr>
          <p:cNvPr id="6" name="Rectangle 5">
            <a:extLst>
              <a:ext uri="{FF2B5EF4-FFF2-40B4-BE49-F238E27FC236}">
                <a16:creationId xmlns:a16="http://schemas.microsoft.com/office/drawing/2014/main" id="{C5935B25-FD06-4F94-A6F4-0535987FBF95}"/>
              </a:ext>
            </a:extLst>
          </p:cNvPr>
          <p:cNvSpPr/>
          <p:nvPr/>
        </p:nvSpPr>
        <p:spPr>
          <a:xfrm>
            <a:off x="2299252" y="2828835"/>
            <a:ext cx="7593496" cy="1200329"/>
          </a:xfrm>
          <a:prstGeom prst="rect">
            <a:avLst/>
          </a:prstGeom>
        </p:spPr>
        <p:txBody>
          <a:bodyPr wrap="square">
            <a:spAutoFit/>
          </a:bodyPr>
          <a:lstStyle/>
          <a:p>
            <a:pPr algn="ctr"/>
            <a:r>
              <a:rPr lang="en-US" sz="3600" dirty="0">
                <a:solidFill>
                  <a:schemeClr val="accent1">
                    <a:lumMod val="75000"/>
                  </a:schemeClr>
                </a:solidFill>
                <a:latin typeface="Bahnschrift SemiLight SemiConde" panose="020B0502040204020203" pitchFamily="34" charset="0"/>
              </a:rPr>
              <a:t>“The Lord will partake of the sacrament again on the earth”</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13000">
              <a:schemeClr val="accent2">
                <a:lumMod val="0"/>
                <a:lumOff val="100000"/>
              </a:schemeClr>
            </a:gs>
            <a:gs pos="47000">
              <a:schemeClr val="accent2">
                <a:lumMod val="100000"/>
              </a:schemeClr>
            </a:gs>
          </a:gsLst>
          <a:lin ang="9000000" scaled="0"/>
          <a:tileRect/>
        </a:grad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latin typeface="Constantia" panose="02030602050306030303" pitchFamily="18" charset="0"/>
                <a:ea typeface="Cambria Math" panose="02040503050406030204" pitchFamily="18" charset="0"/>
              </a:rPr>
              <a:t>LESSON 33</a:t>
            </a:r>
          </a:p>
        </p:txBody>
      </p:sp>
      <p:sp>
        <p:nvSpPr>
          <p:cNvPr id="5" name="Rectangle 4">
            <a:extLst>
              <a:ext uri="{FF2B5EF4-FFF2-40B4-BE49-F238E27FC236}">
                <a16:creationId xmlns:a16="http://schemas.microsoft.com/office/drawing/2014/main" id="{EBA3C498-BAF1-4661-A53F-D3D177AE5D2C}"/>
              </a:ext>
            </a:extLst>
          </p:cNvPr>
          <p:cNvSpPr/>
          <p:nvPr/>
        </p:nvSpPr>
        <p:spPr>
          <a:xfrm>
            <a:off x="1177794" y="890974"/>
            <a:ext cx="4530407" cy="430887"/>
          </a:xfrm>
          <a:prstGeom prst="rect">
            <a:avLst/>
          </a:prstGeom>
        </p:spPr>
        <p:txBody>
          <a:bodyPr wrap="none">
            <a:spAutoFit/>
          </a:bodyPr>
          <a:lstStyle/>
          <a:p>
            <a:r>
              <a:rPr lang="en-US" sz="2200" b="1" dirty="0">
                <a:solidFill>
                  <a:schemeClr val="accent1">
                    <a:lumMod val="75000"/>
                  </a:schemeClr>
                </a:solidFill>
                <a:latin typeface="Palatino"/>
              </a:rPr>
              <a:t>Doctrine and Covenants 27:5-12. </a:t>
            </a:r>
          </a:p>
        </p:txBody>
      </p:sp>
      <p:sp>
        <p:nvSpPr>
          <p:cNvPr id="2" name="Rectangle 1">
            <a:extLst>
              <a:ext uri="{FF2B5EF4-FFF2-40B4-BE49-F238E27FC236}">
                <a16:creationId xmlns:a16="http://schemas.microsoft.com/office/drawing/2014/main" id="{12E896D7-2D63-4A35-962B-216F33E6D10A}"/>
              </a:ext>
            </a:extLst>
          </p:cNvPr>
          <p:cNvSpPr/>
          <p:nvPr/>
        </p:nvSpPr>
        <p:spPr>
          <a:xfrm>
            <a:off x="1177794" y="1420758"/>
            <a:ext cx="9836411" cy="4016484"/>
          </a:xfrm>
          <a:prstGeom prst="rect">
            <a:avLst/>
          </a:prstGeom>
        </p:spPr>
        <p:txBody>
          <a:bodyPr wrap="square">
            <a:spAutoFit/>
          </a:bodyPr>
          <a:lstStyle/>
          <a:p>
            <a:pPr algn="just" fontAlgn="base"/>
            <a:r>
              <a:rPr lang="en-US" sz="1500" b="1" dirty="0">
                <a:solidFill>
                  <a:schemeClr val="bg1"/>
                </a:solidFill>
                <a:latin typeface="Palatino"/>
              </a:rPr>
              <a:t>5 </a:t>
            </a:r>
            <a:r>
              <a:rPr lang="en-US" sz="1500" dirty="0">
                <a:solidFill>
                  <a:schemeClr val="bg1"/>
                </a:solidFill>
                <a:latin typeface="Palatino"/>
              </a:rPr>
              <a:t>Behold, this is wisdom in me; wherefore, marvel not, for the hour cometh that I will drink of the fruit of the vine with you on the earth, and with Moroni, whom I have sent unto you to reveal the Book of Mormon, containing the fulness of my everlasting gospel, to whom I have committed the keys of the record of the stick of Ephraim;</a:t>
            </a:r>
          </a:p>
          <a:p>
            <a:pPr algn="just" fontAlgn="base"/>
            <a:r>
              <a:rPr lang="en-US" sz="1500" b="1" dirty="0">
                <a:solidFill>
                  <a:schemeClr val="bg1"/>
                </a:solidFill>
                <a:latin typeface="Palatino"/>
              </a:rPr>
              <a:t>6 </a:t>
            </a:r>
            <a:r>
              <a:rPr lang="en-US" sz="1500" dirty="0">
                <a:solidFill>
                  <a:schemeClr val="bg1"/>
                </a:solidFill>
                <a:latin typeface="Palatino"/>
              </a:rPr>
              <a:t>And also with Elias, to whom I have committed the keys of bringing to pass the restoration of all things spoken by the mouth of all the holy prophets since the world began, concerning the last days;</a:t>
            </a:r>
          </a:p>
          <a:p>
            <a:pPr algn="just" fontAlgn="base"/>
            <a:r>
              <a:rPr lang="en-US" sz="1500" b="1" dirty="0">
                <a:solidFill>
                  <a:schemeClr val="bg1"/>
                </a:solidFill>
                <a:latin typeface="Palatino"/>
              </a:rPr>
              <a:t>7 </a:t>
            </a:r>
            <a:r>
              <a:rPr lang="en-US" sz="1500" dirty="0">
                <a:solidFill>
                  <a:schemeClr val="bg1"/>
                </a:solidFill>
                <a:latin typeface="Palatino"/>
              </a:rPr>
              <a:t>And also John the son of Zacharias, which Zacharias he (Elias)visited and gave promise that he should have a son, and his name should be John, and he should be filled with the spirit of Elias;</a:t>
            </a:r>
          </a:p>
          <a:p>
            <a:pPr algn="just" fontAlgn="base"/>
            <a:r>
              <a:rPr lang="en-US" sz="1500" b="1" dirty="0">
                <a:solidFill>
                  <a:schemeClr val="bg1"/>
                </a:solidFill>
                <a:latin typeface="Palatino"/>
              </a:rPr>
              <a:t>8 </a:t>
            </a:r>
            <a:r>
              <a:rPr lang="en-US" sz="1500" dirty="0">
                <a:solidFill>
                  <a:schemeClr val="bg1"/>
                </a:solidFill>
                <a:latin typeface="Palatino"/>
              </a:rPr>
              <a:t>Which John I have sent unto you, my servants, Joseph Smith, Jun., and Oliver Cowdery, to ordain you unto the first priesthood which you have received, that you might be called and ordained even as Aaron;</a:t>
            </a:r>
          </a:p>
          <a:p>
            <a:pPr algn="just" fontAlgn="base"/>
            <a:r>
              <a:rPr lang="en-US" sz="1500" b="1" dirty="0">
                <a:solidFill>
                  <a:schemeClr val="bg1"/>
                </a:solidFill>
                <a:latin typeface="Palatino"/>
              </a:rPr>
              <a:t>9 </a:t>
            </a:r>
            <a:r>
              <a:rPr lang="en-US" sz="1500" dirty="0">
                <a:solidFill>
                  <a:schemeClr val="bg1"/>
                </a:solidFill>
                <a:latin typeface="Palatino"/>
              </a:rPr>
              <a:t>And also Elijah, unto whom I have committed the keys of the power of turning the hearts of the fathers to the children, and the hearts of the children to the fathers, that the whole earth may not be smitten with a curse;</a:t>
            </a:r>
          </a:p>
          <a:p>
            <a:pPr algn="just" fontAlgn="base"/>
            <a:r>
              <a:rPr lang="en-US" sz="1500" b="1" dirty="0">
                <a:solidFill>
                  <a:schemeClr val="bg1"/>
                </a:solidFill>
                <a:latin typeface="Palatino"/>
              </a:rPr>
              <a:t>10 </a:t>
            </a:r>
            <a:r>
              <a:rPr lang="en-US" sz="1500" dirty="0">
                <a:solidFill>
                  <a:schemeClr val="bg1"/>
                </a:solidFill>
                <a:latin typeface="Palatino"/>
              </a:rPr>
              <a:t>And also with Joseph and Jacob, and Isaac, and Abraham, your fathers, by whom the promises remain;</a:t>
            </a:r>
          </a:p>
          <a:p>
            <a:pPr algn="just" fontAlgn="base"/>
            <a:r>
              <a:rPr lang="en-US" sz="1500" b="1" dirty="0">
                <a:solidFill>
                  <a:schemeClr val="bg1"/>
                </a:solidFill>
                <a:latin typeface="Palatino"/>
              </a:rPr>
              <a:t>11 </a:t>
            </a:r>
            <a:r>
              <a:rPr lang="en-US" sz="1500" dirty="0">
                <a:solidFill>
                  <a:schemeClr val="bg1"/>
                </a:solidFill>
                <a:latin typeface="Palatino"/>
              </a:rPr>
              <a:t>And also with Michael, or Adam, the father of all, the prince of all, the ancient of days;</a:t>
            </a:r>
          </a:p>
          <a:p>
            <a:pPr algn="just" fontAlgn="base"/>
            <a:r>
              <a:rPr lang="en-US" sz="1500" b="1" dirty="0">
                <a:solidFill>
                  <a:schemeClr val="bg1"/>
                </a:solidFill>
                <a:latin typeface="Palatino"/>
              </a:rPr>
              <a:t>12 </a:t>
            </a:r>
            <a:r>
              <a:rPr lang="en-US" sz="1500" dirty="0">
                <a:solidFill>
                  <a:schemeClr val="bg1"/>
                </a:solidFill>
                <a:latin typeface="Palatino"/>
              </a:rPr>
              <a:t>And also with Peter, and James, and John, whom I have sent unto you, by whom I have ordained you and confirmed you to be apostles, and especial witnesses of my name, and bear the keys of your ministry and of the same things which I revealed unto them;</a:t>
            </a:r>
            <a:endParaRPr lang="en-US" sz="1500" b="0" i="0" dirty="0">
              <a:solidFill>
                <a:schemeClr val="bg1"/>
              </a:solidFill>
              <a:effectLst/>
              <a:latin typeface="Palatino"/>
            </a:endParaRPr>
          </a:p>
        </p:txBody>
      </p:sp>
    </p:spTree>
    <p:extLst>
      <p:ext uri="{BB962C8B-B14F-4D97-AF65-F5344CB8AC3E}">
        <p14:creationId xmlns:p14="http://schemas.microsoft.com/office/powerpoint/2010/main" val="1050410759"/>
      </p:ext>
    </p:extLst>
  </p:cSld>
  <p:clrMapOvr>
    <a:masterClrMapping/>
  </p:clrMapOvr>
  <mc:AlternateContent xmlns:mc="http://schemas.openxmlformats.org/markup-compatibility/2006">
    <mc:Choice xmlns:p14="http://schemas.microsoft.com/office/powerpoint/2010/main" Requires="p14">
      <p:transition spd="slow" p14:dur="1750">
        <p14:flash/>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1310</Words>
  <Application>Microsoft Office PowerPoint</Application>
  <PresentationFormat>Widescreen</PresentationFormat>
  <Paragraphs>135</Paragraphs>
  <Slides>23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MingLiU_HKSCS-ExtB</vt:lpstr>
      <vt:lpstr>Arial</vt:lpstr>
      <vt:lpstr>Bahnschrift Light</vt:lpstr>
      <vt:lpstr>Bahnschrift SemiLight SemiConde</vt:lpstr>
      <vt:lpstr>Calibri</vt:lpstr>
      <vt:lpstr>Cambria Math</vt:lpstr>
      <vt:lpstr>Century Gothic</vt:lpstr>
      <vt:lpstr>Constantia</vt:lpstr>
      <vt:lpstr>MV Boli</vt:lpstr>
      <vt:lpstr>Palatino</vt:lpstr>
      <vt:lpstr>Sylfaen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1116</cp:revision>
  <dcterms:created xsi:type="dcterms:W3CDTF">2018-08-29T04:26:39Z</dcterms:created>
  <dcterms:modified xsi:type="dcterms:W3CDTF">2018-09-19T04:50:42Z</dcterms:modified>
</cp:coreProperties>
</file>