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17"/>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0000"/>
    <a:srgbClr val="FFFFFF"/>
    <a:srgbClr val="E6E6E6"/>
    <a:srgbClr val="F2D8D7"/>
    <a:srgbClr val="13BD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27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chemeClr val="accent5">
                    <a:lumMod val="75000"/>
                  </a:schemeClr>
                </a:solidFill>
                <a:latin typeface="Ink Free" panose="03080402000500000000" pitchFamily="66" charset="0"/>
                <a:ea typeface="Cambria Math" panose="020405030504060302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5B21F835-084B-4F93-BA54-924F47F5219C}"/>
              </a:ext>
            </a:extLst>
          </p:cNvPr>
          <p:cNvSpPr/>
          <p:nvPr/>
        </p:nvSpPr>
        <p:spPr>
          <a:xfrm>
            <a:off x="1755913" y="2947556"/>
            <a:ext cx="8680174" cy="400110"/>
          </a:xfrm>
          <a:prstGeom prst="rect">
            <a:avLst/>
          </a:prstGeom>
        </p:spPr>
        <p:txBody>
          <a:bodyPr wrap="square">
            <a:spAutoFit/>
          </a:bodyPr>
          <a:lstStyle/>
          <a:p>
            <a:pPr algn="ctr"/>
            <a:r>
              <a:rPr lang="en-US" sz="2000" b="1" dirty="0">
                <a:solidFill>
                  <a:schemeClr val="bg1"/>
                </a:solidFill>
                <a:latin typeface="Ink Free" panose="03080402000500000000" pitchFamily="66" charset="0"/>
              </a:rPr>
              <a:t>What warning did the Lord give to Oliver? How can pride lead to temptation?</a:t>
            </a:r>
          </a:p>
        </p:txBody>
      </p:sp>
      <p:sp>
        <p:nvSpPr>
          <p:cNvPr id="3" name="Rectangle 2">
            <a:extLst>
              <a:ext uri="{FF2B5EF4-FFF2-40B4-BE49-F238E27FC236}">
                <a16:creationId xmlns:a16="http://schemas.microsoft.com/office/drawing/2014/main" id="{54B0C55A-A138-4914-85B2-A3A6755A6E0C}"/>
              </a:ext>
            </a:extLst>
          </p:cNvPr>
          <p:cNvSpPr/>
          <p:nvPr/>
        </p:nvSpPr>
        <p:spPr>
          <a:xfrm>
            <a:off x="3048000" y="3535758"/>
            <a:ext cx="6096000" cy="707886"/>
          </a:xfrm>
          <a:prstGeom prst="rect">
            <a:avLst/>
          </a:prstGeom>
        </p:spPr>
        <p:txBody>
          <a:bodyPr>
            <a:spAutoFit/>
          </a:bodyPr>
          <a:lstStyle/>
          <a:p>
            <a:pPr algn="ctr"/>
            <a:r>
              <a:rPr lang="en-US" sz="2000" b="1" dirty="0">
                <a:solidFill>
                  <a:schemeClr val="bg1"/>
                </a:solidFill>
                <a:latin typeface="Ink Free" panose="03080402000500000000" pitchFamily="66" charset="0"/>
              </a:rPr>
              <a:t>What are some ways we can avoid feelings of pride that would lead us to temptation?</a:t>
            </a:r>
          </a:p>
        </p:txBody>
      </p:sp>
      <p:sp>
        <p:nvSpPr>
          <p:cNvPr id="5" name="Rectangle 4">
            <a:extLst>
              <a:ext uri="{FF2B5EF4-FFF2-40B4-BE49-F238E27FC236}">
                <a16:creationId xmlns:a16="http://schemas.microsoft.com/office/drawing/2014/main" id="{91A4BECF-F668-4898-A312-FFB5DB68698F}"/>
              </a:ext>
            </a:extLst>
          </p:cNvPr>
          <p:cNvSpPr/>
          <p:nvPr/>
        </p:nvSpPr>
        <p:spPr>
          <a:xfrm>
            <a:off x="1994452" y="4500919"/>
            <a:ext cx="8203096" cy="400110"/>
          </a:xfrm>
          <a:prstGeom prst="rect">
            <a:avLst/>
          </a:prstGeom>
        </p:spPr>
        <p:txBody>
          <a:bodyPr wrap="square">
            <a:spAutoFit/>
          </a:bodyPr>
          <a:lstStyle/>
          <a:p>
            <a:pPr algn="ctr"/>
            <a:r>
              <a:rPr lang="en-US" sz="2000" b="1" dirty="0">
                <a:solidFill>
                  <a:schemeClr val="bg1"/>
                </a:solidFill>
                <a:latin typeface="Ink Free" panose="03080402000500000000" pitchFamily="66" charset="0"/>
              </a:rPr>
              <a:t> What blessing would Oliver have? (The ability to “preach the truth.”) </a:t>
            </a:r>
          </a:p>
        </p:txBody>
      </p:sp>
      <p:sp>
        <p:nvSpPr>
          <p:cNvPr id="8" name="Rectangle 7">
            <a:extLst>
              <a:ext uri="{FF2B5EF4-FFF2-40B4-BE49-F238E27FC236}">
                <a16:creationId xmlns:a16="http://schemas.microsoft.com/office/drawing/2014/main" id="{4AC6685F-2178-4421-BF3B-C97C90010232}"/>
              </a:ext>
            </a:extLst>
          </p:cNvPr>
          <p:cNvSpPr/>
          <p:nvPr/>
        </p:nvSpPr>
        <p:spPr>
          <a:xfrm>
            <a:off x="4279637" y="991257"/>
            <a:ext cx="3632726" cy="400110"/>
          </a:xfrm>
          <a:prstGeom prst="rect">
            <a:avLst/>
          </a:prstGeom>
        </p:spPr>
        <p:txBody>
          <a:bodyPr wrap="none">
            <a:spAutoFit/>
          </a:bodyPr>
          <a:lstStyle/>
          <a:p>
            <a:r>
              <a:rPr lang="en-US" sz="2000" b="1" dirty="0">
                <a:solidFill>
                  <a:schemeClr val="bg1"/>
                </a:solidFill>
                <a:latin typeface="Ink Free" panose="03080402000500000000" pitchFamily="66" charset="0"/>
              </a:rPr>
              <a:t>Doctrine and Covenants 23:1–2</a:t>
            </a:r>
          </a:p>
        </p:txBody>
      </p:sp>
      <p:sp>
        <p:nvSpPr>
          <p:cNvPr id="9" name="Rectangle 8">
            <a:extLst>
              <a:ext uri="{FF2B5EF4-FFF2-40B4-BE49-F238E27FC236}">
                <a16:creationId xmlns:a16="http://schemas.microsoft.com/office/drawing/2014/main" id="{292EB739-0B75-4A8F-9FB8-4F1F153CEB6B}"/>
              </a:ext>
            </a:extLst>
          </p:cNvPr>
          <p:cNvSpPr/>
          <p:nvPr/>
        </p:nvSpPr>
        <p:spPr>
          <a:xfrm>
            <a:off x="1318309" y="1444062"/>
            <a:ext cx="9555382" cy="1200329"/>
          </a:xfrm>
          <a:prstGeom prst="rect">
            <a:avLst/>
          </a:prstGeom>
        </p:spPr>
        <p:txBody>
          <a:bodyPr wrap="square">
            <a:spAutoFit/>
          </a:bodyPr>
          <a:lstStyle/>
          <a:p>
            <a:pPr fontAlgn="base"/>
            <a:r>
              <a:rPr lang="en-US" b="1" dirty="0">
                <a:solidFill>
                  <a:schemeClr val="bg1"/>
                </a:solidFill>
                <a:latin typeface="Palatino"/>
              </a:rPr>
              <a:t>1 </a:t>
            </a:r>
            <a:r>
              <a:rPr lang="en-US" dirty="0">
                <a:solidFill>
                  <a:schemeClr val="bg1"/>
                </a:solidFill>
                <a:latin typeface="Palatino"/>
              </a:rPr>
              <a:t>Behold, I speak unto you, Oliver, a few words. Behold, thou art blessed, and art under no     condemnation. But beware of pride, lest thou shouldst enter into temptation.</a:t>
            </a:r>
          </a:p>
          <a:p>
            <a:pPr fontAlgn="base"/>
            <a:r>
              <a:rPr lang="en-US" b="1" dirty="0">
                <a:solidFill>
                  <a:schemeClr val="bg1"/>
                </a:solidFill>
                <a:latin typeface="Palatino"/>
              </a:rPr>
              <a:t>2 </a:t>
            </a:r>
            <a:r>
              <a:rPr lang="en-US" dirty="0">
                <a:solidFill>
                  <a:schemeClr val="bg1"/>
                </a:solidFill>
                <a:latin typeface="Palatino"/>
              </a:rPr>
              <a:t>Make known thy calling unto the church, and also before the world, and thy heart shall be   opened to preach the truth from henceforth and forever. Amen.</a:t>
            </a:r>
            <a:endParaRPr lang="en-US" b="0" i="0" dirty="0">
              <a:solidFill>
                <a:schemeClr val="bg1"/>
              </a:solidFill>
              <a:effectLst/>
              <a:latin typeface="Palatino"/>
            </a:endParaRP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F1C832F0-0105-4D10-B406-C5CC93186C08}"/>
              </a:ext>
            </a:extLst>
          </p:cNvPr>
          <p:cNvSpPr/>
          <p:nvPr/>
        </p:nvSpPr>
        <p:spPr>
          <a:xfrm>
            <a:off x="1144313" y="1400214"/>
            <a:ext cx="9903373" cy="3016210"/>
          </a:xfrm>
          <a:prstGeom prst="rect">
            <a:avLst/>
          </a:prstGeom>
        </p:spPr>
        <p:txBody>
          <a:bodyPr wrap="square">
            <a:spAutoFit/>
          </a:bodyPr>
          <a:lstStyle/>
          <a:p>
            <a:pPr fontAlgn="base"/>
            <a:r>
              <a:rPr lang="en-US" sz="1900" b="1" dirty="0">
                <a:solidFill>
                  <a:schemeClr val="bg1"/>
                </a:solidFill>
                <a:latin typeface="Palatino"/>
                <a:cs typeface="Arial" panose="020B0604020202020204" pitchFamily="34" charset="0"/>
              </a:rPr>
              <a:t>3 </a:t>
            </a:r>
            <a:r>
              <a:rPr lang="en-US" sz="1900" dirty="0">
                <a:solidFill>
                  <a:schemeClr val="bg1"/>
                </a:solidFill>
                <a:latin typeface="Palatino"/>
                <a:cs typeface="Arial" panose="020B0604020202020204" pitchFamily="34" charset="0"/>
              </a:rPr>
              <a:t>Behold, I speak unto you, Hyrum, a few words; for thou also art under no condemnation, and thy heart is opened, and thy tongue loosed; and thy calling is to exhortation, and to    strengthen the church continually. Wherefore thy duty is unto the church forever, and this because of thy family. Amen.</a:t>
            </a:r>
          </a:p>
          <a:p>
            <a:pPr fontAlgn="base"/>
            <a:r>
              <a:rPr lang="en-US" sz="1900" b="1" dirty="0">
                <a:solidFill>
                  <a:schemeClr val="bg1"/>
                </a:solidFill>
                <a:latin typeface="Palatino"/>
                <a:cs typeface="Arial" panose="020B0604020202020204" pitchFamily="34" charset="0"/>
              </a:rPr>
              <a:t>4 </a:t>
            </a:r>
            <a:r>
              <a:rPr lang="en-US" sz="1900" dirty="0">
                <a:solidFill>
                  <a:schemeClr val="bg1"/>
                </a:solidFill>
                <a:latin typeface="Palatino"/>
                <a:cs typeface="Arial" panose="020B0604020202020204" pitchFamily="34" charset="0"/>
              </a:rPr>
              <a:t>Behold, I speak a few words unto you, Samuel; for thou also art  under no condemnation, and thy calling is to exhortation, and to strengthen the church; and thou art not as yet        called to preach before the world. Amen.</a:t>
            </a:r>
          </a:p>
          <a:p>
            <a:pPr fontAlgn="base"/>
            <a:r>
              <a:rPr lang="en-US" sz="1900" b="1" dirty="0">
                <a:solidFill>
                  <a:schemeClr val="bg1"/>
                </a:solidFill>
                <a:latin typeface="Palatino"/>
                <a:cs typeface="Arial" panose="020B0604020202020204" pitchFamily="34" charset="0"/>
              </a:rPr>
              <a:t>5 </a:t>
            </a:r>
            <a:r>
              <a:rPr lang="en-US" sz="1900" dirty="0">
                <a:solidFill>
                  <a:schemeClr val="bg1"/>
                </a:solidFill>
                <a:latin typeface="Palatino"/>
                <a:cs typeface="Arial" panose="020B0604020202020204" pitchFamily="34" charset="0"/>
              </a:rPr>
              <a:t>Behold, I speak a few words unto you, Joseph; for thou also art under no condemnation, and thy calling also is to exhortation, and to strengthen the church; and this is thy duty       from henceforth and forever. Amen.</a:t>
            </a:r>
            <a:endParaRPr lang="en-US" sz="1900" b="0" i="0" dirty="0">
              <a:solidFill>
                <a:schemeClr val="bg1"/>
              </a:solidFill>
              <a:effectLst/>
              <a:latin typeface="Palatino"/>
              <a:cs typeface="Arial" panose="020B0604020202020204" pitchFamily="34" charset="0"/>
            </a:endParaRPr>
          </a:p>
        </p:txBody>
      </p:sp>
      <p:sp>
        <p:nvSpPr>
          <p:cNvPr id="4" name="Rectangle 3">
            <a:extLst>
              <a:ext uri="{FF2B5EF4-FFF2-40B4-BE49-F238E27FC236}">
                <a16:creationId xmlns:a16="http://schemas.microsoft.com/office/drawing/2014/main" id="{0BDA54D8-5021-4FBF-AE4F-30552D377FD2}"/>
              </a:ext>
            </a:extLst>
          </p:cNvPr>
          <p:cNvSpPr/>
          <p:nvPr/>
        </p:nvSpPr>
        <p:spPr>
          <a:xfrm>
            <a:off x="3915557" y="1000104"/>
            <a:ext cx="3663182" cy="400110"/>
          </a:xfrm>
          <a:prstGeom prst="rect">
            <a:avLst/>
          </a:prstGeom>
        </p:spPr>
        <p:txBody>
          <a:bodyPr wrap="none">
            <a:spAutoFit/>
          </a:bodyPr>
          <a:lstStyle/>
          <a:p>
            <a:r>
              <a:rPr lang="en-US" sz="2000" b="1" dirty="0">
                <a:solidFill>
                  <a:schemeClr val="bg1"/>
                </a:solidFill>
                <a:latin typeface="Ink Free" panose="03080402000500000000" pitchFamily="66" charset="0"/>
              </a:rPr>
              <a:t>Doctrine and Covenants 23:3–5</a:t>
            </a:r>
          </a:p>
        </p:txBody>
      </p:sp>
      <p:sp>
        <p:nvSpPr>
          <p:cNvPr id="3" name="Rectangle 2">
            <a:extLst>
              <a:ext uri="{FF2B5EF4-FFF2-40B4-BE49-F238E27FC236}">
                <a16:creationId xmlns:a16="http://schemas.microsoft.com/office/drawing/2014/main" id="{5A370105-BD80-436A-8508-19D4EF19EB31}"/>
              </a:ext>
            </a:extLst>
          </p:cNvPr>
          <p:cNvSpPr/>
          <p:nvPr/>
        </p:nvSpPr>
        <p:spPr>
          <a:xfrm>
            <a:off x="2960592" y="4725609"/>
            <a:ext cx="6270813" cy="400110"/>
          </a:xfrm>
          <a:prstGeom prst="rect">
            <a:avLst/>
          </a:prstGeom>
        </p:spPr>
        <p:txBody>
          <a:bodyPr wrap="square">
            <a:spAutoFit/>
          </a:bodyPr>
          <a:lstStyle/>
          <a:p>
            <a:r>
              <a:rPr lang="en-US" sz="2000" b="1" dirty="0">
                <a:solidFill>
                  <a:schemeClr val="bg1"/>
                </a:solidFill>
                <a:latin typeface="Ink Free" panose="03080402000500000000" pitchFamily="66" charset="0"/>
              </a:rPr>
              <a:t>How were the Lord’s instructions to these men similar?</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4="http://schemas.microsoft.com/office/powerpoint/2010/main" Requires="p14">
      <p:transition spd="slow" p14:dur="15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B2E17142-72F1-47BD-929B-DAB111811E30}"/>
              </a:ext>
            </a:extLst>
          </p:cNvPr>
          <p:cNvSpPr/>
          <p:nvPr/>
        </p:nvSpPr>
        <p:spPr>
          <a:xfrm>
            <a:off x="1599081" y="1265795"/>
            <a:ext cx="8993839" cy="1200329"/>
          </a:xfrm>
          <a:prstGeom prst="rect">
            <a:avLst/>
          </a:prstGeom>
        </p:spPr>
        <p:txBody>
          <a:bodyPr wrap="square">
            <a:spAutoFit/>
          </a:bodyPr>
          <a:lstStyle/>
          <a:p>
            <a:pPr algn="just"/>
            <a:r>
              <a:rPr lang="en-US" b="1" dirty="0">
                <a:solidFill>
                  <a:schemeClr val="bg1"/>
                </a:solidFill>
                <a:latin typeface="Palatino"/>
              </a:rPr>
              <a:t>Hyrum Smith, </a:t>
            </a:r>
            <a:r>
              <a:rPr lang="en-US" dirty="0">
                <a:solidFill>
                  <a:schemeClr val="bg1"/>
                </a:solidFill>
                <a:latin typeface="Palatino"/>
              </a:rPr>
              <a:t>an older brother of the Prophet, assisted in the publication of the Book of Mormon by working directly with the printer. He served as president of the first branch of the Church in Colesville, New York. Hyrum was faithful to the Lord and the Church throughout his life. </a:t>
            </a:r>
          </a:p>
        </p:txBody>
      </p:sp>
      <p:sp>
        <p:nvSpPr>
          <p:cNvPr id="3" name="Rectangle 2">
            <a:extLst>
              <a:ext uri="{FF2B5EF4-FFF2-40B4-BE49-F238E27FC236}">
                <a16:creationId xmlns:a16="http://schemas.microsoft.com/office/drawing/2014/main" id="{9C941E1B-46B8-4239-8139-AD672D038386}"/>
              </a:ext>
            </a:extLst>
          </p:cNvPr>
          <p:cNvSpPr/>
          <p:nvPr/>
        </p:nvSpPr>
        <p:spPr>
          <a:xfrm>
            <a:off x="1599080" y="2649063"/>
            <a:ext cx="8993840" cy="1754326"/>
          </a:xfrm>
          <a:prstGeom prst="rect">
            <a:avLst/>
          </a:prstGeom>
        </p:spPr>
        <p:txBody>
          <a:bodyPr wrap="square">
            <a:spAutoFit/>
          </a:bodyPr>
          <a:lstStyle/>
          <a:p>
            <a:pPr algn="just"/>
            <a:r>
              <a:rPr lang="en-US" b="1" dirty="0">
                <a:solidFill>
                  <a:schemeClr val="bg1"/>
                </a:solidFill>
                <a:latin typeface="Palatino"/>
              </a:rPr>
              <a:t>Samuel Smith, </a:t>
            </a:r>
            <a:r>
              <a:rPr lang="en-US" dirty="0">
                <a:solidFill>
                  <a:schemeClr val="bg1"/>
                </a:solidFill>
                <a:latin typeface="Palatino"/>
              </a:rPr>
              <a:t>a younger brother of the Prophet, was baptized in May 1829. In June 1830, he departed on a mission and placed a Book of Mormon that would eventually lead to the conversion of Brigham Young and many of his family members. Samuel was loyal to his family and to the Church throughout his life. Samuel was not ready to preach when this revelation was given, but two months later he would begin his missionary service.</a:t>
            </a:r>
          </a:p>
        </p:txBody>
      </p:sp>
      <p:sp>
        <p:nvSpPr>
          <p:cNvPr id="4" name="Rectangle 3">
            <a:extLst>
              <a:ext uri="{FF2B5EF4-FFF2-40B4-BE49-F238E27FC236}">
                <a16:creationId xmlns:a16="http://schemas.microsoft.com/office/drawing/2014/main" id="{FB4430C2-436F-4935-8FD8-0930BCBCB057}"/>
              </a:ext>
            </a:extLst>
          </p:cNvPr>
          <p:cNvSpPr/>
          <p:nvPr/>
        </p:nvSpPr>
        <p:spPr>
          <a:xfrm>
            <a:off x="1599081" y="4586328"/>
            <a:ext cx="8993840" cy="1754326"/>
          </a:xfrm>
          <a:prstGeom prst="rect">
            <a:avLst/>
          </a:prstGeom>
        </p:spPr>
        <p:txBody>
          <a:bodyPr wrap="square">
            <a:spAutoFit/>
          </a:bodyPr>
          <a:lstStyle/>
          <a:p>
            <a:pPr algn="just"/>
            <a:r>
              <a:rPr lang="en-US" b="1" dirty="0">
                <a:solidFill>
                  <a:schemeClr val="bg1"/>
                </a:solidFill>
                <a:latin typeface="Palatino"/>
              </a:rPr>
              <a:t>Joseph Smith Sr., </a:t>
            </a:r>
            <a:r>
              <a:rPr lang="en-US" dirty="0">
                <a:solidFill>
                  <a:schemeClr val="bg1"/>
                </a:solidFill>
                <a:latin typeface="Palatino"/>
              </a:rPr>
              <a:t>the Prophet’s father, joined the Church the day it was organized. The following summer, he and his son Don Carlos embarked on a mission to extended family in New York. He became a high priest and the first patriarch of the Church. Joseph Smith Jr. described his father as “a man faithful to his God and to the Church in every situation and under all circumstances through which he was called to pass” (History of the Church,4:192).</a:t>
            </a:r>
          </a:p>
        </p:txBody>
      </p:sp>
      <p:sp>
        <p:nvSpPr>
          <p:cNvPr id="6" name="Rectangle 5">
            <a:extLst>
              <a:ext uri="{FF2B5EF4-FFF2-40B4-BE49-F238E27FC236}">
                <a16:creationId xmlns:a16="http://schemas.microsoft.com/office/drawing/2014/main" id="{3793BA96-9B01-494C-A25D-401682717D9A}"/>
              </a:ext>
            </a:extLst>
          </p:cNvPr>
          <p:cNvSpPr/>
          <p:nvPr/>
        </p:nvSpPr>
        <p:spPr>
          <a:xfrm>
            <a:off x="4337622" y="774216"/>
            <a:ext cx="3327201" cy="400110"/>
          </a:xfrm>
          <a:prstGeom prst="rect">
            <a:avLst/>
          </a:prstGeom>
        </p:spPr>
        <p:txBody>
          <a:bodyPr wrap="square">
            <a:spAutoFit/>
          </a:bodyPr>
          <a:lstStyle/>
          <a:p>
            <a:r>
              <a:rPr lang="en-US" sz="2000" b="1" dirty="0">
                <a:solidFill>
                  <a:schemeClr val="bg1"/>
                </a:solidFill>
                <a:effectLst>
                  <a:outerShdw blurRad="38100" dist="38100" dir="2700000" algn="tl">
                    <a:srgbClr val="000000">
                      <a:alpha val="43137"/>
                    </a:srgbClr>
                  </a:outerShdw>
                </a:effectLst>
                <a:latin typeface="Ink Free" panose="03080402000500000000" pitchFamily="66" charset="0"/>
              </a:rPr>
              <a:t>The biographical sketch of:</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1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942A3394-D743-4D1E-8675-8873515816E7}"/>
              </a:ext>
            </a:extLst>
          </p:cNvPr>
          <p:cNvSpPr/>
          <p:nvPr/>
        </p:nvSpPr>
        <p:spPr>
          <a:xfrm>
            <a:off x="1999127" y="2077135"/>
            <a:ext cx="8193741" cy="769441"/>
          </a:xfrm>
          <a:prstGeom prst="rect">
            <a:avLst/>
          </a:prstGeom>
        </p:spPr>
        <p:txBody>
          <a:bodyPr wrap="square">
            <a:spAutoFit/>
          </a:bodyPr>
          <a:lstStyle/>
          <a:p>
            <a:pPr algn="ctr"/>
            <a:r>
              <a:rPr lang="en-US" sz="2200" b="1" dirty="0">
                <a:solidFill>
                  <a:schemeClr val="bg1"/>
                </a:solidFill>
                <a:latin typeface="Ink Free" panose="03080402000500000000" pitchFamily="66" charset="0"/>
              </a:rPr>
              <a:t>What are the similarities and differences between the instructions to Hyrum Smith and Samuel Smith?</a:t>
            </a:r>
          </a:p>
        </p:txBody>
      </p:sp>
      <p:sp>
        <p:nvSpPr>
          <p:cNvPr id="3" name="Rectangle 2">
            <a:extLst>
              <a:ext uri="{FF2B5EF4-FFF2-40B4-BE49-F238E27FC236}">
                <a16:creationId xmlns:a16="http://schemas.microsoft.com/office/drawing/2014/main" id="{D15AE07D-5FDE-4B90-B4AC-1FB21DE8A81D}"/>
              </a:ext>
            </a:extLst>
          </p:cNvPr>
          <p:cNvSpPr/>
          <p:nvPr/>
        </p:nvSpPr>
        <p:spPr>
          <a:xfrm>
            <a:off x="2398058" y="3909627"/>
            <a:ext cx="7395881" cy="769441"/>
          </a:xfrm>
          <a:prstGeom prst="rect">
            <a:avLst/>
          </a:prstGeom>
        </p:spPr>
        <p:txBody>
          <a:bodyPr wrap="square">
            <a:spAutoFit/>
          </a:bodyPr>
          <a:lstStyle/>
          <a:p>
            <a:pPr algn="ctr"/>
            <a:r>
              <a:rPr lang="en-US" sz="2200" b="1" dirty="0">
                <a:solidFill>
                  <a:schemeClr val="bg1"/>
                </a:solidFill>
                <a:latin typeface="Ink Free" panose="03080402000500000000" pitchFamily="66" charset="0"/>
              </a:rPr>
              <a:t>What are some ways in which we can exhort and strengthen the Church?</a:t>
            </a:r>
          </a:p>
        </p:txBody>
      </p:sp>
    </p:spTree>
    <p:extLst>
      <p:ext uri="{BB962C8B-B14F-4D97-AF65-F5344CB8AC3E}">
        <p14:creationId xmlns:p14="http://schemas.microsoft.com/office/powerpoint/2010/main" val="49367830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4AAAE961-F59F-450D-BC8A-ACF1AF042BDF}"/>
              </a:ext>
            </a:extLst>
          </p:cNvPr>
          <p:cNvSpPr/>
          <p:nvPr/>
        </p:nvSpPr>
        <p:spPr>
          <a:xfrm>
            <a:off x="5916706" y="1665692"/>
            <a:ext cx="5140501" cy="3262432"/>
          </a:xfrm>
          <a:prstGeom prst="rect">
            <a:avLst/>
          </a:prstGeom>
        </p:spPr>
        <p:txBody>
          <a:bodyPr wrap="square">
            <a:spAutoFit/>
          </a:bodyPr>
          <a:lstStyle/>
          <a:p>
            <a:pPr algn="ctr" fontAlgn="base"/>
            <a:endParaRPr lang="en-US" sz="2000" b="1" dirty="0">
              <a:solidFill>
                <a:schemeClr val="bg1"/>
              </a:solidFill>
              <a:latin typeface="Palatino"/>
            </a:endParaRPr>
          </a:p>
          <a:p>
            <a:pPr algn="ctr" fontAlgn="base"/>
            <a:endParaRPr lang="en-US" sz="2000" b="1" dirty="0">
              <a:solidFill>
                <a:schemeClr val="bg1"/>
              </a:solidFill>
              <a:latin typeface="Palatino"/>
            </a:endParaRPr>
          </a:p>
          <a:p>
            <a:pPr algn="ctr" fontAlgn="base"/>
            <a:r>
              <a:rPr lang="en-US" sz="2000" b="1" dirty="0">
                <a:solidFill>
                  <a:schemeClr val="bg1"/>
                </a:solidFill>
                <a:latin typeface="Palatino"/>
              </a:rPr>
              <a:t>6</a:t>
            </a:r>
            <a:r>
              <a:rPr lang="en-US" b="1" dirty="0">
                <a:solidFill>
                  <a:schemeClr val="bg1"/>
                </a:solidFill>
                <a:latin typeface="Palatino"/>
              </a:rPr>
              <a:t> </a:t>
            </a:r>
            <a:r>
              <a:rPr lang="en-US" dirty="0">
                <a:solidFill>
                  <a:schemeClr val="bg1"/>
                </a:solidFill>
                <a:latin typeface="Palatino"/>
              </a:rPr>
              <a:t>Behold, I manifest unto you, Joseph Knight, by these words, that you must take up your cross,  in the which you must pray vocally before the    world as well as in secret, and in your family,     and among your friends, and in all places.</a:t>
            </a:r>
          </a:p>
          <a:p>
            <a:pPr algn="ctr" fontAlgn="base"/>
            <a:r>
              <a:rPr lang="en-US" sz="2000" b="1" dirty="0">
                <a:solidFill>
                  <a:schemeClr val="bg1"/>
                </a:solidFill>
                <a:latin typeface="Palatino"/>
              </a:rPr>
              <a:t>7 </a:t>
            </a:r>
            <a:r>
              <a:rPr lang="en-US" dirty="0">
                <a:solidFill>
                  <a:schemeClr val="bg1"/>
                </a:solidFill>
                <a:latin typeface="Palatino"/>
              </a:rPr>
              <a:t>And, behold, it is your duty to unite with the   true church, and give your language to                exhortation continually, that you may receive the reward of the laborer. Amen.</a:t>
            </a:r>
          </a:p>
        </p:txBody>
      </p:sp>
      <p:sp>
        <p:nvSpPr>
          <p:cNvPr id="4" name="Rectangle 3">
            <a:extLst>
              <a:ext uri="{FF2B5EF4-FFF2-40B4-BE49-F238E27FC236}">
                <a16:creationId xmlns:a16="http://schemas.microsoft.com/office/drawing/2014/main" id="{9FECA329-FDB0-46B3-8F42-07FE3E362D96}"/>
              </a:ext>
            </a:extLst>
          </p:cNvPr>
          <p:cNvSpPr/>
          <p:nvPr/>
        </p:nvSpPr>
        <p:spPr>
          <a:xfrm>
            <a:off x="1004049" y="1665692"/>
            <a:ext cx="4374776" cy="4247317"/>
          </a:xfrm>
          <a:prstGeom prst="rect">
            <a:avLst/>
          </a:prstGeom>
        </p:spPr>
        <p:txBody>
          <a:bodyPr wrap="square">
            <a:spAutoFit/>
          </a:bodyPr>
          <a:lstStyle/>
          <a:p>
            <a:pPr algn="just"/>
            <a:r>
              <a:rPr lang="en-US" b="1" dirty="0">
                <a:solidFill>
                  <a:schemeClr val="bg1"/>
                </a:solidFill>
                <a:latin typeface="Palatino"/>
              </a:rPr>
              <a:t>Joseph Knight Sr. </a:t>
            </a:r>
            <a:r>
              <a:rPr lang="en-US" dirty="0">
                <a:solidFill>
                  <a:schemeClr val="bg1"/>
                </a:solidFill>
                <a:latin typeface="Palatino"/>
              </a:rPr>
              <a:t>was a close friend of Joseph Smith Jr. and had shown him great kindness. He provided the Prophet with supplies while he worked on the translation of the Book of Mormon. He had felt a desire to be baptized with others on the day the Church was organized, but he refrained because he wanted to study the Book of Mormon further. He later wrote, “I should [have] felt better if I had … gone forward” to be baptized (as quoted in Larry Porter, “The Joseph Knight Family,” Ensign, Oct. 1978, 40; spelling and capitalization standardized).</a:t>
            </a:r>
          </a:p>
        </p:txBody>
      </p:sp>
      <p:sp>
        <p:nvSpPr>
          <p:cNvPr id="5" name="Rectangle 4">
            <a:extLst>
              <a:ext uri="{FF2B5EF4-FFF2-40B4-BE49-F238E27FC236}">
                <a16:creationId xmlns:a16="http://schemas.microsoft.com/office/drawing/2014/main" id="{ED7E6EDB-3766-4C2C-A1D0-B1E3E91B9B23}"/>
              </a:ext>
            </a:extLst>
          </p:cNvPr>
          <p:cNvSpPr/>
          <p:nvPr/>
        </p:nvSpPr>
        <p:spPr>
          <a:xfrm>
            <a:off x="6610615" y="1766586"/>
            <a:ext cx="3642344" cy="400110"/>
          </a:xfrm>
          <a:prstGeom prst="rect">
            <a:avLst/>
          </a:prstGeom>
        </p:spPr>
        <p:txBody>
          <a:bodyPr wrap="none">
            <a:spAutoFit/>
          </a:bodyPr>
          <a:lstStyle/>
          <a:p>
            <a:r>
              <a:rPr lang="en-US" sz="2000" b="1" dirty="0">
                <a:solidFill>
                  <a:schemeClr val="bg1"/>
                </a:solidFill>
                <a:effectLst>
                  <a:outerShdw blurRad="38100" dist="38100" dir="2700000" algn="tl">
                    <a:srgbClr val="000000">
                      <a:alpha val="43137"/>
                    </a:srgbClr>
                  </a:outerShdw>
                </a:effectLst>
                <a:latin typeface="Ink Free" panose="03080402000500000000" pitchFamily="66" charset="0"/>
              </a:rPr>
              <a:t>Doctrine and Covenants 23:6–7</a:t>
            </a:r>
          </a:p>
        </p:txBody>
      </p:sp>
      <p:sp>
        <p:nvSpPr>
          <p:cNvPr id="3" name="Rectangle 2">
            <a:extLst>
              <a:ext uri="{FF2B5EF4-FFF2-40B4-BE49-F238E27FC236}">
                <a16:creationId xmlns:a16="http://schemas.microsoft.com/office/drawing/2014/main" id="{8EF1FD78-949E-441F-84C7-84242AC32614}"/>
              </a:ext>
            </a:extLst>
          </p:cNvPr>
          <p:cNvSpPr/>
          <p:nvPr/>
        </p:nvSpPr>
        <p:spPr>
          <a:xfrm>
            <a:off x="1755787" y="944991"/>
            <a:ext cx="2871299" cy="707886"/>
          </a:xfrm>
          <a:prstGeom prst="rect">
            <a:avLst/>
          </a:prstGeom>
        </p:spPr>
        <p:txBody>
          <a:bodyPr wrap="none">
            <a:spAutoFit/>
          </a:bodyPr>
          <a:lstStyle/>
          <a:p>
            <a:r>
              <a:rPr lang="en-US" sz="2000" b="1" dirty="0">
                <a:solidFill>
                  <a:schemeClr val="bg1"/>
                </a:solidFill>
                <a:effectLst>
                  <a:outerShdw blurRad="38100" dist="38100" dir="2700000" algn="tl">
                    <a:srgbClr val="000000">
                      <a:alpha val="43137"/>
                    </a:srgbClr>
                  </a:outerShdw>
                </a:effectLst>
                <a:latin typeface="Ink Free" panose="03080402000500000000" pitchFamily="66" charset="0"/>
              </a:rPr>
              <a:t>The biographical sketch </a:t>
            </a:r>
          </a:p>
          <a:p>
            <a:pPr algn="ctr"/>
            <a:r>
              <a:rPr lang="en-US" sz="2000" b="1" dirty="0">
                <a:solidFill>
                  <a:schemeClr val="bg1"/>
                </a:solidFill>
                <a:effectLst>
                  <a:outerShdw blurRad="38100" dist="38100" dir="2700000" algn="tl">
                    <a:srgbClr val="000000">
                      <a:alpha val="43137"/>
                    </a:srgbClr>
                  </a:outerShdw>
                </a:effectLst>
                <a:latin typeface="Ink Free" panose="03080402000500000000" pitchFamily="66" charset="0"/>
              </a:rPr>
              <a:t>of Joseph Knight Sr</a:t>
            </a:r>
          </a:p>
        </p:txBody>
      </p:sp>
    </p:spTree>
    <p:extLst>
      <p:ext uri="{BB962C8B-B14F-4D97-AF65-F5344CB8AC3E}">
        <p14:creationId xmlns:p14="http://schemas.microsoft.com/office/powerpoint/2010/main" val="210314718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BCBC3754-1DD2-4781-8748-C8AB4C459BD2}"/>
              </a:ext>
            </a:extLst>
          </p:cNvPr>
          <p:cNvSpPr/>
          <p:nvPr/>
        </p:nvSpPr>
        <p:spPr>
          <a:xfrm>
            <a:off x="3143106" y="1428108"/>
            <a:ext cx="5606022" cy="430887"/>
          </a:xfrm>
          <a:prstGeom prst="rect">
            <a:avLst/>
          </a:prstGeom>
        </p:spPr>
        <p:txBody>
          <a:bodyPr wrap="none">
            <a:spAutoFit/>
          </a:bodyPr>
          <a:lstStyle/>
          <a:p>
            <a:pPr algn="ctr"/>
            <a:r>
              <a:rPr lang="en-US" sz="2200" b="1" dirty="0">
                <a:solidFill>
                  <a:schemeClr val="bg1"/>
                </a:solidFill>
                <a:latin typeface="Ink Free" panose="03080402000500000000" pitchFamily="66" charset="0"/>
              </a:rPr>
              <a:t> What was Joseph Knight commanded to do? </a:t>
            </a:r>
          </a:p>
        </p:txBody>
      </p:sp>
      <p:sp>
        <p:nvSpPr>
          <p:cNvPr id="3" name="Rectangle 2">
            <a:extLst>
              <a:ext uri="{FF2B5EF4-FFF2-40B4-BE49-F238E27FC236}">
                <a16:creationId xmlns:a16="http://schemas.microsoft.com/office/drawing/2014/main" id="{8501940F-8682-48F3-867B-BBC0A8FB4405}"/>
              </a:ext>
            </a:extLst>
          </p:cNvPr>
          <p:cNvSpPr/>
          <p:nvPr/>
        </p:nvSpPr>
        <p:spPr>
          <a:xfrm>
            <a:off x="2453244" y="3182489"/>
            <a:ext cx="6985747" cy="769441"/>
          </a:xfrm>
          <a:prstGeom prst="rect">
            <a:avLst/>
          </a:prstGeom>
        </p:spPr>
        <p:txBody>
          <a:bodyPr wrap="square">
            <a:spAutoFit/>
          </a:bodyPr>
          <a:lstStyle/>
          <a:p>
            <a:pPr algn="ctr"/>
            <a:r>
              <a:rPr lang="en-US" sz="2200" b="1" dirty="0">
                <a:solidFill>
                  <a:schemeClr val="bg1"/>
                </a:solidFill>
                <a:latin typeface="Ink Free" panose="03080402000500000000" pitchFamily="66" charset="0"/>
              </a:rPr>
              <a:t>What evidence do you see in Doctrine and Covenants 23:7 that the Lord desired to bless Joseph Knight Sr.?</a:t>
            </a:r>
          </a:p>
        </p:txBody>
      </p:sp>
    </p:spTree>
    <p:extLst>
      <p:ext uri="{BB962C8B-B14F-4D97-AF65-F5344CB8AC3E}">
        <p14:creationId xmlns:p14="http://schemas.microsoft.com/office/powerpoint/2010/main" val="4004272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D8C6CB37-E123-45AC-941D-0716C6B2DC6A}"/>
              </a:ext>
            </a:extLst>
          </p:cNvPr>
          <p:cNvSpPr/>
          <p:nvPr/>
        </p:nvSpPr>
        <p:spPr>
          <a:xfrm>
            <a:off x="2902657" y="2690336"/>
            <a:ext cx="6386685" cy="738664"/>
          </a:xfrm>
          <a:prstGeom prst="rect">
            <a:avLst/>
          </a:prstGeom>
        </p:spPr>
        <p:txBody>
          <a:bodyPr wrap="none">
            <a:spAutoFit/>
          </a:bodyPr>
          <a:lstStyle/>
          <a:p>
            <a:r>
              <a:rPr lang="en-US" sz="4200" b="1" dirty="0">
                <a:solidFill>
                  <a:schemeClr val="accent5">
                    <a:lumMod val="75000"/>
                  </a:schemeClr>
                </a:solidFill>
                <a:latin typeface="Bahnschrift SemiLight SemiConde" panose="020B0502040204020203" pitchFamily="34" charset="0"/>
              </a:rPr>
              <a:t>Doctrine and Covenants 22-23</a:t>
            </a:r>
          </a:p>
        </p:txBody>
      </p:sp>
    </p:spTree>
    <p:extLst>
      <p:ext uri="{BB962C8B-B14F-4D97-AF65-F5344CB8AC3E}">
        <p14:creationId xmlns:p14="http://schemas.microsoft.com/office/powerpoint/2010/main" val="209416750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72820681-5333-45CF-A4EE-5164B36AB31A}"/>
              </a:ext>
            </a:extLst>
          </p:cNvPr>
          <p:cNvSpPr/>
          <p:nvPr/>
        </p:nvSpPr>
        <p:spPr>
          <a:xfrm>
            <a:off x="1310688" y="890974"/>
            <a:ext cx="3350597" cy="369332"/>
          </a:xfrm>
          <a:prstGeom prst="rect">
            <a:avLst/>
          </a:prstGeom>
        </p:spPr>
        <p:txBody>
          <a:bodyPr wrap="none">
            <a:spAutoFit/>
          </a:bodyPr>
          <a:lstStyle/>
          <a:p>
            <a:r>
              <a:rPr lang="en-US" b="1" dirty="0">
                <a:solidFill>
                  <a:schemeClr val="accent5">
                    <a:lumMod val="75000"/>
                  </a:schemeClr>
                </a:solidFill>
              </a:rPr>
              <a:t>Doctrine and Covenants 22.</a:t>
            </a:r>
            <a:r>
              <a:rPr lang="en-US" b="1" dirty="0">
                <a:solidFill>
                  <a:srgbClr val="00B0F0"/>
                </a:solidFill>
              </a:rPr>
              <a:t> </a:t>
            </a:r>
          </a:p>
        </p:txBody>
      </p:sp>
      <p:sp>
        <p:nvSpPr>
          <p:cNvPr id="4" name="Rectangle 3">
            <a:extLst>
              <a:ext uri="{FF2B5EF4-FFF2-40B4-BE49-F238E27FC236}">
                <a16:creationId xmlns:a16="http://schemas.microsoft.com/office/drawing/2014/main" id="{8B1584BF-04ED-49F9-AC0E-7090C5F3B42A}"/>
              </a:ext>
            </a:extLst>
          </p:cNvPr>
          <p:cNvSpPr/>
          <p:nvPr/>
        </p:nvSpPr>
        <p:spPr>
          <a:xfrm>
            <a:off x="2610678" y="2828835"/>
            <a:ext cx="6970643" cy="1200329"/>
          </a:xfrm>
          <a:prstGeom prst="rect">
            <a:avLst/>
          </a:prstGeom>
        </p:spPr>
        <p:txBody>
          <a:bodyPr wrap="square">
            <a:spAutoFit/>
          </a:bodyPr>
          <a:lstStyle/>
          <a:p>
            <a:pPr algn="ctr"/>
            <a:r>
              <a:rPr lang="en-US" sz="3600" dirty="0">
                <a:solidFill>
                  <a:schemeClr val="accent5">
                    <a:lumMod val="75000"/>
                  </a:schemeClr>
                </a:solidFill>
                <a:latin typeface="Bahnschrift SemiLight SemiConde" panose="020B0502040204020203" pitchFamily="34" charset="0"/>
              </a:rPr>
              <a:t>“Baptism must be performed by those who have the proper authority”</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1701907C-1332-4502-BBF0-AA7361E83146}"/>
              </a:ext>
            </a:extLst>
          </p:cNvPr>
          <p:cNvSpPr/>
          <p:nvPr/>
        </p:nvSpPr>
        <p:spPr>
          <a:xfrm>
            <a:off x="4280439" y="1834120"/>
            <a:ext cx="3631122" cy="430887"/>
          </a:xfrm>
          <a:prstGeom prst="rect">
            <a:avLst/>
          </a:prstGeom>
        </p:spPr>
        <p:txBody>
          <a:bodyPr wrap="none">
            <a:spAutoFit/>
          </a:bodyPr>
          <a:lstStyle/>
          <a:p>
            <a:r>
              <a:rPr lang="en-US" sz="2200" b="1" dirty="0">
                <a:solidFill>
                  <a:schemeClr val="bg1"/>
                </a:solidFill>
                <a:latin typeface="Ink Free" panose="03080402000500000000" pitchFamily="66" charset="0"/>
              </a:rPr>
              <a:t>Doctrine and Covenants 22:1</a:t>
            </a:r>
          </a:p>
        </p:txBody>
      </p:sp>
      <p:sp>
        <p:nvSpPr>
          <p:cNvPr id="5" name="Rectangle 4">
            <a:extLst>
              <a:ext uri="{FF2B5EF4-FFF2-40B4-BE49-F238E27FC236}">
                <a16:creationId xmlns:a16="http://schemas.microsoft.com/office/drawing/2014/main" id="{67EABC78-BBD6-48B3-AF5B-28B34BD7F985}"/>
              </a:ext>
            </a:extLst>
          </p:cNvPr>
          <p:cNvSpPr/>
          <p:nvPr/>
        </p:nvSpPr>
        <p:spPr>
          <a:xfrm>
            <a:off x="2438400" y="2353956"/>
            <a:ext cx="7315200" cy="923330"/>
          </a:xfrm>
          <a:prstGeom prst="rect">
            <a:avLst/>
          </a:prstGeom>
        </p:spPr>
        <p:txBody>
          <a:bodyPr wrap="square">
            <a:spAutoFit/>
          </a:bodyPr>
          <a:lstStyle/>
          <a:p>
            <a:r>
              <a:rPr lang="en-US" dirty="0">
                <a:solidFill>
                  <a:schemeClr val="bg1"/>
                </a:solidFill>
                <a:latin typeface="Palatino"/>
              </a:rPr>
              <a:t>Behold, I say unto you that all old covenants have I caused to be done away in this thing; and this is a new and an everlasting covenant, even that which was from the beginning.</a:t>
            </a:r>
            <a:endParaRPr lang="en-US" dirty="0">
              <a:solidFill>
                <a:schemeClr val="bg1"/>
              </a:solidFill>
            </a:endParaRPr>
          </a:p>
        </p:txBody>
      </p:sp>
      <p:sp>
        <p:nvSpPr>
          <p:cNvPr id="10" name="Rectangle 9">
            <a:extLst>
              <a:ext uri="{FF2B5EF4-FFF2-40B4-BE49-F238E27FC236}">
                <a16:creationId xmlns:a16="http://schemas.microsoft.com/office/drawing/2014/main" id="{AE12A265-7CC8-4225-8946-53BAEF526CC6}"/>
              </a:ext>
            </a:extLst>
          </p:cNvPr>
          <p:cNvSpPr/>
          <p:nvPr/>
        </p:nvSpPr>
        <p:spPr>
          <a:xfrm>
            <a:off x="2105439" y="4010238"/>
            <a:ext cx="7981122" cy="415498"/>
          </a:xfrm>
          <a:prstGeom prst="rect">
            <a:avLst/>
          </a:prstGeom>
        </p:spPr>
        <p:txBody>
          <a:bodyPr wrap="square">
            <a:spAutoFit/>
          </a:bodyPr>
          <a:lstStyle/>
          <a:p>
            <a:r>
              <a:rPr lang="en-US" sz="2100" b="1" dirty="0">
                <a:solidFill>
                  <a:schemeClr val="bg1"/>
                </a:solidFill>
                <a:latin typeface="Ink Free" panose="03080402000500000000" pitchFamily="66" charset="0"/>
              </a:rPr>
              <a:t>What phrase in this verse relates to the Restoration of the gospel?</a:t>
            </a:r>
          </a:p>
        </p:txBody>
      </p:sp>
      <p:sp>
        <p:nvSpPr>
          <p:cNvPr id="11" name="Rectangle 10">
            <a:extLst>
              <a:ext uri="{FF2B5EF4-FFF2-40B4-BE49-F238E27FC236}">
                <a16:creationId xmlns:a16="http://schemas.microsoft.com/office/drawing/2014/main" id="{4532F0E1-DB2F-43B3-AD2D-FF2FDC434EE2}"/>
              </a:ext>
            </a:extLst>
          </p:cNvPr>
          <p:cNvSpPr/>
          <p:nvPr/>
        </p:nvSpPr>
        <p:spPr>
          <a:xfrm>
            <a:off x="3519846" y="4555602"/>
            <a:ext cx="5152308" cy="369332"/>
          </a:xfrm>
          <a:prstGeom prst="rect">
            <a:avLst/>
          </a:prstGeom>
        </p:spPr>
        <p:txBody>
          <a:bodyPr wrap="none">
            <a:spAutoFit/>
          </a:bodyPr>
          <a:lstStyle/>
          <a:p>
            <a:r>
              <a:rPr lang="en-US" b="1" dirty="0">
                <a:solidFill>
                  <a:schemeClr val="bg1"/>
                </a:solidFill>
                <a:latin typeface="Arial Black" panose="020B0A04020102020204" pitchFamily="34" charset="0"/>
              </a:rPr>
              <a:t>(“A new and an everlasting covenant.”) </a:t>
            </a:r>
          </a:p>
        </p:txBody>
      </p:sp>
    </p:spTree>
    <p:extLst>
      <p:ext uri="{BB962C8B-B14F-4D97-AF65-F5344CB8AC3E}">
        <p14:creationId xmlns:p14="http://schemas.microsoft.com/office/powerpoint/2010/main" val="18919927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606309-5797-4CCB-99AE-E46DBF1D8309}"/>
              </a:ext>
            </a:extLst>
          </p:cNvPr>
          <p:cNvSpPr/>
          <p:nvPr/>
        </p:nvSpPr>
        <p:spPr>
          <a:xfrm>
            <a:off x="1845415" y="1455729"/>
            <a:ext cx="8428382" cy="39144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5" name="TextBox 4">
            <a:extLst>
              <a:ext uri="{FF2B5EF4-FFF2-40B4-BE49-F238E27FC236}">
                <a16:creationId xmlns:a16="http://schemas.microsoft.com/office/drawing/2014/main" id="{DC508C76-2C20-4911-9F25-147070D52C4B}"/>
              </a:ext>
            </a:extLst>
          </p:cNvPr>
          <p:cNvSpPr txBox="1"/>
          <p:nvPr/>
        </p:nvSpPr>
        <p:spPr>
          <a:xfrm>
            <a:off x="1987004" y="3717886"/>
            <a:ext cx="1557338"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rPr>
              <a:t>Joseph Fielding Smith</a:t>
            </a:r>
          </a:p>
        </p:txBody>
      </p:sp>
      <p:pic>
        <p:nvPicPr>
          <p:cNvPr id="6" name="Picture 5">
            <a:extLst>
              <a:ext uri="{FF2B5EF4-FFF2-40B4-BE49-F238E27FC236}">
                <a16:creationId xmlns:a16="http://schemas.microsoft.com/office/drawing/2014/main" id="{DDFC927D-354D-4394-A856-D623C8C3E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203" y="1541026"/>
            <a:ext cx="1694941" cy="2179523"/>
          </a:xfrm>
          <a:prstGeom prst="rect">
            <a:avLst/>
          </a:prstGeom>
        </p:spPr>
      </p:pic>
      <p:sp>
        <p:nvSpPr>
          <p:cNvPr id="10" name="TextBox 9">
            <a:extLst>
              <a:ext uri="{FF2B5EF4-FFF2-40B4-BE49-F238E27FC236}">
                <a16:creationId xmlns:a16="http://schemas.microsoft.com/office/drawing/2014/main" id="{C05D0076-9EE5-48DD-BBA6-07BE569E9083}"/>
              </a:ext>
            </a:extLst>
          </p:cNvPr>
          <p:cNvSpPr txBox="1"/>
          <p:nvPr/>
        </p:nvSpPr>
        <p:spPr>
          <a:xfrm>
            <a:off x="3601535" y="1477009"/>
            <a:ext cx="6672262" cy="2585323"/>
          </a:xfrm>
          <a:prstGeom prst="rect">
            <a:avLst/>
          </a:prstGeom>
          <a:noFill/>
        </p:spPr>
        <p:txBody>
          <a:bodyPr wrap="square" rtlCol="0">
            <a:spAutoFit/>
          </a:bodyPr>
          <a:lstStyle/>
          <a:p>
            <a:pPr algn="just"/>
            <a:r>
              <a:rPr lang="en-US" dirty="0">
                <a:solidFill>
                  <a:schemeClr val="bg1"/>
                </a:solidFill>
                <a:latin typeface="Arial" panose="020B0604020202020204" pitchFamily="34" charset="0"/>
                <a:cs typeface="Arial" panose="020B0604020202020204" pitchFamily="34" charset="0"/>
              </a:rPr>
              <a:t>“The new and everlasting covenant is the fulness of the gospel. [See D&amp;C 66:2.] It is composed of ‘All covenants, contracts, bonds, obligations, oaths, vows, performances, connections, associations, or expectations’ that are sealed upon members of the Church by the Holy Spirit of promise, or the Holy Ghost, by the authority of the President of the Church who holds the keys. [See D&amp;C 132:7.] The President of the Church holds the keys of the Melchizedek Priesthood. He delegates authority to others and authorizes them to perform the sacred ordinances of the</a:t>
            </a:r>
          </a:p>
        </p:txBody>
      </p:sp>
      <p:sp>
        <p:nvSpPr>
          <p:cNvPr id="12" name="Rectangle 11">
            <a:extLst>
              <a:ext uri="{FF2B5EF4-FFF2-40B4-BE49-F238E27FC236}">
                <a16:creationId xmlns:a16="http://schemas.microsoft.com/office/drawing/2014/main" id="{DF59C436-E597-43FF-BCE1-B0500832BDF7}"/>
              </a:ext>
            </a:extLst>
          </p:cNvPr>
          <p:cNvSpPr/>
          <p:nvPr/>
        </p:nvSpPr>
        <p:spPr>
          <a:xfrm>
            <a:off x="1918203" y="3892826"/>
            <a:ext cx="8355594"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priesthood. “Marriage for eternity is a new and everlasting covenant. Baptism is also a new and everlasting covenant [see D&amp;C 132:22], and likewise ordination to the priesthood, and every other covenant is everlasting and a part of the new and everlasting covenant which embraces all things” (Answers to Gospel Questions, comp. Joseph Fielding Smith Jr., 5 vols. [1957–66],1:65).</a:t>
            </a:r>
            <a:endParaRPr lang="en-US" dirty="0"/>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3" name="Rectangle 2">
            <a:extLst>
              <a:ext uri="{FF2B5EF4-FFF2-40B4-BE49-F238E27FC236}">
                <a16:creationId xmlns:a16="http://schemas.microsoft.com/office/drawing/2014/main" id="{F735AC91-0697-4651-983C-83202B1A1DF5}"/>
              </a:ext>
            </a:extLst>
          </p:cNvPr>
          <p:cNvSpPr/>
          <p:nvPr/>
        </p:nvSpPr>
        <p:spPr>
          <a:xfrm>
            <a:off x="2153478" y="1345992"/>
            <a:ext cx="7885044" cy="707886"/>
          </a:xfrm>
          <a:prstGeom prst="rect">
            <a:avLst/>
          </a:prstGeom>
        </p:spPr>
        <p:txBody>
          <a:bodyPr wrap="square">
            <a:spAutoFit/>
          </a:bodyPr>
          <a:lstStyle/>
          <a:p>
            <a:pPr algn="ctr"/>
            <a:r>
              <a:rPr lang="en-US" sz="2000" b="1" dirty="0">
                <a:solidFill>
                  <a:schemeClr val="bg1"/>
                </a:solidFill>
                <a:latin typeface="Ink Free" panose="03080402000500000000" pitchFamily="66" charset="0"/>
              </a:rPr>
              <a:t>How might learning about the new and everlasting covenant be helpful to those who have been baptized without priesthood authority?</a:t>
            </a:r>
          </a:p>
        </p:txBody>
      </p:sp>
      <p:sp>
        <p:nvSpPr>
          <p:cNvPr id="4" name="Rectangle 3">
            <a:extLst>
              <a:ext uri="{FF2B5EF4-FFF2-40B4-BE49-F238E27FC236}">
                <a16:creationId xmlns:a16="http://schemas.microsoft.com/office/drawing/2014/main" id="{FB0EA8B9-3638-4D3F-BD0A-94FEFCB76A78}"/>
              </a:ext>
            </a:extLst>
          </p:cNvPr>
          <p:cNvSpPr/>
          <p:nvPr/>
        </p:nvSpPr>
        <p:spPr>
          <a:xfrm>
            <a:off x="3048000" y="2314026"/>
            <a:ext cx="6096000" cy="707886"/>
          </a:xfrm>
          <a:prstGeom prst="rect">
            <a:avLst/>
          </a:prstGeom>
        </p:spPr>
        <p:txBody>
          <a:bodyPr>
            <a:spAutoFit/>
          </a:bodyPr>
          <a:lstStyle/>
          <a:p>
            <a:pPr algn="ctr"/>
            <a:r>
              <a:rPr lang="en-US" sz="2000" b="1" dirty="0">
                <a:solidFill>
                  <a:schemeClr val="bg1"/>
                </a:solidFill>
                <a:latin typeface="Ink Free" panose="03080402000500000000" pitchFamily="66" charset="0"/>
              </a:rPr>
              <a:t>By what authority are ordinances administered under the new and everlasting covenant?</a:t>
            </a:r>
          </a:p>
        </p:txBody>
      </p:sp>
      <p:sp>
        <p:nvSpPr>
          <p:cNvPr id="9" name="Rectangle 8">
            <a:extLst>
              <a:ext uri="{FF2B5EF4-FFF2-40B4-BE49-F238E27FC236}">
                <a16:creationId xmlns:a16="http://schemas.microsoft.com/office/drawing/2014/main" id="{FAAF4299-E9A3-4D49-A92B-088DB40FE8F2}"/>
              </a:ext>
            </a:extLst>
          </p:cNvPr>
          <p:cNvSpPr/>
          <p:nvPr/>
        </p:nvSpPr>
        <p:spPr>
          <a:xfrm>
            <a:off x="3903541" y="3244334"/>
            <a:ext cx="4384918" cy="369332"/>
          </a:xfrm>
          <a:prstGeom prst="rect">
            <a:avLst/>
          </a:prstGeom>
        </p:spPr>
        <p:txBody>
          <a:bodyPr wrap="none">
            <a:spAutoFit/>
          </a:bodyPr>
          <a:lstStyle/>
          <a:p>
            <a:r>
              <a:rPr lang="en-US" b="1" dirty="0">
                <a:solidFill>
                  <a:schemeClr val="bg1"/>
                </a:solidFill>
                <a:latin typeface="Arial Black" panose="020B0A04020102020204" pitchFamily="34" charset="0"/>
              </a:rPr>
              <a:t>(The authority of the priesthood.)</a:t>
            </a:r>
          </a:p>
        </p:txBody>
      </p:sp>
      <p:sp>
        <p:nvSpPr>
          <p:cNvPr id="10" name="Rectangle 9">
            <a:extLst>
              <a:ext uri="{FF2B5EF4-FFF2-40B4-BE49-F238E27FC236}">
                <a16:creationId xmlns:a16="http://schemas.microsoft.com/office/drawing/2014/main" id="{7221BDEC-C461-40B6-B985-ADEB2784B72B}"/>
              </a:ext>
            </a:extLst>
          </p:cNvPr>
          <p:cNvSpPr/>
          <p:nvPr/>
        </p:nvSpPr>
        <p:spPr>
          <a:xfrm>
            <a:off x="2153478" y="4536230"/>
            <a:ext cx="7991061" cy="369332"/>
          </a:xfrm>
          <a:prstGeom prst="rect">
            <a:avLst/>
          </a:prstGeom>
        </p:spPr>
        <p:txBody>
          <a:bodyPr wrap="square">
            <a:spAutoFit/>
          </a:bodyPr>
          <a:lstStyle/>
          <a:p>
            <a:pPr algn="ctr"/>
            <a:r>
              <a:rPr lang="en-US" b="1" dirty="0">
                <a:solidFill>
                  <a:schemeClr val="bg1"/>
                </a:solidFill>
                <a:latin typeface="Arial Black" panose="020B0A04020102020204" pitchFamily="34" charset="0"/>
              </a:rPr>
              <a:t>Baptism must be performed by one having authority from God. </a:t>
            </a:r>
          </a:p>
        </p:txBody>
      </p:sp>
    </p:spTree>
    <p:extLst>
      <p:ext uri="{BB962C8B-B14F-4D97-AF65-F5344CB8AC3E}">
        <p14:creationId xmlns:p14="http://schemas.microsoft.com/office/powerpoint/2010/main" val="406521057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F4E6871B-1930-4F63-BC08-F1A272F59DE7}"/>
              </a:ext>
            </a:extLst>
          </p:cNvPr>
          <p:cNvSpPr/>
          <p:nvPr/>
        </p:nvSpPr>
        <p:spPr>
          <a:xfrm>
            <a:off x="4249982" y="797510"/>
            <a:ext cx="3692036" cy="400110"/>
          </a:xfrm>
          <a:prstGeom prst="rect">
            <a:avLst/>
          </a:prstGeom>
        </p:spPr>
        <p:txBody>
          <a:bodyPr wrap="none">
            <a:spAutoFit/>
          </a:bodyPr>
          <a:lstStyle/>
          <a:p>
            <a:r>
              <a:rPr lang="en-US" sz="2000" b="1" dirty="0">
                <a:solidFill>
                  <a:schemeClr val="bg1"/>
                </a:solidFill>
                <a:latin typeface="Ink Free" panose="03080402000500000000" pitchFamily="66" charset="0"/>
              </a:rPr>
              <a:t>Doctrine and Covenants 22:2–4</a:t>
            </a:r>
          </a:p>
        </p:txBody>
      </p:sp>
      <p:sp>
        <p:nvSpPr>
          <p:cNvPr id="4" name="Rectangle 3">
            <a:extLst>
              <a:ext uri="{FF2B5EF4-FFF2-40B4-BE49-F238E27FC236}">
                <a16:creationId xmlns:a16="http://schemas.microsoft.com/office/drawing/2014/main" id="{C8CE419D-0475-4529-8566-F20832B46BD5}"/>
              </a:ext>
            </a:extLst>
          </p:cNvPr>
          <p:cNvSpPr/>
          <p:nvPr/>
        </p:nvSpPr>
        <p:spPr>
          <a:xfrm>
            <a:off x="2352261" y="1197620"/>
            <a:ext cx="7487478" cy="1923604"/>
          </a:xfrm>
          <a:prstGeom prst="rect">
            <a:avLst/>
          </a:prstGeom>
        </p:spPr>
        <p:txBody>
          <a:bodyPr wrap="square">
            <a:spAutoFit/>
          </a:bodyPr>
          <a:lstStyle/>
          <a:p>
            <a:pPr algn="just" fontAlgn="base"/>
            <a:r>
              <a:rPr lang="en-US" sz="1700" b="1" dirty="0">
                <a:solidFill>
                  <a:schemeClr val="bg1"/>
                </a:solidFill>
                <a:latin typeface="Palatino"/>
              </a:rPr>
              <a:t>2 </a:t>
            </a:r>
            <a:r>
              <a:rPr lang="en-US" sz="1700" dirty="0">
                <a:solidFill>
                  <a:schemeClr val="bg1"/>
                </a:solidFill>
                <a:latin typeface="Palatino"/>
              </a:rPr>
              <a:t>Wherefore, although a man should be baptized an hundred times it availeth him nothing, for you cannot enter in at the strait gate by the law of Moses, neither by your dead works.</a:t>
            </a:r>
          </a:p>
          <a:p>
            <a:pPr algn="just" fontAlgn="base"/>
            <a:r>
              <a:rPr lang="en-US" sz="1700" b="1" dirty="0">
                <a:solidFill>
                  <a:schemeClr val="bg1"/>
                </a:solidFill>
                <a:latin typeface="Palatino"/>
              </a:rPr>
              <a:t>3 </a:t>
            </a:r>
            <a:r>
              <a:rPr lang="en-US" sz="1700" dirty="0">
                <a:solidFill>
                  <a:schemeClr val="bg1"/>
                </a:solidFill>
                <a:latin typeface="Palatino"/>
              </a:rPr>
              <a:t>For it is because of your dead works that I have caused this last covenant and this church to be built up unto me, even as in days of old.</a:t>
            </a:r>
          </a:p>
          <a:p>
            <a:pPr algn="just" fontAlgn="base"/>
            <a:r>
              <a:rPr lang="en-US" sz="1700" b="1" dirty="0">
                <a:solidFill>
                  <a:schemeClr val="bg1"/>
                </a:solidFill>
                <a:latin typeface="Palatino"/>
              </a:rPr>
              <a:t>4 </a:t>
            </a:r>
            <a:r>
              <a:rPr lang="en-US" sz="1700" dirty="0">
                <a:solidFill>
                  <a:schemeClr val="bg1"/>
                </a:solidFill>
                <a:latin typeface="Palatino"/>
              </a:rPr>
              <a:t>Wherefore, enter ye in at the gate, as I have commanded, and seek not to counsel your God. Amen.</a:t>
            </a:r>
            <a:endParaRPr lang="en-US" sz="1700" b="0" i="0" dirty="0">
              <a:solidFill>
                <a:schemeClr val="bg1"/>
              </a:solidFill>
              <a:effectLst/>
              <a:latin typeface="Palatino"/>
            </a:endParaRPr>
          </a:p>
        </p:txBody>
      </p:sp>
      <p:sp>
        <p:nvSpPr>
          <p:cNvPr id="5" name="Rectangle 4">
            <a:extLst>
              <a:ext uri="{FF2B5EF4-FFF2-40B4-BE49-F238E27FC236}">
                <a16:creationId xmlns:a16="http://schemas.microsoft.com/office/drawing/2014/main" id="{A27D5B9B-AF49-45D5-9B32-24A82B22C9B3}"/>
              </a:ext>
            </a:extLst>
          </p:cNvPr>
          <p:cNvSpPr/>
          <p:nvPr/>
        </p:nvSpPr>
        <p:spPr>
          <a:xfrm>
            <a:off x="2879034" y="3124817"/>
            <a:ext cx="6433930" cy="400110"/>
          </a:xfrm>
          <a:prstGeom prst="rect">
            <a:avLst/>
          </a:prstGeom>
        </p:spPr>
        <p:txBody>
          <a:bodyPr wrap="square">
            <a:spAutoFit/>
          </a:bodyPr>
          <a:lstStyle/>
          <a:p>
            <a:r>
              <a:rPr lang="en-US" sz="2000" b="1" dirty="0">
                <a:solidFill>
                  <a:schemeClr val="bg1"/>
                </a:solidFill>
                <a:latin typeface="Ink Free" panose="03080402000500000000" pitchFamily="66" charset="0"/>
              </a:rPr>
              <a:t>In what sense are unauthorized baptisms “dead works”?</a:t>
            </a:r>
          </a:p>
        </p:txBody>
      </p:sp>
      <p:sp>
        <p:nvSpPr>
          <p:cNvPr id="9" name="Rectangle 8">
            <a:extLst>
              <a:ext uri="{FF2B5EF4-FFF2-40B4-BE49-F238E27FC236}">
                <a16:creationId xmlns:a16="http://schemas.microsoft.com/office/drawing/2014/main" id="{149A9B42-6C9D-4584-BB0D-A0CF72C83F5B}"/>
              </a:ext>
            </a:extLst>
          </p:cNvPr>
          <p:cNvSpPr/>
          <p:nvPr/>
        </p:nvSpPr>
        <p:spPr>
          <a:xfrm>
            <a:off x="3047999" y="3540046"/>
            <a:ext cx="6096000" cy="646331"/>
          </a:xfrm>
          <a:prstGeom prst="rect">
            <a:avLst/>
          </a:prstGeom>
        </p:spPr>
        <p:txBody>
          <a:bodyPr>
            <a:spAutoFit/>
          </a:bodyPr>
          <a:lstStyle/>
          <a:p>
            <a:pPr algn="ctr"/>
            <a:r>
              <a:rPr lang="en-US" b="1" dirty="0">
                <a:solidFill>
                  <a:schemeClr val="bg1"/>
                </a:solidFill>
                <a:latin typeface="Arial Black" panose="020B0A04020102020204" pitchFamily="34" charset="0"/>
              </a:rPr>
              <a:t>(They provide no eternal benefit to those who participate in them.)</a:t>
            </a:r>
          </a:p>
        </p:txBody>
      </p:sp>
      <p:sp>
        <p:nvSpPr>
          <p:cNvPr id="10" name="Rectangle 9">
            <a:extLst>
              <a:ext uri="{FF2B5EF4-FFF2-40B4-BE49-F238E27FC236}">
                <a16:creationId xmlns:a16="http://schemas.microsoft.com/office/drawing/2014/main" id="{5B08B0F6-21F1-447A-9A01-B9E5EABE8E13}"/>
              </a:ext>
            </a:extLst>
          </p:cNvPr>
          <p:cNvSpPr/>
          <p:nvPr/>
        </p:nvSpPr>
        <p:spPr>
          <a:xfrm>
            <a:off x="2397726" y="4201496"/>
            <a:ext cx="7396545" cy="707886"/>
          </a:xfrm>
          <a:prstGeom prst="rect">
            <a:avLst/>
          </a:prstGeom>
        </p:spPr>
        <p:txBody>
          <a:bodyPr wrap="square">
            <a:spAutoFit/>
          </a:bodyPr>
          <a:lstStyle/>
          <a:p>
            <a:pPr algn="ctr"/>
            <a:r>
              <a:rPr lang="en-US" sz="2000" b="1" dirty="0">
                <a:solidFill>
                  <a:schemeClr val="bg1"/>
                </a:solidFill>
                <a:latin typeface="Ink Free" panose="03080402000500000000" pitchFamily="66" charset="0"/>
              </a:rPr>
              <a:t>What did the Lord do because of the dead works that were being performed at that time? </a:t>
            </a:r>
          </a:p>
        </p:txBody>
      </p:sp>
      <p:sp>
        <p:nvSpPr>
          <p:cNvPr id="11" name="Rectangle 10">
            <a:extLst>
              <a:ext uri="{FF2B5EF4-FFF2-40B4-BE49-F238E27FC236}">
                <a16:creationId xmlns:a16="http://schemas.microsoft.com/office/drawing/2014/main" id="{4013410A-EC4C-4763-AE9D-17F54C93626E}"/>
              </a:ext>
            </a:extLst>
          </p:cNvPr>
          <p:cNvSpPr/>
          <p:nvPr/>
        </p:nvSpPr>
        <p:spPr>
          <a:xfrm>
            <a:off x="3047998" y="4909382"/>
            <a:ext cx="6096000" cy="646331"/>
          </a:xfrm>
          <a:prstGeom prst="rect">
            <a:avLst/>
          </a:prstGeom>
        </p:spPr>
        <p:txBody>
          <a:bodyPr>
            <a:spAutoFit/>
          </a:bodyPr>
          <a:lstStyle/>
          <a:p>
            <a:pPr algn="ctr"/>
            <a:r>
              <a:rPr lang="en-US" dirty="0">
                <a:solidFill>
                  <a:schemeClr val="bg1"/>
                </a:solidFill>
                <a:latin typeface="Arial Black" panose="020B0A04020102020204" pitchFamily="34" charset="0"/>
              </a:rPr>
              <a:t>(He caused His covenant to be reestablished and His Church to be built up.) </a:t>
            </a:r>
          </a:p>
        </p:txBody>
      </p:sp>
      <p:sp>
        <p:nvSpPr>
          <p:cNvPr id="12" name="Rectangle 11">
            <a:extLst>
              <a:ext uri="{FF2B5EF4-FFF2-40B4-BE49-F238E27FC236}">
                <a16:creationId xmlns:a16="http://schemas.microsoft.com/office/drawing/2014/main" id="{BB52C9BA-E65D-4F1B-94C6-F56DCBF706E1}"/>
              </a:ext>
            </a:extLst>
          </p:cNvPr>
          <p:cNvSpPr/>
          <p:nvPr/>
        </p:nvSpPr>
        <p:spPr>
          <a:xfrm>
            <a:off x="1636058" y="5737324"/>
            <a:ext cx="9135035" cy="646331"/>
          </a:xfrm>
          <a:prstGeom prst="rect">
            <a:avLst/>
          </a:prstGeom>
        </p:spPr>
        <p:txBody>
          <a:bodyPr wrap="square">
            <a:spAutoFit/>
          </a:bodyPr>
          <a:lstStyle/>
          <a:p>
            <a:pPr algn="ctr"/>
            <a:r>
              <a:rPr lang="en-US" b="1" dirty="0">
                <a:solidFill>
                  <a:schemeClr val="bg1"/>
                </a:solidFill>
                <a:latin typeface="Ink Free" panose="03080402000500000000" pitchFamily="66" charset="0"/>
              </a:rPr>
              <a:t>How have you been blessed because you belong to The Church of Jesus Christ of Latter-day Saints—the only church that has the authority to perform essential ordinances?</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8" name="Rectangle 7">
            <a:extLst>
              <a:ext uri="{FF2B5EF4-FFF2-40B4-BE49-F238E27FC236}">
                <a16:creationId xmlns:a16="http://schemas.microsoft.com/office/drawing/2014/main" id="{18DE4801-5353-4337-BBB4-A455B153291B}"/>
              </a:ext>
            </a:extLst>
          </p:cNvPr>
          <p:cNvSpPr/>
          <p:nvPr/>
        </p:nvSpPr>
        <p:spPr>
          <a:xfrm>
            <a:off x="1310688" y="890974"/>
            <a:ext cx="3350597" cy="369332"/>
          </a:xfrm>
          <a:prstGeom prst="rect">
            <a:avLst/>
          </a:prstGeom>
        </p:spPr>
        <p:txBody>
          <a:bodyPr wrap="none">
            <a:spAutoFit/>
          </a:bodyPr>
          <a:lstStyle/>
          <a:p>
            <a:r>
              <a:rPr lang="en-US" b="1" dirty="0">
                <a:solidFill>
                  <a:schemeClr val="accent5">
                    <a:lumMod val="75000"/>
                  </a:schemeClr>
                </a:solidFill>
              </a:rPr>
              <a:t>Doctrine and Covenants 23.</a:t>
            </a:r>
            <a:r>
              <a:rPr lang="en-US" b="1" dirty="0">
                <a:solidFill>
                  <a:srgbClr val="00B0F0"/>
                </a:solidFill>
              </a:rPr>
              <a:t> </a:t>
            </a:r>
          </a:p>
        </p:txBody>
      </p:sp>
      <p:sp>
        <p:nvSpPr>
          <p:cNvPr id="9" name="Rectangle 8">
            <a:extLst>
              <a:ext uri="{FF2B5EF4-FFF2-40B4-BE49-F238E27FC236}">
                <a16:creationId xmlns:a16="http://schemas.microsoft.com/office/drawing/2014/main" id="{C258833D-C755-4A18-A05C-3ECAD5B670CF}"/>
              </a:ext>
            </a:extLst>
          </p:cNvPr>
          <p:cNvSpPr/>
          <p:nvPr/>
        </p:nvSpPr>
        <p:spPr>
          <a:xfrm>
            <a:off x="1820809" y="2782669"/>
            <a:ext cx="8550381" cy="646331"/>
          </a:xfrm>
          <a:prstGeom prst="rect">
            <a:avLst/>
          </a:prstGeom>
        </p:spPr>
        <p:txBody>
          <a:bodyPr wrap="square">
            <a:spAutoFit/>
          </a:bodyPr>
          <a:lstStyle/>
          <a:p>
            <a:pPr algn="ctr"/>
            <a:r>
              <a:rPr lang="en-US" sz="3600" dirty="0">
                <a:solidFill>
                  <a:schemeClr val="accent5">
                    <a:lumMod val="75000"/>
                  </a:schemeClr>
                </a:solidFill>
                <a:latin typeface="Bahnschrift SemiLight SemiConde" panose="020B0502040204020203" pitchFamily="34" charset="0"/>
              </a:rPr>
              <a:t>“Five men are called to strengthen the Church”</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30</a:t>
            </a:r>
          </a:p>
        </p:txBody>
      </p:sp>
      <p:sp>
        <p:nvSpPr>
          <p:cNvPr id="2" name="Rectangle 1">
            <a:extLst>
              <a:ext uri="{FF2B5EF4-FFF2-40B4-BE49-F238E27FC236}">
                <a16:creationId xmlns:a16="http://schemas.microsoft.com/office/drawing/2014/main" id="{2CD1D155-7C03-47BF-8D91-62B7513A01EA}"/>
              </a:ext>
            </a:extLst>
          </p:cNvPr>
          <p:cNvSpPr/>
          <p:nvPr/>
        </p:nvSpPr>
        <p:spPr>
          <a:xfrm>
            <a:off x="1968687" y="2560865"/>
            <a:ext cx="8345207" cy="2462213"/>
          </a:xfrm>
          <a:prstGeom prst="rect">
            <a:avLst/>
          </a:prstGeom>
        </p:spPr>
        <p:txBody>
          <a:bodyPr wrap="square">
            <a:spAutoFit/>
          </a:bodyPr>
          <a:lstStyle/>
          <a:p>
            <a:pPr algn="just"/>
            <a:r>
              <a:rPr lang="en-US" sz="2200" dirty="0">
                <a:solidFill>
                  <a:schemeClr val="bg1"/>
                </a:solidFill>
                <a:latin typeface="Palatino"/>
              </a:rPr>
              <a:t>A series of five revelations given through Joseph Smith the Prophet, at Manchester, New York, April 1830, to Oliver Cowdery, Hyrum Smith, Samuel H. Smith,    Joseph Smith Sr., and Joseph Knight Sr. As the result of earnest    desire on the part of the five persons named to know of </a:t>
            </a:r>
          </a:p>
          <a:p>
            <a:pPr algn="just"/>
            <a:r>
              <a:rPr lang="en-US" sz="2200" dirty="0">
                <a:solidFill>
                  <a:schemeClr val="bg1"/>
                </a:solidFill>
                <a:latin typeface="Palatino"/>
              </a:rPr>
              <a:t>respective duties, the Prophet inquired of the Lord and received  a revelation for each person.</a:t>
            </a:r>
          </a:p>
        </p:txBody>
      </p:sp>
      <p:sp>
        <p:nvSpPr>
          <p:cNvPr id="3" name="Rectangle 2">
            <a:extLst>
              <a:ext uri="{FF2B5EF4-FFF2-40B4-BE49-F238E27FC236}">
                <a16:creationId xmlns:a16="http://schemas.microsoft.com/office/drawing/2014/main" id="{C5550295-C2B4-40B9-B337-58085BC6914D}"/>
              </a:ext>
            </a:extLst>
          </p:cNvPr>
          <p:cNvSpPr/>
          <p:nvPr/>
        </p:nvSpPr>
        <p:spPr>
          <a:xfrm>
            <a:off x="2844949" y="1962518"/>
            <a:ext cx="6502101" cy="461665"/>
          </a:xfrm>
          <a:prstGeom prst="rect">
            <a:avLst/>
          </a:prstGeom>
        </p:spPr>
        <p:txBody>
          <a:bodyPr wrap="none">
            <a:spAutoFit/>
          </a:bodyPr>
          <a:lstStyle/>
          <a:p>
            <a:r>
              <a:rPr lang="en-US" sz="2400" b="1" dirty="0">
                <a:solidFill>
                  <a:schemeClr val="bg1"/>
                </a:solidFill>
                <a:latin typeface="Ink Free" panose="03080402000500000000" pitchFamily="66" charset="0"/>
              </a:rPr>
              <a:t>The Introduction to Doctrine and Covenants 23</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951</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Bahnschrift SemiLight SemiConde</vt:lpstr>
      <vt:lpstr>Calibri</vt:lpstr>
      <vt:lpstr>Cambria Math</vt:lpstr>
      <vt:lpstr>Century Gothic</vt:lpstr>
      <vt:lpstr>Ink Free</vt:lpstr>
      <vt:lpstr>Palatino</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958</cp:revision>
  <dcterms:created xsi:type="dcterms:W3CDTF">2018-08-29T04:26:39Z</dcterms:created>
  <dcterms:modified xsi:type="dcterms:W3CDTF">2018-09-17T06:27:04Z</dcterms:modified>
</cp:coreProperties>
</file>