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6" r:id="rId3"/>
    <p:sldId id="259" r:id="rId4"/>
    <p:sldId id="261" r:id="rId5"/>
    <p:sldId id="262" r:id="rId6"/>
    <p:sldId id="264" r:id="rId7"/>
    <p:sldId id="263"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3124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6872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409494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718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7597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9375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4648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4565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6836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0062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94494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2822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043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295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8711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52274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8712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3355742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676493" y="2584174"/>
            <a:ext cx="4797287" cy="1200329"/>
          </a:xfrm>
          <a:prstGeom prst="rect">
            <a:avLst/>
          </a:prstGeom>
          <a:noFill/>
        </p:spPr>
        <p:txBody>
          <a:bodyPr wrap="square" rtlCol="0">
            <a:spAutoFit/>
          </a:bodyPr>
          <a:lstStyle/>
          <a:p>
            <a:pPr algn="ctr"/>
            <a:r>
              <a:rPr lang="en-US" sz="7200" b="1" dirty="0">
                <a:solidFill>
                  <a:schemeClr val="tx1">
                    <a:lumMod val="85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pic>
        <p:nvPicPr>
          <p:cNvPr id="6" name="Content Placeholder 3">
            <a:extLst>
              <a:ext uri="{FF2B5EF4-FFF2-40B4-BE49-F238E27FC236}">
                <a16:creationId xmlns:a16="http://schemas.microsoft.com/office/drawing/2014/main" id="{D1A17DDF-68C1-496E-94A9-530628E0FD2B}"/>
              </a:ext>
            </a:extLst>
          </p:cNvPr>
          <p:cNvPicPr>
            <a:picLocks noChangeAspect="1"/>
          </p:cNvPicPr>
          <p:nvPr/>
        </p:nvPicPr>
        <p:blipFill>
          <a:blip r:embed="rId2"/>
          <a:stretch>
            <a:fillRect/>
          </a:stretch>
        </p:blipFill>
        <p:spPr>
          <a:xfrm>
            <a:off x="174066" y="1302912"/>
            <a:ext cx="2811515" cy="4190411"/>
          </a:xfrm>
          <a:prstGeom prst="rect">
            <a:avLst/>
          </a:prstGeom>
        </p:spPr>
      </p:pic>
      <p:pic>
        <p:nvPicPr>
          <p:cNvPr id="7" name="Picture 6">
            <a:extLst>
              <a:ext uri="{FF2B5EF4-FFF2-40B4-BE49-F238E27FC236}">
                <a16:creationId xmlns:a16="http://schemas.microsoft.com/office/drawing/2014/main" id="{423D8A04-C027-45B6-B313-BBD781A27E21}"/>
              </a:ext>
            </a:extLst>
          </p:cNvPr>
          <p:cNvPicPr>
            <a:picLocks noChangeAspect="1"/>
          </p:cNvPicPr>
          <p:nvPr/>
        </p:nvPicPr>
        <p:blipFill>
          <a:blip r:embed="rId3"/>
          <a:stretch>
            <a:fillRect/>
          </a:stretch>
        </p:blipFill>
        <p:spPr>
          <a:xfrm>
            <a:off x="3111621" y="2239572"/>
            <a:ext cx="2811517" cy="4207839"/>
          </a:xfrm>
          <a:prstGeom prst="rect">
            <a:avLst/>
          </a:prstGeom>
        </p:spPr>
      </p:pic>
      <p:pic>
        <p:nvPicPr>
          <p:cNvPr id="8" name="Picture 7">
            <a:extLst>
              <a:ext uri="{FF2B5EF4-FFF2-40B4-BE49-F238E27FC236}">
                <a16:creationId xmlns:a16="http://schemas.microsoft.com/office/drawing/2014/main" id="{B973B7A0-6537-40D1-A269-92A223A9C403}"/>
              </a:ext>
            </a:extLst>
          </p:cNvPr>
          <p:cNvPicPr>
            <a:picLocks noChangeAspect="1"/>
          </p:cNvPicPr>
          <p:nvPr/>
        </p:nvPicPr>
        <p:blipFill>
          <a:blip r:embed="rId4"/>
          <a:stretch>
            <a:fillRect/>
          </a:stretch>
        </p:blipFill>
        <p:spPr>
          <a:xfrm>
            <a:off x="6016769" y="1302912"/>
            <a:ext cx="2811516" cy="4207839"/>
          </a:xfrm>
          <a:prstGeom prst="rect">
            <a:avLst/>
          </a:prstGeom>
        </p:spPr>
      </p:pic>
      <p:pic>
        <p:nvPicPr>
          <p:cNvPr id="9" name="Picture 8">
            <a:extLst>
              <a:ext uri="{FF2B5EF4-FFF2-40B4-BE49-F238E27FC236}">
                <a16:creationId xmlns:a16="http://schemas.microsoft.com/office/drawing/2014/main" id="{5DC53886-923A-4F73-8336-841F280E84AF}"/>
              </a:ext>
            </a:extLst>
          </p:cNvPr>
          <p:cNvPicPr>
            <a:picLocks noChangeAspect="1"/>
          </p:cNvPicPr>
          <p:nvPr/>
        </p:nvPicPr>
        <p:blipFill>
          <a:blip r:embed="rId5"/>
          <a:stretch>
            <a:fillRect/>
          </a:stretch>
        </p:blipFill>
        <p:spPr>
          <a:xfrm>
            <a:off x="8967639" y="2239573"/>
            <a:ext cx="2809646" cy="4207839"/>
          </a:xfrm>
          <a:prstGeom prst="rect">
            <a:avLst/>
          </a:prstGeom>
        </p:spPr>
      </p:pic>
      <p:sp>
        <p:nvSpPr>
          <p:cNvPr id="2" name="TextBox 1">
            <a:extLst>
              <a:ext uri="{FF2B5EF4-FFF2-40B4-BE49-F238E27FC236}">
                <a16:creationId xmlns:a16="http://schemas.microsoft.com/office/drawing/2014/main" id="{D2EB430A-76AF-45E6-AE19-A4E4C3053F04}"/>
              </a:ext>
            </a:extLst>
          </p:cNvPr>
          <p:cNvSpPr txBox="1"/>
          <p:nvPr/>
        </p:nvSpPr>
        <p:spPr>
          <a:xfrm>
            <a:off x="566057" y="290286"/>
            <a:ext cx="5167086"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rPr>
              <a:t>Ordinances:</a:t>
            </a:r>
          </a:p>
        </p:txBody>
      </p:sp>
      <p:sp>
        <p:nvSpPr>
          <p:cNvPr id="3" name="TextBox 2">
            <a:extLst>
              <a:ext uri="{FF2B5EF4-FFF2-40B4-BE49-F238E27FC236}">
                <a16:creationId xmlns:a16="http://schemas.microsoft.com/office/drawing/2014/main" id="{668BE997-A844-4818-A2FD-963E4A1E85F3}"/>
              </a:ext>
            </a:extLst>
          </p:cNvPr>
          <p:cNvSpPr txBox="1"/>
          <p:nvPr/>
        </p:nvSpPr>
        <p:spPr>
          <a:xfrm>
            <a:off x="333829" y="5787312"/>
            <a:ext cx="2380342" cy="400110"/>
          </a:xfrm>
          <a:prstGeom prst="rect">
            <a:avLst/>
          </a:prstGeom>
          <a:noFill/>
        </p:spPr>
        <p:txBody>
          <a:bodyPr wrap="square" rtlCol="0">
            <a:spAutoFit/>
          </a:bodyPr>
          <a:lstStyle/>
          <a:p>
            <a:pPr algn="ctr"/>
            <a:r>
              <a:rPr lang="en-US" sz="2000" b="1" dirty="0"/>
              <a:t>Baptism</a:t>
            </a:r>
          </a:p>
        </p:txBody>
      </p:sp>
      <p:sp>
        <p:nvSpPr>
          <p:cNvPr id="10" name="TextBox 9">
            <a:extLst>
              <a:ext uri="{FF2B5EF4-FFF2-40B4-BE49-F238E27FC236}">
                <a16:creationId xmlns:a16="http://schemas.microsoft.com/office/drawing/2014/main" id="{8526A224-02C0-4B68-A6A4-6BB86F67EECE}"/>
              </a:ext>
            </a:extLst>
          </p:cNvPr>
          <p:cNvSpPr txBox="1"/>
          <p:nvPr/>
        </p:nvSpPr>
        <p:spPr>
          <a:xfrm>
            <a:off x="3149600" y="1702398"/>
            <a:ext cx="2583543" cy="430887"/>
          </a:xfrm>
          <a:prstGeom prst="rect">
            <a:avLst/>
          </a:prstGeom>
          <a:noFill/>
        </p:spPr>
        <p:txBody>
          <a:bodyPr wrap="square" rtlCol="0">
            <a:spAutoFit/>
          </a:bodyPr>
          <a:lstStyle/>
          <a:p>
            <a:pPr algn="ctr"/>
            <a:r>
              <a:rPr lang="en-US" sz="2200" b="1" dirty="0">
                <a:effectLst>
                  <a:outerShdw blurRad="38100" dist="38100" dir="2700000" algn="tl">
                    <a:srgbClr val="000000">
                      <a:alpha val="43137"/>
                    </a:srgbClr>
                  </a:outerShdw>
                </a:effectLst>
              </a:rPr>
              <a:t>Confirmation</a:t>
            </a:r>
          </a:p>
        </p:txBody>
      </p:sp>
      <p:sp>
        <p:nvSpPr>
          <p:cNvPr id="11" name="TextBox 10">
            <a:extLst>
              <a:ext uri="{FF2B5EF4-FFF2-40B4-BE49-F238E27FC236}">
                <a16:creationId xmlns:a16="http://schemas.microsoft.com/office/drawing/2014/main" id="{F51CCD6B-2E65-40A3-8A62-524D02B5C4E6}"/>
              </a:ext>
            </a:extLst>
          </p:cNvPr>
          <p:cNvSpPr txBox="1"/>
          <p:nvPr/>
        </p:nvSpPr>
        <p:spPr>
          <a:xfrm>
            <a:off x="6096000" y="5787312"/>
            <a:ext cx="2569029" cy="430887"/>
          </a:xfrm>
          <a:prstGeom prst="rect">
            <a:avLst/>
          </a:prstGeom>
          <a:noFill/>
        </p:spPr>
        <p:txBody>
          <a:bodyPr wrap="square" rtlCol="0">
            <a:spAutoFit/>
          </a:bodyPr>
          <a:lstStyle/>
          <a:p>
            <a:pPr algn="ctr"/>
            <a:r>
              <a:rPr lang="en-US" sz="2200" b="1" dirty="0"/>
              <a:t>The sacrament</a:t>
            </a:r>
          </a:p>
        </p:txBody>
      </p:sp>
      <p:sp>
        <p:nvSpPr>
          <p:cNvPr id="12" name="TextBox 11">
            <a:extLst>
              <a:ext uri="{FF2B5EF4-FFF2-40B4-BE49-F238E27FC236}">
                <a16:creationId xmlns:a16="http://schemas.microsoft.com/office/drawing/2014/main" id="{32CCEF37-3A60-4F4B-9135-C76B752F0714}"/>
              </a:ext>
            </a:extLst>
          </p:cNvPr>
          <p:cNvSpPr txBox="1"/>
          <p:nvPr/>
        </p:nvSpPr>
        <p:spPr>
          <a:xfrm>
            <a:off x="8967639" y="1596901"/>
            <a:ext cx="2664506" cy="430887"/>
          </a:xfrm>
          <a:prstGeom prst="rect">
            <a:avLst/>
          </a:prstGeom>
          <a:noFill/>
        </p:spPr>
        <p:txBody>
          <a:bodyPr wrap="square" rtlCol="0">
            <a:spAutoFit/>
          </a:bodyPr>
          <a:lstStyle/>
          <a:p>
            <a:pPr algn="ctr"/>
            <a:r>
              <a:rPr lang="en-US" sz="2200" b="1" dirty="0"/>
              <a:t>Sealing</a:t>
            </a:r>
          </a:p>
        </p:txBody>
      </p:sp>
    </p:spTree>
    <p:extLst>
      <p:ext uri="{BB962C8B-B14F-4D97-AF65-F5344CB8AC3E}">
        <p14:creationId xmlns:p14="http://schemas.microsoft.com/office/powerpoint/2010/main" val="6882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307C72FE-5A5F-4249-940F-4F33C5A14363}"/>
              </a:ext>
            </a:extLst>
          </p:cNvPr>
          <p:cNvSpPr/>
          <p:nvPr/>
        </p:nvSpPr>
        <p:spPr>
          <a:xfrm>
            <a:off x="988361" y="1235557"/>
            <a:ext cx="2954655" cy="400110"/>
          </a:xfrm>
          <a:prstGeom prst="rect">
            <a:avLst/>
          </a:prstGeom>
        </p:spPr>
        <p:txBody>
          <a:bodyPr wrap="none">
            <a:spAutoFit/>
          </a:bodyPr>
          <a:lstStyle/>
          <a:p>
            <a:r>
              <a:rPr lang="en-US" sz="2000" b="1" dirty="0"/>
              <a:t>What is an ordinance?</a:t>
            </a:r>
          </a:p>
        </p:txBody>
      </p:sp>
      <p:sp>
        <p:nvSpPr>
          <p:cNvPr id="3" name="Rectangle 2">
            <a:extLst>
              <a:ext uri="{FF2B5EF4-FFF2-40B4-BE49-F238E27FC236}">
                <a16:creationId xmlns:a16="http://schemas.microsoft.com/office/drawing/2014/main" id="{D4004B43-9179-41CA-8B76-E776A0B046A0}"/>
              </a:ext>
            </a:extLst>
          </p:cNvPr>
          <p:cNvSpPr/>
          <p:nvPr/>
        </p:nvSpPr>
        <p:spPr>
          <a:xfrm>
            <a:off x="3943016" y="1235557"/>
            <a:ext cx="6096000" cy="646331"/>
          </a:xfrm>
          <a:prstGeom prst="rect">
            <a:avLst/>
          </a:prstGeom>
        </p:spPr>
        <p:txBody>
          <a:bodyPr>
            <a:spAutoFit/>
          </a:bodyPr>
          <a:lstStyle/>
          <a:p>
            <a:r>
              <a:rPr lang="en-US" dirty="0"/>
              <a:t>A sacred, formal act performed by the authority of the priesthood.</a:t>
            </a:r>
          </a:p>
        </p:txBody>
      </p:sp>
      <p:sp>
        <p:nvSpPr>
          <p:cNvPr id="6" name="Rectangle 5">
            <a:extLst>
              <a:ext uri="{FF2B5EF4-FFF2-40B4-BE49-F238E27FC236}">
                <a16:creationId xmlns:a16="http://schemas.microsoft.com/office/drawing/2014/main" id="{EF329B36-2E9D-4C33-BD8B-9637E16D1CB7}"/>
              </a:ext>
            </a:extLst>
          </p:cNvPr>
          <p:cNvSpPr/>
          <p:nvPr/>
        </p:nvSpPr>
        <p:spPr>
          <a:xfrm>
            <a:off x="1165918" y="2515508"/>
            <a:ext cx="9144000" cy="369332"/>
          </a:xfrm>
          <a:prstGeom prst="rect">
            <a:avLst/>
          </a:prstGeom>
        </p:spPr>
        <p:txBody>
          <a:bodyPr wrap="square">
            <a:spAutoFit/>
          </a:bodyPr>
          <a:lstStyle/>
          <a:p>
            <a:r>
              <a:rPr lang="en-US" dirty="0"/>
              <a:t>Why do you think ordinances are an essential part of Jesus Christ’s Church?</a:t>
            </a:r>
          </a:p>
        </p:txBody>
      </p:sp>
      <p:sp>
        <p:nvSpPr>
          <p:cNvPr id="11" name="TextBox 10">
            <a:extLst>
              <a:ext uri="{FF2B5EF4-FFF2-40B4-BE49-F238E27FC236}">
                <a16:creationId xmlns:a16="http://schemas.microsoft.com/office/drawing/2014/main" id="{7F92AC82-DB32-434A-A3DD-DB0CE93AAE8D}"/>
              </a:ext>
            </a:extLst>
          </p:cNvPr>
          <p:cNvSpPr txBox="1"/>
          <p:nvPr/>
        </p:nvSpPr>
        <p:spPr>
          <a:xfrm>
            <a:off x="1165918" y="3109535"/>
            <a:ext cx="8873098" cy="646331"/>
          </a:xfrm>
          <a:prstGeom prst="rect">
            <a:avLst/>
          </a:prstGeom>
          <a:noFill/>
        </p:spPr>
        <p:txBody>
          <a:bodyPr wrap="square" rtlCol="0">
            <a:spAutoFit/>
          </a:bodyPr>
          <a:lstStyle/>
          <a:p>
            <a:r>
              <a:rPr lang="en-US" dirty="0"/>
              <a:t>John  3:5 </a:t>
            </a:r>
            <a:r>
              <a:rPr lang="en-US" b="1" dirty="0">
                <a:solidFill>
                  <a:srgbClr val="FFFF66"/>
                </a:solidFill>
              </a:rPr>
              <a:t>“ Jesus answered, Verily, verily, I say unto thee, Except a man be born of water and of the Spirit, he cannot enter into the kingdom of God.” </a:t>
            </a:r>
          </a:p>
        </p:txBody>
      </p:sp>
    </p:spTree>
    <p:extLst>
      <p:ext uri="{BB962C8B-B14F-4D97-AF65-F5344CB8AC3E}">
        <p14:creationId xmlns:p14="http://schemas.microsoft.com/office/powerpoint/2010/main" val="3763909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TextBox 1">
            <a:extLst>
              <a:ext uri="{FF2B5EF4-FFF2-40B4-BE49-F238E27FC236}">
                <a16:creationId xmlns:a16="http://schemas.microsoft.com/office/drawing/2014/main" id="{AE1E8BCA-E704-4343-8FB9-984AA3407BD0}"/>
              </a:ext>
            </a:extLst>
          </p:cNvPr>
          <p:cNvSpPr txBox="1"/>
          <p:nvPr/>
        </p:nvSpPr>
        <p:spPr>
          <a:xfrm>
            <a:off x="1146628" y="890974"/>
            <a:ext cx="8621485" cy="707886"/>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The Great Apostasy occurred during the centuries following the Lord’s mortal ministry.</a:t>
            </a:r>
          </a:p>
        </p:txBody>
      </p:sp>
      <p:sp>
        <p:nvSpPr>
          <p:cNvPr id="3" name="Rectangle 2">
            <a:extLst>
              <a:ext uri="{FF2B5EF4-FFF2-40B4-BE49-F238E27FC236}">
                <a16:creationId xmlns:a16="http://schemas.microsoft.com/office/drawing/2014/main" id="{F129353F-388A-4ABD-A05A-148268B2834B}"/>
              </a:ext>
            </a:extLst>
          </p:cNvPr>
          <p:cNvSpPr/>
          <p:nvPr/>
        </p:nvSpPr>
        <p:spPr>
          <a:xfrm>
            <a:off x="1458684" y="1746175"/>
            <a:ext cx="7997372" cy="646331"/>
          </a:xfrm>
          <a:prstGeom prst="rect">
            <a:avLst/>
          </a:prstGeom>
        </p:spPr>
        <p:txBody>
          <a:bodyPr wrap="square">
            <a:spAutoFit/>
          </a:bodyPr>
          <a:lstStyle/>
          <a:p>
            <a:r>
              <a:rPr lang="en-US" b="1" dirty="0">
                <a:solidFill>
                  <a:srgbClr val="FFFF66"/>
                </a:solidFill>
              </a:rPr>
              <a:t>Apostasy occurs when people turn away from the true doctrine of the gospel and reject the Lord’s authorized servants.</a:t>
            </a:r>
          </a:p>
        </p:txBody>
      </p:sp>
      <p:sp>
        <p:nvSpPr>
          <p:cNvPr id="6" name="Rectangle 5">
            <a:extLst>
              <a:ext uri="{FF2B5EF4-FFF2-40B4-BE49-F238E27FC236}">
                <a16:creationId xmlns:a16="http://schemas.microsoft.com/office/drawing/2014/main" id="{8FA94FE6-C082-41A7-9B5C-A9C911DE496B}"/>
              </a:ext>
            </a:extLst>
          </p:cNvPr>
          <p:cNvSpPr/>
          <p:nvPr/>
        </p:nvSpPr>
        <p:spPr>
          <a:xfrm>
            <a:off x="899040" y="4125523"/>
            <a:ext cx="3326552" cy="461665"/>
          </a:xfrm>
          <a:prstGeom prst="rect">
            <a:avLst/>
          </a:prstGeom>
        </p:spPr>
        <p:txBody>
          <a:bodyPr wrap="none">
            <a:spAutoFit/>
          </a:bodyPr>
          <a:lstStyle/>
          <a:p>
            <a:r>
              <a:rPr lang="en-US" sz="2400" b="1" dirty="0"/>
              <a:t>2 Thessalonians 2:1–3</a:t>
            </a:r>
          </a:p>
        </p:txBody>
      </p:sp>
      <p:sp>
        <p:nvSpPr>
          <p:cNvPr id="9" name="Left Brace 8">
            <a:extLst>
              <a:ext uri="{FF2B5EF4-FFF2-40B4-BE49-F238E27FC236}">
                <a16:creationId xmlns:a16="http://schemas.microsoft.com/office/drawing/2014/main" id="{7C2D44E3-F7FA-4375-AB22-E93E69F137FE}"/>
              </a:ext>
            </a:extLst>
          </p:cNvPr>
          <p:cNvSpPr/>
          <p:nvPr/>
        </p:nvSpPr>
        <p:spPr>
          <a:xfrm>
            <a:off x="4444477" y="2761599"/>
            <a:ext cx="1023604" cy="318951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8D1517B-5EB4-4F83-9D42-0A25F3B110DA}"/>
              </a:ext>
            </a:extLst>
          </p:cNvPr>
          <p:cNvSpPr txBox="1"/>
          <p:nvPr/>
        </p:nvSpPr>
        <p:spPr>
          <a:xfrm>
            <a:off x="5355773" y="2761599"/>
            <a:ext cx="5718627" cy="3416320"/>
          </a:xfrm>
          <a:prstGeom prst="rect">
            <a:avLst/>
          </a:prstGeom>
          <a:noFill/>
        </p:spPr>
        <p:txBody>
          <a:bodyPr wrap="square" rtlCol="0">
            <a:spAutoFit/>
          </a:bodyPr>
          <a:lstStyle/>
          <a:p>
            <a:pPr fontAlgn="base"/>
            <a:r>
              <a:rPr lang="en-US" b="1" dirty="0">
                <a:solidFill>
                  <a:srgbClr val="FFFF66"/>
                </a:solidFill>
              </a:rPr>
              <a:t>1 Now we beseech you, brethren, by the coming of our Lord Jesus Christ, and by our gathering together unto him,</a:t>
            </a:r>
          </a:p>
          <a:p>
            <a:pPr fontAlgn="base"/>
            <a:r>
              <a:rPr lang="en-US" b="1" dirty="0">
                <a:solidFill>
                  <a:srgbClr val="FFFF66"/>
                </a:solidFill>
              </a:rPr>
              <a:t>2 That ye be not soon shaken in mind, or be troubled, neither by spirit, nor by word, nor by letter as from us, as that the day of Christ is at hand.</a:t>
            </a:r>
          </a:p>
          <a:p>
            <a:pPr fontAlgn="base"/>
            <a:r>
              <a:rPr lang="en-US" b="1" dirty="0">
                <a:solidFill>
                  <a:srgbClr val="FFFF66"/>
                </a:solidFill>
              </a:rPr>
              <a:t>3 Let no man deceive you by any means: for that day shall not come, except there come a falling away first, and that man of sin be revealed, the son of perdition;</a:t>
            </a:r>
          </a:p>
          <a:p>
            <a:endParaRPr lang="en-US" dirty="0"/>
          </a:p>
        </p:txBody>
      </p:sp>
    </p:spTree>
    <p:extLst>
      <p:ext uri="{BB962C8B-B14F-4D97-AF65-F5344CB8AC3E}">
        <p14:creationId xmlns:p14="http://schemas.microsoft.com/office/powerpoint/2010/main" val="1715938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C0E0B169-DF22-4C11-B300-6582B11778A8}"/>
              </a:ext>
            </a:extLst>
          </p:cNvPr>
          <p:cNvSpPr/>
          <p:nvPr/>
        </p:nvSpPr>
        <p:spPr>
          <a:xfrm>
            <a:off x="1225273" y="1626386"/>
            <a:ext cx="1535453" cy="369332"/>
          </a:xfrm>
          <a:prstGeom prst="rect">
            <a:avLst/>
          </a:prstGeom>
        </p:spPr>
        <p:txBody>
          <a:bodyPr wrap="square">
            <a:spAutoFit/>
          </a:bodyPr>
          <a:lstStyle/>
          <a:p>
            <a:r>
              <a:rPr lang="en-US" dirty="0"/>
              <a:t>Acts 12:1–3</a:t>
            </a:r>
          </a:p>
        </p:txBody>
      </p:sp>
      <p:sp>
        <p:nvSpPr>
          <p:cNvPr id="7" name="Rectangle 6">
            <a:extLst>
              <a:ext uri="{FF2B5EF4-FFF2-40B4-BE49-F238E27FC236}">
                <a16:creationId xmlns:a16="http://schemas.microsoft.com/office/drawing/2014/main" id="{2C27359B-E2A0-4DD1-BBD1-B06646FC7296}"/>
              </a:ext>
            </a:extLst>
          </p:cNvPr>
          <p:cNvSpPr/>
          <p:nvPr/>
        </p:nvSpPr>
        <p:spPr>
          <a:xfrm>
            <a:off x="4650840" y="1626386"/>
            <a:ext cx="1859805" cy="369332"/>
          </a:xfrm>
          <a:prstGeom prst="rect">
            <a:avLst/>
          </a:prstGeom>
        </p:spPr>
        <p:txBody>
          <a:bodyPr wrap="none">
            <a:spAutoFit/>
          </a:bodyPr>
          <a:lstStyle/>
          <a:p>
            <a:r>
              <a:rPr lang="en-US" dirty="0"/>
              <a:t>2 Timothy 4:3–4</a:t>
            </a:r>
          </a:p>
        </p:txBody>
      </p:sp>
      <p:sp>
        <p:nvSpPr>
          <p:cNvPr id="8" name="Rectangle 7">
            <a:extLst>
              <a:ext uri="{FF2B5EF4-FFF2-40B4-BE49-F238E27FC236}">
                <a16:creationId xmlns:a16="http://schemas.microsoft.com/office/drawing/2014/main" id="{347133E7-3D22-4EB1-B68E-14DCC1407CC8}"/>
              </a:ext>
            </a:extLst>
          </p:cNvPr>
          <p:cNvSpPr/>
          <p:nvPr/>
        </p:nvSpPr>
        <p:spPr>
          <a:xfrm>
            <a:off x="8636000" y="1626386"/>
            <a:ext cx="1590500" cy="369332"/>
          </a:xfrm>
          <a:prstGeom prst="rect">
            <a:avLst/>
          </a:prstGeom>
        </p:spPr>
        <p:txBody>
          <a:bodyPr wrap="none">
            <a:spAutoFit/>
          </a:bodyPr>
          <a:lstStyle/>
          <a:p>
            <a:r>
              <a:rPr lang="en-US" dirty="0"/>
              <a:t>2 Peter 2:1–2</a:t>
            </a:r>
          </a:p>
        </p:txBody>
      </p:sp>
      <p:sp>
        <p:nvSpPr>
          <p:cNvPr id="25" name="TextBox 24">
            <a:extLst>
              <a:ext uri="{FF2B5EF4-FFF2-40B4-BE49-F238E27FC236}">
                <a16:creationId xmlns:a16="http://schemas.microsoft.com/office/drawing/2014/main" id="{60193B6B-976E-4B4C-9365-C96DFAD2C3CC}"/>
              </a:ext>
            </a:extLst>
          </p:cNvPr>
          <p:cNvSpPr txBox="1"/>
          <p:nvPr/>
        </p:nvSpPr>
        <p:spPr>
          <a:xfrm>
            <a:off x="4368799" y="649243"/>
            <a:ext cx="2423885" cy="523220"/>
          </a:xfrm>
          <a:prstGeom prst="rect">
            <a:avLst/>
          </a:prstGeom>
          <a:noFill/>
        </p:spPr>
        <p:txBody>
          <a:bodyPr wrap="square" rtlCol="0">
            <a:spAutoFit/>
          </a:bodyPr>
          <a:lstStyle/>
          <a:p>
            <a:pPr algn="ctr"/>
            <a:r>
              <a:rPr lang="en-US" sz="2800" b="1" dirty="0"/>
              <a:t>Let´s read:</a:t>
            </a:r>
          </a:p>
        </p:txBody>
      </p:sp>
      <p:sp>
        <p:nvSpPr>
          <p:cNvPr id="27" name="TextBox 26">
            <a:extLst>
              <a:ext uri="{FF2B5EF4-FFF2-40B4-BE49-F238E27FC236}">
                <a16:creationId xmlns:a16="http://schemas.microsoft.com/office/drawing/2014/main" id="{DAD5C9A2-CFA4-4E97-97CC-25FD950A5F4B}"/>
              </a:ext>
            </a:extLst>
          </p:cNvPr>
          <p:cNvSpPr txBox="1"/>
          <p:nvPr/>
        </p:nvSpPr>
        <p:spPr>
          <a:xfrm>
            <a:off x="897170" y="2380344"/>
            <a:ext cx="2191657" cy="3539430"/>
          </a:xfrm>
          <a:prstGeom prst="rect">
            <a:avLst/>
          </a:prstGeom>
          <a:noFill/>
        </p:spPr>
        <p:txBody>
          <a:bodyPr wrap="square" rtlCol="0">
            <a:spAutoFit/>
          </a:bodyPr>
          <a:lstStyle/>
          <a:p>
            <a:pPr fontAlgn="base"/>
            <a:r>
              <a:rPr lang="en-US" sz="1400" b="1" dirty="0">
                <a:solidFill>
                  <a:srgbClr val="FFFF66"/>
                </a:solidFill>
              </a:rPr>
              <a:t>1 </a:t>
            </a:r>
            <a:r>
              <a:rPr lang="en-US" sz="1400" dirty="0">
                <a:solidFill>
                  <a:srgbClr val="FFFF66"/>
                </a:solidFill>
              </a:rPr>
              <a:t>Now about that time Herod the king stretched forth his hands to vex certain of the church.</a:t>
            </a:r>
          </a:p>
          <a:p>
            <a:pPr fontAlgn="base"/>
            <a:r>
              <a:rPr lang="en-US" sz="1400" b="1" dirty="0">
                <a:solidFill>
                  <a:srgbClr val="FFFF66"/>
                </a:solidFill>
              </a:rPr>
              <a:t>2 </a:t>
            </a:r>
            <a:r>
              <a:rPr lang="en-US" sz="1400" dirty="0">
                <a:solidFill>
                  <a:srgbClr val="FFFF66"/>
                </a:solidFill>
              </a:rPr>
              <a:t>And he killed James the brother of John with the sword.</a:t>
            </a:r>
          </a:p>
          <a:p>
            <a:pPr fontAlgn="base"/>
            <a:r>
              <a:rPr lang="en-US" sz="1400" b="1" dirty="0">
                <a:solidFill>
                  <a:srgbClr val="FFFF66"/>
                </a:solidFill>
              </a:rPr>
              <a:t>3 </a:t>
            </a:r>
            <a:r>
              <a:rPr lang="en-US" sz="1400" dirty="0">
                <a:solidFill>
                  <a:srgbClr val="FFFF66"/>
                </a:solidFill>
              </a:rPr>
              <a:t>And because he saw it pleased the Jews, he proceeded further to take Peter also. (Then were the days of unleavened bread.)</a:t>
            </a:r>
          </a:p>
          <a:p>
            <a:endParaRPr lang="en-US" sz="1400" dirty="0"/>
          </a:p>
        </p:txBody>
      </p:sp>
      <p:sp>
        <p:nvSpPr>
          <p:cNvPr id="28" name="TextBox 27">
            <a:extLst>
              <a:ext uri="{FF2B5EF4-FFF2-40B4-BE49-F238E27FC236}">
                <a16:creationId xmlns:a16="http://schemas.microsoft.com/office/drawing/2014/main" id="{AC04CB5B-886A-40D1-92C3-583BDC1C6C68}"/>
              </a:ext>
            </a:extLst>
          </p:cNvPr>
          <p:cNvSpPr txBox="1"/>
          <p:nvPr/>
        </p:nvSpPr>
        <p:spPr>
          <a:xfrm>
            <a:off x="4620590" y="2380344"/>
            <a:ext cx="2423885" cy="3323987"/>
          </a:xfrm>
          <a:prstGeom prst="rect">
            <a:avLst/>
          </a:prstGeom>
          <a:noFill/>
        </p:spPr>
        <p:txBody>
          <a:bodyPr wrap="square" rtlCol="0">
            <a:spAutoFit/>
          </a:bodyPr>
          <a:lstStyle/>
          <a:p>
            <a:pPr fontAlgn="base"/>
            <a:r>
              <a:rPr lang="en-US" sz="1600" b="1" dirty="0">
                <a:solidFill>
                  <a:srgbClr val="FFFF66"/>
                </a:solidFill>
              </a:rPr>
              <a:t>3 </a:t>
            </a:r>
            <a:r>
              <a:rPr lang="en-US" sz="1600" dirty="0">
                <a:solidFill>
                  <a:srgbClr val="FFFF66"/>
                </a:solidFill>
              </a:rPr>
              <a:t>For the time will come when they will not endure sound doctrine; but after their own lusts shall they heap to themselves teachers, having itching ears;</a:t>
            </a:r>
          </a:p>
          <a:p>
            <a:pPr fontAlgn="base"/>
            <a:r>
              <a:rPr lang="en-US" sz="1600" b="1" dirty="0">
                <a:solidFill>
                  <a:srgbClr val="FFFF66"/>
                </a:solidFill>
              </a:rPr>
              <a:t>4 </a:t>
            </a:r>
            <a:r>
              <a:rPr lang="en-US" sz="1600" dirty="0">
                <a:solidFill>
                  <a:srgbClr val="FFFF66"/>
                </a:solidFill>
              </a:rPr>
              <a:t>And they shall turn away their ears from the truth, and shall be turned unto fables.</a:t>
            </a:r>
          </a:p>
          <a:p>
            <a:endParaRPr lang="en-US" dirty="0"/>
          </a:p>
        </p:txBody>
      </p:sp>
      <p:sp>
        <p:nvSpPr>
          <p:cNvPr id="29" name="TextBox 28">
            <a:extLst>
              <a:ext uri="{FF2B5EF4-FFF2-40B4-BE49-F238E27FC236}">
                <a16:creationId xmlns:a16="http://schemas.microsoft.com/office/drawing/2014/main" id="{0B802C3D-819F-4C2C-A01F-272DDB46A0B7}"/>
              </a:ext>
            </a:extLst>
          </p:cNvPr>
          <p:cNvSpPr txBox="1"/>
          <p:nvPr/>
        </p:nvSpPr>
        <p:spPr>
          <a:xfrm>
            <a:off x="8534400" y="2380344"/>
            <a:ext cx="2191657" cy="4247317"/>
          </a:xfrm>
          <a:prstGeom prst="rect">
            <a:avLst/>
          </a:prstGeom>
          <a:noFill/>
        </p:spPr>
        <p:txBody>
          <a:bodyPr wrap="square" rtlCol="0">
            <a:spAutoFit/>
          </a:bodyPr>
          <a:lstStyle/>
          <a:p>
            <a:pPr fontAlgn="base"/>
            <a:r>
              <a:rPr lang="en-US" sz="1400" b="1" dirty="0">
                <a:solidFill>
                  <a:srgbClr val="FFFF66"/>
                </a:solidFill>
              </a:rPr>
              <a:t>1 </a:t>
            </a:r>
            <a:r>
              <a:rPr lang="en-US" sz="1400" dirty="0">
                <a:solidFill>
                  <a:srgbClr val="FFFF66"/>
                </a:solidFill>
              </a:rPr>
              <a:t>But there were false prophets also among the people, even as there shall be false teachers among you, who privily shall bring in damnable heresies, even denying the Lord that bought them, and bring upon themselves swift destruction.</a:t>
            </a:r>
          </a:p>
          <a:p>
            <a:pPr fontAlgn="base"/>
            <a:r>
              <a:rPr lang="en-US" sz="1400" b="1" dirty="0">
                <a:solidFill>
                  <a:srgbClr val="FFFF66"/>
                </a:solidFill>
              </a:rPr>
              <a:t>2 </a:t>
            </a:r>
            <a:r>
              <a:rPr lang="en-US" sz="1400" dirty="0">
                <a:solidFill>
                  <a:srgbClr val="FFFF66"/>
                </a:solidFill>
              </a:rPr>
              <a:t>And many shall follow their pernicious ways; by reason of whom the way of truth shall be evil spoken of.</a:t>
            </a:r>
          </a:p>
          <a:p>
            <a:endParaRPr lang="en-US" dirty="0"/>
          </a:p>
        </p:txBody>
      </p:sp>
    </p:spTree>
    <p:extLst>
      <p:ext uri="{BB962C8B-B14F-4D97-AF65-F5344CB8AC3E}">
        <p14:creationId xmlns:p14="http://schemas.microsoft.com/office/powerpoint/2010/main" val="3706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6" name="Rectangle 5">
            <a:extLst>
              <a:ext uri="{FF2B5EF4-FFF2-40B4-BE49-F238E27FC236}">
                <a16:creationId xmlns:a16="http://schemas.microsoft.com/office/drawing/2014/main" id="{585F5B0D-CA85-4505-9B6B-FCAB1B93A73B}"/>
              </a:ext>
            </a:extLst>
          </p:cNvPr>
          <p:cNvSpPr/>
          <p:nvPr/>
        </p:nvSpPr>
        <p:spPr>
          <a:xfrm>
            <a:off x="1059541" y="1102864"/>
            <a:ext cx="8955315" cy="892552"/>
          </a:xfrm>
          <a:prstGeom prst="rect">
            <a:avLst/>
          </a:prstGeom>
        </p:spPr>
        <p:txBody>
          <a:bodyPr wrap="square">
            <a:spAutoFit/>
          </a:bodyPr>
          <a:lstStyle/>
          <a:p>
            <a:r>
              <a:rPr lang="en-US" dirty="0"/>
              <a:t> </a:t>
            </a:r>
            <a:r>
              <a:rPr lang="en-US" sz="2600" b="1" dirty="0">
                <a:effectLst>
                  <a:outerShdw blurRad="38100" dist="38100" dir="2700000" algn="tl">
                    <a:srgbClr val="000000">
                      <a:alpha val="43137"/>
                    </a:srgbClr>
                  </a:outerShdw>
                </a:effectLst>
              </a:rPr>
              <a:t>Why do you think these threats were so dangerous to the Church?</a:t>
            </a:r>
          </a:p>
        </p:txBody>
      </p:sp>
      <p:sp>
        <p:nvSpPr>
          <p:cNvPr id="7" name="Rectangle 6">
            <a:extLst>
              <a:ext uri="{FF2B5EF4-FFF2-40B4-BE49-F238E27FC236}">
                <a16:creationId xmlns:a16="http://schemas.microsoft.com/office/drawing/2014/main" id="{7DF655AE-7D60-4136-B162-580ABE674955}"/>
              </a:ext>
            </a:extLst>
          </p:cNvPr>
          <p:cNvSpPr/>
          <p:nvPr/>
        </p:nvSpPr>
        <p:spPr>
          <a:xfrm>
            <a:off x="1262744" y="2569028"/>
            <a:ext cx="8548914" cy="2452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E07FD2D4-1342-4DBE-8626-00DE9CBEF7B0}"/>
              </a:ext>
            </a:extLst>
          </p:cNvPr>
          <p:cNvPicPr>
            <a:picLocks noChangeAspect="1"/>
          </p:cNvPicPr>
          <p:nvPr/>
        </p:nvPicPr>
        <p:blipFill>
          <a:blip r:embed="rId2"/>
          <a:stretch>
            <a:fillRect/>
          </a:stretch>
        </p:blipFill>
        <p:spPr>
          <a:xfrm>
            <a:off x="1360715" y="2668365"/>
            <a:ext cx="1716314" cy="2265534"/>
          </a:xfrm>
          <a:prstGeom prst="rect">
            <a:avLst/>
          </a:prstGeom>
        </p:spPr>
      </p:pic>
      <p:sp>
        <p:nvSpPr>
          <p:cNvPr id="9" name="TextBox 8">
            <a:extLst>
              <a:ext uri="{FF2B5EF4-FFF2-40B4-BE49-F238E27FC236}">
                <a16:creationId xmlns:a16="http://schemas.microsoft.com/office/drawing/2014/main" id="{79ACE753-3C97-469F-8BF8-92C22A0F4DDB}"/>
              </a:ext>
            </a:extLst>
          </p:cNvPr>
          <p:cNvSpPr txBox="1"/>
          <p:nvPr/>
        </p:nvSpPr>
        <p:spPr>
          <a:xfrm>
            <a:off x="3193143" y="2801257"/>
            <a:ext cx="6437923" cy="2031325"/>
          </a:xfrm>
          <a:prstGeom prst="rect">
            <a:avLst/>
          </a:prstGeom>
          <a:noFill/>
        </p:spPr>
        <p:txBody>
          <a:bodyPr wrap="square" rtlCol="0">
            <a:spAutoFit/>
          </a:bodyPr>
          <a:lstStyle/>
          <a:p>
            <a:r>
              <a:rPr lang="en-US" dirty="0">
                <a:solidFill>
                  <a:schemeClr val="bg1"/>
                </a:solidFill>
              </a:rPr>
              <a:t>“James was killed in Jerusalem by Herod. Peter and Paul died in Rome. Tradition holds that Philip went to the East. Much more than this we do not know. </a:t>
            </a:r>
          </a:p>
          <a:p>
            <a:r>
              <a:rPr lang="en-US" dirty="0">
                <a:solidFill>
                  <a:schemeClr val="bg1"/>
                </a:solidFill>
              </a:rPr>
              <a:t>“They scattered; they taught, testified, and established the Church. And they died for their beliefs, and with their deaths came the dark centuries of apostasy” (“The Twelve,” Ensign or Liahona, May 2008,84).</a:t>
            </a:r>
          </a:p>
        </p:txBody>
      </p:sp>
    </p:spTree>
    <p:extLst>
      <p:ext uri="{BB962C8B-B14F-4D97-AF65-F5344CB8AC3E}">
        <p14:creationId xmlns:p14="http://schemas.microsoft.com/office/powerpoint/2010/main" val="1299951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6" name="Rectangle 5">
            <a:extLst>
              <a:ext uri="{FF2B5EF4-FFF2-40B4-BE49-F238E27FC236}">
                <a16:creationId xmlns:a16="http://schemas.microsoft.com/office/drawing/2014/main" id="{07E252EC-7B5D-4F72-8EBF-C214447EE051}"/>
              </a:ext>
            </a:extLst>
          </p:cNvPr>
          <p:cNvSpPr/>
          <p:nvPr/>
        </p:nvSpPr>
        <p:spPr>
          <a:xfrm>
            <a:off x="1103089" y="696691"/>
            <a:ext cx="7794170" cy="1828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D9ED24-64CB-44C0-A108-5EFBD457451C}"/>
              </a:ext>
            </a:extLst>
          </p:cNvPr>
          <p:cNvPicPr>
            <a:picLocks noChangeAspect="1"/>
          </p:cNvPicPr>
          <p:nvPr/>
        </p:nvPicPr>
        <p:blipFill>
          <a:blip r:embed="rId2"/>
          <a:stretch>
            <a:fillRect/>
          </a:stretch>
        </p:blipFill>
        <p:spPr>
          <a:xfrm>
            <a:off x="1201060" y="796028"/>
            <a:ext cx="1219864" cy="1610220"/>
          </a:xfrm>
          <a:prstGeom prst="rect">
            <a:avLst/>
          </a:prstGeom>
        </p:spPr>
      </p:pic>
      <p:sp>
        <p:nvSpPr>
          <p:cNvPr id="8" name="TextBox 7">
            <a:extLst>
              <a:ext uri="{FF2B5EF4-FFF2-40B4-BE49-F238E27FC236}">
                <a16:creationId xmlns:a16="http://schemas.microsoft.com/office/drawing/2014/main" id="{8AE6E9A2-8AE3-4C09-888F-E009581D0507}"/>
              </a:ext>
            </a:extLst>
          </p:cNvPr>
          <p:cNvSpPr txBox="1"/>
          <p:nvPr/>
        </p:nvSpPr>
        <p:spPr>
          <a:xfrm>
            <a:off x="2561213" y="928920"/>
            <a:ext cx="6190904" cy="1477328"/>
          </a:xfrm>
          <a:prstGeom prst="rect">
            <a:avLst/>
          </a:prstGeom>
          <a:noFill/>
        </p:spPr>
        <p:txBody>
          <a:bodyPr wrap="square" rtlCol="0">
            <a:spAutoFit/>
          </a:bodyPr>
          <a:lstStyle/>
          <a:p>
            <a:r>
              <a:rPr lang="en-US" dirty="0">
                <a:solidFill>
                  <a:schemeClr val="bg1"/>
                </a:solidFill>
              </a:rPr>
              <a:t>“The most precious thing lost in the Apostasy was the authority held by the Twelve—the priesthood keys. For the Church to be His Church, there must be a Quorum of the Twelve who hold the keys and confer them on others” (“The Twelve,”84).</a:t>
            </a:r>
          </a:p>
        </p:txBody>
      </p:sp>
      <p:sp>
        <p:nvSpPr>
          <p:cNvPr id="9" name="Rectangle 8">
            <a:extLst>
              <a:ext uri="{FF2B5EF4-FFF2-40B4-BE49-F238E27FC236}">
                <a16:creationId xmlns:a16="http://schemas.microsoft.com/office/drawing/2014/main" id="{A2CA1939-0F33-4E67-B7E4-BC87A9F64CCA}"/>
              </a:ext>
            </a:extLst>
          </p:cNvPr>
          <p:cNvSpPr/>
          <p:nvPr/>
        </p:nvSpPr>
        <p:spPr>
          <a:xfrm>
            <a:off x="986970" y="2931664"/>
            <a:ext cx="8752115" cy="707886"/>
          </a:xfrm>
          <a:prstGeom prst="rect">
            <a:avLst/>
          </a:prstGeom>
        </p:spPr>
        <p:txBody>
          <a:bodyPr wrap="square">
            <a:spAutoFit/>
          </a:bodyPr>
          <a:lstStyle/>
          <a:p>
            <a:r>
              <a:rPr lang="en-US" sz="2000" b="1" dirty="0"/>
              <a:t>How would the loss of priesthood authority affect the other essential elements of the Church?</a:t>
            </a:r>
          </a:p>
        </p:txBody>
      </p:sp>
      <p:sp>
        <p:nvSpPr>
          <p:cNvPr id="10" name="Rectangle 9">
            <a:extLst>
              <a:ext uri="{FF2B5EF4-FFF2-40B4-BE49-F238E27FC236}">
                <a16:creationId xmlns:a16="http://schemas.microsoft.com/office/drawing/2014/main" id="{856D82AC-2079-4EA7-99C5-847F622452FB}"/>
              </a:ext>
            </a:extLst>
          </p:cNvPr>
          <p:cNvSpPr/>
          <p:nvPr/>
        </p:nvSpPr>
        <p:spPr>
          <a:xfrm>
            <a:off x="986971" y="3873865"/>
            <a:ext cx="9144000" cy="1015663"/>
          </a:xfrm>
          <a:prstGeom prst="rect">
            <a:avLst/>
          </a:prstGeom>
        </p:spPr>
        <p:txBody>
          <a:bodyPr wrap="square">
            <a:spAutoFit/>
          </a:bodyPr>
          <a:lstStyle/>
          <a:p>
            <a:r>
              <a:rPr lang="en-US" sz="2000" b="1" dirty="0">
                <a:solidFill>
                  <a:srgbClr val="FFFF66"/>
                </a:solidFill>
              </a:rPr>
              <a:t>Was there any way that people could repair the Church without the apostles and prophets, priesthood authority, or correct knowledge of Jesus Christ’s doctrine? Why or why not?</a:t>
            </a:r>
          </a:p>
        </p:txBody>
      </p:sp>
    </p:spTree>
    <p:extLst>
      <p:ext uri="{BB962C8B-B14F-4D97-AF65-F5344CB8AC3E}">
        <p14:creationId xmlns:p14="http://schemas.microsoft.com/office/powerpoint/2010/main" val="25805751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6" name="Rectangle 5">
            <a:extLst>
              <a:ext uri="{FF2B5EF4-FFF2-40B4-BE49-F238E27FC236}">
                <a16:creationId xmlns:a16="http://schemas.microsoft.com/office/drawing/2014/main" id="{E5E2ADD0-B751-40AA-A192-0B4F45C19517}"/>
              </a:ext>
            </a:extLst>
          </p:cNvPr>
          <p:cNvSpPr/>
          <p:nvPr/>
        </p:nvSpPr>
        <p:spPr>
          <a:xfrm>
            <a:off x="1580167" y="696691"/>
            <a:ext cx="7794170" cy="1828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1B20B552-D130-4728-9840-95C1648C0ECE}"/>
              </a:ext>
            </a:extLst>
          </p:cNvPr>
          <p:cNvPicPr>
            <a:picLocks noChangeAspect="1"/>
          </p:cNvPicPr>
          <p:nvPr/>
        </p:nvPicPr>
        <p:blipFill>
          <a:blip r:embed="rId2"/>
          <a:stretch>
            <a:fillRect/>
          </a:stretch>
        </p:blipFill>
        <p:spPr>
          <a:xfrm>
            <a:off x="1678138" y="796028"/>
            <a:ext cx="1219864" cy="1610220"/>
          </a:xfrm>
          <a:prstGeom prst="rect">
            <a:avLst/>
          </a:prstGeom>
        </p:spPr>
      </p:pic>
      <p:sp>
        <p:nvSpPr>
          <p:cNvPr id="8" name="TextBox 7">
            <a:extLst>
              <a:ext uri="{FF2B5EF4-FFF2-40B4-BE49-F238E27FC236}">
                <a16:creationId xmlns:a16="http://schemas.microsoft.com/office/drawing/2014/main" id="{30F95905-38F5-475F-9AEA-89AE8D68CA78}"/>
              </a:ext>
            </a:extLst>
          </p:cNvPr>
          <p:cNvSpPr txBox="1"/>
          <p:nvPr/>
        </p:nvSpPr>
        <p:spPr>
          <a:xfrm>
            <a:off x="3040717" y="719738"/>
            <a:ext cx="6190904" cy="1754326"/>
          </a:xfrm>
          <a:prstGeom prst="rect">
            <a:avLst/>
          </a:prstGeom>
          <a:noFill/>
        </p:spPr>
        <p:txBody>
          <a:bodyPr wrap="square" rtlCol="0">
            <a:spAutoFit/>
          </a:bodyPr>
          <a:lstStyle/>
          <a:p>
            <a:r>
              <a:rPr lang="en-US" dirty="0">
                <a:solidFill>
                  <a:schemeClr val="bg1"/>
                </a:solidFill>
              </a:rPr>
              <a:t>“As the centuries passed, the flame flickered and dimmed. Ordinances were changed or abandoned. The line was broken, and the authority to confer the Holy Ghost as a gift was gone. The Dark Ages of apostasy settled over the world” (“The Cloven Tongues of Fire, ”Ensign, May 2000,8).</a:t>
            </a:r>
          </a:p>
        </p:txBody>
      </p:sp>
      <p:sp>
        <p:nvSpPr>
          <p:cNvPr id="9" name="Rectangle 8">
            <a:extLst>
              <a:ext uri="{FF2B5EF4-FFF2-40B4-BE49-F238E27FC236}">
                <a16:creationId xmlns:a16="http://schemas.microsoft.com/office/drawing/2014/main" id="{B8EF018A-F3ED-46B1-B4C6-57C394A0CF1F}"/>
              </a:ext>
            </a:extLst>
          </p:cNvPr>
          <p:cNvSpPr/>
          <p:nvPr/>
        </p:nvSpPr>
        <p:spPr>
          <a:xfrm>
            <a:off x="1354880" y="3241556"/>
            <a:ext cx="8372216" cy="707886"/>
          </a:xfrm>
          <a:prstGeom prst="rect">
            <a:avLst/>
          </a:prstGeom>
        </p:spPr>
        <p:txBody>
          <a:bodyPr wrap="square">
            <a:spAutoFit/>
          </a:bodyPr>
          <a:lstStyle/>
          <a:p>
            <a:r>
              <a:rPr lang="en-US" sz="2000" b="1" dirty="0"/>
              <a:t>Why do you think it is important to understand the Great Apostasy and its consequences?</a:t>
            </a:r>
          </a:p>
        </p:txBody>
      </p:sp>
      <p:sp>
        <p:nvSpPr>
          <p:cNvPr id="10" name="Rectangle 9">
            <a:extLst>
              <a:ext uri="{FF2B5EF4-FFF2-40B4-BE49-F238E27FC236}">
                <a16:creationId xmlns:a16="http://schemas.microsoft.com/office/drawing/2014/main" id="{CA5F2B73-B7D0-4929-AA06-B66F69150193}"/>
              </a:ext>
            </a:extLst>
          </p:cNvPr>
          <p:cNvSpPr/>
          <p:nvPr/>
        </p:nvSpPr>
        <p:spPr>
          <a:xfrm>
            <a:off x="1354880" y="4665506"/>
            <a:ext cx="8809538" cy="830997"/>
          </a:xfrm>
          <a:prstGeom prst="rect">
            <a:avLst/>
          </a:prstGeom>
        </p:spPr>
        <p:txBody>
          <a:bodyPr wrap="square">
            <a:spAutoFit/>
          </a:bodyPr>
          <a:lstStyle/>
          <a:p>
            <a:r>
              <a:rPr lang="en-US" sz="2400" b="1" dirty="0">
                <a:solidFill>
                  <a:srgbClr val="FFFF66"/>
                </a:solidFill>
              </a:rPr>
              <a:t>A restoration of Jesus Christ’s doctrine and authority was necessary to overcome the effects of the Great Apostasy.</a:t>
            </a:r>
          </a:p>
        </p:txBody>
      </p:sp>
    </p:spTree>
    <p:extLst>
      <p:ext uri="{BB962C8B-B14F-4D97-AF65-F5344CB8AC3E}">
        <p14:creationId xmlns:p14="http://schemas.microsoft.com/office/powerpoint/2010/main" val="4966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TextBox 1">
            <a:extLst>
              <a:ext uri="{FF2B5EF4-FFF2-40B4-BE49-F238E27FC236}">
                <a16:creationId xmlns:a16="http://schemas.microsoft.com/office/drawing/2014/main" id="{F9060A9C-C43B-4402-977A-1A9AAF4A68F4}"/>
              </a:ext>
            </a:extLst>
          </p:cNvPr>
          <p:cNvSpPr txBox="1"/>
          <p:nvPr/>
        </p:nvSpPr>
        <p:spPr>
          <a:xfrm>
            <a:off x="1408092" y="2676442"/>
            <a:ext cx="9223513" cy="1200329"/>
          </a:xfrm>
          <a:prstGeom prst="rect">
            <a:avLst/>
          </a:prstGeom>
          <a:noFill/>
        </p:spPr>
        <p:txBody>
          <a:bodyPr wrap="square" rtlCol="0">
            <a:spAutoFit/>
          </a:bodyPr>
          <a:lstStyle/>
          <a:p>
            <a:r>
              <a:rPr lang="en-US" sz="7200" dirty="0"/>
              <a:t>The Great Apostasy</a:t>
            </a: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4F8BA43E-78B4-4251-ABF1-AB270078E416}"/>
              </a:ext>
            </a:extLst>
          </p:cNvPr>
          <p:cNvSpPr/>
          <p:nvPr/>
        </p:nvSpPr>
        <p:spPr>
          <a:xfrm>
            <a:off x="1351721" y="1351508"/>
            <a:ext cx="8613913" cy="3847207"/>
          </a:xfrm>
          <a:prstGeom prst="rect">
            <a:avLst/>
          </a:prstGeom>
        </p:spPr>
        <p:txBody>
          <a:bodyPr wrap="square">
            <a:spAutoFit/>
          </a:bodyPr>
          <a:lstStyle/>
          <a:p>
            <a:pPr algn="ctr"/>
            <a:r>
              <a:rPr lang="en-US" sz="2400" b="1" u="sng" dirty="0"/>
              <a:t>Introduction </a:t>
            </a:r>
          </a:p>
          <a:p>
            <a:endParaRPr lang="en-US" sz="2000" b="1" dirty="0"/>
          </a:p>
          <a:p>
            <a:pPr algn="just"/>
            <a:r>
              <a:rPr lang="en-US" sz="2000" dirty="0"/>
              <a:t>Jesus Christ established His Church during His ministry on the earth. “The Apostles, after the Ascension of Christ, continued to exercise the keys He left with them. But because of disobedience and loss of faith by the members, the Apostles died without the keys being passed on to successors. We call that tragic episode ‘the Apostasy’” (Henry B. Eyring, “The True and Living Church, ”Ensign or Liahona, May 2008, 21). Because of this widespread apostasy, the Lord took the priesthood authority away from the people. Understanding the Great Apostasy helps us better understand the need for the Restoration of the gospel of Jesus Christ in the latter days</a:t>
            </a:r>
            <a:r>
              <a:rPr lang="en-US" dirty="0"/>
              <a:t>.</a:t>
            </a:r>
          </a:p>
        </p:txBody>
      </p:sp>
    </p:spTree>
    <p:extLst>
      <p:ext uri="{BB962C8B-B14F-4D97-AF65-F5344CB8AC3E}">
        <p14:creationId xmlns:p14="http://schemas.microsoft.com/office/powerpoint/2010/main" val="3133289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61B07D1B-63FB-478C-932D-E955D2852E09}"/>
              </a:ext>
            </a:extLst>
          </p:cNvPr>
          <p:cNvSpPr/>
          <p:nvPr/>
        </p:nvSpPr>
        <p:spPr>
          <a:xfrm>
            <a:off x="1257708" y="1119847"/>
            <a:ext cx="8373358" cy="954107"/>
          </a:xfrm>
          <a:prstGeom prst="rect">
            <a:avLst/>
          </a:prstGeom>
        </p:spPr>
        <p:txBody>
          <a:bodyPr wrap="square">
            <a:spAutoFit/>
          </a:bodyPr>
          <a:lstStyle/>
          <a:p>
            <a:pPr algn="ctr"/>
            <a:r>
              <a:rPr lang="en-US" sz="2800" b="1" dirty="0">
                <a:solidFill>
                  <a:srgbClr val="FFFF66"/>
                </a:solidFill>
              </a:rPr>
              <a:t>Jesus Christ established His Church when He was on the earth.</a:t>
            </a:r>
          </a:p>
        </p:txBody>
      </p:sp>
      <p:sp>
        <p:nvSpPr>
          <p:cNvPr id="6" name="Rectangle 5">
            <a:extLst>
              <a:ext uri="{FF2B5EF4-FFF2-40B4-BE49-F238E27FC236}">
                <a16:creationId xmlns:a16="http://schemas.microsoft.com/office/drawing/2014/main" id="{F3E6B4C9-F0F5-42E7-AD61-994A80114AEB}"/>
              </a:ext>
            </a:extLst>
          </p:cNvPr>
          <p:cNvSpPr/>
          <p:nvPr/>
        </p:nvSpPr>
        <p:spPr>
          <a:xfrm>
            <a:off x="1257708" y="2868802"/>
            <a:ext cx="8681422" cy="707886"/>
          </a:xfrm>
          <a:prstGeom prst="rect">
            <a:avLst/>
          </a:prstGeom>
        </p:spPr>
        <p:txBody>
          <a:bodyPr wrap="square">
            <a:spAutoFit/>
          </a:bodyPr>
          <a:lstStyle/>
          <a:p>
            <a:r>
              <a:rPr lang="en-US" sz="2000" b="1" dirty="0"/>
              <a:t>What happens when this part is missing from the piece of equipment it belongs to? </a:t>
            </a:r>
          </a:p>
        </p:txBody>
      </p:sp>
      <p:sp>
        <p:nvSpPr>
          <p:cNvPr id="7" name="Rectangle 6">
            <a:extLst>
              <a:ext uri="{FF2B5EF4-FFF2-40B4-BE49-F238E27FC236}">
                <a16:creationId xmlns:a16="http://schemas.microsoft.com/office/drawing/2014/main" id="{F9F74AAC-4BBF-4853-91EA-34CDD400FAC3}"/>
              </a:ext>
            </a:extLst>
          </p:cNvPr>
          <p:cNvSpPr/>
          <p:nvPr/>
        </p:nvSpPr>
        <p:spPr>
          <a:xfrm>
            <a:off x="1257708" y="4171481"/>
            <a:ext cx="8861336" cy="400110"/>
          </a:xfrm>
          <a:prstGeom prst="rect">
            <a:avLst/>
          </a:prstGeom>
        </p:spPr>
        <p:txBody>
          <a:bodyPr wrap="square">
            <a:spAutoFit/>
          </a:bodyPr>
          <a:lstStyle/>
          <a:p>
            <a:r>
              <a:rPr lang="en-US" sz="2000" b="1" dirty="0"/>
              <a:t>How might this example be compared to the Church of Jesus Christ?</a:t>
            </a:r>
          </a:p>
        </p:txBody>
      </p:sp>
    </p:spTree>
    <p:extLst>
      <p:ext uri="{BB962C8B-B14F-4D97-AF65-F5344CB8AC3E}">
        <p14:creationId xmlns:p14="http://schemas.microsoft.com/office/powerpoint/2010/main" val="153323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DB5A16FF-B822-4F65-B5B1-A2E315B93A5D}"/>
              </a:ext>
            </a:extLst>
          </p:cNvPr>
          <p:cNvSpPr/>
          <p:nvPr/>
        </p:nvSpPr>
        <p:spPr>
          <a:xfrm>
            <a:off x="1393371" y="890974"/>
            <a:ext cx="7549829" cy="523220"/>
          </a:xfrm>
          <a:prstGeom prst="rect">
            <a:avLst/>
          </a:prstGeom>
        </p:spPr>
        <p:txBody>
          <a:bodyPr wrap="square">
            <a:spAutoFit/>
          </a:bodyPr>
          <a:lstStyle/>
          <a:p>
            <a:r>
              <a:rPr lang="en-US" sz="2800" b="1" dirty="0">
                <a:solidFill>
                  <a:srgbClr val="FFFF66"/>
                </a:solidFill>
              </a:rPr>
              <a:t>Essential Elements of Jesus Christ’s Church</a:t>
            </a:r>
          </a:p>
        </p:txBody>
      </p:sp>
      <p:sp>
        <p:nvSpPr>
          <p:cNvPr id="3" name="Rectangle 2">
            <a:extLst>
              <a:ext uri="{FF2B5EF4-FFF2-40B4-BE49-F238E27FC236}">
                <a16:creationId xmlns:a16="http://schemas.microsoft.com/office/drawing/2014/main" id="{CDD1BD95-1F4F-4AE3-888E-BC2398AF3E0B}"/>
              </a:ext>
            </a:extLst>
          </p:cNvPr>
          <p:cNvSpPr/>
          <p:nvPr/>
        </p:nvSpPr>
        <p:spPr>
          <a:xfrm>
            <a:off x="1540942" y="3659835"/>
            <a:ext cx="3455128" cy="461665"/>
          </a:xfrm>
          <a:prstGeom prst="rect">
            <a:avLst/>
          </a:prstGeom>
        </p:spPr>
        <p:txBody>
          <a:bodyPr wrap="square">
            <a:spAutoFit/>
          </a:bodyPr>
          <a:lstStyle/>
          <a:p>
            <a:r>
              <a:rPr lang="en-US" sz="2400" b="1" dirty="0"/>
              <a:t>Ephesians 2:19–22</a:t>
            </a:r>
          </a:p>
        </p:txBody>
      </p:sp>
      <p:sp>
        <p:nvSpPr>
          <p:cNvPr id="8" name="TextBox 7">
            <a:extLst>
              <a:ext uri="{FF2B5EF4-FFF2-40B4-BE49-F238E27FC236}">
                <a16:creationId xmlns:a16="http://schemas.microsoft.com/office/drawing/2014/main" id="{3DE94814-3BC8-4556-AF4B-FBCE478C6938}"/>
              </a:ext>
            </a:extLst>
          </p:cNvPr>
          <p:cNvSpPr txBox="1"/>
          <p:nvPr/>
        </p:nvSpPr>
        <p:spPr>
          <a:xfrm>
            <a:off x="5208105" y="2199865"/>
            <a:ext cx="4943061" cy="3693319"/>
          </a:xfrm>
          <a:prstGeom prst="rect">
            <a:avLst/>
          </a:prstGeom>
          <a:noFill/>
        </p:spPr>
        <p:txBody>
          <a:bodyPr wrap="square" rtlCol="0">
            <a:spAutoFit/>
          </a:bodyPr>
          <a:lstStyle/>
          <a:p>
            <a:pPr fontAlgn="base"/>
            <a:r>
              <a:rPr lang="en-US" b="1" dirty="0">
                <a:solidFill>
                  <a:srgbClr val="FFFF66"/>
                </a:solidFill>
              </a:rPr>
              <a:t>19 </a:t>
            </a:r>
            <a:r>
              <a:rPr lang="en-US" dirty="0">
                <a:solidFill>
                  <a:srgbClr val="FFFF66"/>
                </a:solidFill>
              </a:rPr>
              <a:t>Now therefore ye are no more strangers and foreigners, but fellow citizens with the saints, and of the household of God;</a:t>
            </a:r>
          </a:p>
          <a:p>
            <a:pPr fontAlgn="base"/>
            <a:r>
              <a:rPr lang="en-US" b="1" dirty="0">
                <a:solidFill>
                  <a:srgbClr val="FFFF66"/>
                </a:solidFill>
              </a:rPr>
              <a:t>20 </a:t>
            </a:r>
            <a:r>
              <a:rPr lang="en-US" dirty="0">
                <a:solidFill>
                  <a:srgbClr val="FFFF66"/>
                </a:solidFill>
              </a:rPr>
              <a:t>And are built upon the foundation of the apostles and prophets, Jesus Christ himself being the chief corner stone;</a:t>
            </a:r>
          </a:p>
          <a:p>
            <a:pPr fontAlgn="base"/>
            <a:r>
              <a:rPr lang="en-US" b="1" dirty="0">
                <a:solidFill>
                  <a:srgbClr val="FFFF66"/>
                </a:solidFill>
              </a:rPr>
              <a:t>21 </a:t>
            </a:r>
            <a:r>
              <a:rPr lang="en-US" dirty="0">
                <a:solidFill>
                  <a:srgbClr val="FFFF66"/>
                </a:solidFill>
              </a:rPr>
              <a:t>In whom all the building fitly framed together groweth unto an holy temple in the Lord:</a:t>
            </a:r>
          </a:p>
          <a:p>
            <a:pPr fontAlgn="base"/>
            <a:r>
              <a:rPr lang="en-US" b="1" dirty="0">
                <a:solidFill>
                  <a:srgbClr val="FFFF66"/>
                </a:solidFill>
              </a:rPr>
              <a:t>22 </a:t>
            </a:r>
            <a:r>
              <a:rPr lang="en-US" dirty="0">
                <a:solidFill>
                  <a:srgbClr val="FFFF66"/>
                </a:solidFill>
              </a:rPr>
              <a:t>In whom ye also are builded together for an habitation of God through the Spirit.</a:t>
            </a:r>
          </a:p>
          <a:p>
            <a:endParaRPr lang="en-US" dirty="0"/>
          </a:p>
        </p:txBody>
      </p:sp>
      <p:sp>
        <p:nvSpPr>
          <p:cNvPr id="9" name="Left Brace 8">
            <a:extLst>
              <a:ext uri="{FF2B5EF4-FFF2-40B4-BE49-F238E27FC236}">
                <a16:creationId xmlns:a16="http://schemas.microsoft.com/office/drawing/2014/main" id="{34D12478-2454-4EE3-AF94-9C51F07E6A5F}"/>
              </a:ext>
            </a:extLst>
          </p:cNvPr>
          <p:cNvSpPr/>
          <p:nvPr/>
        </p:nvSpPr>
        <p:spPr>
          <a:xfrm>
            <a:off x="4545496" y="2167692"/>
            <a:ext cx="662609" cy="351749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1471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6" name="Rectangle 5">
            <a:extLst>
              <a:ext uri="{FF2B5EF4-FFF2-40B4-BE49-F238E27FC236}">
                <a16:creationId xmlns:a16="http://schemas.microsoft.com/office/drawing/2014/main" id="{6E1D1F05-405D-48B9-861C-7D5A4B46FCFC}"/>
              </a:ext>
            </a:extLst>
          </p:cNvPr>
          <p:cNvSpPr/>
          <p:nvPr/>
        </p:nvSpPr>
        <p:spPr>
          <a:xfrm>
            <a:off x="1073428" y="1038495"/>
            <a:ext cx="9037983" cy="830997"/>
          </a:xfrm>
          <a:prstGeom prst="rect">
            <a:avLst/>
          </a:prstGeom>
        </p:spPr>
        <p:txBody>
          <a:bodyPr wrap="square">
            <a:spAutoFit/>
          </a:bodyPr>
          <a:lstStyle/>
          <a:p>
            <a:pPr algn="ctr"/>
            <a:r>
              <a:rPr lang="en-US" sz="2400" b="1" dirty="0">
                <a:solidFill>
                  <a:srgbClr val="FFFF66"/>
                </a:solidFill>
              </a:rPr>
              <a:t>Apostles and prophets form the foundation of the Church of Jesus Christ.</a:t>
            </a:r>
          </a:p>
        </p:txBody>
      </p:sp>
      <p:sp>
        <p:nvSpPr>
          <p:cNvPr id="7" name="Rectangle 6">
            <a:extLst>
              <a:ext uri="{FF2B5EF4-FFF2-40B4-BE49-F238E27FC236}">
                <a16:creationId xmlns:a16="http://schemas.microsoft.com/office/drawing/2014/main" id="{E1ACA521-BBC4-4704-9BC8-0071C70A1F57}"/>
              </a:ext>
            </a:extLst>
          </p:cNvPr>
          <p:cNvSpPr/>
          <p:nvPr/>
        </p:nvSpPr>
        <p:spPr>
          <a:xfrm>
            <a:off x="1577013" y="1869492"/>
            <a:ext cx="8534398" cy="646331"/>
          </a:xfrm>
          <a:prstGeom prst="rect">
            <a:avLst/>
          </a:prstGeom>
        </p:spPr>
        <p:txBody>
          <a:bodyPr wrap="square">
            <a:spAutoFit/>
          </a:bodyPr>
          <a:lstStyle/>
          <a:p>
            <a:r>
              <a:rPr lang="en-US" dirty="0"/>
              <a:t>Why do you think apostles and prophets are considered the “foundation” of the Church?</a:t>
            </a:r>
          </a:p>
        </p:txBody>
      </p:sp>
      <p:pic>
        <p:nvPicPr>
          <p:cNvPr id="8" name="Content Placeholder 6">
            <a:extLst>
              <a:ext uri="{FF2B5EF4-FFF2-40B4-BE49-F238E27FC236}">
                <a16:creationId xmlns:a16="http://schemas.microsoft.com/office/drawing/2014/main" id="{4650475B-60D1-4CED-941B-C281E3BFA226}"/>
              </a:ext>
            </a:extLst>
          </p:cNvPr>
          <p:cNvPicPr>
            <a:picLocks noChangeAspect="1"/>
          </p:cNvPicPr>
          <p:nvPr/>
        </p:nvPicPr>
        <p:blipFill>
          <a:blip r:embed="rId2"/>
          <a:stretch>
            <a:fillRect/>
          </a:stretch>
        </p:blipFill>
        <p:spPr>
          <a:xfrm>
            <a:off x="1877945" y="2670466"/>
            <a:ext cx="7747000" cy="3430148"/>
          </a:xfrm>
          <a:prstGeom prst="rect">
            <a:avLst/>
          </a:prstGeom>
        </p:spPr>
      </p:pic>
    </p:spTree>
    <p:extLst>
      <p:ext uri="{BB962C8B-B14F-4D97-AF65-F5344CB8AC3E}">
        <p14:creationId xmlns:p14="http://schemas.microsoft.com/office/powerpoint/2010/main" val="826922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A6989F98-7AFA-45E7-B7DE-51A10FFA2FD6}"/>
              </a:ext>
            </a:extLst>
          </p:cNvPr>
          <p:cNvSpPr/>
          <p:nvPr/>
        </p:nvSpPr>
        <p:spPr>
          <a:xfrm>
            <a:off x="946007" y="706308"/>
            <a:ext cx="2682564" cy="430887"/>
          </a:xfrm>
          <a:prstGeom prst="rect">
            <a:avLst/>
          </a:prstGeom>
        </p:spPr>
        <p:txBody>
          <a:bodyPr wrap="square">
            <a:spAutoFit/>
          </a:bodyPr>
          <a:lstStyle/>
          <a:p>
            <a:r>
              <a:rPr lang="en-US" sz="2200" b="1" dirty="0">
                <a:effectLst>
                  <a:outerShdw blurRad="38100" dist="38100" dir="2700000" algn="tl">
                    <a:srgbClr val="000000">
                      <a:alpha val="43137"/>
                    </a:srgbClr>
                  </a:outerShdw>
                </a:effectLst>
              </a:rPr>
              <a:t>Mark 3:13-14:</a:t>
            </a:r>
          </a:p>
        </p:txBody>
      </p:sp>
      <p:sp>
        <p:nvSpPr>
          <p:cNvPr id="6" name="Rectangle 5">
            <a:extLst>
              <a:ext uri="{FF2B5EF4-FFF2-40B4-BE49-F238E27FC236}">
                <a16:creationId xmlns:a16="http://schemas.microsoft.com/office/drawing/2014/main" id="{C4B0F222-A590-4BAB-A99E-3663C137C412}"/>
              </a:ext>
            </a:extLst>
          </p:cNvPr>
          <p:cNvSpPr/>
          <p:nvPr/>
        </p:nvSpPr>
        <p:spPr>
          <a:xfrm>
            <a:off x="946006" y="1133997"/>
            <a:ext cx="9199479" cy="1323439"/>
          </a:xfrm>
          <a:prstGeom prst="rect">
            <a:avLst/>
          </a:prstGeom>
        </p:spPr>
        <p:txBody>
          <a:bodyPr wrap="square">
            <a:spAutoFit/>
          </a:bodyPr>
          <a:lstStyle/>
          <a:p>
            <a:pPr fontAlgn="base"/>
            <a:r>
              <a:rPr lang="en-US" sz="2000" b="1" dirty="0">
                <a:latin typeface="+mj-lt"/>
              </a:rPr>
              <a:t>13 And he </a:t>
            </a:r>
            <a:r>
              <a:rPr lang="en-US" sz="2000" b="1" dirty="0" err="1">
                <a:latin typeface="+mj-lt"/>
              </a:rPr>
              <a:t>goeth</a:t>
            </a:r>
            <a:r>
              <a:rPr lang="en-US" sz="2000" b="1" dirty="0">
                <a:latin typeface="+mj-lt"/>
              </a:rPr>
              <a:t> up into a mountain, and calleth unto him whom he would: and they came unto him.</a:t>
            </a:r>
          </a:p>
          <a:p>
            <a:pPr fontAlgn="base"/>
            <a:r>
              <a:rPr lang="en-US" sz="2000" b="1" dirty="0">
                <a:latin typeface="+mj-lt"/>
              </a:rPr>
              <a:t>14 And he ordained twelve, that they should be with him, and that he might send them forth to preach,</a:t>
            </a:r>
            <a:endParaRPr lang="en-US" sz="2000" b="1" i="0" dirty="0">
              <a:effectLst/>
              <a:latin typeface="+mj-lt"/>
            </a:endParaRPr>
          </a:p>
        </p:txBody>
      </p:sp>
      <p:sp>
        <p:nvSpPr>
          <p:cNvPr id="9" name="TextBox 8">
            <a:extLst>
              <a:ext uri="{FF2B5EF4-FFF2-40B4-BE49-F238E27FC236}">
                <a16:creationId xmlns:a16="http://schemas.microsoft.com/office/drawing/2014/main" id="{2EAB74DE-00B2-47E2-8640-7CB5AAD5AE0A}"/>
              </a:ext>
            </a:extLst>
          </p:cNvPr>
          <p:cNvSpPr txBox="1"/>
          <p:nvPr/>
        </p:nvSpPr>
        <p:spPr>
          <a:xfrm>
            <a:off x="1582057" y="3585029"/>
            <a:ext cx="8563429" cy="954107"/>
          </a:xfrm>
          <a:prstGeom prst="rect">
            <a:avLst/>
          </a:prstGeom>
          <a:noFill/>
        </p:spPr>
        <p:txBody>
          <a:bodyPr wrap="square" rtlCol="0">
            <a:spAutoFit/>
          </a:bodyPr>
          <a:lstStyle/>
          <a:p>
            <a:pPr algn="ctr"/>
            <a:r>
              <a:rPr lang="en-US" sz="2800" b="1" dirty="0">
                <a:solidFill>
                  <a:srgbClr val="FFFF66"/>
                </a:solidFill>
              </a:rPr>
              <a:t>“Priesthood authority is necessary to receive the ordinances and covenants of salvation”.</a:t>
            </a:r>
          </a:p>
        </p:txBody>
      </p:sp>
    </p:spTree>
    <p:extLst>
      <p:ext uri="{BB962C8B-B14F-4D97-AF65-F5344CB8AC3E}">
        <p14:creationId xmlns:p14="http://schemas.microsoft.com/office/powerpoint/2010/main" val="3438755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2" name="Rectangle 1">
            <a:extLst>
              <a:ext uri="{FF2B5EF4-FFF2-40B4-BE49-F238E27FC236}">
                <a16:creationId xmlns:a16="http://schemas.microsoft.com/office/drawing/2014/main" id="{06418A33-2B57-4E6E-9880-3A11B6CB2BD9}"/>
              </a:ext>
            </a:extLst>
          </p:cNvPr>
          <p:cNvSpPr/>
          <p:nvPr/>
        </p:nvSpPr>
        <p:spPr>
          <a:xfrm>
            <a:off x="1161164" y="1016374"/>
            <a:ext cx="8324738" cy="2495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D094CDA-BBC7-45DC-A4A6-91522411FEDF}"/>
              </a:ext>
            </a:extLst>
          </p:cNvPr>
          <p:cNvPicPr>
            <a:picLocks noChangeAspect="1"/>
          </p:cNvPicPr>
          <p:nvPr/>
        </p:nvPicPr>
        <p:blipFill>
          <a:blip r:embed="rId2"/>
          <a:stretch>
            <a:fillRect/>
          </a:stretch>
        </p:blipFill>
        <p:spPr>
          <a:xfrm>
            <a:off x="1233733" y="1131563"/>
            <a:ext cx="1732407" cy="2299038"/>
          </a:xfrm>
          <a:prstGeom prst="rect">
            <a:avLst/>
          </a:prstGeom>
        </p:spPr>
      </p:pic>
      <p:sp>
        <p:nvSpPr>
          <p:cNvPr id="3" name="TextBox 2">
            <a:extLst>
              <a:ext uri="{FF2B5EF4-FFF2-40B4-BE49-F238E27FC236}">
                <a16:creationId xmlns:a16="http://schemas.microsoft.com/office/drawing/2014/main" id="{F572EE37-551F-498E-8827-49BC8D0FFA1F}"/>
              </a:ext>
            </a:extLst>
          </p:cNvPr>
          <p:cNvSpPr txBox="1"/>
          <p:nvPr/>
        </p:nvSpPr>
        <p:spPr>
          <a:xfrm>
            <a:off x="3018969" y="1117049"/>
            <a:ext cx="6612097" cy="2308324"/>
          </a:xfrm>
          <a:prstGeom prst="rect">
            <a:avLst/>
          </a:prstGeom>
          <a:noFill/>
        </p:spPr>
        <p:txBody>
          <a:bodyPr wrap="square" rtlCol="0">
            <a:spAutoFit/>
          </a:bodyPr>
          <a:lstStyle/>
          <a:p>
            <a:r>
              <a:rPr lang="en-US" dirty="0">
                <a:solidFill>
                  <a:schemeClr val="bg1"/>
                </a:solidFill>
              </a:rPr>
              <a:t>“The truths and doctrine we have received have come and will continue to come by divine revelation. In some faith traditions … doctrinal matters may become a contest of opinions. … But in the Church today, just as anciently, establishing the doctrine of Christ or correcting doctrinal deviations is a matter of divine revelation to those the Lord endows with apostolic authority” (“The Doctrine of Christ,” Ensign or Liahona, May 2012,86)</a:t>
            </a:r>
          </a:p>
        </p:txBody>
      </p:sp>
      <p:sp>
        <p:nvSpPr>
          <p:cNvPr id="10" name="Rectangle 9">
            <a:extLst>
              <a:ext uri="{FF2B5EF4-FFF2-40B4-BE49-F238E27FC236}">
                <a16:creationId xmlns:a16="http://schemas.microsoft.com/office/drawing/2014/main" id="{DAE9FFBD-F1E7-492C-AC32-C08DEDB1B951}"/>
              </a:ext>
            </a:extLst>
          </p:cNvPr>
          <p:cNvSpPr/>
          <p:nvPr/>
        </p:nvSpPr>
        <p:spPr>
          <a:xfrm>
            <a:off x="1161164" y="3947664"/>
            <a:ext cx="8469902" cy="769441"/>
          </a:xfrm>
          <a:prstGeom prst="rect">
            <a:avLst/>
          </a:prstGeom>
        </p:spPr>
        <p:txBody>
          <a:bodyPr wrap="square">
            <a:spAutoFit/>
          </a:bodyPr>
          <a:lstStyle/>
          <a:p>
            <a:r>
              <a:rPr lang="en-US" sz="2200" b="1" dirty="0"/>
              <a:t>According to Elder Christofferson, what is one essential role of prophets and apostles? </a:t>
            </a:r>
          </a:p>
        </p:txBody>
      </p:sp>
      <p:sp>
        <p:nvSpPr>
          <p:cNvPr id="11" name="Rectangle 10">
            <a:extLst>
              <a:ext uri="{FF2B5EF4-FFF2-40B4-BE49-F238E27FC236}">
                <a16:creationId xmlns:a16="http://schemas.microsoft.com/office/drawing/2014/main" id="{B359B6D1-D213-42E8-BD25-4B20D88B88B9}"/>
              </a:ext>
            </a:extLst>
          </p:cNvPr>
          <p:cNvSpPr/>
          <p:nvPr/>
        </p:nvSpPr>
        <p:spPr>
          <a:xfrm>
            <a:off x="1016019" y="5051083"/>
            <a:ext cx="9463296" cy="954107"/>
          </a:xfrm>
          <a:prstGeom prst="rect">
            <a:avLst/>
          </a:prstGeom>
        </p:spPr>
        <p:txBody>
          <a:bodyPr wrap="square">
            <a:spAutoFit/>
          </a:bodyPr>
          <a:lstStyle/>
          <a:p>
            <a:pPr algn="ctr"/>
            <a:r>
              <a:rPr lang="en-US" sz="2800" b="1" dirty="0">
                <a:solidFill>
                  <a:srgbClr val="FFFF66"/>
                </a:solidFill>
              </a:rPr>
              <a:t>“The apostles and prophets establish correct doctrine through divine revelation”</a:t>
            </a:r>
          </a:p>
        </p:txBody>
      </p:sp>
    </p:spTree>
    <p:extLst>
      <p:ext uri="{BB962C8B-B14F-4D97-AF65-F5344CB8AC3E}">
        <p14:creationId xmlns:p14="http://schemas.microsoft.com/office/powerpoint/2010/main" val="1125665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C00000"/>
                </a:solidFill>
              </a:rPr>
              <a:t>LESSON 3</a:t>
            </a:r>
          </a:p>
        </p:txBody>
      </p:sp>
      <p:sp>
        <p:nvSpPr>
          <p:cNvPr id="3" name="Rectangle 2">
            <a:extLst>
              <a:ext uri="{FF2B5EF4-FFF2-40B4-BE49-F238E27FC236}">
                <a16:creationId xmlns:a16="http://schemas.microsoft.com/office/drawing/2014/main" id="{D55DE694-B089-418C-B701-6569E15C22CB}"/>
              </a:ext>
            </a:extLst>
          </p:cNvPr>
          <p:cNvSpPr/>
          <p:nvPr/>
        </p:nvSpPr>
        <p:spPr>
          <a:xfrm>
            <a:off x="1549348" y="1649910"/>
            <a:ext cx="8803752" cy="830997"/>
          </a:xfrm>
          <a:prstGeom prst="rect">
            <a:avLst/>
          </a:prstGeom>
        </p:spPr>
        <p:txBody>
          <a:bodyPr wrap="square">
            <a:spAutoFit/>
          </a:bodyPr>
          <a:lstStyle/>
          <a:p>
            <a:pPr algn="ctr"/>
            <a:r>
              <a:rPr lang="en-US" b="1" dirty="0"/>
              <a:t> </a:t>
            </a:r>
            <a:r>
              <a:rPr lang="en-US" sz="2400" b="1" dirty="0"/>
              <a:t>Why it is essential that true doctrine is taught and understood correctly in the Lord’s Church? </a:t>
            </a:r>
          </a:p>
        </p:txBody>
      </p:sp>
      <p:sp>
        <p:nvSpPr>
          <p:cNvPr id="6" name="Rectangle 5">
            <a:extLst>
              <a:ext uri="{FF2B5EF4-FFF2-40B4-BE49-F238E27FC236}">
                <a16:creationId xmlns:a16="http://schemas.microsoft.com/office/drawing/2014/main" id="{6F3F2065-69DC-4235-BEBD-7D66E87DE52F}"/>
              </a:ext>
            </a:extLst>
          </p:cNvPr>
          <p:cNvSpPr/>
          <p:nvPr/>
        </p:nvSpPr>
        <p:spPr>
          <a:xfrm>
            <a:off x="1361498" y="3438939"/>
            <a:ext cx="8991602" cy="1292662"/>
          </a:xfrm>
          <a:prstGeom prst="rect">
            <a:avLst/>
          </a:prstGeom>
        </p:spPr>
        <p:txBody>
          <a:bodyPr wrap="square">
            <a:spAutoFit/>
          </a:bodyPr>
          <a:lstStyle/>
          <a:p>
            <a:pPr algn="ctr"/>
            <a:r>
              <a:rPr lang="en-US" sz="2600" b="1" dirty="0">
                <a:solidFill>
                  <a:srgbClr val="FFFF66"/>
                </a:solidFill>
              </a:rPr>
              <a:t>President Boyd K. Packer of the Quorum of the Twelve Apostles: “True doctrine, understood, changes attitudes and behavior”</a:t>
            </a:r>
          </a:p>
        </p:txBody>
      </p:sp>
    </p:spTree>
    <p:extLst>
      <p:ext uri="{BB962C8B-B14F-4D97-AF65-F5344CB8AC3E}">
        <p14:creationId xmlns:p14="http://schemas.microsoft.com/office/powerpoint/2010/main" val="29075303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800</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Bahnschrift SemiBold SemiConden</vt:lpstr>
      <vt:lpstr>Calibri</vt:lpstr>
      <vt:lpstr>Century Gothic</vt:lpstr>
      <vt:lpstr>Wingdings 3</vt:lpstr>
      <vt:lpstr>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175</cp:revision>
  <dcterms:created xsi:type="dcterms:W3CDTF">2018-08-29T04:26:39Z</dcterms:created>
  <dcterms:modified xsi:type="dcterms:W3CDTF">2018-09-08T01:46:30Z</dcterms:modified>
</cp:coreProperties>
</file>