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18"/>
  </p:notesMasterIdLst>
  <p:sldIdLst>
    <p:sldId id="296" r:id="rId2"/>
    <p:sldId id="304" r:id="rId3"/>
    <p:sldId id="299" r:id="rId4"/>
    <p:sldId id="305" r:id="rId5"/>
    <p:sldId id="306" r:id="rId6"/>
    <p:sldId id="307" r:id="rId7"/>
    <p:sldId id="308" r:id="rId8"/>
    <p:sldId id="310" r:id="rId9"/>
    <p:sldId id="309" r:id="rId10"/>
    <p:sldId id="311" r:id="rId11"/>
    <p:sldId id="312" r:id="rId12"/>
    <p:sldId id="313" r:id="rId13"/>
    <p:sldId id="314" r:id="rId14"/>
    <p:sldId id="315" r:id="rId15"/>
    <p:sldId id="316" r:id="rId16"/>
    <p:sldId id="31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1"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CC0000"/>
    <a:srgbClr val="FFFFFF"/>
    <a:srgbClr val="E6E6E6"/>
    <a:srgbClr val="F2D8D7"/>
    <a:srgbClr val="13BD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8" autoAdjust="0"/>
    <p:restoredTop sz="94660"/>
  </p:normalViewPr>
  <p:slideViewPr>
    <p:cSldViewPr snapToGrid="0">
      <p:cViewPr varScale="1">
        <p:scale>
          <a:sx n="71" d="100"/>
          <a:sy n="71"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9/15/2018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23736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85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454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411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8415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164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38744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495032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247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546911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258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699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0494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1577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161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9/15/2018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41997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9/15/2018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528024098"/>
      </p:ext>
    </p:extLst>
  </p:cSld>
  <p:clrMap bg1="dk1" tx1="lt1" bg2="dk2" tx2="lt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6" y="420493"/>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78" y="5247862"/>
            <a:ext cx="4969565" cy="830997"/>
          </a:xfrm>
          <a:prstGeom prst="rect">
            <a:avLst/>
          </a:prstGeom>
          <a:noFill/>
        </p:spPr>
        <p:txBody>
          <a:bodyPr wrap="square" rtlCol="0">
            <a:spAutoFit/>
          </a:bodyPr>
          <a:lstStyle/>
          <a:p>
            <a:r>
              <a:rPr lang="en-US" sz="2400" b="1" dirty="0">
                <a:solidFill>
                  <a:schemeClr val="bg1"/>
                </a:solidFill>
              </a:rPr>
              <a:t>Doctrine and Covenants </a:t>
            </a:r>
          </a:p>
          <a:p>
            <a:r>
              <a:rPr lang="en-US" sz="2400" b="1" dirty="0">
                <a:solidFill>
                  <a:schemeClr val="bg1"/>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669551" y="2921168"/>
            <a:ext cx="4797287" cy="1015663"/>
          </a:xfrm>
          <a:prstGeom prst="rect">
            <a:avLst/>
          </a:prstGeom>
          <a:noFill/>
        </p:spPr>
        <p:txBody>
          <a:bodyPr wrap="square" rtlCol="0">
            <a:spAutoFit/>
          </a:bodyPr>
          <a:lstStyle/>
          <a:p>
            <a:pPr algn="ctr"/>
            <a:r>
              <a:rPr lang="en-US" sz="6000" b="1" dirty="0">
                <a:solidFill>
                  <a:schemeClr val="accent5">
                    <a:lumMod val="75000"/>
                  </a:schemeClr>
                </a:solidFill>
                <a:latin typeface="Century Gothic" panose="020B0502020202020204" pitchFamily="34" charset="0"/>
                <a:ea typeface="Cambria Math" panose="02040503050406030204" pitchFamily="18"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5" name="Rectangle 4">
            <a:extLst>
              <a:ext uri="{FF2B5EF4-FFF2-40B4-BE49-F238E27FC236}">
                <a16:creationId xmlns:a16="http://schemas.microsoft.com/office/drawing/2014/main" id="{A5036998-C12A-41BC-9656-C7D5A9CD28B6}"/>
              </a:ext>
            </a:extLst>
          </p:cNvPr>
          <p:cNvSpPr/>
          <p:nvPr/>
        </p:nvSpPr>
        <p:spPr>
          <a:xfrm>
            <a:off x="1331465" y="1039085"/>
            <a:ext cx="1409360" cy="369332"/>
          </a:xfrm>
          <a:prstGeom prst="rect">
            <a:avLst/>
          </a:prstGeom>
        </p:spPr>
        <p:txBody>
          <a:bodyPr wrap="none">
            <a:spAutoFit/>
          </a:bodyPr>
          <a:lstStyle/>
          <a:p>
            <a:r>
              <a:rPr lang="en-US" dirty="0">
                <a:solidFill>
                  <a:schemeClr val="accent5">
                    <a:lumMod val="75000"/>
                  </a:schemeClr>
                </a:solidFill>
              </a:rPr>
              <a:t>the church</a:t>
            </a:r>
          </a:p>
        </p:txBody>
      </p:sp>
      <p:sp>
        <p:nvSpPr>
          <p:cNvPr id="9" name="Rectangle 8">
            <a:extLst>
              <a:ext uri="{FF2B5EF4-FFF2-40B4-BE49-F238E27FC236}">
                <a16:creationId xmlns:a16="http://schemas.microsoft.com/office/drawing/2014/main" id="{8CB0113A-5BF6-4861-9195-6B065A2426DC}"/>
              </a:ext>
            </a:extLst>
          </p:cNvPr>
          <p:cNvSpPr/>
          <p:nvPr/>
        </p:nvSpPr>
        <p:spPr>
          <a:xfrm>
            <a:off x="1353876" y="1667819"/>
            <a:ext cx="461986" cy="369332"/>
          </a:xfrm>
          <a:prstGeom prst="rect">
            <a:avLst/>
          </a:prstGeom>
        </p:spPr>
        <p:txBody>
          <a:bodyPr wrap="none">
            <a:spAutoFit/>
          </a:bodyPr>
          <a:lstStyle/>
          <a:p>
            <a:r>
              <a:rPr lang="en-US" dirty="0">
                <a:solidFill>
                  <a:schemeClr val="accent5">
                    <a:lumMod val="75000"/>
                  </a:schemeClr>
                </a:solidFill>
              </a:rPr>
              <a:t>his</a:t>
            </a:r>
          </a:p>
        </p:txBody>
      </p:sp>
      <p:sp>
        <p:nvSpPr>
          <p:cNvPr id="10" name="Rectangle 9">
            <a:extLst>
              <a:ext uri="{FF2B5EF4-FFF2-40B4-BE49-F238E27FC236}">
                <a16:creationId xmlns:a16="http://schemas.microsoft.com/office/drawing/2014/main" id="{219C9941-859F-4129-8717-502EE55B55CA}"/>
              </a:ext>
            </a:extLst>
          </p:cNvPr>
          <p:cNvSpPr/>
          <p:nvPr/>
        </p:nvSpPr>
        <p:spPr>
          <a:xfrm>
            <a:off x="1331465" y="2060363"/>
            <a:ext cx="3309542" cy="369332"/>
          </a:xfrm>
          <a:prstGeom prst="rect">
            <a:avLst/>
          </a:prstGeom>
        </p:spPr>
        <p:txBody>
          <a:bodyPr wrap="square">
            <a:spAutoFit/>
          </a:bodyPr>
          <a:lstStyle/>
          <a:p>
            <a:r>
              <a:rPr lang="en-US" dirty="0">
                <a:solidFill>
                  <a:schemeClr val="accent5">
                    <a:lumMod val="75000"/>
                  </a:schemeClr>
                </a:solidFill>
              </a:rPr>
              <a:t>words and commandments</a:t>
            </a:r>
          </a:p>
        </p:txBody>
      </p:sp>
      <p:sp>
        <p:nvSpPr>
          <p:cNvPr id="11" name="Rectangle 10">
            <a:extLst>
              <a:ext uri="{FF2B5EF4-FFF2-40B4-BE49-F238E27FC236}">
                <a16:creationId xmlns:a16="http://schemas.microsoft.com/office/drawing/2014/main" id="{3482CE52-AEDE-4D94-826E-C270D325BD5A}"/>
              </a:ext>
            </a:extLst>
          </p:cNvPr>
          <p:cNvSpPr/>
          <p:nvPr/>
        </p:nvSpPr>
        <p:spPr>
          <a:xfrm>
            <a:off x="1343023" y="3135382"/>
            <a:ext cx="2861681" cy="369332"/>
          </a:xfrm>
          <a:prstGeom prst="rect">
            <a:avLst/>
          </a:prstGeom>
        </p:spPr>
        <p:txBody>
          <a:bodyPr wrap="none">
            <a:spAutoFit/>
          </a:bodyPr>
          <a:lstStyle/>
          <a:p>
            <a:r>
              <a:rPr lang="en-US" sz="1810" dirty="0">
                <a:solidFill>
                  <a:schemeClr val="accent5">
                    <a:lumMod val="75000"/>
                  </a:schemeClr>
                </a:solidFill>
              </a:rPr>
              <a:t>in all patience and faith</a:t>
            </a:r>
          </a:p>
        </p:txBody>
      </p:sp>
      <p:sp>
        <p:nvSpPr>
          <p:cNvPr id="12" name="Rectangle 11">
            <a:extLst>
              <a:ext uri="{FF2B5EF4-FFF2-40B4-BE49-F238E27FC236}">
                <a16:creationId xmlns:a16="http://schemas.microsoft.com/office/drawing/2014/main" id="{09850EEC-642F-4D40-AE1D-CB73CBB14BD6}"/>
              </a:ext>
            </a:extLst>
          </p:cNvPr>
          <p:cNvSpPr/>
          <p:nvPr/>
        </p:nvSpPr>
        <p:spPr>
          <a:xfrm>
            <a:off x="1397543" y="4642163"/>
            <a:ext cx="3708066" cy="369332"/>
          </a:xfrm>
          <a:prstGeom prst="rect">
            <a:avLst/>
          </a:prstGeom>
        </p:spPr>
        <p:txBody>
          <a:bodyPr wrap="none">
            <a:spAutoFit/>
          </a:bodyPr>
          <a:lstStyle/>
          <a:p>
            <a:r>
              <a:rPr lang="en-US" b="1" dirty="0">
                <a:solidFill>
                  <a:schemeClr val="bg1"/>
                </a:solidFill>
              </a:rPr>
              <a:t>Doctrine and Covenants 21:4–5</a:t>
            </a:r>
          </a:p>
        </p:txBody>
      </p:sp>
      <p:sp>
        <p:nvSpPr>
          <p:cNvPr id="13" name="Rectangle 12">
            <a:extLst>
              <a:ext uri="{FF2B5EF4-FFF2-40B4-BE49-F238E27FC236}">
                <a16:creationId xmlns:a16="http://schemas.microsoft.com/office/drawing/2014/main" id="{4AD5E7F3-056A-41BD-BD54-C25C775CC6B2}"/>
              </a:ext>
            </a:extLst>
          </p:cNvPr>
          <p:cNvSpPr/>
          <p:nvPr/>
        </p:nvSpPr>
        <p:spPr>
          <a:xfrm>
            <a:off x="1397543" y="4967604"/>
            <a:ext cx="8946777" cy="1200329"/>
          </a:xfrm>
          <a:prstGeom prst="rect">
            <a:avLst/>
          </a:prstGeom>
        </p:spPr>
        <p:txBody>
          <a:bodyPr wrap="square">
            <a:spAutoFit/>
          </a:bodyPr>
          <a:lstStyle/>
          <a:p>
            <a:pPr fontAlgn="base"/>
            <a:r>
              <a:rPr lang="en-US" b="1" dirty="0">
                <a:solidFill>
                  <a:schemeClr val="bg1"/>
                </a:solidFill>
                <a:latin typeface="Palatino"/>
              </a:rPr>
              <a:t>4 </a:t>
            </a:r>
            <a:r>
              <a:rPr lang="en-US" dirty="0">
                <a:solidFill>
                  <a:schemeClr val="bg1"/>
                </a:solidFill>
                <a:latin typeface="Palatino"/>
              </a:rPr>
              <a:t>Wherefore, meaning the church, thou shalt give heed unto all his words and commandments which he shall give unto you as he receiveth them, walking in all holiness before me;</a:t>
            </a:r>
          </a:p>
          <a:p>
            <a:pPr fontAlgn="base"/>
            <a:r>
              <a:rPr lang="en-US" b="1" dirty="0">
                <a:solidFill>
                  <a:schemeClr val="bg1"/>
                </a:solidFill>
                <a:latin typeface="Palatino"/>
              </a:rPr>
              <a:t>5 </a:t>
            </a:r>
            <a:r>
              <a:rPr lang="en-US" dirty="0">
                <a:solidFill>
                  <a:schemeClr val="bg1"/>
                </a:solidFill>
                <a:latin typeface="Palatino"/>
              </a:rPr>
              <a:t>For his word ye shall receive, as if from mine own mouth, in all patience and faith.</a:t>
            </a:r>
            <a:endParaRPr lang="en-US" b="0" i="0" dirty="0">
              <a:solidFill>
                <a:schemeClr val="bg1"/>
              </a:solidFill>
              <a:effectLst/>
              <a:latin typeface="Palatino"/>
            </a:endParaRPr>
          </a:p>
        </p:txBody>
      </p:sp>
      <p:sp>
        <p:nvSpPr>
          <p:cNvPr id="14" name="Rectangle 13">
            <a:extLst>
              <a:ext uri="{FF2B5EF4-FFF2-40B4-BE49-F238E27FC236}">
                <a16:creationId xmlns:a16="http://schemas.microsoft.com/office/drawing/2014/main" id="{04534EB6-2272-4CB2-9D17-D6805EE7CE8D}"/>
              </a:ext>
            </a:extLst>
          </p:cNvPr>
          <p:cNvSpPr/>
          <p:nvPr/>
        </p:nvSpPr>
        <p:spPr>
          <a:xfrm>
            <a:off x="2651891" y="1010619"/>
            <a:ext cx="8122974" cy="646331"/>
          </a:xfrm>
          <a:prstGeom prst="rect">
            <a:avLst/>
          </a:prstGeom>
        </p:spPr>
        <p:txBody>
          <a:bodyPr wrap="square">
            <a:spAutoFit/>
          </a:bodyPr>
          <a:lstStyle/>
          <a:p>
            <a:r>
              <a:rPr lang="en-US" b="1" dirty="0">
                <a:solidFill>
                  <a:schemeClr val="accent5">
                    <a:lumMod val="75000"/>
                  </a:schemeClr>
                </a:solidFill>
              </a:rPr>
              <a:t>(members of The Church of Jesus Christ of Latter-day Saints in Joseph Smith’s day as well as our own). </a:t>
            </a:r>
          </a:p>
        </p:txBody>
      </p:sp>
      <p:sp>
        <p:nvSpPr>
          <p:cNvPr id="15" name="Rectangle 14">
            <a:extLst>
              <a:ext uri="{FF2B5EF4-FFF2-40B4-BE49-F238E27FC236}">
                <a16:creationId xmlns:a16="http://schemas.microsoft.com/office/drawing/2014/main" id="{1BBF1308-D44E-4DDD-998F-29E3B93EAE30}"/>
              </a:ext>
            </a:extLst>
          </p:cNvPr>
          <p:cNvSpPr/>
          <p:nvPr/>
        </p:nvSpPr>
        <p:spPr>
          <a:xfrm>
            <a:off x="1757082" y="1656950"/>
            <a:ext cx="8839200" cy="369332"/>
          </a:xfrm>
          <a:prstGeom prst="rect">
            <a:avLst/>
          </a:prstGeom>
        </p:spPr>
        <p:txBody>
          <a:bodyPr wrap="square">
            <a:spAutoFit/>
          </a:bodyPr>
          <a:lstStyle/>
          <a:p>
            <a:r>
              <a:rPr lang="en-US" b="1" dirty="0">
                <a:solidFill>
                  <a:schemeClr val="accent5">
                    <a:lumMod val="75000"/>
                  </a:schemeClr>
                </a:solidFill>
              </a:rPr>
              <a:t>(specifically Joseph Smith, but can also refer to the current Church President).</a:t>
            </a:r>
          </a:p>
        </p:txBody>
      </p:sp>
      <p:sp>
        <p:nvSpPr>
          <p:cNvPr id="16" name="Rectangle 15">
            <a:extLst>
              <a:ext uri="{FF2B5EF4-FFF2-40B4-BE49-F238E27FC236}">
                <a16:creationId xmlns:a16="http://schemas.microsoft.com/office/drawing/2014/main" id="{D4C7FC72-7033-4B3C-854F-5BE45D0C07A8}"/>
              </a:ext>
            </a:extLst>
          </p:cNvPr>
          <p:cNvSpPr/>
          <p:nvPr/>
        </p:nvSpPr>
        <p:spPr>
          <a:xfrm>
            <a:off x="1331464" y="2416852"/>
            <a:ext cx="9669385" cy="646331"/>
          </a:xfrm>
          <a:prstGeom prst="rect">
            <a:avLst/>
          </a:prstGeom>
        </p:spPr>
        <p:txBody>
          <a:bodyPr wrap="square">
            <a:spAutoFit/>
          </a:bodyPr>
          <a:lstStyle/>
          <a:p>
            <a:r>
              <a:rPr lang="en-US" b="1" dirty="0">
                <a:solidFill>
                  <a:schemeClr val="accent5">
                    <a:lumMod val="75000"/>
                  </a:schemeClr>
                </a:solidFill>
              </a:rPr>
              <a:t>(could refer to all of a prophet’s teachings and counsel, including specific instructions given by the Lord through the prophet)</a:t>
            </a:r>
          </a:p>
        </p:txBody>
      </p:sp>
      <p:sp>
        <p:nvSpPr>
          <p:cNvPr id="17" name="Rectangle 16">
            <a:extLst>
              <a:ext uri="{FF2B5EF4-FFF2-40B4-BE49-F238E27FC236}">
                <a16:creationId xmlns:a16="http://schemas.microsoft.com/office/drawing/2014/main" id="{93B41775-D5BD-4B1C-B6EB-A094825BCB98}"/>
              </a:ext>
            </a:extLst>
          </p:cNvPr>
          <p:cNvSpPr/>
          <p:nvPr/>
        </p:nvSpPr>
        <p:spPr>
          <a:xfrm>
            <a:off x="1053906" y="1048914"/>
            <a:ext cx="1848492" cy="369332"/>
          </a:xfrm>
          <a:prstGeom prst="rect">
            <a:avLst/>
          </a:prstGeom>
        </p:spPr>
        <p:txBody>
          <a:bodyPr wrap="square">
            <a:spAutoFit/>
          </a:bodyPr>
          <a:lstStyle/>
          <a:p>
            <a:pPr marL="285750" indent="-285750">
              <a:buFont typeface="Wingdings" panose="05000000000000000000" pitchFamily="2" charset="2"/>
              <a:buChar char="Ø"/>
            </a:pPr>
            <a:r>
              <a:rPr lang="en-US" b="1" dirty="0">
                <a:solidFill>
                  <a:schemeClr val="bg1"/>
                </a:solidFill>
              </a:rPr>
              <a:t>the church</a:t>
            </a:r>
          </a:p>
        </p:txBody>
      </p:sp>
      <p:sp>
        <p:nvSpPr>
          <p:cNvPr id="18" name="Rectangle 17">
            <a:extLst>
              <a:ext uri="{FF2B5EF4-FFF2-40B4-BE49-F238E27FC236}">
                <a16:creationId xmlns:a16="http://schemas.microsoft.com/office/drawing/2014/main" id="{01842418-9B8F-4A23-8712-59BB785669DA}"/>
              </a:ext>
            </a:extLst>
          </p:cNvPr>
          <p:cNvSpPr/>
          <p:nvPr/>
        </p:nvSpPr>
        <p:spPr>
          <a:xfrm>
            <a:off x="1331465" y="3449184"/>
            <a:ext cx="9669385" cy="923330"/>
          </a:xfrm>
          <a:prstGeom prst="rect">
            <a:avLst/>
          </a:prstGeom>
        </p:spPr>
        <p:txBody>
          <a:bodyPr wrap="square">
            <a:spAutoFit/>
          </a:bodyPr>
          <a:lstStyle/>
          <a:p>
            <a:r>
              <a:rPr lang="en-US" b="1" dirty="0">
                <a:solidFill>
                  <a:schemeClr val="accent5">
                    <a:lumMod val="75000"/>
                  </a:schemeClr>
                </a:solidFill>
              </a:rPr>
              <a:t>(could mean that we can trust completely in the prophet’s teachings, that we should not be critical of him, that we should follow his counsel in spite of any personal shortcomings he may have, and that we should await promised blessings patiently) </a:t>
            </a:r>
          </a:p>
        </p:txBody>
      </p:sp>
      <p:sp>
        <p:nvSpPr>
          <p:cNvPr id="19" name="Rectangle 18">
            <a:extLst>
              <a:ext uri="{FF2B5EF4-FFF2-40B4-BE49-F238E27FC236}">
                <a16:creationId xmlns:a16="http://schemas.microsoft.com/office/drawing/2014/main" id="{D33B6D6C-3340-4FC8-8C49-AAE9C78900F4}"/>
              </a:ext>
            </a:extLst>
          </p:cNvPr>
          <p:cNvSpPr/>
          <p:nvPr/>
        </p:nvSpPr>
        <p:spPr>
          <a:xfrm>
            <a:off x="1067353" y="1666779"/>
            <a:ext cx="807292" cy="369332"/>
          </a:xfrm>
          <a:prstGeom prst="rect">
            <a:avLst/>
          </a:prstGeom>
        </p:spPr>
        <p:txBody>
          <a:bodyPr wrap="square">
            <a:spAutoFit/>
          </a:bodyPr>
          <a:lstStyle/>
          <a:p>
            <a:pPr marL="285750" indent="-285750">
              <a:buFont typeface="Wingdings" panose="05000000000000000000" pitchFamily="2" charset="2"/>
              <a:buChar char="Ø"/>
            </a:pPr>
            <a:r>
              <a:rPr lang="en-US" b="1" dirty="0">
                <a:solidFill>
                  <a:schemeClr val="bg1"/>
                </a:solidFill>
              </a:rPr>
              <a:t>his</a:t>
            </a:r>
          </a:p>
        </p:txBody>
      </p:sp>
      <p:sp>
        <p:nvSpPr>
          <p:cNvPr id="20" name="Rectangle 19">
            <a:extLst>
              <a:ext uri="{FF2B5EF4-FFF2-40B4-BE49-F238E27FC236}">
                <a16:creationId xmlns:a16="http://schemas.microsoft.com/office/drawing/2014/main" id="{F33DFBD8-24E2-4E22-92D4-00D293459152}"/>
              </a:ext>
            </a:extLst>
          </p:cNvPr>
          <p:cNvSpPr/>
          <p:nvPr/>
        </p:nvSpPr>
        <p:spPr>
          <a:xfrm>
            <a:off x="993232" y="2060604"/>
            <a:ext cx="3634328" cy="370871"/>
          </a:xfrm>
          <a:prstGeom prst="rect">
            <a:avLst/>
          </a:prstGeom>
        </p:spPr>
        <p:txBody>
          <a:bodyPr wrap="square">
            <a:spAutoFit/>
          </a:bodyPr>
          <a:lstStyle/>
          <a:p>
            <a:pPr marL="342900" indent="-342900">
              <a:buFont typeface="Wingdings" panose="05000000000000000000" pitchFamily="2" charset="2"/>
              <a:buChar char="Ø"/>
            </a:pPr>
            <a:r>
              <a:rPr lang="en-US" sz="1810" b="1" dirty="0">
                <a:solidFill>
                  <a:schemeClr val="bg1"/>
                </a:solidFill>
              </a:rPr>
              <a:t>words and commandments</a:t>
            </a:r>
          </a:p>
        </p:txBody>
      </p:sp>
      <p:sp>
        <p:nvSpPr>
          <p:cNvPr id="21" name="Rectangle 20">
            <a:extLst>
              <a:ext uri="{FF2B5EF4-FFF2-40B4-BE49-F238E27FC236}">
                <a16:creationId xmlns:a16="http://schemas.microsoft.com/office/drawing/2014/main" id="{3E6EAE29-C755-4CFB-BA4C-2988ACC5C922}"/>
              </a:ext>
            </a:extLst>
          </p:cNvPr>
          <p:cNvSpPr/>
          <p:nvPr/>
        </p:nvSpPr>
        <p:spPr>
          <a:xfrm>
            <a:off x="981843" y="3137007"/>
            <a:ext cx="3209533" cy="372410"/>
          </a:xfrm>
          <a:prstGeom prst="rect">
            <a:avLst/>
          </a:prstGeom>
        </p:spPr>
        <p:txBody>
          <a:bodyPr wrap="none">
            <a:spAutoFit/>
          </a:bodyPr>
          <a:lstStyle/>
          <a:p>
            <a:pPr marL="342900" indent="-342900">
              <a:buFont typeface="Wingdings" panose="05000000000000000000" pitchFamily="2" charset="2"/>
              <a:buChar char="Ø"/>
            </a:pPr>
            <a:r>
              <a:rPr lang="en-US" sz="1830" b="1" dirty="0">
                <a:solidFill>
                  <a:schemeClr val="bg1"/>
                </a:solidFill>
              </a:rPr>
              <a:t>in all patience and faith</a:t>
            </a:r>
          </a:p>
        </p:txBody>
      </p:sp>
    </p:spTree>
    <p:extLst>
      <p:ext uri="{BB962C8B-B14F-4D97-AF65-F5344CB8AC3E}">
        <p14:creationId xmlns:p14="http://schemas.microsoft.com/office/powerpoint/2010/main" val="38241379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5"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vertical)">
                                      <p:cBhvr>
                                        <p:cTn id="34" dur="1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39" dur="500"/>
                                        <p:tgtEl>
                                          <p:spTgt spid="20">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randombar(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out)">
                                      <p:cBhvr>
                                        <p:cTn id="5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5" name="Rectangle 4">
            <a:extLst>
              <a:ext uri="{FF2B5EF4-FFF2-40B4-BE49-F238E27FC236}">
                <a16:creationId xmlns:a16="http://schemas.microsoft.com/office/drawing/2014/main" id="{EB7CD57F-54CE-4E4E-BCD3-FA067B8B546E}"/>
              </a:ext>
            </a:extLst>
          </p:cNvPr>
          <p:cNvSpPr/>
          <p:nvPr/>
        </p:nvSpPr>
        <p:spPr>
          <a:xfrm>
            <a:off x="2531688" y="1667000"/>
            <a:ext cx="7066358" cy="430887"/>
          </a:xfrm>
          <a:prstGeom prst="rect">
            <a:avLst/>
          </a:prstGeom>
        </p:spPr>
        <p:txBody>
          <a:bodyPr wrap="none">
            <a:spAutoFit/>
          </a:bodyPr>
          <a:lstStyle/>
          <a:p>
            <a:r>
              <a:rPr lang="en-US" sz="2200" b="1" dirty="0">
                <a:solidFill>
                  <a:srgbClr val="0070C0"/>
                </a:solidFill>
              </a:rPr>
              <a:t> Which of the prophet’s teachings are we to heed?</a:t>
            </a:r>
          </a:p>
        </p:txBody>
      </p:sp>
      <p:sp>
        <p:nvSpPr>
          <p:cNvPr id="6" name="Rectangle 5">
            <a:extLst>
              <a:ext uri="{FF2B5EF4-FFF2-40B4-BE49-F238E27FC236}">
                <a16:creationId xmlns:a16="http://schemas.microsoft.com/office/drawing/2014/main" id="{42C5A714-C1AB-49FD-85D5-6955A5353602}"/>
              </a:ext>
            </a:extLst>
          </p:cNvPr>
          <p:cNvSpPr/>
          <p:nvPr/>
        </p:nvSpPr>
        <p:spPr>
          <a:xfrm>
            <a:off x="2595526" y="2789473"/>
            <a:ext cx="6938682" cy="769441"/>
          </a:xfrm>
          <a:prstGeom prst="rect">
            <a:avLst/>
          </a:prstGeom>
        </p:spPr>
        <p:txBody>
          <a:bodyPr wrap="square">
            <a:spAutoFit/>
          </a:bodyPr>
          <a:lstStyle/>
          <a:p>
            <a:pPr algn="ctr"/>
            <a:r>
              <a:rPr lang="en-US" sz="2200" b="1" dirty="0">
                <a:solidFill>
                  <a:srgbClr val="0070C0"/>
                </a:solidFill>
              </a:rPr>
              <a:t>Why might it sometimes require patience and faith to heed the words of a prophet?</a:t>
            </a:r>
          </a:p>
        </p:txBody>
      </p:sp>
      <p:sp>
        <p:nvSpPr>
          <p:cNvPr id="8" name="Rectangle 7">
            <a:extLst>
              <a:ext uri="{FF2B5EF4-FFF2-40B4-BE49-F238E27FC236}">
                <a16:creationId xmlns:a16="http://schemas.microsoft.com/office/drawing/2014/main" id="{1331E87B-C68A-4CF8-A552-8A7512C98545}"/>
              </a:ext>
            </a:extLst>
          </p:cNvPr>
          <p:cNvSpPr/>
          <p:nvPr/>
        </p:nvSpPr>
        <p:spPr>
          <a:xfrm>
            <a:off x="1855938" y="4267670"/>
            <a:ext cx="8417859" cy="1107996"/>
          </a:xfrm>
          <a:prstGeom prst="rect">
            <a:avLst/>
          </a:prstGeom>
        </p:spPr>
        <p:txBody>
          <a:bodyPr wrap="square">
            <a:spAutoFit/>
          </a:bodyPr>
          <a:lstStyle/>
          <a:p>
            <a:pPr algn="ctr"/>
            <a:r>
              <a:rPr lang="en-US" sz="2200" b="1" dirty="0">
                <a:solidFill>
                  <a:srgbClr val="0070C0"/>
                </a:solidFill>
              </a:rPr>
              <a:t>How does knowing that the prophet receives counsel and commandments from the Lord help you to receive his words “in all patience and faith”?</a:t>
            </a:r>
          </a:p>
        </p:txBody>
      </p:sp>
    </p:spTree>
    <p:extLst>
      <p:ext uri="{BB962C8B-B14F-4D97-AF65-F5344CB8AC3E}">
        <p14:creationId xmlns:p14="http://schemas.microsoft.com/office/powerpoint/2010/main" val="845223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2" name="Rectangle 1">
            <a:extLst>
              <a:ext uri="{FF2B5EF4-FFF2-40B4-BE49-F238E27FC236}">
                <a16:creationId xmlns:a16="http://schemas.microsoft.com/office/drawing/2014/main" id="{DFA49D9C-2F8E-47DA-B404-3FE7138ECC85}"/>
              </a:ext>
            </a:extLst>
          </p:cNvPr>
          <p:cNvSpPr/>
          <p:nvPr/>
        </p:nvSpPr>
        <p:spPr>
          <a:xfrm>
            <a:off x="2263588" y="1788937"/>
            <a:ext cx="7664824" cy="923330"/>
          </a:xfrm>
          <a:prstGeom prst="rect">
            <a:avLst/>
          </a:prstGeom>
        </p:spPr>
        <p:txBody>
          <a:bodyPr wrap="square">
            <a:spAutoFit/>
          </a:bodyPr>
          <a:lstStyle/>
          <a:p>
            <a:pPr algn="just"/>
            <a:r>
              <a:rPr lang="en-US" dirty="0">
                <a:solidFill>
                  <a:schemeClr val="bg1"/>
                </a:solidFill>
                <a:latin typeface="Palatino"/>
              </a:rPr>
              <a:t>For by doing these things the gates of hell shall not prevail against you; yea, and the Lord God will disperse the powers of darkness from before you, and cause the heavens to shake for your good, and his name’s glory.</a:t>
            </a:r>
            <a:endParaRPr lang="en-US" dirty="0">
              <a:solidFill>
                <a:schemeClr val="bg1"/>
              </a:solidFill>
            </a:endParaRPr>
          </a:p>
        </p:txBody>
      </p:sp>
      <p:sp>
        <p:nvSpPr>
          <p:cNvPr id="10" name="Rectangle 9">
            <a:extLst>
              <a:ext uri="{FF2B5EF4-FFF2-40B4-BE49-F238E27FC236}">
                <a16:creationId xmlns:a16="http://schemas.microsoft.com/office/drawing/2014/main" id="{53F5B91F-56BE-45C2-9AF6-AC4D81E81748}"/>
              </a:ext>
            </a:extLst>
          </p:cNvPr>
          <p:cNvSpPr/>
          <p:nvPr/>
        </p:nvSpPr>
        <p:spPr>
          <a:xfrm>
            <a:off x="4169030" y="1388827"/>
            <a:ext cx="3853940" cy="400110"/>
          </a:xfrm>
          <a:prstGeom prst="rect">
            <a:avLst/>
          </a:prstGeom>
        </p:spPr>
        <p:txBody>
          <a:bodyPr wrap="none">
            <a:spAutoFit/>
          </a:bodyPr>
          <a:lstStyle/>
          <a:p>
            <a:r>
              <a:rPr lang="en-US" sz="2000" b="1" dirty="0">
                <a:solidFill>
                  <a:schemeClr val="bg1"/>
                </a:solidFill>
              </a:rPr>
              <a:t>Doctrine and Covenants 21:6.</a:t>
            </a:r>
          </a:p>
        </p:txBody>
      </p:sp>
      <p:sp>
        <p:nvSpPr>
          <p:cNvPr id="3" name="Rectangle 2">
            <a:extLst>
              <a:ext uri="{FF2B5EF4-FFF2-40B4-BE49-F238E27FC236}">
                <a16:creationId xmlns:a16="http://schemas.microsoft.com/office/drawing/2014/main" id="{A68BB81F-7052-4C1F-9220-14653560F655}"/>
              </a:ext>
            </a:extLst>
          </p:cNvPr>
          <p:cNvSpPr/>
          <p:nvPr/>
        </p:nvSpPr>
        <p:spPr>
          <a:xfrm>
            <a:off x="2136961" y="3112377"/>
            <a:ext cx="7918077" cy="646331"/>
          </a:xfrm>
          <a:prstGeom prst="rect">
            <a:avLst/>
          </a:prstGeom>
        </p:spPr>
        <p:txBody>
          <a:bodyPr wrap="square">
            <a:spAutoFit/>
          </a:bodyPr>
          <a:lstStyle/>
          <a:p>
            <a:pPr algn="ctr"/>
            <a:r>
              <a:rPr lang="en-US" b="1" dirty="0">
                <a:solidFill>
                  <a:srgbClr val="0070C0"/>
                </a:solidFill>
              </a:rPr>
              <a:t>How would you summarize the promises given to those who heed the words of the prophet?</a:t>
            </a:r>
          </a:p>
        </p:txBody>
      </p:sp>
      <p:sp>
        <p:nvSpPr>
          <p:cNvPr id="4" name="Rectangle 3">
            <a:extLst>
              <a:ext uri="{FF2B5EF4-FFF2-40B4-BE49-F238E27FC236}">
                <a16:creationId xmlns:a16="http://schemas.microsoft.com/office/drawing/2014/main" id="{DFA109B9-6B31-4F9A-AB9B-857451CC1A3B}"/>
              </a:ext>
            </a:extLst>
          </p:cNvPr>
          <p:cNvSpPr/>
          <p:nvPr/>
        </p:nvSpPr>
        <p:spPr>
          <a:xfrm>
            <a:off x="3047999" y="3758708"/>
            <a:ext cx="6096000" cy="707886"/>
          </a:xfrm>
          <a:prstGeom prst="rect">
            <a:avLst/>
          </a:prstGeom>
        </p:spPr>
        <p:txBody>
          <a:bodyPr>
            <a:spAutoFit/>
          </a:bodyPr>
          <a:lstStyle/>
          <a:p>
            <a:pPr algn="ctr"/>
            <a:r>
              <a:rPr lang="en-US" sz="2000" b="1" dirty="0">
                <a:solidFill>
                  <a:schemeClr val="bg1"/>
                </a:solidFill>
              </a:rPr>
              <a:t>“If we heed the words of the prophet, we will be protected against the adversary”</a:t>
            </a:r>
          </a:p>
        </p:txBody>
      </p:sp>
      <p:sp>
        <p:nvSpPr>
          <p:cNvPr id="5" name="Rectangle 4">
            <a:extLst>
              <a:ext uri="{FF2B5EF4-FFF2-40B4-BE49-F238E27FC236}">
                <a16:creationId xmlns:a16="http://schemas.microsoft.com/office/drawing/2014/main" id="{8C900474-7242-459C-A04C-316B07DAE593}"/>
              </a:ext>
            </a:extLst>
          </p:cNvPr>
          <p:cNvSpPr/>
          <p:nvPr/>
        </p:nvSpPr>
        <p:spPr>
          <a:xfrm>
            <a:off x="1084727" y="5175540"/>
            <a:ext cx="10022543" cy="400110"/>
          </a:xfrm>
          <a:prstGeom prst="rect">
            <a:avLst/>
          </a:prstGeom>
        </p:spPr>
        <p:txBody>
          <a:bodyPr wrap="square">
            <a:spAutoFit/>
          </a:bodyPr>
          <a:lstStyle/>
          <a:p>
            <a:r>
              <a:rPr lang="en-US" sz="2000" b="1" dirty="0">
                <a:solidFill>
                  <a:srgbClr val="0070C0"/>
                </a:solidFill>
              </a:rPr>
              <a:t>How does heeding the words of the prophet “disperse the powers of darkness”? </a:t>
            </a:r>
          </a:p>
        </p:txBody>
      </p:sp>
    </p:spTree>
    <p:extLst>
      <p:ext uri="{BB962C8B-B14F-4D97-AF65-F5344CB8AC3E}">
        <p14:creationId xmlns:p14="http://schemas.microsoft.com/office/powerpoint/2010/main" val="401949713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2" name="Rectangle 1">
            <a:extLst>
              <a:ext uri="{FF2B5EF4-FFF2-40B4-BE49-F238E27FC236}">
                <a16:creationId xmlns:a16="http://schemas.microsoft.com/office/drawing/2014/main" id="{7288C5E9-3326-41F7-9770-2D3C0F0AEE28}"/>
              </a:ext>
            </a:extLst>
          </p:cNvPr>
          <p:cNvSpPr/>
          <p:nvPr/>
        </p:nvSpPr>
        <p:spPr>
          <a:xfrm>
            <a:off x="1237375" y="864080"/>
            <a:ext cx="9036422" cy="416858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“A date is a planned activity that allows a young man and a young woman to get to know each other better. In cultures where dating is acceptable, it can help you learn and practice social skills, develop friendships, have wholesome fun, and eventually find an eternal companion. </a:t>
            </a:r>
          </a:p>
          <a:p>
            <a:pPr algn="ctr"/>
            <a:r>
              <a:rPr lang="en-US" dirty="0">
                <a:solidFill>
                  <a:schemeClr val="bg1"/>
                </a:solidFill>
              </a:rPr>
              <a:t>“You should not date until you are at least 16 years old. When you begin dating, go with one or more additional couples. Avoid going on frequent dates with the same person. Developing serious relationships too early in life can limit the number of other people you meet and can perhaps lead to immorality. Invite your parents to become acquainted with those you date. </a:t>
            </a:r>
          </a:p>
          <a:p>
            <a:pPr algn="ctr"/>
            <a:r>
              <a:rPr lang="en-US" dirty="0">
                <a:solidFill>
                  <a:schemeClr val="bg1"/>
                </a:solidFill>
              </a:rPr>
              <a:t>“Choose to date only those who have high moral standards and in whose company you can maintain your standards. Remember that a young man and a young woman on a date are responsible to protect each other’s honor and virtue” (For the Strength of Youth[booklet, 2011],4; see alsoLDS.org).</a:t>
            </a:r>
          </a:p>
        </p:txBody>
      </p:sp>
      <p:sp>
        <p:nvSpPr>
          <p:cNvPr id="4" name="Rectangle 3">
            <a:extLst>
              <a:ext uri="{FF2B5EF4-FFF2-40B4-BE49-F238E27FC236}">
                <a16:creationId xmlns:a16="http://schemas.microsoft.com/office/drawing/2014/main" id="{B1AE3974-D3CD-4AD6-A6EF-F6C578511161}"/>
              </a:ext>
            </a:extLst>
          </p:cNvPr>
          <p:cNvSpPr/>
          <p:nvPr/>
        </p:nvSpPr>
        <p:spPr>
          <a:xfrm>
            <a:off x="1798911" y="5363248"/>
            <a:ext cx="7913349" cy="707886"/>
          </a:xfrm>
          <a:prstGeom prst="rect">
            <a:avLst/>
          </a:prstGeom>
        </p:spPr>
        <p:txBody>
          <a:bodyPr wrap="square">
            <a:spAutoFit/>
          </a:bodyPr>
          <a:lstStyle/>
          <a:p>
            <a:pPr algn="ctr"/>
            <a:r>
              <a:rPr lang="en-US" sz="2000" b="1" dirty="0">
                <a:solidFill>
                  <a:srgbClr val="0070C0"/>
                </a:solidFill>
              </a:rPr>
              <a:t>When have you or someone you know been blessed for heeding the words and commandments of the living prophet?</a:t>
            </a:r>
          </a:p>
        </p:txBody>
      </p:sp>
    </p:spTree>
    <p:extLst>
      <p:ext uri="{BB962C8B-B14F-4D97-AF65-F5344CB8AC3E}">
        <p14:creationId xmlns:p14="http://schemas.microsoft.com/office/powerpoint/2010/main" val="49367830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4" name="Rectangle 3">
            <a:extLst>
              <a:ext uri="{FF2B5EF4-FFF2-40B4-BE49-F238E27FC236}">
                <a16:creationId xmlns:a16="http://schemas.microsoft.com/office/drawing/2014/main" id="{FDE9425A-51AC-4285-84E4-804312376505}"/>
              </a:ext>
            </a:extLst>
          </p:cNvPr>
          <p:cNvSpPr/>
          <p:nvPr/>
        </p:nvSpPr>
        <p:spPr>
          <a:xfrm>
            <a:off x="4068842" y="890974"/>
            <a:ext cx="4054315" cy="400110"/>
          </a:xfrm>
          <a:prstGeom prst="rect">
            <a:avLst/>
          </a:prstGeom>
        </p:spPr>
        <p:txBody>
          <a:bodyPr wrap="none">
            <a:spAutoFit/>
          </a:bodyPr>
          <a:lstStyle/>
          <a:p>
            <a:r>
              <a:rPr lang="en-US" sz="2000" b="1" dirty="0">
                <a:solidFill>
                  <a:schemeClr val="bg1"/>
                </a:solidFill>
              </a:rPr>
              <a:t>Doctrine and Covenants 21:7–9</a:t>
            </a:r>
          </a:p>
        </p:txBody>
      </p:sp>
      <p:sp>
        <p:nvSpPr>
          <p:cNvPr id="5" name="Rectangle 4">
            <a:extLst>
              <a:ext uri="{FF2B5EF4-FFF2-40B4-BE49-F238E27FC236}">
                <a16:creationId xmlns:a16="http://schemas.microsoft.com/office/drawing/2014/main" id="{FCB66F7F-19E9-46D1-BCE7-E4F580276D7A}"/>
              </a:ext>
            </a:extLst>
          </p:cNvPr>
          <p:cNvSpPr/>
          <p:nvPr/>
        </p:nvSpPr>
        <p:spPr>
          <a:xfrm>
            <a:off x="2563905" y="1291084"/>
            <a:ext cx="7064188" cy="3416320"/>
          </a:xfrm>
          <a:prstGeom prst="rect">
            <a:avLst/>
          </a:prstGeom>
        </p:spPr>
        <p:txBody>
          <a:bodyPr wrap="square">
            <a:spAutoFit/>
          </a:bodyPr>
          <a:lstStyle/>
          <a:p>
            <a:pPr algn="just" fontAlgn="base"/>
            <a:r>
              <a:rPr lang="en-US" b="1" dirty="0">
                <a:solidFill>
                  <a:schemeClr val="bg1"/>
                </a:solidFill>
                <a:latin typeface="Palatino"/>
              </a:rPr>
              <a:t>7 </a:t>
            </a:r>
            <a:r>
              <a:rPr lang="en-US" dirty="0">
                <a:solidFill>
                  <a:schemeClr val="bg1"/>
                </a:solidFill>
                <a:latin typeface="Palatino"/>
              </a:rPr>
              <a:t>For thus saith the Lord God: Him have I inspired to move the cause of Zion in mighty power for good, and his diligence I know, and his prayers I have heard.</a:t>
            </a:r>
          </a:p>
          <a:p>
            <a:pPr algn="just" fontAlgn="base"/>
            <a:r>
              <a:rPr lang="en-US" b="1" dirty="0">
                <a:solidFill>
                  <a:schemeClr val="bg1"/>
                </a:solidFill>
                <a:latin typeface="Palatino"/>
              </a:rPr>
              <a:t>8 </a:t>
            </a:r>
            <a:r>
              <a:rPr lang="en-US" dirty="0">
                <a:solidFill>
                  <a:schemeClr val="bg1"/>
                </a:solidFill>
                <a:latin typeface="Palatino"/>
              </a:rPr>
              <a:t>Yea, his weeping for Zion I have seen, and I will cause that he shall mourn for her no longer; for his days of rejoicing are come unto the remission of his sins, and the manifestations of my blessings upon his works.</a:t>
            </a:r>
          </a:p>
          <a:p>
            <a:pPr algn="just" fontAlgn="base"/>
            <a:r>
              <a:rPr lang="en-US" b="1" dirty="0">
                <a:solidFill>
                  <a:schemeClr val="bg1"/>
                </a:solidFill>
                <a:latin typeface="Palatino"/>
              </a:rPr>
              <a:t>9 </a:t>
            </a:r>
            <a:r>
              <a:rPr lang="en-US" dirty="0">
                <a:solidFill>
                  <a:schemeClr val="bg1"/>
                </a:solidFill>
                <a:latin typeface="Palatino"/>
              </a:rPr>
              <a:t>For, behold, I will bless all those who labor in my vineyard with a mighty blessing, and they shall believe on his words, which are given him through me by the Comforter, which manifesteth that Jesus was crucified by sinful men for the sins of the world, yea, for the remission of sins unto the contrite heart.</a:t>
            </a:r>
            <a:endParaRPr lang="en-US" b="0" i="0" dirty="0">
              <a:solidFill>
                <a:schemeClr val="bg1"/>
              </a:solidFill>
              <a:effectLst/>
              <a:latin typeface="Palatino"/>
            </a:endParaRPr>
          </a:p>
        </p:txBody>
      </p:sp>
      <p:sp>
        <p:nvSpPr>
          <p:cNvPr id="6" name="Rectangle 5">
            <a:extLst>
              <a:ext uri="{FF2B5EF4-FFF2-40B4-BE49-F238E27FC236}">
                <a16:creationId xmlns:a16="http://schemas.microsoft.com/office/drawing/2014/main" id="{4C183EDF-01E6-4FB6-A99A-9DA56271018B}"/>
              </a:ext>
            </a:extLst>
          </p:cNvPr>
          <p:cNvSpPr/>
          <p:nvPr/>
        </p:nvSpPr>
        <p:spPr>
          <a:xfrm>
            <a:off x="2113710" y="4931558"/>
            <a:ext cx="7977456" cy="369332"/>
          </a:xfrm>
          <a:prstGeom prst="rect">
            <a:avLst/>
          </a:prstGeom>
        </p:spPr>
        <p:txBody>
          <a:bodyPr wrap="square">
            <a:spAutoFit/>
          </a:bodyPr>
          <a:lstStyle/>
          <a:p>
            <a:r>
              <a:rPr lang="en-US" b="1" dirty="0">
                <a:solidFill>
                  <a:srgbClr val="0070C0"/>
                </a:solidFill>
              </a:rPr>
              <a:t>What do we learn about the Prophet Joseph Smith from these verses?</a:t>
            </a:r>
          </a:p>
        </p:txBody>
      </p:sp>
      <p:sp>
        <p:nvSpPr>
          <p:cNvPr id="10" name="Rectangle 9">
            <a:extLst>
              <a:ext uri="{FF2B5EF4-FFF2-40B4-BE49-F238E27FC236}">
                <a16:creationId xmlns:a16="http://schemas.microsoft.com/office/drawing/2014/main" id="{97C1B726-AABD-4237-8CF2-A533C01F1AF9}"/>
              </a:ext>
            </a:extLst>
          </p:cNvPr>
          <p:cNvSpPr/>
          <p:nvPr/>
        </p:nvSpPr>
        <p:spPr>
          <a:xfrm>
            <a:off x="2059922" y="5474769"/>
            <a:ext cx="8072153" cy="646331"/>
          </a:xfrm>
          <a:prstGeom prst="rect">
            <a:avLst/>
          </a:prstGeom>
        </p:spPr>
        <p:txBody>
          <a:bodyPr wrap="square">
            <a:spAutoFit/>
          </a:bodyPr>
          <a:lstStyle/>
          <a:p>
            <a:pPr algn="ctr"/>
            <a:r>
              <a:rPr lang="en-US" b="1" dirty="0">
                <a:solidFill>
                  <a:srgbClr val="0070C0"/>
                </a:solidFill>
              </a:rPr>
              <a:t>How do you think these verses also apply to the current President of The Church of Jesus Christ of Latter-day Saints?</a:t>
            </a:r>
          </a:p>
        </p:txBody>
      </p:sp>
    </p:spTree>
    <p:extLst>
      <p:ext uri="{BB962C8B-B14F-4D97-AF65-F5344CB8AC3E}">
        <p14:creationId xmlns:p14="http://schemas.microsoft.com/office/powerpoint/2010/main" val="210314718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3" name="Rectangle 2">
            <a:extLst>
              <a:ext uri="{FF2B5EF4-FFF2-40B4-BE49-F238E27FC236}">
                <a16:creationId xmlns:a16="http://schemas.microsoft.com/office/drawing/2014/main" id="{C4770ADE-0DAF-4A90-A9F6-ADDCCD9606C9}"/>
              </a:ext>
            </a:extLst>
          </p:cNvPr>
          <p:cNvSpPr/>
          <p:nvPr/>
        </p:nvSpPr>
        <p:spPr>
          <a:xfrm>
            <a:off x="1518443" y="890974"/>
            <a:ext cx="3964547" cy="369332"/>
          </a:xfrm>
          <a:prstGeom prst="rect">
            <a:avLst/>
          </a:prstGeom>
        </p:spPr>
        <p:txBody>
          <a:bodyPr wrap="none">
            <a:spAutoFit/>
          </a:bodyPr>
          <a:lstStyle/>
          <a:p>
            <a:r>
              <a:rPr lang="en-US" b="1" dirty="0">
                <a:solidFill>
                  <a:schemeClr val="accent5">
                    <a:lumMod val="75000"/>
                  </a:schemeClr>
                </a:solidFill>
              </a:rPr>
              <a:t>Doctrine and Covenants 21:10–12</a:t>
            </a:r>
          </a:p>
        </p:txBody>
      </p:sp>
      <p:sp>
        <p:nvSpPr>
          <p:cNvPr id="4" name="Rectangle 3">
            <a:extLst>
              <a:ext uri="{FF2B5EF4-FFF2-40B4-BE49-F238E27FC236}">
                <a16:creationId xmlns:a16="http://schemas.microsoft.com/office/drawing/2014/main" id="{E175625D-E64B-4FDA-9BDC-62D22D296D26}"/>
              </a:ext>
            </a:extLst>
          </p:cNvPr>
          <p:cNvSpPr/>
          <p:nvPr/>
        </p:nvSpPr>
        <p:spPr>
          <a:xfrm>
            <a:off x="2747682" y="2767280"/>
            <a:ext cx="6696635" cy="1323439"/>
          </a:xfrm>
          <a:prstGeom prst="rect">
            <a:avLst/>
          </a:prstGeom>
        </p:spPr>
        <p:txBody>
          <a:bodyPr wrap="square">
            <a:spAutoFit/>
          </a:bodyPr>
          <a:lstStyle/>
          <a:p>
            <a:pPr algn="ctr"/>
            <a:r>
              <a:rPr lang="en-US" sz="4000" b="1" dirty="0">
                <a:solidFill>
                  <a:schemeClr val="accent5">
                    <a:lumMod val="75000"/>
                  </a:schemeClr>
                </a:solidFill>
                <a:latin typeface="Bahnschrift SemiLight SemiConde" panose="020B0502040204020203" pitchFamily="34" charset="0"/>
              </a:rPr>
              <a:t>“Oliver Cowdery is acknowledged as an elder and a preacher”</a:t>
            </a:r>
          </a:p>
        </p:txBody>
      </p:sp>
    </p:spTree>
    <p:extLst>
      <p:ext uri="{BB962C8B-B14F-4D97-AF65-F5344CB8AC3E}">
        <p14:creationId xmlns:p14="http://schemas.microsoft.com/office/powerpoint/2010/main" val="40042724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4" name="Rectangle 3">
            <a:extLst>
              <a:ext uri="{FF2B5EF4-FFF2-40B4-BE49-F238E27FC236}">
                <a16:creationId xmlns:a16="http://schemas.microsoft.com/office/drawing/2014/main" id="{D51180C0-ED21-4F0D-A09B-CF807C9000DB}"/>
              </a:ext>
            </a:extLst>
          </p:cNvPr>
          <p:cNvSpPr/>
          <p:nvPr/>
        </p:nvSpPr>
        <p:spPr>
          <a:xfrm>
            <a:off x="4081666" y="985228"/>
            <a:ext cx="4028667" cy="369332"/>
          </a:xfrm>
          <a:prstGeom prst="rect">
            <a:avLst/>
          </a:prstGeom>
        </p:spPr>
        <p:txBody>
          <a:bodyPr wrap="none">
            <a:spAutoFit/>
          </a:bodyPr>
          <a:lstStyle/>
          <a:p>
            <a:r>
              <a:rPr lang="en-US" b="1" dirty="0">
                <a:solidFill>
                  <a:schemeClr val="bg1"/>
                </a:solidFill>
              </a:rPr>
              <a:t>Doctrine and Covenants 21:10–12.</a:t>
            </a:r>
          </a:p>
        </p:txBody>
      </p:sp>
      <p:sp>
        <p:nvSpPr>
          <p:cNvPr id="5" name="Rectangle 4">
            <a:extLst>
              <a:ext uri="{FF2B5EF4-FFF2-40B4-BE49-F238E27FC236}">
                <a16:creationId xmlns:a16="http://schemas.microsoft.com/office/drawing/2014/main" id="{5A001E6F-5F66-48D9-9A2B-D825BF6E46AB}"/>
              </a:ext>
            </a:extLst>
          </p:cNvPr>
          <p:cNvSpPr/>
          <p:nvPr/>
        </p:nvSpPr>
        <p:spPr>
          <a:xfrm>
            <a:off x="2960592" y="1354560"/>
            <a:ext cx="6270813" cy="2308324"/>
          </a:xfrm>
          <a:prstGeom prst="rect">
            <a:avLst/>
          </a:prstGeom>
        </p:spPr>
        <p:txBody>
          <a:bodyPr wrap="square">
            <a:spAutoFit/>
          </a:bodyPr>
          <a:lstStyle/>
          <a:p>
            <a:pPr algn="just" fontAlgn="base"/>
            <a:r>
              <a:rPr lang="en-US" b="1" dirty="0">
                <a:solidFill>
                  <a:schemeClr val="bg1"/>
                </a:solidFill>
                <a:latin typeface="Palatino"/>
              </a:rPr>
              <a:t>10 </a:t>
            </a:r>
            <a:r>
              <a:rPr lang="en-US" dirty="0">
                <a:solidFill>
                  <a:schemeClr val="bg1"/>
                </a:solidFill>
                <a:latin typeface="Palatino"/>
              </a:rPr>
              <a:t>Wherefore it behooveth me that he should be ordained by you, Oliver Cowdery mine apostle;</a:t>
            </a:r>
          </a:p>
          <a:p>
            <a:pPr algn="just" fontAlgn="base"/>
            <a:r>
              <a:rPr lang="en-US" b="1" dirty="0">
                <a:solidFill>
                  <a:schemeClr val="bg1"/>
                </a:solidFill>
                <a:latin typeface="Palatino"/>
              </a:rPr>
              <a:t>11 </a:t>
            </a:r>
            <a:r>
              <a:rPr lang="en-US" dirty="0">
                <a:solidFill>
                  <a:schemeClr val="bg1"/>
                </a:solidFill>
                <a:latin typeface="Palatino"/>
              </a:rPr>
              <a:t>This being an ordinance unto you, that you are an elder under his hand, he being the first unto you, that you might be an elder unto this church of Christ, bearing my name—</a:t>
            </a:r>
          </a:p>
          <a:p>
            <a:pPr algn="just" fontAlgn="base"/>
            <a:r>
              <a:rPr lang="en-US" b="1" dirty="0">
                <a:solidFill>
                  <a:schemeClr val="bg1"/>
                </a:solidFill>
                <a:latin typeface="Palatino"/>
              </a:rPr>
              <a:t>12 </a:t>
            </a:r>
            <a:r>
              <a:rPr lang="en-US" dirty="0">
                <a:solidFill>
                  <a:schemeClr val="bg1"/>
                </a:solidFill>
                <a:latin typeface="Palatino"/>
              </a:rPr>
              <a:t>And the first preacher of this church unto the church, and before the world, yea, before the Gentiles; yea, and thus saith the Lord God, lo, lo! to the Jews also. Amen.</a:t>
            </a:r>
            <a:endParaRPr lang="en-US" b="0" i="0" dirty="0">
              <a:solidFill>
                <a:schemeClr val="bg1"/>
              </a:solidFill>
              <a:effectLst/>
              <a:latin typeface="Palatino"/>
            </a:endParaRPr>
          </a:p>
        </p:txBody>
      </p:sp>
      <p:sp>
        <p:nvSpPr>
          <p:cNvPr id="6" name="Rectangle 5">
            <a:extLst>
              <a:ext uri="{FF2B5EF4-FFF2-40B4-BE49-F238E27FC236}">
                <a16:creationId xmlns:a16="http://schemas.microsoft.com/office/drawing/2014/main" id="{571C3FCD-BB1E-4331-89F5-504CD3E1D367}"/>
              </a:ext>
            </a:extLst>
          </p:cNvPr>
          <p:cNvSpPr/>
          <p:nvPr/>
        </p:nvSpPr>
        <p:spPr>
          <a:xfrm>
            <a:off x="3765071" y="4064394"/>
            <a:ext cx="4690708" cy="369332"/>
          </a:xfrm>
          <a:prstGeom prst="rect">
            <a:avLst/>
          </a:prstGeom>
        </p:spPr>
        <p:txBody>
          <a:bodyPr wrap="none">
            <a:spAutoFit/>
          </a:bodyPr>
          <a:lstStyle/>
          <a:p>
            <a:r>
              <a:rPr lang="en-US" b="1" dirty="0">
                <a:solidFill>
                  <a:schemeClr val="accent5">
                    <a:lumMod val="75000"/>
                  </a:schemeClr>
                </a:solidFill>
              </a:rPr>
              <a:t> What was Oliver Cowdery asked to do?</a:t>
            </a:r>
          </a:p>
        </p:txBody>
      </p:sp>
      <p:sp>
        <p:nvSpPr>
          <p:cNvPr id="8" name="Rectangle 7">
            <a:extLst>
              <a:ext uri="{FF2B5EF4-FFF2-40B4-BE49-F238E27FC236}">
                <a16:creationId xmlns:a16="http://schemas.microsoft.com/office/drawing/2014/main" id="{93A16929-E7A7-4F46-82A2-D6D4E21F7E90}"/>
              </a:ext>
            </a:extLst>
          </p:cNvPr>
          <p:cNvSpPr/>
          <p:nvPr/>
        </p:nvSpPr>
        <p:spPr>
          <a:xfrm>
            <a:off x="4721262" y="4433726"/>
            <a:ext cx="3066865" cy="400110"/>
          </a:xfrm>
          <a:prstGeom prst="rect">
            <a:avLst/>
          </a:prstGeom>
        </p:spPr>
        <p:txBody>
          <a:bodyPr wrap="none">
            <a:spAutoFit/>
          </a:bodyPr>
          <a:lstStyle/>
          <a:p>
            <a:r>
              <a:rPr lang="en-US" sz="2000" b="1" dirty="0">
                <a:solidFill>
                  <a:schemeClr val="bg1"/>
                </a:solidFill>
              </a:rPr>
              <a:t>(Bear the Lord’s name.)</a:t>
            </a:r>
          </a:p>
        </p:txBody>
      </p:sp>
      <p:sp>
        <p:nvSpPr>
          <p:cNvPr id="9" name="Rectangle 8">
            <a:extLst>
              <a:ext uri="{FF2B5EF4-FFF2-40B4-BE49-F238E27FC236}">
                <a16:creationId xmlns:a16="http://schemas.microsoft.com/office/drawing/2014/main" id="{7A249BB6-0433-4020-8FAC-18C56FA94100}"/>
              </a:ext>
            </a:extLst>
          </p:cNvPr>
          <p:cNvSpPr/>
          <p:nvPr/>
        </p:nvSpPr>
        <p:spPr>
          <a:xfrm>
            <a:off x="3095817" y="4987724"/>
            <a:ext cx="6000361" cy="369332"/>
          </a:xfrm>
          <a:prstGeom prst="rect">
            <a:avLst/>
          </a:prstGeom>
        </p:spPr>
        <p:txBody>
          <a:bodyPr wrap="none">
            <a:spAutoFit/>
          </a:bodyPr>
          <a:lstStyle/>
          <a:p>
            <a:r>
              <a:rPr lang="en-US" b="1" dirty="0">
                <a:solidFill>
                  <a:schemeClr val="accent5">
                    <a:lumMod val="75000"/>
                  </a:schemeClr>
                </a:solidFill>
              </a:rPr>
              <a:t>What does it mean to you to bear the Lord’s name?</a:t>
            </a:r>
          </a:p>
        </p:txBody>
      </p:sp>
    </p:spTree>
    <p:extLst>
      <p:ext uri="{BB962C8B-B14F-4D97-AF65-F5344CB8AC3E}">
        <p14:creationId xmlns:p14="http://schemas.microsoft.com/office/powerpoint/2010/main" val="9886583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2" name="Rectangle 1">
            <a:extLst>
              <a:ext uri="{FF2B5EF4-FFF2-40B4-BE49-F238E27FC236}">
                <a16:creationId xmlns:a16="http://schemas.microsoft.com/office/drawing/2014/main" id="{D8C6CB37-E123-45AC-941D-0716C6B2DC6A}"/>
              </a:ext>
            </a:extLst>
          </p:cNvPr>
          <p:cNvSpPr/>
          <p:nvPr/>
        </p:nvSpPr>
        <p:spPr>
          <a:xfrm>
            <a:off x="3254517" y="2690336"/>
            <a:ext cx="5682966" cy="738664"/>
          </a:xfrm>
          <a:prstGeom prst="rect">
            <a:avLst/>
          </a:prstGeom>
        </p:spPr>
        <p:txBody>
          <a:bodyPr wrap="none">
            <a:spAutoFit/>
          </a:bodyPr>
          <a:lstStyle/>
          <a:p>
            <a:r>
              <a:rPr lang="en-US" sz="4200" b="1" dirty="0">
                <a:solidFill>
                  <a:schemeClr val="accent5">
                    <a:lumMod val="75000"/>
                  </a:schemeClr>
                </a:solidFill>
                <a:latin typeface="Bahnschrift SemiLight SemiConde" panose="020B0502040204020203" pitchFamily="34" charset="0"/>
              </a:rPr>
              <a:t>Doctrine and Covenants 21</a:t>
            </a:r>
          </a:p>
        </p:txBody>
      </p:sp>
    </p:spTree>
    <p:extLst>
      <p:ext uri="{BB962C8B-B14F-4D97-AF65-F5344CB8AC3E}">
        <p14:creationId xmlns:p14="http://schemas.microsoft.com/office/powerpoint/2010/main" val="209416750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2" name="Rectangle 1">
            <a:extLst>
              <a:ext uri="{FF2B5EF4-FFF2-40B4-BE49-F238E27FC236}">
                <a16:creationId xmlns:a16="http://schemas.microsoft.com/office/drawing/2014/main" id="{72820681-5333-45CF-A4EE-5164B36AB31A}"/>
              </a:ext>
            </a:extLst>
          </p:cNvPr>
          <p:cNvSpPr/>
          <p:nvPr/>
        </p:nvSpPr>
        <p:spPr>
          <a:xfrm>
            <a:off x="1310688" y="890974"/>
            <a:ext cx="3770584" cy="369332"/>
          </a:xfrm>
          <a:prstGeom prst="rect">
            <a:avLst/>
          </a:prstGeom>
        </p:spPr>
        <p:txBody>
          <a:bodyPr wrap="none">
            <a:spAutoFit/>
          </a:bodyPr>
          <a:lstStyle/>
          <a:p>
            <a:r>
              <a:rPr lang="en-US" b="1" dirty="0">
                <a:solidFill>
                  <a:schemeClr val="accent5">
                    <a:lumMod val="75000"/>
                  </a:schemeClr>
                </a:solidFill>
              </a:rPr>
              <a:t>Doctrine and Covenants 21:1-3.</a:t>
            </a:r>
            <a:r>
              <a:rPr lang="en-US" b="1" dirty="0">
                <a:solidFill>
                  <a:srgbClr val="00B0F0"/>
                </a:solidFill>
              </a:rPr>
              <a:t> </a:t>
            </a:r>
          </a:p>
        </p:txBody>
      </p:sp>
      <p:sp>
        <p:nvSpPr>
          <p:cNvPr id="4" name="Rectangle 3">
            <a:extLst>
              <a:ext uri="{FF2B5EF4-FFF2-40B4-BE49-F238E27FC236}">
                <a16:creationId xmlns:a16="http://schemas.microsoft.com/office/drawing/2014/main" id="{8B1584BF-04ED-49F9-AC0E-7090C5F3B42A}"/>
              </a:ext>
            </a:extLst>
          </p:cNvPr>
          <p:cNvSpPr/>
          <p:nvPr/>
        </p:nvSpPr>
        <p:spPr>
          <a:xfrm>
            <a:off x="2610678" y="2828835"/>
            <a:ext cx="6970643" cy="1200329"/>
          </a:xfrm>
          <a:prstGeom prst="rect">
            <a:avLst/>
          </a:prstGeom>
        </p:spPr>
        <p:txBody>
          <a:bodyPr wrap="square">
            <a:spAutoFit/>
          </a:bodyPr>
          <a:lstStyle/>
          <a:p>
            <a:pPr algn="ctr"/>
            <a:r>
              <a:rPr lang="en-US" sz="3600" dirty="0">
                <a:solidFill>
                  <a:schemeClr val="accent5">
                    <a:lumMod val="75000"/>
                  </a:schemeClr>
                </a:solidFill>
                <a:latin typeface="Bahnschrift SemiLight SemiConde" panose="020B0502040204020203" pitchFamily="34" charset="0"/>
              </a:rPr>
              <a:t>“Joseph Smith is designated as the prophet and seer of the Church”</a:t>
            </a:r>
          </a:p>
        </p:txBody>
      </p:sp>
    </p:spTree>
    <p:extLst>
      <p:ext uri="{BB962C8B-B14F-4D97-AF65-F5344CB8AC3E}">
        <p14:creationId xmlns:p14="http://schemas.microsoft.com/office/powerpoint/2010/main" val="2245227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3" name="Rectangle 2">
            <a:extLst>
              <a:ext uri="{FF2B5EF4-FFF2-40B4-BE49-F238E27FC236}">
                <a16:creationId xmlns:a16="http://schemas.microsoft.com/office/drawing/2014/main" id="{0BB712A8-8529-405D-8E65-89F58CD9C8C2}"/>
              </a:ext>
            </a:extLst>
          </p:cNvPr>
          <p:cNvSpPr/>
          <p:nvPr/>
        </p:nvSpPr>
        <p:spPr>
          <a:xfrm>
            <a:off x="2819400" y="1168569"/>
            <a:ext cx="6553200" cy="369332"/>
          </a:xfrm>
          <a:prstGeom prst="rect">
            <a:avLst/>
          </a:prstGeom>
        </p:spPr>
        <p:txBody>
          <a:bodyPr wrap="square">
            <a:spAutoFit/>
          </a:bodyPr>
          <a:lstStyle/>
          <a:p>
            <a:r>
              <a:rPr lang="en-US" b="1" dirty="0">
                <a:solidFill>
                  <a:schemeClr val="accent5">
                    <a:lumMod val="75000"/>
                  </a:schemeClr>
                </a:solidFill>
              </a:rPr>
              <a:t>What are some reasons you feel thankful for a prophet?</a:t>
            </a:r>
          </a:p>
        </p:txBody>
      </p:sp>
      <p:sp>
        <p:nvSpPr>
          <p:cNvPr id="4" name="Rectangle 3">
            <a:extLst>
              <a:ext uri="{FF2B5EF4-FFF2-40B4-BE49-F238E27FC236}">
                <a16:creationId xmlns:a16="http://schemas.microsoft.com/office/drawing/2014/main" id="{0FF8CFB9-ED4D-4F64-8C58-BC60C57605A7}"/>
              </a:ext>
            </a:extLst>
          </p:cNvPr>
          <p:cNvSpPr/>
          <p:nvPr/>
        </p:nvSpPr>
        <p:spPr>
          <a:xfrm>
            <a:off x="4363795" y="1858447"/>
            <a:ext cx="3464410" cy="369332"/>
          </a:xfrm>
          <a:prstGeom prst="rect">
            <a:avLst/>
          </a:prstGeom>
        </p:spPr>
        <p:txBody>
          <a:bodyPr wrap="none">
            <a:spAutoFit/>
          </a:bodyPr>
          <a:lstStyle/>
          <a:p>
            <a:r>
              <a:rPr lang="en-US" b="1" dirty="0">
                <a:solidFill>
                  <a:schemeClr val="bg1"/>
                </a:solidFill>
              </a:rPr>
              <a:t>Doctrine and Covenants 21:1</a:t>
            </a:r>
          </a:p>
        </p:txBody>
      </p:sp>
      <p:sp>
        <p:nvSpPr>
          <p:cNvPr id="6" name="Rectangle 5">
            <a:extLst>
              <a:ext uri="{FF2B5EF4-FFF2-40B4-BE49-F238E27FC236}">
                <a16:creationId xmlns:a16="http://schemas.microsoft.com/office/drawing/2014/main" id="{2D86BF5F-B69D-4FA1-AFB3-7237A107137D}"/>
              </a:ext>
            </a:extLst>
          </p:cNvPr>
          <p:cNvSpPr/>
          <p:nvPr/>
        </p:nvSpPr>
        <p:spPr>
          <a:xfrm>
            <a:off x="3048000" y="2390299"/>
            <a:ext cx="6096000" cy="1477328"/>
          </a:xfrm>
          <a:prstGeom prst="rect">
            <a:avLst/>
          </a:prstGeom>
        </p:spPr>
        <p:txBody>
          <a:bodyPr>
            <a:spAutoFit/>
          </a:bodyPr>
          <a:lstStyle/>
          <a:p>
            <a:pPr algn="just"/>
            <a:r>
              <a:rPr lang="en-US" dirty="0">
                <a:solidFill>
                  <a:schemeClr val="bg1"/>
                </a:solidFill>
                <a:latin typeface="Palatino"/>
              </a:rPr>
              <a:t>Behold, there shall be a record kept among you; and in it thou shalt be called a seer, a translator, a prophet, an apostle of Jesus Christ, an elder of the church through the will of God the Father, and the grace of your Lord Jesus Christ.</a:t>
            </a:r>
            <a:endParaRPr lang="en-US" dirty="0">
              <a:solidFill>
                <a:schemeClr val="bg1"/>
              </a:solidFill>
            </a:endParaRPr>
          </a:p>
        </p:txBody>
      </p:sp>
      <p:sp>
        <p:nvSpPr>
          <p:cNvPr id="8" name="Rectangle 7">
            <a:extLst>
              <a:ext uri="{FF2B5EF4-FFF2-40B4-BE49-F238E27FC236}">
                <a16:creationId xmlns:a16="http://schemas.microsoft.com/office/drawing/2014/main" id="{743FA045-A560-4AA5-B9C5-D0A92B3C0760}"/>
              </a:ext>
            </a:extLst>
          </p:cNvPr>
          <p:cNvSpPr/>
          <p:nvPr/>
        </p:nvSpPr>
        <p:spPr>
          <a:xfrm>
            <a:off x="2289018" y="4383165"/>
            <a:ext cx="7613963" cy="369332"/>
          </a:xfrm>
          <a:prstGeom prst="rect">
            <a:avLst/>
          </a:prstGeom>
        </p:spPr>
        <p:txBody>
          <a:bodyPr wrap="square">
            <a:spAutoFit/>
          </a:bodyPr>
          <a:lstStyle/>
          <a:p>
            <a:r>
              <a:rPr lang="en-US" b="1" dirty="0">
                <a:solidFill>
                  <a:srgbClr val="0070C0"/>
                </a:solidFill>
              </a:rPr>
              <a:t>What does it mean that the Lord called Joseph Smith to be a seer?</a:t>
            </a:r>
          </a:p>
        </p:txBody>
      </p:sp>
      <p:sp>
        <p:nvSpPr>
          <p:cNvPr id="9" name="Rectangle 8">
            <a:extLst>
              <a:ext uri="{FF2B5EF4-FFF2-40B4-BE49-F238E27FC236}">
                <a16:creationId xmlns:a16="http://schemas.microsoft.com/office/drawing/2014/main" id="{36881E6F-0A22-4C45-B924-FD4CFE3F619D}"/>
              </a:ext>
            </a:extLst>
          </p:cNvPr>
          <p:cNvSpPr/>
          <p:nvPr/>
        </p:nvSpPr>
        <p:spPr>
          <a:xfrm>
            <a:off x="2105023" y="5361710"/>
            <a:ext cx="7981952" cy="369332"/>
          </a:xfrm>
          <a:prstGeom prst="rect">
            <a:avLst/>
          </a:prstGeom>
        </p:spPr>
        <p:txBody>
          <a:bodyPr wrap="square">
            <a:spAutoFit/>
          </a:bodyPr>
          <a:lstStyle/>
          <a:p>
            <a:r>
              <a:rPr lang="en-US" b="1" dirty="0">
                <a:solidFill>
                  <a:srgbClr val="0070C0"/>
                </a:solidFill>
              </a:rPr>
              <a:t>What does it mean that the Lord called Joseph Smith to be a prophet?</a:t>
            </a:r>
          </a:p>
        </p:txBody>
      </p:sp>
    </p:spTree>
    <p:extLst>
      <p:ext uri="{BB962C8B-B14F-4D97-AF65-F5344CB8AC3E}">
        <p14:creationId xmlns:p14="http://schemas.microsoft.com/office/powerpoint/2010/main" val="1891992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687949-A17A-4BAB-8F5B-337C35988E9A}"/>
              </a:ext>
            </a:extLst>
          </p:cNvPr>
          <p:cNvSpPr/>
          <p:nvPr/>
        </p:nvSpPr>
        <p:spPr>
          <a:xfrm>
            <a:off x="2409825" y="1314450"/>
            <a:ext cx="7372350" cy="21145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pic>
        <p:nvPicPr>
          <p:cNvPr id="1026" name="Picture 2" descr="Resultado de imagen para John Andreas Widtsoe">
            <a:extLst>
              <a:ext uri="{FF2B5EF4-FFF2-40B4-BE49-F238E27FC236}">
                <a16:creationId xmlns:a16="http://schemas.microsoft.com/office/drawing/2014/main" id="{AA780600-AEE0-4BF4-9172-702E9E325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2" y="1414463"/>
            <a:ext cx="1333487" cy="1663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C54F06-E579-40C3-90BC-5971CF88247E}"/>
              </a:ext>
            </a:extLst>
          </p:cNvPr>
          <p:cNvSpPr txBox="1"/>
          <p:nvPr/>
        </p:nvSpPr>
        <p:spPr>
          <a:xfrm>
            <a:off x="3838559" y="1328735"/>
            <a:ext cx="5872163" cy="2031325"/>
          </a:xfrm>
          <a:prstGeom prst="rect">
            <a:avLst/>
          </a:prstGeom>
          <a:noFill/>
        </p:spPr>
        <p:txBody>
          <a:bodyPr wrap="square" rtlCol="0">
            <a:spAutoFit/>
          </a:bodyPr>
          <a:lstStyle/>
          <a:p>
            <a:pPr algn="just"/>
            <a:r>
              <a:rPr lang="en-US" sz="1400" dirty="0">
                <a:solidFill>
                  <a:schemeClr val="bg1"/>
                </a:solidFill>
              </a:rPr>
              <a:t>“</a:t>
            </a:r>
            <a:r>
              <a:rPr lang="en-US" sz="1400" b="1" dirty="0">
                <a:solidFill>
                  <a:schemeClr val="bg1"/>
                </a:solidFill>
              </a:rPr>
              <a:t>A seer </a:t>
            </a:r>
            <a:r>
              <a:rPr lang="en-US" sz="1400" dirty="0">
                <a:solidFill>
                  <a:schemeClr val="bg1"/>
                </a:solidFill>
              </a:rPr>
              <a:t>is one who sees with spiritual eyes. He perceives the meaning of that which seems obscure to [unclear to or hidden from] others; therefore he is an interpreter and clarifier of eternal truth. He foresees the future from the past and the present. This he does by the power of the Lord operating through him directly, or indirectly with the aid of divine instruments such as the Urim and Thummim. In short, he is one who sees, who walks in the Lord’s light with open eyes” (John A. Widtsoe, Evidences and Reconciliations, arr. G. Homer Durham, 3 vols. in 1 [1960],258).</a:t>
            </a:r>
          </a:p>
        </p:txBody>
      </p:sp>
      <p:sp>
        <p:nvSpPr>
          <p:cNvPr id="5" name="TextBox 4">
            <a:extLst>
              <a:ext uri="{FF2B5EF4-FFF2-40B4-BE49-F238E27FC236}">
                <a16:creationId xmlns:a16="http://schemas.microsoft.com/office/drawing/2014/main" id="{DC508C76-2C20-4911-9F25-147070D52C4B}"/>
              </a:ext>
            </a:extLst>
          </p:cNvPr>
          <p:cNvSpPr txBox="1"/>
          <p:nvPr/>
        </p:nvSpPr>
        <p:spPr>
          <a:xfrm>
            <a:off x="2424111" y="3078163"/>
            <a:ext cx="1557338" cy="246221"/>
          </a:xfrm>
          <a:prstGeom prst="rect">
            <a:avLst/>
          </a:prstGeom>
          <a:noFill/>
        </p:spPr>
        <p:txBody>
          <a:bodyPr wrap="square" rtlCol="0">
            <a:spAutoFit/>
          </a:bodyPr>
          <a:lstStyle/>
          <a:p>
            <a:r>
              <a:rPr lang="en-US" sz="1000" b="1" dirty="0">
                <a:solidFill>
                  <a:schemeClr val="bg1"/>
                </a:solidFill>
              </a:rPr>
              <a:t>Elder John A. Widtsoe</a:t>
            </a:r>
          </a:p>
        </p:txBody>
      </p:sp>
      <p:sp>
        <p:nvSpPr>
          <p:cNvPr id="9" name="Rectangle 8">
            <a:extLst>
              <a:ext uri="{FF2B5EF4-FFF2-40B4-BE49-F238E27FC236}">
                <a16:creationId xmlns:a16="http://schemas.microsoft.com/office/drawing/2014/main" id="{A8D121AE-2B64-4498-88DA-59C6CA7F5D9B}"/>
              </a:ext>
            </a:extLst>
          </p:cNvPr>
          <p:cNvSpPr/>
          <p:nvPr/>
        </p:nvSpPr>
        <p:spPr>
          <a:xfrm>
            <a:off x="2409825" y="3784603"/>
            <a:ext cx="7372350" cy="19389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FB0B588C-BC07-4B3F-9422-BBEF9C2942E9}"/>
              </a:ext>
            </a:extLst>
          </p:cNvPr>
          <p:cNvSpPr txBox="1"/>
          <p:nvPr/>
        </p:nvSpPr>
        <p:spPr>
          <a:xfrm>
            <a:off x="2424111" y="3770314"/>
            <a:ext cx="7286611" cy="1938992"/>
          </a:xfrm>
          <a:prstGeom prst="rect">
            <a:avLst/>
          </a:prstGeom>
          <a:noFill/>
        </p:spPr>
        <p:txBody>
          <a:bodyPr wrap="square" rtlCol="0">
            <a:spAutoFit/>
          </a:bodyPr>
          <a:lstStyle/>
          <a:p>
            <a:pPr algn="just"/>
            <a:r>
              <a:rPr lang="en-US" sz="1500" b="1" dirty="0">
                <a:solidFill>
                  <a:schemeClr val="bg1"/>
                </a:solidFill>
              </a:rPr>
              <a:t>A </a:t>
            </a:r>
            <a:r>
              <a:rPr lang="en-US" sz="1500" b="1" i="1" dirty="0">
                <a:solidFill>
                  <a:schemeClr val="bg1"/>
                </a:solidFill>
              </a:rPr>
              <a:t>prophet</a:t>
            </a:r>
            <a:r>
              <a:rPr lang="en-US" sz="1500" dirty="0">
                <a:solidFill>
                  <a:schemeClr val="bg1"/>
                </a:solidFill>
              </a:rPr>
              <a:t> is “a person who has been called by and speaks for God. As a messenger of God, a prophet receives commandments, prophecies, and revelations from God. His responsibility is to make known God’s will and true character to mankind and to show the meaning of his dealings with them. A prophet denounces sin and foretells its consequences. He is a preacher of righteousness. On occasion, prophets may be inspired to foretell the future for the benefit of mankind. His primary responsibility, however, is to bear witness of Christ” (Guide to the Scriptures, “Prophet,” scriptures.lds.org).</a:t>
            </a:r>
          </a:p>
        </p:txBody>
      </p:sp>
    </p:spTree>
    <p:extLst>
      <p:ext uri="{BB962C8B-B14F-4D97-AF65-F5344CB8AC3E}">
        <p14:creationId xmlns:p14="http://schemas.microsoft.com/office/powerpoint/2010/main" val="21313579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2" name="Rectangle 1">
            <a:extLst>
              <a:ext uri="{FF2B5EF4-FFF2-40B4-BE49-F238E27FC236}">
                <a16:creationId xmlns:a16="http://schemas.microsoft.com/office/drawing/2014/main" id="{0EF6B780-3E65-4513-BF45-A9138E346EE5}"/>
              </a:ext>
            </a:extLst>
          </p:cNvPr>
          <p:cNvSpPr/>
          <p:nvPr/>
        </p:nvSpPr>
        <p:spPr>
          <a:xfrm>
            <a:off x="2203076" y="1198201"/>
            <a:ext cx="7785847" cy="1200329"/>
          </a:xfrm>
          <a:prstGeom prst="rect">
            <a:avLst/>
          </a:prstGeom>
        </p:spPr>
        <p:txBody>
          <a:bodyPr wrap="square">
            <a:spAutoFit/>
          </a:bodyPr>
          <a:lstStyle/>
          <a:p>
            <a:pPr algn="just"/>
            <a:r>
              <a:rPr lang="en-US" b="1" dirty="0">
                <a:solidFill>
                  <a:schemeClr val="bg1"/>
                </a:solidFill>
              </a:rPr>
              <a:t>Translator: </a:t>
            </a:r>
            <a:r>
              <a:rPr lang="en-US" dirty="0">
                <a:solidFill>
                  <a:schemeClr val="bg1"/>
                </a:solidFill>
              </a:rPr>
              <a:t>someone who (1)converts written or spoken words to another language or (2)gives clearer meaning to an existing translation by improving or correcting it or by restoring lost material (see Guide to the Scriptures, “Translate,” scriptures.lds.org). </a:t>
            </a:r>
          </a:p>
        </p:txBody>
      </p:sp>
      <p:sp>
        <p:nvSpPr>
          <p:cNvPr id="5" name="Rectangle 4">
            <a:extLst>
              <a:ext uri="{FF2B5EF4-FFF2-40B4-BE49-F238E27FC236}">
                <a16:creationId xmlns:a16="http://schemas.microsoft.com/office/drawing/2014/main" id="{861E95FD-F9B1-47B6-ABD4-40AFFD84D924}"/>
              </a:ext>
            </a:extLst>
          </p:cNvPr>
          <p:cNvSpPr/>
          <p:nvPr/>
        </p:nvSpPr>
        <p:spPr>
          <a:xfrm>
            <a:off x="2203077" y="2860194"/>
            <a:ext cx="7785846" cy="646331"/>
          </a:xfrm>
          <a:prstGeom prst="rect">
            <a:avLst/>
          </a:prstGeom>
        </p:spPr>
        <p:txBody>
          <a:bodyPr wrap="square">
            <a:spAutoFit/>
          </a:bodyPr>
          <a:lstStyle/>
          <a:p>
            <a:r>
              <a:rPr lang="en-US" b="1" dirty="0">
                <a:solidFill>
                  <a:schemeClr val="bg1"/>
                </a:solidFill>
              </a:rPr>
              <a:t>Apostle: </a:t>
            </a:r>
            <a:r>
              <a:rPr lang="en-US" dirty="0">
                <a:solidFill>
                  <a:schemeClr val="bg1"/>
                </a:solidFill>
              </a:rPr>
              <a:t>a special witness of Jesus Christ to the world (see Bible Dictionary, “Apostle”).</a:t>
            </a:r>
          </a:p>
        </p:txBody>
      </p:sp>
      <p:sp>
        <p:nvSpPr>
          <p:cNvPr id="6" name="Rectangle 5">
            <a:extLst>
              <a:ext uri="{FF2B5EF4-FFF2-40B4-BE49-F238E27FC236}">
                <a16:creationId xmlns:a16="http://schemas.microsoft.com/office/drawing/2014/main" id="{880C95C2-38B4-429A-ABDD-1045482470EF}"/>
              </a:ext>
            </a:extLst>
          </p:cNvPr>
          <p:cNvSpPr/>
          <p:nvPr/>
        </p:nvSpPr>
        <p:spPr>
          <a:xfrm>
            <a:off x="2203078" y="3997806"/>
            <a:ext cx="7785845" cy="923330"/>
          </a:xfrm>
          <a:prstGeom prst="rect">
            <a:avLst/>
          </a:prstGeom>
        </p:spPr>
        <p:txBody>
          <a:bodyPr wrap="square">
            <a:spAutoFit/>
          </a:bodyPr>
          <a:lstStyle/>
          <a:p>
            <a:r>
              <a:rPr lang="en-US" b="1" dirty="0">
                <a:solidFill>
                  <a:schemeClr val="bg1"/>
                </a:solidFill>
              </a:rPr>
              <a:t>Elder: </a:t>
            </a:r>
            <a:r>
              <a:rPr lang="en-US" dirty="0">
                <a:solidFill>
                  <a:schemeClr val="bg1"/>
                </a:solidFill>
              </a:rPr>
              <a:t>“the proper title given to all holders of the Melchizedek Priesthood” and to someone who has been called to be a full-time minister for Jesus Christ (see Bible Dictionary, “Elders”).</a:t>
            </a:r>
          </a:p>
        </p:txBody>
      </p:sp>
      <p:sp>
        <p:nvSpPr>
          <p:cNvPr id="8" name="Rectangle 7">
            <a:extLst>
              <a:ext uri="{FF2B5EF4-FFF2-40B4-BE49-F238E27FC236}">
                <a16:creationId xmlns:a16="http://schemas.microsoft.com/office/drawing/2014/main" id="{C15FE4A9-0314-4B69-9297-4CEB0877481E}"/>
              </a:ext>
            </a:extLst>
          </p:cNvPr>
          <p:cNvSpPr/>
          <p:nvPr/>
        </p:nvSpPr>
        <p:spPr>
          <a:xfrm>
            <a:off x="1966631" y="5412417"/>
            <a:ext cx="8258736" cy="707886"/>
          </a:xfrm>
          <a:prstGeom prst="rect">
            <a:avLst/>
          </a:prstGeom>
        </p:spPr>
        <p:txBody>
          <a:bodyPr wrap="square">
            <a:spAutoFit/>
          </a:bodyPr>
          <a:lstStyle/>
          <a:p>
            <a:pPr algn="ctr"/>
            <a:r>
              <a:rPr lang="en-US" sz="2000" b="1" dirty="0">
                <a:solidFill>
                  <a:srgbClr val="00B0F0"/>
                </a:solidFill>
              </a:rPr>
              <a:t>How do the titles given to Joseph Smith help you to understand his important role in the Restoration?</a:t>
            </a:r>
          </a:p>
        </p:txBody>
      </p:sp>
    </p:spTree>
    <p:extLst>
      <p:ext uri="{BB962C8B-B14F-4D97-AF65-F5344CB8AC3E}">
        <p14:creationId xmlns:p14="http://schemas.microsoft.com/office/powerpoint/2010/main" val="4065210576"/>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outVertical)">
                                      <p:cBhvr>
                                        <p:cTn id="17" dur="12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250" fill="hold"/>
                                        <p:tgtEl>
                                          <p:spTgt spid="8"/>
                                        </p:tgtEl>
                                        <p:attrNameLst>
                                          <p:attrName>ppt_w</p:attrName>
                                        </p:attrNameLst>
                                      </p:cBhvr>
                                      <p:tavLst>
                                        <p:tav tm="0">
                                          <p:val>
                                            <p:fltVal val="0"/>
                                          </p:val>
                                        </p:tav>
                                        <p:tav tm="100000">
                                          <p:val>
                                            <p:strVal val="#ppt_w"/>
                                          </p:val>
                                        </p:tav>
                                      </p:tavLst>
                                    </p:anim>
                                    <p:anim calcmode="lin" valueType="num">
                                      <p:cBhvr>
                                        <p:cTn id="23" dur="1250" fill="hold"/>
                                        <p:tgtEl>
                                          <p:spTgt spid="8"/>
                                        </p:tgtEl>
                                        <p:attrNameLst>
                                          <p:attrName>ppt_h</p:attrName>
                                        </p:attrNameLst>
                                      </p:cBhvr>
                                      <p:tavLst>
                                        <p:tav tm="0">
                                          <p:val>
                                            <p:fltVal val="0"/>
                                          </p:val>
                                        </p:tav>
                                        <p:tav tm="100000">
                                          <p:val>
                                            <p:strVal val="#ppt_h"/>
                                          </p:val>
                                        </p:tav>
                                      </p:tavLst>
                                    </p:anim>
                                    <p:animEffect transition="in" filter="fade">
                                      <p:cBhvr>
                                        <p:cTn id="2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3" name="Rectangle 2">
            <a:extLst>
              <a:ext uri="{FF2B5EF4-FFF2-40B4-BE49-F238E27FC236}">
                <a16:creationId xmlns:a16="http://schemas.microsoft.com/office/drawing/2014/main" id="{D13B7354-DDCE-4083-A899-6F4415F8C9E7}"/>
              </a:ext>
            </a:extLst>
          </p:cNvPr>
          <p:cNvSpPr/>
          <p:nvPr/>
        </p:nvSpPr>
        <p:spPr>
          <a:xfrm>
            <a:off x="3048000" y="1457778"/>
            <a:ext cx="6096000" cy="2031325"/>
          </a:xfrm>
          <a:prstGeom prst="rect">
            <a:avLst/>
          </a:prstGeom>
        </p:spPr>
        <p:txBody>
          <a:bodyPr>
            <a:spAutoFit/>
          </a:bodyPr>
          <a:lstStyle/>
          <a:p>
            <a:pPr algn="just" fontAlgn="base"/>
            <a:r>
              <a:rPr lang="en-US" b="1" dirty="0">
                <a:solidFill>
                  <a:schemeClr val="bg1"/>
                </a:solidFill>
                <a:latin typeface="Palatino"/>
              </a:rPr>
              <a:t>1 </a:t>
            </a:r>
            <a:r>
              <a:rPr lang="en-US" dirty="0">
                <a:solidFill>
                  <a:schemeClr val="bg1"/>
                </a:solidFill>
                <a:latin typeface="Palatino"/>
              </a:rPr>
              <a:t>Behold, there shall be a record kept among you; and in it thou shalt be called a seer, a translator, a prophet, an apostle of Jesus Christ, an elder of the church through the will of God the Father, and the grace of your Lord Jesus Christ,</a:t>
            </a:r>
          </a:p>
          <a:p>
            <a:pPr algn="just" fontAlgn="base"/>
            <a:r>
              <a:rPr lang="en-US" b="1" dirty="0">
                <a:solidFill>
                  <a:schemeClr val="bg1"/>
                </a:solidFill>
                <a:latin typeface="Palatino"/>
              </a:rPr>
              <a:t>2 </a:t>
            </a:r>
            <a:r>
              <a:rPr lang="en-US" dirty="0">
                <a:solidFill>
                  <a:schemeClr val="bg1"/>
                </a:solidFill>
                <a:latin typeface="Palatino"/>
              </a:rPr>
              <a:t>Being inspired of the Holy Ghost to lay the foundation thereof, and to build it up unto the most holy faith.</a:t>
            </a:r>
            <a:endParaRPr lang="en-US" b="0" i="0" dirty="0">
              <a:solidFill>
                <a:schemeClr val="bg1"/>
              </a:solidFill>
              <a:effectLst/>
              <a:latin typeface="Palatino"/>
            </a:endParaRPr>
          </a:p>
        </p:txBody>
      </p:sp>
      <p:sp>
        <p:nvSpPr>
          <p:cNvPr id="8" name="Rectangle 7">
            <a:extLst>
              <a:ext uri="{FF2B5EF4-FFF2-40B4-BE49-F238E27FC236}">
                <a16:creationId xmlns:a16="http://schemas.microsoft.com/office/drawing/2014/main" id="{9D4AEEC8-C399-4B3C-97AB-3A59B807EE19}"/>
              </a:ext>
            </a:extLst>
          </p:cNvPr>
          <p:cNvSpPr/>
          <p:nvPr/>
        </p:nvSpPr>
        <p:spPr>
          <a:xfrm>
            <a:off x="4210708" y="998550"/>
            <a:ext cx="3770584" cy="369332"/>
          </a:xfrm>
          <a:prstGeom prst="rect">
            <a:avLst/>
          </a:prstGeom>
        </p:spPr>
        <p:txBody>
          <a:bodyPr wrap="none">
            <a:spAutoFit/>
          </a:bodyPr>
          <a:lstStyle/>
          <a:p>
            <a:r>
              <a:rPr lang="en-US" b="1" dirty="0">
                <a:solidFill>
                  <a:schemeClr val="bg1"/>
                </a:solidFill>
              </a:rPr>
              <a:t>Doctrine and Covenants 21:2-3. </a:t>
            </a:r>
          </a:p>
        </p:txBody>
      </p:sp>
      <p:sp>
        <p:nvSpPr>
          <p:cNvPr id="6" name="Rectangle 5">
            <a:extLst>
              <a:ext uri="{FF2B5EF4-FFF2-40B4-BE49-F238E27FC236}">
                <a16:creationId xmlns:a16="http://schemas.microsoft.com/office/drawing/2014/main" id="{6299EB8A-C80D-4A98-8568-EFAD40A37987}"/>
              </a:ext>
            </a:extLst>
          </p:cNvPr>
          <p:cNvSpPr/>
          <p:nvPr/>
        </p:nvSpPr>
        <p:spPr>
          <a:xfrm>
            <a:off x="2350994" y="3966447"/>
            <a:ext cx="7490012" cy="369332"/>
          </a:xfrm>
          <a:prstGeom prst="rect">
            <a:avLst/>
          </a:prstGeom>
        </p:spPr>
        <p:txBody>
          <a:bodyPr wrap="square">
            <a:spAutoFit/>
          </a:bodyPr>
          <a:lstStyle/>
          <a:p>
            <a:pPr algn="ctr"/>
            <a:r>
              <a:rPr lang="en-US" b="1" dirty="0">
                <a:solidFill>
                  <a:schemeClr val="bg1"/>
                </a:solidFill>
              </a:rPr>
              <a:t>God directed Joseph Smith to restore the Church of Jesus Christ.</a:t>
            </a:r>
          </a:p>
        </p:txBody>
      </p:sp>
    </p:spTree>
    <p:extLst>
      <p:ext uri="{BB962C8B-B14F-4D97-AF65-F5344CB8AC3E}">
        <p14:creationId xmlns:p14="http://schemas.microsoft.com/office/powerpoint/2010/main" val="2717850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Si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0-#ppt_w/2"/>
                                          </p:val>
                                        </p:tav>
                                        <p:tav tm="100000">
                                          <p:val>
                                            <p:strVal val="#ppt_x"/>
                                          </p:val>
                                        </p:tav>
                                      </p:tavLst>
                                    </p:anim>
                                    <p:anim calcmode="lin" valueType="num">
                                      <p:cBhvr additive="base">
                                        <p:cTn id="8" dur="1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pic>
        <p:nvPicPr>
          <p:cNvPr id="5" name="Picture 4">
            <a:extLst>
              <a:ext uri="{FF2B5EF4-FFF2-40B4-BE49-F238E27FC236}">
                <a16:creationId xmlns:a16="http://schemas.microsoft.com/office/drawing/2014/main" id="{3AFE7FD7-F60C-480E-80A4-EF3DFADE4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033" y="1047121"/>
            <a:ext cx="3966059" cy="5103178"/>
          </a:xfrm>
          <a:prstGeom prst="rect">
            <a:avLst/>
          </a:prstGeom>
        </p:spPr>
      </p:pic>
      <p:sp>
        <p:nvSpPr>
          <p:cNvPr id="6" name="Rectangle 5">
            <a:extLst>
              <a:ext uri="{FF2B5EF4-FFF2-40B4-BE49-F238E27FC236}">
                <a16:creationId xmlns:a16="http://schemas.microsoft.com/office/drawing/2014/main" id="{B1BD3B37-9893-4F5B-9017-94929E8C2C2F}"/>
              </a:ext>
            </a:extLst>
          </p:cNvPr>
          <p:cNvSpPr/>
          <p:nvPr/>
        </p:nvSpPr>
        <p:spPr>
          <a:xfrm>
            <a:off x="649942" y="2782669"/>
            <a:ext cx="5912224" cy="1015663"/>
          </a:xfrm>
          <a:prstGeom prst="rect">
            <a:avLst/>
          </a:prstGeom>
        </p:spPr>
        <p:txBody>
          <a:bodyPr wrap="square">
            <a:spAutoFit/>
          </a:bodyPr>
          <a:lstStyle/>
          <a:p>
            <a:pPr algn="ctr"/>
            <a:r>
              <a:rPr lang="en-US" sz="2000" b="1" dirty="0">
                <a:solidFill>
                  <a:schemeClr val="accent5">
                    <a:lumMod val="75000"/>
                  </a:schemeClr>
                </a:solidFill>
              </a:rPr>
              <a:t> Why do you think it is important for us to know that Joseph Smith was called by God to restore and lead the Church of Jesus Christ?</a:t>
            </a:r>
          </a:p>
        </p:txBody>
      </p:sp>
    </p:spTree>
    <p:extLst>
      <p:ext uri="{BB962C8B-B14F-4D97-AF65-F5344CB8AC3E}">
        <p14:creationId xmlns:p14="http://schemas.microsoft.com/office/powerpoint/2010/main" val="419080376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7" y="420493"/>
            <a:ext cx="1566820"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75000"/>
                  </a:schemeClr>
                </a:solidFill>
                <a:latin typeface="Cambria Math" panose="02040503050406030204" pitchFamily="18" charset="0"/>
                <a:ea typeface="Cambria Math" panose="02040503050406030204" pitchFamily="18" charset="0"/>
              </a:rPr>
              <a:t>LESSON 29</a:t>
            </a:r>
          </a:p>
        </p:txBody>
      </p:sp>
      <p:sp>
        <p:nvSpPr>
          <p:cNvPr id="9" name="Rectangle 8">
            <a:extLst>
              <a:ext uri="{FF2B5EF4-FFF2-40B4-BE49-F238E27FC236}">
                <a16:creationId xmlns:a16="http://schemas.microsoft.com/office/drawing/2014/main" id="{54369D14-DDA2-4193-AA94-CD4032D26712}"/>
              </a:ext>
            </a:extLst>
          </p:cNvPr>
          <p:cNvSpPr/>
          <p:nvPr/>
        </p:nvSpPr>
        <p:spPr>
          <a:xfrm>
            <a:off x="1394220" y="989777"/>
            <a:ext cx="4054315" cy="400110"/>
          </a:xfrm>
          <a:prstGeom prst="rect">
            <a:avLst/>
          </a:prstGeom>
        </p:spPr>
        <p:txBody>
          <a:bodyPr wrap="none">
            <a:spAutoFit/>
          </a:bodyPr>
          <a:lstStyle/>
          <a:p>
            <a:r>
              <a:rPr lang="en-US" sz="2000" b="1" dirty="0">
                <a:solidFill>
                  <a:schemeClr val="accent5">
                    <a:lumMod val="75000"/>
                  </a:schemeClr>
                </a:solidFill>
              </a:rPr>
              <a:t>Doctrine and Covenants 21:4–9</a:t>
            </a:r>
          </a:p>
        </p:txBody>
      </p:sp>
      <p:sp>
        <p:nvSpPr>
          <p:cNvPr id="10" name="Rectangle 9">
            <a:extLst>
              <a:ext uri="{FF2B5EF4-FFF2-40B4-BE49-F238E27FC236}">
                <a16:creationId xmlns:a16="http://schemas.microsoft.com/office/drawing/2014/main" id="{5FA4619C-30ED-4102-A982-665AE5ED7EB0}"/>
              </a:ext>
            </a:extLst>
          </p:cNvPr>
          <p:cNvSpPr/>
          <p:nvPr/>
        </p:nvSpPr>
        <p:spPr>
          <a:xfrm>
            <a:off x="3048000" y="2828835"/>
            <a:ext cx="6096000" cy="1200329"/>
          </a:xfrm>
          <a:prstGeom prst="rect">
            <a:avLst/>
          </a:prstGeom>
        </p:spPr>
        <p:txBody>
          <a:bodyPr>
            <a:spAutoFit/>
          </a:bodyPr>
          <a:lstStyle/>
          <a:p>
            <a:pPr algn="ctr"/>
            <a:r>
              <a:rPr lang="en-US" sz="3600" dirty="0">
                <a:solidFill>
                  <a:schemeClr val="accent5">
                    <a:lumMod val="75000"/>
                  </a:schemeClr>
                </a:solidFill>
                <a:latin typeface="Bahnschrift SemiLight SemiConde" panose="020B0502040204020203" pitchFamily="34" charset="0"/>
              </a:rPr>
              <a:t>“Members of the Church should heed the words of Joseph Smith"</a:t>
            </a:r>
          </a:p>
        </p:txBody>
      </p:sp>
    </p:spTree>
    <p:extLst>
      <p:ext uri="{BB962C8B-B14F-4D97-AF65-F5344CB8AC3E}">
        <p14:creationId xmlns:p14="http://schemas.microsoft.com/office/powerpoint/2010/main" val="1050410759"/>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1099</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Bahnschrift SemiLight SemiConde</vt:lpstr>
      <vt:lpstr>Calibri</vt:lpstr>
      <vt:lpstr>Cambria Math</vt:lpstr>
      <vt:lpstr>Century Gothic</vt:lpstr>
      <vt:lpstr>Palatino</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915</cp:revision>
  <dcterms:created xsi:type="dcterms:W3CDTF">2018-08-29T04:26:39Z</dcterms:created>
  <dcterms:modified xsi:type="dcterms:W3CDTF">2018-09-16T03:00:23Z</dcterms:modified>
</cp:coreProperties>
</file>