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8"/>
  </p:notesMasterIdLst>
  <p:sldIdLst>
    <p:sldId id="296" r:id="rId2"/>
    <p:sldId id="304" r:id="rId3"/>
    <p:sldId id="299"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FF"/>
    <a:srgbClr val="E6E6E6"/>
    <a:srgbClr val="F2D8D7"/>
    <a:srgbClr val="333399"/>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67" d="100"/>
          <a:sy n="67" d="100"/>
        </p:scale>
        <p:origin x="8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accent1">
                <a:lumMod val="60000"/>
                <a:lumOff val="40000"/>
              </a:schemeClr>
            </a:gs>
            <a:gs pos="23000">
              <a:schemeClr val="accent1">
                <a:lumMod val="89000"/>
              </a:schemeClr>
            </a:gs>
            <a:gs pos="69000">
              <a:schemeClr val="accent1">
                <a:lumMod val="75000"/>
              </a:schemeClr>
            </a:gs>
            <a:gs pos="97000">
              <a:schemeClr val="accent1">
                <a:lumMod val="70000"/>
              </a:schemeClr>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chemeClr val="accent6">
                    <a:lumMod val="50000"/>
                  </a:schemeClr>
                </a:solidFill>
                <a:latin typeface="Century Gothic" panose="020B0502020202020204" pitchFamily="34"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312E33B0-FBC1-4779-86C1-BE178B275383}"/>
              </a:ext>
            </a:extLst>
          </p:cNvPr>
          <p:cNvSpPr/>
          <p:nvPr/>
        </p:nvSpPr>
        <p:spPr>
          <a:xfrm>
            <a:off x="4299674" y="1127747"/>
            <a:ext cx="3592650" cy="369332"/>
          </a:xfrm>
          <a:prstGeom prst="rect">
            <a:avLst/>
          </a:prstGeom>
        </p:spPr>
        <p:txBody>
          <a:bodyPr wrap="none">
            <a:spAutoFit/>
          </a:bodyPr>
          <a:lstStyle/>
          <a:p>
            <a:r>
              <a:rPr lang="en-US" b="1" dirty="0">
                <a:solidFill>
                  <a:srgbClr val="00B0F0"/>
                </a:solidFill>
              </a:rPr>
              <a:t>Doctrine and Covenants 20:75</a:t>
            </a:r>
          </a:p>
        </p:txBody>
      </p:sp>
      <p:sp>
        <p:nvSpPr>
          <p:cNvPr id="3" name="Rectangle 2">
            <a:extLst>
              <a:ext uri="{FF2B5EF4-FFF2-40B4-BE49-F238E27FC236}">
                <a16:creationId xmlns:a16="http://schemas.microsoft.com/office/drawing/2014/main" id="{E60BE425-4662-400C-9C23-93B34BC62AAA}"/>
              </a:ext>
            </a:extLst>
          </p:cNvPr>
          <p:cNvSpPr/>
          <p:nvPr/>
        </p:nvSpPr>
        <p:spPr>
          <a:xfrm>
            <a:off x="1617353" y="5142077"/>
            <a:ext cx="8957292" cy="369332"/>
          </a:xfrm>
          <a:prstGeom prst="rect">
            <a:avLst/>
          </a:prstGeom>
        </p:spPr>
        <p:txBody>
          <a:bodyPr wrap="square">
            <a:spAutoFit/>
          </a:bodyPr>
          <a:lstStyle/>
          <a:p>
            <a:r>
              <a:rPr lang="en-US" b="1" dirty="0">
                <a:solidFill>
                  <a:srgbClr val="00B0F0"/>
                </a:solidFill>
              </a:rPr>
              <a:t> Why do you think we are directed to partake of the sacrament together often? </a:t>
            </a:r>
          </a:p>
        </p:txBody>
      </p:sp>
      <p:sp>
        <p:nvSpPr>
          <p:cNvPr id="4" name="Rectangle 3">
            <a:extLst>
              <a:ext uri="{FF2B5EF4-FFF2-40B4-BE49-F238E27FC236}">
                <a16:creationId xmlns:a16="http://schemas.microsoft.com/office/drawing/2014/main" id="{0CCF0803-F8D8-46F0-85CD-9CC744976165}"/>
              </a:ext>
            </a:extLst>
          </p:cNvPr>
          <p:cNvSpPr/>
          <p:nvPr/>
        </p:nvSpPr>
        <p:spPr>
          <a:xfrm>
            <a:off x="2094931" y="1602546"/>
            <a:ext cx="8002137" cy="646331"/>
          </a:xfrm>
          <a:prstGeom prst="rect">
            <a:avLst/>
          </a:prstGeom>
        </p:spPr>
        <p:txBody>
          <a:bodyPr wrap="square">
            <a:spAutoFit/>
          </a:bodyPr>
          <a:lstStyle/>
          <a:p>
            <a:pPr algn="just"/>
            <a:r>
              <a:rPr lang="en-US" dirty="0">
                <a:solidFill>
                  <a:schemeClr val="bg1"/>
                </a:solidFill>
                <a:latin typeface="Palatino"/>
              </a:rPr>
              <a:t>It is expedient that the church meet together often to partake of bread and wine in the remembrance of the Lord Jesus.</a:t>
            </a:r>
            <a:endParaRPr lang="en-US" dirty="0">
              <a:solidFill>
                <a:schemeClr val="bg1"/>
              </a:solidFill>
            </a:endParaRPr>
          </a:p>
        </p:txBody>
      </p:sp>
      <p:sp>
        <p:nvSpPr>
          <p:cNvPr id="6" name="Rectangle 5">
            <a:extLst>
              <a:ext uri="{FF2B5EF4-FFF2-40B4-BE49-F238E27FC236}">
                <a16:creationId xmlns:a16="http://schemas.microsoft.com/office/drawing/2014/main" id="{29B6DD21-7CF1-458F-8BE6-575C365AB991}"/>
              </a:ext>
            </a:extLst>
          </p:cNvPr>
          <p:cNvSpPr/>
          <p:nvPr/>
        </p:nvSpPr>
        <p:spPr>
          <a:xfrm>
            <a:off x="4242767" y="2528335"/>
            <a:ext cx="3706464" cy="369332"/>
          </a:xfrm>
          <a:prstGeom prst="rect">
            <a:avLst/>
          </a:prstGeom>
        </p:spPr>
        <p:txBody>
          <a:bodyPr wrap="none">
            <a:spAutoFit/>
          </a:bodyPr>
          <a:lstStyle/>
          <a:p>
            <a:r>
              <a:rPr lang="en-US" b="1" dirty="0">
                <a:solidFill>
                  <a:srgbClr val="00B0F0"/>
                </a:solidFill>
              </a:rPr>
              <a:t>Doctrine and Covenants 27:1-2.</a:t>
            </a:r>
          </a:p>
        </p:txBody>
      </p:sp>
      <p:sp>
        <p:nvSpPr>
          <p:cNvPr id="8" name="Rectangle 7">
            <a:extLst>
              <a:ext uri="{FF2B5EF4-FFF2-40B4-BE49-F238E27FC236}">
                <a16:creationId xmlns:a16="http://schemas.microsoft.com/office/drawing/2014/main" id="{76E58BEC-5EC7-406C-BFFC-3C50E9784FF2}"/>
              </a:ext>
            </a:extLst>
          </p:cNvPr>
          <p:cNvSpPr/>
          <p:nvPr/>
        </p:nvSpPr>
        <p:spPr>
          <a:xfrm>
            <a:off x="1469408" y="2910647"/>
            <a:ext cx="9587798" cy="1754326"/>
          </a:xfrm>
          <a:prstGeom prst="rect">
            <a:avLst/>
          </a:prstGeom>
        </p:spPr>
        <p:txBody>
          <a:bodyPr wrap="square">
            <a:spAutoFit/>
          </a:bodyPr>
          <a:lstStyle/>
          <a:p>
            <a:pPr fontAlgn="base"/>
            <a:r>
              <a:rPr lang="en-US" b="1" dirty="0">
                <a:solidFill>
                  <a:schemeClr val="bg1"/>
                </a:solidFill>
                <a:latin typeface="Palatino"/>
              </a:rPr>
              <a:t>1 </a:t>
            </a:r>
            <a:r>
              <a:rPr lang="en-US" dirty="0">
                <a:solidFill>
                  <a:schemeClr val="bg1"/>
                </a:solidFill>
                <a:latin typeface="Palatino"/>
              </a:rPr>
              <a:t>Listen to the voice of Jesus Christ, your Lord, your God, and your Redeemer, whose word is quick and powerful.</a:t>
            </a:r>
          </a:p>
          <a:p>
            <a:pPr fontAlgn="base"/>
            <a:r>
              <a:rPr lang="en-US" b="1" dirty="0">
                <a:solidFill>
                  <a:schemeClr val="bg1"/>
                </a:solidFill>
                <a:latin typeface="Palatino"/>
              </a:rPr>
              <a:t>2 </a:t>
            </a:r>
            <a:r>
              <a:rPr lang="en-US" dirty="0">
                <a:solidFill>
                  <a:schemeClr val="bg1"/>
                </a:solidFill>
                <a:latin typeface="Palatino"/>
              </a:rPr>
              <a:t>For, behold, I say unto you, that it mattereth not what ye shall eat or what ye shall drink when ye partake of the sacrament, if it so be that ye do it with an eye single to my glory—remembering unto the Father my body which was laid down for you, and my blood which was shed for the remission of your sins.</a:t>
            </a:r>
            <a:endParaRPr lang="en-US" b="0" i="0" dirty="0">
              <a:solidFill>
                <a:schemeClr val="bg1"/>
              </a:solidFill>
              <a:effectLst/>
              <a:latin typeface="Palatino"/>
            </a:endParaRP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3"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3)">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D44594-2F26-4AD7-97F9-56261921DC2F}"/>
              </a:ext>
            </a:extLst>
          </p:cNvPr>
          <p:cNvSpPr/>
          <p:nvPr/>
        </p:nvSpPr>
        <p:spPr>
          <a:xfrm>
            <a:off x="2997199" y="2260600"/>
            <a:ext cx="5985187" cy="203132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pic>
        <p:nvPicPr>
          <p:cNvPr id="1026" name="Picture 2" descr="Resultado de imagen para MelvinJ. Ballard">
            <a:extLst>
              <a:ext uri="{FF2B5EF4-FFF2-40B4-BE49-F238E27FC236}">
                <a16:creationId xmlns:a16="http://schemas.microsoft.com/office/drawing/2014/main" id="{1B23A023-AB0D-4BB7-A6CB-84CC9377A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469" y="2348468"/>
            <a:ext cx="1248551" cy="1733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26D953-1CE4-4208-9FA6-F9D96435C495}"/>
              </a:ext>
            </a:extLst>
          </p:cNvPr>
          <p:cNvSpPr txBox="1"/>
          <p:nvPr/>
        </p:nvSpPr>
        <p:spPr>
          <a:xfrm>
            <a:off x="4395303" y="2287106"/>
            <a:ext cx="4691267" cy="2031325"/>
          </a:xfrm>
          <a:prstGeom prst="rect">
            <a:avLst/>
          </a:prstGeom>
          <a:noFill/>
        </p:spPr>
        <p:txBody>
          <a:bodyPr wrap="square" rtlCol="0">
            <a:spAutoFit/>
          </a:bodyPr>
          <a:lstStyle/>
          <a:p>
            <a:r>
              <a:rPr lang="en-US" sz="1400" dirty="0">
                <a:solidFill>
                  <a:schemeClr val="bg1"/>
                </a:solidFill>
                <a:latin typeface="Palatino"/>
              </a:rPr>
              <a:t>“The one thing that would make for the safety of every man and woman would be to appear at the sacrament table every Sabbath day. We would not get very far away in one week—not so far away that, by the process of self-investigation, we could not rectify the wrongs we may have done. … The road to the sacrament table is the path of safety for Latter-day Saints” (in Bryant S. Hinckley, Sermons and Missionary Services of Melvin Joseph Ballard[1949], 151).</a:t>
            </a:r>
          </a:p>
        </p:txBody>
      </p:sp>
      <p:sp>
        <p:nvSpPr>
          <p:cNvPr id="4" name="Rectangle 3">
            <a:extLst>
              <a:ext uri="{FF2B5EF4-FFF2-40B4-BE49-F238E27FC236}">
                <a16:creationId xmlns:a16="http://schemas.microsoft.com/office/drawing/2014/main" id="{CBCDA817-C7A9-4A52-B50E-335E502015F7}"/>
              </a:ext>
            </a:extLst>
          </p:cNvPr>
          <p:cNvSpPr/>
          <p:nvPr/>
        </p:nvSpPr>
        <p:spPr>
          <a:xfrm>
            <a:off x="3042476" y="4050750"/>
            <a:ext cx="1396536" cy="230832"/>
          </a:xfrm>
          <a:prstGeom prst="rect">
            <a:avLst/>
          </a:prstGeom>
        </p:spPr>
        <p:txBody>
          <a:bodyPr wrap="none">
            <a:spAutoFit/>
          </a:bodyPr>
          <a:lstStyle/>
          <a:p>
            <a:r>
              <a:rPr lang="en-US" sz="900" b="1" dirty="0">
                <a:solidFill>
                  <a:schemeClr val="bg1"/>
                </a:solidFill>
                <a:latin typeface="Palatino"/>
              </a:rPr>
              <a:t>Elder Melvin J. Ballard</a:t>
            </a:r>
            <a:endParaRPr lang="en-US" sz="900" b="1" dirty="0"/>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8" name="Rectangle 7">
            <a:extLst>
              <a:ext uri="{FF2B5EF4-FFF2-40B4-BE49-F238E27FC236}">
                <a16:creationId xmlns:a16="http://schemas.microsoft.com/office/drawing/2014/main" id="{09EAF1BC-06E6-44D0-AC58-F8210F76CA6F}"/>
              </a:ext>
            </a:extLst>
          </p:cNvPr>
          <p:cNvSpPr/>
          <p:nvPr/>
        </p:nvSpPr>
        <p:spPr>
          <a:xfrm>
            <a:off x="3636646" y="2412438"/>
            <a:ext cx="3964547" cy="369332"/>
          </a:xfrm>
          <a:prstGeom prst="rect">
            <a:avLst/>
          </a:prstGeom>
        </p:spPr>
        <p:txBody>
          <a:bodyPr wrap="none">
            <a:spAutoFit/>
          </a:bodyPr>
          <a:lstStyle/>
          <a:p>
            <a:r>
              <a:rPr lang="en-US" b="1" dirty="0">
                <a:solidFill>
                  <a:srgbClr val="00B0F0"/>
                </a:solidFill>
              </a:rPr>
              <a:t>Doctrine and Covenants 20:77–79</a:t>
            </a:r>
          </a:p>
        </p:txBody>
      </p:sp>
      <p:sp>
        <p:nvSpPr>
          <p:cNvPr id="9" name="Rectangle 8">
            <a:extLst>
              <a:ext uri="{FF2B5EF4-FFF2-40B4-BE49-F238E27FC236}">
                <a16:creationId xmlns:a16="http://schemas.microsoft.com/office/drawing/2014/main" id="{F6B093BA-90A9-419E-BA2F-FDFCAF2C6E77}"/>
              </a:ext>
            </a:extLst>
          </p:cNvPr>
          <p:cNvSpPr/>
          <p:nvPr/>
        </p:nvSpPr>
        <p:spPr>
          <a:xfrm>
            <a:off x="1769164" y="2785947"/>
            <a:ext cx="8600661" cy="3416320"/>
          </a:xfrm>
          <a:prstGeom prst="rect">
            <a:avLst/>
          </a:prstGeom>
        </p:spPr>
        <p:txBody>
          <a:bodyPr wrap="square">
            <a:spAutoFit/>
          </a:bodyPr>
          <a:lstStyle/>
          <a:p>
            <a:pPr fontAlgn="base"/>
            <a:r>
              <a:rPr lang="en-US" b="1" dirty="0">
                <a:solidFill>
                  <a:schemeClr val="bg1"/>
                </a:solidFill>
                <a:latin typeface="Palatino"/>
              </a:rPr>
              <a:t>77 </a:t>
            </a:r>
            <a:r>
              <a:rPr lang="en-US" dirty="0">
                <a:solidFill>
                  <a:schemeClr val="bg1"/>
                </a:solidFill>
                <a:latin typeface="Palatino"/>
              </a:rPr>
              <a:t>O God, the Eternal Father, we ask thee in the name of thy Son, Jesus Christ, to bless and sanctify this bread to the souls of all those who partake of it, that they may eat in remembrance of the body of thy Son, and witness unto thee, O God, the Eternal Father, that they are willing to take upon them the name of thy Son, and always remember him and keep his commandments which he has given them; that they may always have his Spirit to be with them. Amen.</a:t>
            </a:r>
          </a:p>
          <a:p>
            <a:pPr fontAlgn="base"/>
            <a:r>
              <a:rPr lang="en-US" b="1" dirty="0">
                <a:solidFill>
                  <a:schemeClr val="bg1"/>
                </a:solidFill>
                <a:latin typeface="Palatino"/>
              </a:rPr>
              <a:t>78 </a:t>
            </a:r>
            <a:r>
              <a:rPr lang="en-US" dirty="0">
                <a:solidFill>
                  <a:schemeClr val="bg1"/>
                </a:solidFill>
                <a:latin typeface="Palatino"/>
              </a:rPr>
              <a:t>The manner of administering the wine—he shall take the cup also, and say:</a:t>
            </a:r>
          </a:p>
          <a:p>
            <a:pPr fontAlgn="base"/>
            <a:r>
              <a:rPr lang="en-US" b="1" dirty="0">
                <a:solidFill>
                  <a:schemeClr val="bg1"/>
                </a:solidFill>
                <a:latin typeface="Palatino"/>
              </a:rPr>
              <a:t>79 </a:t>
            </a:r>
            <a:r>
              <a:rPr lang="en-US" dirty="0">
                <a:solidFill>
                  <a:schemeClr val="bg1"/>
                </a:solidFill>
                <a:latin typeface="Palatino"/>
              </a:rPr>
              <a:t>O God, the Eternal Father, we ask thee in the name of thy Son, Jesus Christ, to bless and sanctify this wine to the souls of all those who drink of it, that they may do it in remembrance of the blood of thy Son, which was shed for them; that they may witness unto thee, O God, the Eternal Father, that they do always remember him, that they may have his Spirit to be with them. Amen.</a:t>
            </a:r>
            <a:endParaRPr lang="en-US" b="0" i="0" dirty="0">
              <a:solidFill>
                <a:schemeClr val="bg1"/>
              </a:solidFill>
              <a:effectLst/>
              <a:latin typeface="Palatino"/>
            </a:endParaRPr>
          </a:p>
        </p:txBody>
      </p:sp>
      <p:sp>
        <p:nvSpPr>
          <p:cNvPr id="13" name="Rectangle 12">
            <a:extLst>
              <a:ext uri="{FF2B5EF4-FFF2-40B4-BE49-F238E27FC236}">
                <a16:creationId xmlns:a16="http://schemas.microsoft.com/office/drawing/2014/main" id="{E119E880-C159-422F-A01E-1F63CA11A5CE}"/>
              </a:ext>
            </a:extLst>
          </p:cNvPr>
          <p:cNvSpPr/>
          <p:nvPr/>
        </p:nvSpPr>
        <p:spPr>
          <a:xfrm>
            <a:off x="2729948" y="890974"/>
            <a:ext cx="6162261" cy="13486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3D52A32-D6B4-4072-8379-128FA715D647}"/>
              </a:ext>
            </a:extLst>
          </p:cNvPr>
          <p:cNvSpPr/>
          <p:nvPr/>
        </p:nvSpPr>
        <p:spPr>
          <a:xfrm>
            <a:off x="3211850" y="1272522"/>
            <a:ext cx="5519460" cy="369332"/>
          </a:xfrm>
          <a:prstGeom prst="rect">
            <a:avLst/>
          </a:prstGeom>
        </p:spPr>
        <p:txBody>
          <a:bodyPr wrap="none">
            <a:spAutoFit/>
          </a:bodyPr>
          <a:lstStyle/>
          <a:p>
            <a:r>
              <a:rPr lang="en-US" b="1" dirty="0">
                <a:solidFill>
                  <a:schemeClr val="bg1"/>
                </a:solidFill>
              </a:rPr>
              <a:t>What we promise             What the Lord promises</a:t>
            </a:r>
          </a:p>
        </p:txBody>
      </p:sp>
      <p:cxnSp>
        <p:nvCxnSpPr>
          <p:cNvPr id="15" name="Straight Connector 14">
            <a:extLst>
              <a:ext uri="{FF2B5EF4-FFF2-40B4-BE49-F238E27FC236}">
                <a16:creationId xmlns:a16="http://schemas.microsoft.com/office/drawing/2014/main" id="{C727D66D-D7EA-46EC-BB80-C8416087414B}"/>
              </a:ext>
            </a:extLst>
          </p:cNvPr>
          <p:cNvCxnSpPr>
            <a:stCxn id="13" idx="0"/>
            <a:endCxn id="13" idx="2"/>
          </p:cNvCxnSpPr>
          <p:nvPr/>
        </p:nvCxnSpPr>
        <p:spPr>
          <a:xfrm>
            <a:off x="5811079" y="890974"/>
            <a:ext cx="0" cy="1348643"/>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8" name="Rectangle 7">
            <a:extLst>
              <a:ext uri="{FF2B5EF4-FFF2-40B4-BE49-F238E27FC236}">
                <a16:creationId xmlns:a16="http://schemas.microsoft.com/office/drawing/2014/main" id="{49D78091-743E-4163-A72B-36A051009855}"/>
              </a:ext>
            </a:extLst>
          </p:cNvPr>
          <p:cNvSpPr/>
          <p:nvPr/>
        </p:nvSpPr>
        <p:spPr>
          <a:xfrm>
            <a:off x="2756452" y="890974"/>
            <a:ext cx="6162261" cy="36280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1A3F06FC-26D7-4832-ABE0-9E9976387939}"/>
              </a:ext>
            </a:extLst>
          </p:cNvPr>
          <p:cNvSpPr/>
          <p:nvPr/>
        </p:nvSpPr>
        <p:spPr>
          <a:xfrm>
            <a:off x="3238354" y="1197503"/>
            <a:ext cx="5519460" cy="369332"/>
          </a:xfrm>
          <a:prstGeom prst="rect">
            <a:avLst/>
          </a:prstGeom>
        </p:spPr>
        <p:txBody>
          <a:bodyPr wrap="none">
            <a:spAutoFit/>
          </a:bodyPr>
          <a:lstStyle/>
          <a:p>
            <a:r>
              <a:rPr lang="en-US" b="1" dirty="0">
                <a:solidFill>
                  <a:schemeClr val="bg1"/>
                </a:solidFill>
              </a:rPr>
              <a:t>What we promise             What the Lord promises</a:t>
            </a:r>
          </a:p>
        </p:txBody>
      </p:sp>
      <p:cxnSp>
        <p:nvCxnSpPr>
          <p:cNvPr id="10" name="Straight Connector 9">
            <a:extLst>
              <a:ext uri="{FF2B5EF4-FFF2-40B4-BE49-F238E27FC236}">
                <a16:creationId xmlns:a16="http://schemas.microsoft.com/office/drawing/2014/main" id="{6F61AA78-85AE-44AA-AA1C-18F3FC59B277}"/>
              </a:ext>
            </a:extLst>
          </p:cNvPr>
          <p:cNvCxnSpPr>
            <a:cxnSpLocks/>
            <a:stCxn id="8" idx="0"/>
            <a:endCxn id="8" idx="2"/>
          </p:cNvCxnSpPr>
          <p:nvPr/>
        </p:nvCxnSpPr>
        <p:spPr>
          <a:xfrm>
            <a:off x="5837583" y="890974"/>
            <a:ext cx="0" cy="3628017"/>
          </a:xfrm>
          <a:prstGeom prst="line">
            <a:avLst/>
          </a:prstGeom>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89E4155E-0425-403F-A9E2-998764D11EB1}"/>
              </a:ext>
            </a:extLst>
          </p:cNvPr>
          <p:cNvSpPr txBox="1"/>
          <p:nvPr/>
        </p:nvSpPr>
        <p:spPr>
          <a:xfrm>
            <a:off x="2888974" y="1727277"/>
            <a:ext cx="2703443" cy="2585323"/>
          </a:xfrm>
          <a:prstGeom prst="rect">
            <a:avLst/>
          </a:prstGeom>
          <a:noFill/>
        </p:spPr>
        <p:txBody>
          <a:bodyPr wrap="square" rtlCol="0">
            <a:spAutoFit/>
          </a:bodyPr>
          <a:lstStyle/>
          <a:p>
            <a:pPr algn="just"/>
            <a:r>
              <a:rPr lang="en-US" dirty="0">
                <a:solidFill>
                  <a:schemeClr val="bg1"/>
                </a:solidFill>
                <a:latin typeface="Palatino"/>
              </a:rPr>
              <a:t>When we partake of the sacrament, we witness that we are willing to take upon ourselves the name of Jesus Christ, that we will always remember Him, and that we will keep His commandments.</a:t>
            </a:r>
          </a:p>
        </p:txBody>
      </p:sp>
      <p:sp>
        <p:nvSpPr>
          <p:cNvPr id="12" name="TextBox 11">
            <a:extLst>
              <a:ext uri="{FF2B5EF4-FFF2-40B4-BE49-F238E27FC236}">
                <a16:creationId xmlns:a16="http://schemas.microsoft.com/office/drawing/2014/main" id="{E7851AB1-717E-4D2F-A701-DDAC979EFB22}"/>
              </a:ext>
            </a:extLst>
          </p:cNvPr>
          <p:cNvSpPr txBox="1"/>
          <p:nvPr/>
        </p:nvSpPr>
        <p:spPr>
          <a:xfrm>
            <a:off x="5998084" y="1873051"/>
            <a:ext cx="2703443" cy="1477328"/>
          </a:xfrm>
          <a:prstGeom prst="rect">
            <a:avLst/>
          </a:prstGeom>
          <a:noFill/>
        </p:spPr>
        <p:txBody>
          <a:bodyPr wrap="square" rtlCol="0">
            <a:spAutoFit/>
          </a:bodyPr>
          <a:lstStyle/>
          <a:p>
            <a:pPr algn="just"/>
            <a:r>
              <a:rPr lang="en-US" dirty="0">
                <a:solidFill>
                  <a:schemeClr val="bg1"/>
                </a:solidFill>
                <a:latin typeface="Palatino"/>
              </a:rPr>
              <a:t>When we are faithful to the promises we make during the sacrament, we can always have the Spirit to be with us.</a:t>
            </a:r>
          </a:p>
        </p:txBody>
      </p:sp>
      <p:sp>
        <p:nvSpPr>
          <p:cNvPr id="13" name="Rectangle 12">
            <a:extLst>
              <a:ext uri="{FF2B5EF4-FFF2-40B4-BE49-F238E27FC236}">
                <a16:creationId xmlns:a16="http://schemas.microsoft.com/office/drawing/2014/main" id="{97FE879D-364D-483E-A3A7-B9E2E11AA1A9}"/>
              </a:ext>
            </a:extLst>
          </p:cNvPr>
          <p:cNvSpPr/>
          <p:nvPr/>
        </p:nvSpPr>
        <p:spPr>
          <a:xfrm>
            <a:off x="1517377" y="5148903"/>
            <a:ext cx="9157245" cy="646331"/>
          </a:xfrm>
          <a:prstGeom prst="rect">
            <a:avLst/>
          </a:prstGeom>
        </p:spPr>
        <p:txBody>
          <a:bodyPr wrap="square">
            <a:spAutoFit/>
          </a:bodyPr>
          <a:lstStyle/>
          <a:p>
            <a:pPr algn="ctr"/>
            <a:r>
              <a:rPr lang="en-US" b="1" dirty="0">
                <a:solidFill>
                  <a:srgbClr val="00B0F0"/>
                </a:solidFill>
              </a:rPr>
              <a:t>What similarities do you see in the promises made during the sacrament and the covenant of baptism? </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250" fill="hold"/>
                                        <p:tgtEl>
                                          <p:spTgt spid="13"/>
                                        </p:tgtEl>
                                        <p:attrNameLst>
                                          <p:attrName>ppt_w</p:attrName>
                                        </p:attrNameLst>
                                      </p:cBhvr>
                                      <p:tavLst>
                                        <p:tav tm="0">
                                          <p:val>
                                            <p:fltVal val="0"/>
                                          </p:val>
                                        </p:tav>
                                        <p:tav tm="100000">
                                          <p:val>
                                            <p:strVal val="#ppt_w"/>
                                          </p:val>
                                        </p:tav>
                                      </p:tavLst>
                                    </p:anim>
                                    <p:anim calcmode="lin" valueType="num">
                                      <p:cBhvr>
                                        <p:cTn id="18" dur="125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DBDEFDF4-6E43-4A31-8749-6511D97A06B4}"/>
              </a:ext>
            </a:extLst>
          </p:cNvPr>
          <p:cNvSpPr/>
          <p:nvPr/>
        </p:nvSpPr>
        <p:spPr>
          <a:xfrm>
            <a:off x="3048000" y="890974"/>
            <a:ext cx="6096000" cy="646331"/>
          </a:xfrm>
          <a:prstGeom prst="rect">
            <a:avLst/>
          </a:prstGeom>
        </p:spPr>
        <p:txBody>
          <a:bodyPr>
            <a:spAutoFit/>
          </a:bodyPr>
          <a:lstStyle/>
          <a:p>
            <a:pPr algn="ctr"/>
            <a:r>
              <a:rPr lang="en-US" b="1" dirty="0">
                <a:solidFill>
                  <a:srgbClr val="00B0F0"/>
                </a:solidFill>
              </a:rPr>
              <a:t>How can we show our willingness to take upon ourselves the name of Jesus Christ?</a:t>
            </a:r>
          </a:p>
        </p:txBody>
      </p:sp>
      <p:sp>
        <p:nvSpPr>
          <p:cNvPr id="3" name="Rectangle 2">
            <a:extLst>
              <a:ext uri="{FF2B5EF4-FFF2-40B4-BE49-F238E27FC236}">
                <a16:creationId xmlns:a16="http://schemas.microsoft.com/office/drawing/2014/main" id="{24D6BE43-8CF7-418B-B1AC-F0A8950BDCF1}"/>
              </a:ext>
            </a:extLst>
          </p:cNvPr>
          <p:cNvSpPr/>
          <p:nvPr/>
        </p:nvSpPr>
        <p:spPr>
          <a:xfrm>
            <a:off x="2091396" y="1728906"/>
            <a:ext cx="8009207" cy="923330"/>
          </a:xfrm>
          <a:prstGeom prst="rect">
            <a:avLst/>
          </a:prstGeom>
        </p:spPr>
        <p:txBody>
          <a:bodyPr wrap="square">
            <a:spAutoFit/>
          </a:bodyPr>
          <a:lstStyle/>
          <a:p>
            <a:pPr algn="ctr"/>
            <a:r>
              <a:rPr lang="en-US" b="1" dirty="0">
                <a:solidFill>
                  <a:schemeClr val="bg1"/>
                </a:solidFill>
              </a:rPr>
              <a:t>Standing for what is right, telling others that we are members of The Church of Jesus Christ of Latter-day Saints, sharing our belief in Him, and participating in His work.</a:t>
            </a:r>
          </a:p>
        </p:txBody>
      </p:sp>
      <p:sp>
        <p:nvSpPr>
          <p:cNvPr id="8" name="Rectangle 7">
            <a:extLst>
              <a:ext uri="{FF2B5EF4-FFF2-40B4-BE49-F238E27FC236}">
                <a16:creationId xmlns:a16="http://schemas.microsoft.com/office/drawing/2014/main" id="{EAB2858A-1E94-4F39-B296-D575282BAD5F}"/>
              </a:ext>
            </a:extLst>
          </p:cNvPr>
          <p:cNvSpPr/>
          <p:nvPr/>
        </p:nvSpPr>
        <p:spPr>
          <a:xfrm>
            <a:off x="3048000" y="3105835"/>
            <a:ext cx="6096000" cy="646331"/>
          </a:xfrm>
          <a:prstGeom prst="rect">
            <a:avLst/>
          </a:prstGeom>
        </p:spPr>
        <p:txBody>
          <a:bodyPr>
            <a:spAutoFit/>
          </a:bodyPr>
          <a:lstStyle/>
          <a:p>
            <a:pPr algn="ctr"/>
            <a:r>
              <a:rPr lang="en-US" b="1" dirty="0">
                <a:solidFill>
                  <a:srgbClr val="00B0F0"/>
                </a:solidFill>
              </a:rPr>
              <a:t>What are some things we can do to always remember the Savior?</a:t>
            </a:r>
          </a:p>
        </p:txBody>
      </p:sp>
      <p:sp>
        <p:nvSpPr>
          <p:cNvPr id="9" name="Rectangle 8">
            <a:extLst>
              <a:ext uri="{FF2B5EF4-FFF2-40B4-BE49-F238E27FC236}">
                <a16:creationId xmlns:a16="http://schemas.microsoft.com/office/drawing/2014/main" id="{40250EA1-A01A-46B2-B3A9-D194697E8F99}"/>
              </a:ext>
            </a:extLst>
          </p:cNvPr>
          <p:cNvSpPr/>
          <p:nvPr/>
        </p:nvSpPr>
        <p:spPr>
          <a:xfrm>
            <a:off x="2001077" y="4205765"/>
            <a:ext cx="8189843" cy="646331"/>
          </a:xfrm>
          <a:prstGeom prst="rect">
            <a:avLst/>
          </a:prstGeom>
        </p:spPr>
        <p:txBody>
          <a:bodyPr wrap="square">
            <a:spAutoFit/>
          </a:bodyPr>
          <a:lstStyle/>
          <a:p>
            <a:pPr algn="ctr"/>
            <a:r>
              <a:rPr lang="en-US" b="1" dirty="0">
                <a:solidFill>
                  <a:srgbClr val="00B0F0"/>
                </a:solidFill>
              </a:rPr>
              <a:t>How does partaking of the sacrament help us “manifest … a godly walk and conversation”?</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C68C033A-C045-4B14-91C4-1E9AEF972D8C}"/>
              </a:ext>
            </a:extLst>
          </p:cNvPr>
          <p:cNvSpPr/>
          <p:nvPr/>
        </p:nvSpPr>
        <p:spPr>
          <a:xfrm>
            <a:off x="2087217" y="2305864"/>
            <a:ext cx="8017565" cy="22462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“You receive great blessings when you keep the baptismal covenant. As you renew it, the Lord renews the promised remission of your sins. Cleansed from sin, you are able to ‘always have his Spirit to be with [you]’ (D&amp;C 20:77). The Spirit’s constant companionship is one of the greatest gifts you can receive in mortality. The Spirit will guide you in the paths of righteousness and peace, leading you to eternal life with your Father in Heaven and Jesus Christ” (</a:t>
            </a:r>
            <a:r>
              <a:rPr lang="en-US" i="1" dirty="0"/>
              <a:t>True to the Faith</a:t>
            </a:r>
            <a:r>
              <a:rPr lang="en-US" dirty="0"/>
              <a:t>: A Gospel Reference[2004],148).</a:t>
            </a:r>
          </a:p>
        </p:txBody>
      </p:sp>
    </p:spTree>
    <p:extLst>
      <p:ext uri="{BB962C8B-B14F-4D97-AF65-F5344CB8AC3E}">
        <p14:creationId xmlns:p14="http://schemas.microsoft.com/office/powerpoint/2010/main" val="40042724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DC2FB885-5DBD-4C19-A1AE-84C500F26969}"/>
              </a:ext>
            </a:extLst>
          </p:cNvPr>
          <p:cNvSpPr/>
          <p:nvPr/>
        </p:nvSpPr>
        <p:spPr>
          <a:xfrm>
            <a:off x="1688578" y="890974"/>
            <a:ext cx="3964547" cy="369332"/>
          </a:xfrm>
          <a:prstGeom prst="rect">
            <a:avLst/>
          </a:prstGeom>
        </p:spPr>
        <p:txBody>
          <a:bodyPr wrap="none">
            <a:spAutoFit/>
          </a:bodyPr>
          <a:lstStyle/>
          <a:p>
            <a:r>
              <a:rPr lang="en-US" b="1" dirty="0">
                <a:solidFill>
                  <a:srgbClr val="00B0F0"/>
                </a:solidFill>
              </a:rPr>
              <a:t>Doctrine and Covenants 20:80–84</a:t>
            </a:r>
          </a:p>
        </p:txBody>
      </p:sp>
      <p:sp>
        <p:nvSpPr>
          <p:cNvPr id="3" name="Rectangle 2">
            <a:extLst>
              <a:ext uri="{FF2B5EF4-FFF2-40B4-BE49-F238E27FC236}">
                <a16:creationId xmlns:a16="http://schemas.microsoft.com/office/drawing/2014/main" id="{8EB04ED4-2874-4D28-926A-75650CA44D96}"/>
              </a:ext>
            </a:extLst>
          </p:cNvPr>
          <p:cNvSpPr/>
          <p:nvPr/>
        </p:nvSpPr>
        <p:spPr>
          <a:xfrm>
            <a:off x="3048000" y="2551837"/>
            <a:ext cx="6096000" cy="1754326"/>
          </a:xfrm>
          <a:prstGeom prst="rect">
            <a:avLst/>
          </a:prstGeom>
        </p:spPr>
        <p:txBody>
          <a:bodyPr>
            <a:spAutoFit/>
          </a:bodyPr>
          <a:lstStyle/>
          <a:p>
            <a:pPr algn="ctr"/>
            <a:r>
              <a:rPr lang="en-US" sz="3600" dirty="0">
                <a:solidFill>
                  <a:srgbClr val="00B0F0"/>
                </a:solidFill>
                <a:latin typeface="Bahnschrift SemiLight SemiConde" panose="020B0502040204020203" pitchFamily="34" charset="0"/>
              </a:rPr>
              <a:t>The Lord instructs Church leaders to keep accurate Church membership records.</a:t>
            </a:r>
          </a:p>
        </p:txBody>
      </p:sp>
    </p:spTree>
    <p:extLst>
      <p:ext uri="{BB962C8B-B14F-4D97-AF65-F5344CB8AC3E}">
        <p14:creationId xmlns:p14="http://schemas.microsoft.com/office/powerpoint/2010/main" val="988658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D8C6CB37-E123-45AC-941D-0716C6B2DC6A}"/>
              </a:ext>
            </a:extLst>
          </p:cNvPr>
          <p:cNvSpPr/>
          <p:nvPr/>
        </p:nvSpPr>
        <p:spPr>
          <a:xfrm>
            <a:off x="2773616" y="2782669"/>
            <a:ext cx="6734536" cy="646331"/>
          </a:xfrm>
          <a:prstGeom prst="rect">
            <a:avLst/>
          </a:prstGeom>
        </p:spPr>
        <p:txBody>
          <a:bodyPr wrap="none">
            <a:spAutoFit/>
          </a:bodyPr>
          <a:lstStyle/>
          <a:p>
            <a:r>
              <a:rPr lang="en-US" sz="3600" dirty="0">
                <a:solidFill>
                  <a:srgbClr val="00B0F0"/>
                </a:solidFill>
                <a:latin typeface="Bahnschrift SemiLight SemiConde" panose="020B0502040204020203" pitchFamily="34" charset="0"/>
              </a:rPr>
              <a:t>Doctrine and Covenants 20:37, 68-84.</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72820681-5333-45CF-A4EE-5164B36AB31A}"/>
              </a:ext>
            </a:extLst>
          </p:cNvPr>
          <p:cNvSpPr/>
          <p:nvPr/>
        </p:nvSpPr>
        <p:spPr>
          <a:xfrm>
            <a:off x="1310688" y="890974"/>
            <a:ext cx="4413388" cy="369332"/>
          </a:xfrm>
          <a:prstGeom prst="rect">
            <a:avLst/>
          </a:prstGeom>
        </p:spPr>
        <p:txBody>
          <a:bodyPr wrap="none">
            <a:spAutoFit/>
          </a:bodyPr>
          <a:lstStyle/>
          <a:p>
            <a:r>
              <a:rPr lang="en-US" b="1" dirty="0">
                <a:solidFill>
                  <a:srgbClr val="00B0F0"/>
                </a:solidFill>
              </a:rPr>
              <a:t>Doctrine and Covenants 20:37, 68–74. </a:t>
            </a:r>
          </a:p>
        </p:txBody>
      </p:sp>
      <p:sp>
        <p:nvSpPr>
          <p:cNvPr id="4" name="Rectangle 3">
            <a:extLst>
              <a:ext uri="{FF2B5EF4-FFF2-40B4-BE49-F238E27FC236}">
                <a16:creationId xmlns:a16="http://schemas.microsoft.com/office/drawing/2014/main" id="{8B1584BF-04ED-49F9-AC0E-7090C5F3B42A}"/>
              </a:ext>
            </a:extLst>
          </p:cNvPr>
          <p:cNvSpPr/>
          <p:nvPr/>
        </p:nvSpPr>
        <p:spPr>
          <a:xfrm>
            <a:off x="2610678" y="2828835"/>
            <a:ext cx="6970643" cy="1200329"/>
          </a:xfrm>
          <a:prstGeom prst="rect">
            <a:avLst/>
          </a:prstGeom>
        </p:spPr>
        <p:txBody>
          <a:bodyPr wrap="square">
            <a:spAutoFit/>
          </a:bodyPr>
          <a:lstStyle/>
          <a:p>
            <a:pPr algn="ctr"/>
            <a:r>
              <a:rPr lang="en-US" sz="3600" dirty="0">
                <a:solidFill>
                  <a:srgbClr val="00B0F0"/>
                </a:solidFill>
                <a:latin typeface="Bahnschrift SemiLight SemiConde" panose="020B0502040204020203" pitchFamily="34" charset="0"/>
              </a:rPr>
              <a:t>“The Lord reveals the requirements for individuals before and after baptism”</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1">
                <a:lumMod val="0"/>
                <a:lumOff val="100000"/>
              </a:schemeClr>
            </a:gs>
            <a:gs pos="100000">
              <a:schemeClr val="accent1">
                <a:lumMod val="0"/>
                <a:lumOff val="100000"/>
              </a:schemeClr>
            </a:gs>
            <a:gs pos="16000">
              <a:schemeClr val="accent1">
                <a:lumMod val="100000"/>
              </a:schemeClr>
            </a:gs>
          </a:gsLst>
          <a:lin ang="180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lumMod val="60000"/>
                    <a:lumOff val="4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3F95C84D-9E24-4ECF-98CE-3B16001828FE}"/>
              </a:ext>
            </a:extLst>
          </p:cNvPr>
          <p:cNvSpPr/>
          <p:nvPr/>
        </p:nvSpPr>
        <p:spPr>
          <a:xfrm>
            <a:off x="4299675" y="890974"/>
            <a:ext cx="3592650" cy="369332"/>
          </a:xfrm>
          <a:prstGeom prst="rect">
            <a:avLst/>
          </a:prstGeom>
        </p:spPr>
        <p:txBody>
          <a:bodyPr wrap="none">
            <a:spAutoFit/>
          </a:bodyPr>
          <a:lstStyle/>
          <a:p>
            <a:r>
              <a:rPr lang="en-US" b="1" dirty="0">
                <a:solidFill>
                  <a:schemeClr val="bg2">
                    <a:lumMod val="75000"/>
                  </a:schemeClr>
                </a:solidFill>
              </a:rPr>
              <a:t>Doctrine and Covenants 20:37.</a:t>
            </a:r>
          </a:p>
        </p:txBody>
      </p:sp>
      <p:sp>
        <p:nvSpPr>
          <p:cNvPr id="5" name="Rectangle 4">
            <a:extLst>
              <a:ext uri="{FF2B5EF4-FFF2-40B4-BE49-F238E27FC236}">
                <a16:creationId xmlns:a16="http://schemas.microsoft.com/office/drawing/2014/main" id="{64020A2B-111D-4681-A83E-DFE890942192}"/>
              </a:ext>
            </a:extLst>
          </p:cNvPr>
          <p:cNvSpPr/>
          <p:nvPr/>
        </p:nvSpPr>
        <p:spPr>
          <a:xfrm>
            <a:off x="3048000" y="1467752"/>
            <a:ext cx="6096000" cy="2862322"/>
          </a:xfrm>
          <a:prstGeom prst="rect">
            <a:avLst/>
          </a:prstGeom>
        </p:spPr>
        <p:txBody>
          <a:bodyPr>
            <a:spAutoFit/>
          </a:bodyPr>
          <a:lstStyle/>
          <a:p>
            <a:r>
              <a:rPr lang="en-US" i="1" dirty="0">
                <a:solidFill>
                  <a:schemeClr val="bg1"/>
                </a:solidFill>
                <a:latin typeface="Palatino"/>
              </a:rPr>
              <a:t>And again, by way of commandment to the church concerning the manner of baptism</a:t>
            </a:r>
            <a:r>
              <a:rPr lang="en-US" dirty="0">
                <a:solidFill>
                  <a:schemeClr val="bg1"/>
                </a:solidFill>
                <a:latin typeface="Palatino"/>
              </a:rPr>
              <a:t>—All those who humble themselves before God, and desire to be baptized, and come forth with broken hearts and contrite spirits, and witness before the church that they have truly repented of all their sins, and are willing to take upon them the name of Jesus Christ, having a determination to serve him to the end, and truly manifest by their works that they have received of the Spirit of Christ unto the remission of their sins, shall be received by baptism into his church.</a:t>
            </a:r>
            <a:endParaRPr lang="en-US" dirty="0">
              <a:solidFill>
                <a:schemeClr val="bg1"/>
              </a:solidFill>
            </a:endParaRP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43000">
              <a:schemeClr val="accent1">
                <a:lumMod val="60000"/>
                <a:lumOff val="40000"/>
              </a:schemeClr>
            </a:gs>
            <a:gs pos="23000">
              <a:schemeClr val="accent1">
                <a:lumMod val="89000"/>
              </a:schemeClr>
            </a:gs>
            <a:gs pos="69000">
              <a:schemeClr val="accent1">
                <a:lumMod val="75000"/>
              </a:schemeClr>
            </a:gs>
            <a:gs pos="97000">
              <a:schemeClr val="accent1">
                <a:lumMod val="70000"/>
              </a:schemeClr>
            </a:gs>
          </a:gsLst>
          <a:lin ang="7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42FF8213-A294-49FF-AD84-4D602C0246C1}"/>
              </a:ext>
            </a:extLst>
          </p:cNvPr>
          <p:cNvSpPr/>
          <p:nvPr/>
        </p:nvSpPr>
        <p:spPr>
          <a:xfrm>
            <a:off x="1203276" y="1076695"/>
            <a:ext cx="6019597" cy="400110"/>
          </a:xfrm>
          <a:prstGeom prst="rect">
            <a:avLst/>
          </a:prstGeom>
        </p:spPr>
        <p:txBody>
          <a:bodyPr wrap="none">
            <a:spAutoFit/>
          </a:bodyPr>
          <a:lstStyle/>
          <a:p>
            <a:r>
              <a:rPr lang="en-US" sz="2000" b="1" spc="50" dirty="0">
                <a:ln w="0"/>
                <a:solidFill>
                  <a:schemeClr val="bg2"/>
                </a:solidFill>
                <a:effectLst>
                  <a:innerShdw blurRad="63500" dist="50800" dir="13500000">
                    <a:srgbClr val="000000">
                      <a:alpha val="50000"/>
                    </a:srgbClr>
                  </a:innerShdw>
                </a:effectLst>
              </a:rPr>
              <a:t>Before people can be baptized, they must… </a:t>
            </a:r>
          </a:p>
        </p:txBody>
      </p:sp>
      <p:sp>
        <p:nvSpPr>
          <p:cNvPr id="6" name="Rectangle 5">
            <a:extLst>
              <a:ext uri="{FF2B5EF4-FFF2-40B4-BE49-F238E27FC236}">
                <a16:creationId xmlns:a16="http://schemas.microsoft.com/office/drawing/2014/main" id="{EADE73E6-32E3-46A4-AD58-6E0101F6F8A7}"/>
              </a:ext>
            </a:extLst>
          </p:cNvPr>
          <p:cNvSpPr/>
          <p:nvPr/>
        </p:nvSpPr>
        <p:spPr>
          <a:xfrm>
            <a:off x="2104941" y="2062636"/>
            <a:ext cx="8184107" cy="369332"/>
          </a:xfrm>
          <a:prstGeom prst="rect">
            <a:avLst/>
          </a:prstGeom>
        </p:spPr>
        <p:txBody>
          <a:bodyPr wrap="square">
            <a:spAutoFit/>
          </a:bodyPr>
          <a:lstStyle/>
          <a:p>
            <a:r>
              <a:rPr lang="en-US" b="1" dirty="0">
                <a:solidFill>
                  <a:srgbClr val="00B0F0"/>
                </a:solidFill>
              </a:rPr>
              <a:t>What must a person demonstrate before he or she can be baptized?</a:t>
            </a:r>
          </a:p>
        </p:txBody>
      </p:sp>
      <p:sp>
        <p:nvSpPr>
          <p:cNvPr id="8" name="Rectangle 7">
            <a:extLst>
              <a:ext uri="{FF2B5EF4-FFF2-40B4-BE49-F238E27FC236}">
                <a16:creationId xmlns:a16="http://schemas.microsoft.com/office/drawing/2014/main" id="{7BEE61FF-BA6D-41F2-9FB1-5E326099EB45}"/>
              </a:ext>
            </a:extLst>
          </p:cNvPr>
          <p:cNvSpPr/>
          <p:nvPr/>
        </p:nvSpPr>
        <p:spPr>
          <a:xfrm>
            <a:off x="1154372" y="3280464"/>
            <a:ext cx="9883254" cy="646331"/>
          </a:xfrm>
          <a:prstGeom prst="rect">
            <a:avLst/>
          </a:prstGeom>
        </p:spPr>
        <p:txBody>
          <a:bodyPr wrap="square">
            <a:spAutoFit/>
          </a:bodyPr>
          <a:lstStyle/>
          <a:p>
            <a:pPr algn="ctr"/>
            <a:r>
              <a:rPr lang="en-US" b="1" dirty="0">
                <a:solidFill>
                  <a:schemeClr val="bg2">
                    <a:lumMod val="75000"/>
                  </a:schemeClr>
                </a:solidFill>
              </a:rPr>
              <a:t>Before people can be baptized, they must be humble, repentant, willing to take upon themselves the name of Jesus Christ, and determined to serve Him to the end.</a:t>
            </a:r>
          </a:p>
        </p:txBody>
      </p:sp>
      <p:sp>
        <p:nvSpPr>
          <p:cNvPr id="17" name="Rectangle 16">
            <a:extLst>
              <a:ext uri="{FF2B5EF4-FFF2-40B4-BE49-F238E27FC236}">
                <a16:creationId xmlns:a16="http://schemas.microsoft.com/office/drawing/2014/main" id="{A5BE0730-5F54-4118-BEEC-31E53BD535C5}"/>
              </a:ext>
            </a:extLst>
          </p:cNvPr>
          <p:cNvSpPr/>
          <p:nvPr/>
        </p:nvSpPr>
        <p:spPr>
          <a:xfrm>
            <a:off x="1203276" y="4636792"/>
            <a:ext cx="9785445" cy="369332"/>
          </a:xfrm>
          <a:prstGeom prst="rect">
            <a:avLst/>
          </a:prstGeom>
        </p:spPr>
        <p:txBody>
          <a:bodyPr wrap="square">
            <a:spAutoFit/>
          </a:bodyPr>
          <a:lstStyle/>
          <a:p>
            <a:pPr algn="ctr"/>
            <a:r>
              <a:rPr lang="en-US" b="1" dirty="0">
                <a:solidFill>
                  <a:srgbClr val="00B0F0"/>
                </a:solidFill>
              </a:rPr>
              <a:t>Why do you think a person needs to meet these requirements before being baptized?</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1000">
              <a:schemeClr val="accent1">
                <a:lumMod val="60000"/>
                <a:lumOff val="40000"/>
              </a:schemeClr>
            </a:gs>
            <a:gs pos="0">
              <a:schemeClr val="accent1">
                <a:lumMod val="89000"/>
              </a:schemeClr>
            </a:gs>
            <a:gs pos="96000">
              <a:schemeClr val="accent1">
                <a:lumMod val="75000"/>
              </a:schemeClr>
            </a:gs>
            <a:gs pos="97000">
              <a:schemeClr val="accent1">
                <a:lumMod val="70000"/>
              </a:schemeClr>
            </a:gs>
          </a:gsLst>
          <a:lin ang="54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00B0F0"/>
                </a:solidFill>
                <a:latin typeface="Cambria Math" panose="02040503050406030204" pitchFamily="18" charset="0"/>
                <a:ea typeface="Cambria Math" panose="02040503050406030204" pitchFamily="18" charset="0"/>
              </a:rPr>
              <a:t>LESSON 28</a:t>
            </a:r>
          </a:p>
        </p:txBody>
      </p:sp>
      <p:sp>
        <p:nvSpPr>
          <p:cNvPr id="3" name="Rectangle 2">
            <a:extLst>
              <a:ext uri="{FF2B5EF4-FFF2-40B4-BE49-F238E27FC236}">
                <a16:creationId xmlns:a16="http://schemas.microsoft.com/office/drawing/2014/main" id="{1C23C07F-D5CC-4716-9D71-EE81B644D10E}"/>
              </a:ext>
            </a:extLst>
          </p:cNvPr>
          <p:cNvSpPr/>
          <p:nvPr/>
        </p:nvSpPr>
        <p:spPr>
          <a:xfrm>
            <a:off x="4113724" y="1030918"/>
            <a:ext cx="3964547" cy="369332"/>
          </a:xfrm>
          <a:prstGeom prst="rect">
            <a:avLst/>
          </a:prstGeom>
        </p:spPr>
        <p:txBody>
          <a:bodyPr wrap="none">
            <a:spAutoFit/>
          </a:bodyPr>
          <a:lstStyle/>
          <a:p>
            <a:r>
              <a:rPr lang="en-US" b="1" dirty="0">
                <a:solidFill>
                  <a:srgbClr val="00B0F0"/>
                </a:solidFill>
              </a:rPr>
              <a:t>Doctrine and Covenants 20:72–74.</a:t>
            </a:r>
          </a:p>
        </p:txBody>
      </p:sp>
      <p:sp>
        <p:nvSpPr>
          <p:cNvPr id="4" name="Rectangle 3">
            <a:extLst>
              <a:ext uri="{FF2B5EF4-FFF2-40B4-BE49-F238E27FC236}">
                <a16:creationId xmlns:a16="http://schemas.microsoft.com/office/drawing/2014/main" id="{C4AE120E-9B92-4D61-93CF-8025368123E9}"/>
              </a:ext>
            </a:extLst>
          </p:cNvPr>
          <p:cNvSpPr/>
          <p:nvPr/>
        </p:nvSpPr>
        <p:spPr>
          <a:xfrm>
            <a:off x="1176228" y="1584916"/>
            <a:ext cx="9880979" cy="1754326"/>
          </a:xfrm>
          <a:prstGeom prst="rect">
            <a:avLst/>
          </a:prstGeom>
        </p:spPr>
        <p:txBody>
          <a:bodyPr wrap="square">
            <a:spAutoFit/>
          </a:bodyPr>
          <a:lstStyle/>
          <a:p>
            <a:pPr algn="just" fontAlgn="base"/>
            <a:r>
              <a:rPr lang="en-US" b="1" dirty="0">
                <a:solidFill>
                  <a:schemeClr val="bg1"/>
                </a:solidFill>
                <a:latin typeface="Palatino"/>
              </a:rPr>
              <a:t>72 </a:t>
            </a:r>
            <a:r>
              <a:rPr lang="en-US" dirty="0">
                <a:solidFill>
                  <a:schemeClr val="bg1"/>
                </a:solidFill>
                <a:latin typeface="Palatino"/>
              </a:rPr>
              <a:t>Baptism is to be administered in the following manner unto all those who repent—</a:t>
            </a:r>
          </a:p>
          <a:p>
            <a:pPr algn="just" fontAlgn="base"/>
            <a:r>
              <a:rPr lang="en-US" b="1" dirty="0">
                <a:solidFill>
                  <a:schemeClr val="bg1"/>
                </a:solidFill>
                <a:latin typeface="Palatino"/>
              </a:rPr>
              <a:t>73 </a:t>
            </a:r>
            <a:r>
              <a:rPr lang="en-US" dirty="0">
                <a:solidFill>
                  <a:schemeClr val="bg1"/>
                </a:solidFill>
                <a:latin typeface="Palatino"/>
              </a:rPr>
              <a:t>The person who is called of God and has authority from Jesus Christ to baptize, shall go down into the water with the person who has presented himself or herself for baptism, and shall say, calling him or her by name: Having been commissioned of Jesus Christ, I baptize you in the name of the Father, and of the Son, and of the Holy Ghost. Amen.</a:t>
            </a:r>
          </a:p>
          <a:p>
            <a:pPr algn="just" fontAlgn="base"/>
            <a:r>
              <a:rPr lang="en-US" b="1" dirty="0">
                <a:solidFill>
                  <a:schemeClr val="bg1"/>
                </a:solidFill>
                <a:latin typeface="Palatino"/>
              </a:rPr>
              <a:t>74 </a:t>
            </a:r>
            <a:r>
              <a:rPr lang="en-US" dirty="0">
                <a:solidFill>
                  <a:schemeClr val="bg1"/>
                </a:solidFill>
                <a:latin typeface="Palatino"/>
              </a:rPr>
              <a:t>Then shall he immerse him or her in the water, and come forth again out of the water.</a:t>
            </a:r>
            <a:endParaRPr lang="en-US" b="0" i="0" dirty="0">
              <a:solidFill>
                <a:schemeClr val="bg1"/>
              </a:solidFill>
              <a:effectLst/>
              <a:latin typeface="Palatino"/>
            </a:endParaRPr>
          </a:p>
        </p:txBody>
      </p:sp>
      <p:sp>
        <p:nvSpPr>
          <p:cNvPr id="9" name="Rectangle 8">
            <a:extLst>
              <a:ext uri="{FF2B5EF4-FFF2-40B4-BE49-F238E27FC236}">
                <a16:creationId xmlns:a16="http://schemas.microsoft.com/office/drawing/2014/main" id="{5C474343-1426-4794-9CD5-18B941438454}"/>
              </a:ext>
            </a:extLst>
          </p:cNvPr>
          <p:cNvSpPr/>
          <p:nvPr/>
        </p:nvSpPr>
        <p:spPr>
          <a:xfrm>
            <a:off x="3055741" y="3848518"/>
            <a:ext cx="6080511" cy="369332"/>
          </a:xfrm>
          <a:prstGeom prst="rect">
            <a:avLst/>
          </a:prstGeom>
        </p:spPr>
        <p:txBody>
          <a:bodyPr wrap="none">
            <a:spAutoFit/>
          </a:bodyPr>
          <a:lstStyle/>
          <a:p>
            <a:r>
              <a:rPr lang="en-US" b="1" dirty="0">
                <a:solidFill>
                  <a:srgbClr val="00B0F0"/>
                </a:solidFill>
              </a:rPr>
              <a:t>How does the Lord want baptisms to be performed? </a:t>
            </a:r>
          </a:p>
        </p:txBody>
      </p:sp>
      <p:sp>
        <p:nvSpPr>
          <p:cNvPr id="10" name="Rectangle 9">
            <a:extLst>
              <a:ext uri="{FF2B5EF4-FFF2-40B4-BE49-F238E27FC236}">
                <a16:creationId xmlns:a16="http://schemas.microsoft.com/office/drawing/2014/main" id="{17C11143-1827-45F5-893C-193A9FE690BD}"/>
              </a:ext>
            </a:extLst>
          </p:cNvPr>
          <p:cNvSpPr/>
          <p:nvPr/>
        </p:nvSpPr>
        <p:spPr>
          <a:xfrm>
            <a:off x="1262447" y="4683212"/>
            <a:ext cx="9667098" cy="384721"/>
          </a:xfrm>
          <a:prstGeom prst="rect">
            <a:avLst/>
          </a:prstGeom>
        </p:spPr>
        <p:txBody>
          <a:bodyPr wrap="square">
            <a:spAutoFit/>
          </a:bodyPr>
          <a:lstStyle/>
          <a:p>
            <a:r>
              <a:rPr lang="en-US" sz="1900" b="1" dirty="0">
                <a:solidFill>
                  <a:schemeClr val="bg1"/>
                </a:solidFill>
                <a:latin typeface="Palatino"/>
              </a:rPr>
              <a:t>Baptism must be done by immersion and performed by one holding proper authority.</a:t>
            </a:r>
          </a:p>
        </p:txBody>
      </p:sp>
    </p:spTree>
    <p:extLst>
      <p:ext uri="{BB962C8B-B14F-4D97-AF65-F5344CB8AC3E}">
        <p14:creationId xmlns:p14="http://schemas.microsoft.com/office/powerpoint/2010/main" val="4065210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out)">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8000">
              <a:schemeClr val="accent1">
                <a:lumMod val="60000"/>
                <a:lumOff val="40000"/>
              </a:schemeClr>
            </a:gs>
            <a:gs pos="23000">
              <a:schemeClr val="accent1">
                <a:lumMod val="89000"/>
              </a:schemeClr>
            </a:gs>
            <a:gs pos="69000">
              <a:schemeClr val="accent1">
                <a:lumMod val="75000"/>
              </a:schemeClr>
            </a:gs>
            <a:gs pos="97000">
              <a:schemeClr val="accent1">
                <a:lumMod val="70000"/>
              </a:schemeClr>
            </a:gs>
          </a:gsLst>
          <a:lin ang="42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6F8656E7-D5E3-4428-A55F-166435530F58}"/>
              </a:ext>
            </a:extLst>
          </p:cNvPr>
          <p:cNvSpPr/>
          <p:nvPr/>
        </p:nvSpPr>
        <p:spPr>
          <a:xfrm>
            <a:off x="4113725" y="896823"/>
            <a:ext cx="3964547" cy="369332"/>
          </a:xfrm>
          <a:prstGeom prst="rect">
            <a:avLst/>
          </a:prstGeom>
        </p:spPr>
        <p:txBody>
          <a:bodyPr wrap="none">
            <a:spAutoFit/>
          </a:bodyPr>
          <a:lstStyle/>
          <a:p>
            <a:r>
              <a:rPr lang="en-US" b="1" dirty="0">
                <a:solidFill>
                  <a:srgbClr val="00B0F0"/>
                </a:solidFill>
              </a:rPr>
              <a:t>Doctrine and Covenants 20:68–69.</a:t>
            </a:r>
          </a:p>
        </p:txBody>
      </p:sp>
      <p:sp>
        <p:nvSpPr>
          <p:cNvPr id="4" name="Rectangle 3">
            <a:extLst>
              <a:ext uri="{FF2B5EF4-FFF2-40B4-BE49-F238E27FC236}">
                <a16:creationId xmlns:a16="http://schemas.microsoft.com/office/drawing/2014/main" id="{3D5B6E9D-ABDC-435E-A589-5C3BF96A14D7}"/>
              </a:ext>
            </a:extLst>
          </p:cNvPr>
          <p:cNvSpPr/>
          <p:nvPr/>
        </p:nvSpPr>
        <p:spPr>
          <a:xfrm>
            <a:off x="2481617" y="1539664"/>
            <a:ext cx="7228764" cy="2585323"/>
          </a:xfrm>
          <a:prstGeom prst="rect">
            <a:avLst/>
          </a:prstGeom>
        </p:spPr>
        <p:txBody>
          <a:bodyPr wrap="square">
            <a:spAutoFit/>
          </a:bodyPr>
          <a:lstStyle/>
          <a:p>
            <a:pPr fontAlgn="base"/>
            <a:r>
              <a:rPr lang="en-US" b="1" dirty="0">
                <a:solidFill>
                  <a:srgbClr val="333333"/>
                </a:solidFill>
                <a:latin typeface="Palatino"/>
              </a:rPr>
              <a:t>68 </a:t>
            </a:r>
            <a:r>
              <a:rPr lang="en-US" i="1" dirty="0">
                <a:solidFill>
                  <a:srgbClr val="333333"/>
                </a:solidFill>
                <a:latin typeface="Palatino"/>
              </a:rPr>
              <a:t>The duty of the members after they are received by baptism</a:t>
            </a:r>
            <a:r>
              <a:rPr lang="en-US" dirty="0">
                <a:solidFill>
                  <a:srgbClr val="333333"/>
                </a:solidFill>
                <a:latin typeface="Palatino"/>
              </a:rPr>
              <a:t>—The elders or priests are to have a sufficient time to expound all things concerning the church of Christ to their understanding, previous to their partaking of the sacrament and being confirmed by the laying on of the hands of the elders, so that all things may be done in order.</a:t>
            </a:r>
          </a:p>
          <a:p>
            <a:pPr fontAlgn="base"/>
            <a:r>
              <a:rPr lang="en-US" b="1" dirty="0">
                <a:solidFill>
                  <a:srgbClr val="333333"/>
                </a:solidFill>
                <a:latin typeface="Palatino"/>
              </a:rPr>
              <a:t>69 </a:t>
            </a:r>
            <a:r>
              <a:rPr lang="en-US" dirty="0">
                <a:solidFill>
                  <a:srgbClr val="333333"/>
                </a:solidFill>
                <a:latin typeface="Palatino"/>
              </a:rPr>
              <a:t>And the members shall manifest before the church, and also before the elders, by a godly walk and conversation, that they are worthy of it, that there may be works and faith agreeable to the holy scriptures—walking in holiness before the Lord.</a:t>
            </a:r>
            <a:endParaRPr lang="en-US" b="0" i="0" dirty="0">
              <a:solidFill>
                <a:srgbClr val="333333"/>
              </a:solidFill>
              <a:effectLst/>
              <a:latin typeface="Palatino"/>
            </a:endParaRPr>
          </a:p>
        </p:txBody>
      </p:sp>
      <p:sp>
        <p:nvSpPr>
          <p:cNvPr id="5" name="Rectangle 4">
            <a:extLst>
              <a:ext uri="{FF2B5EF4-FFF2-40B4-BE49-F238E27FC236}">
                <a16:creationId xmlns:a16="http://schemas.microsoft.com/office/drawing/2014/main" id="{A8227806-68B4-4EFF-B99D-9CC189006304}"/>
              </a:ext>
            </a:extLst>
          </p:cNvPr>
          <p:cNvSpPr/>
          <p:nvPr/>
        </p:nvSpPr>
        <p:spPr>
          <a:xfrm>
            <a:off x="2481617" y="4672005"/>
            <a:ext cx="7228764" cy="646331"/>
          </a:xfrm>
          <a:prstGeom prst="rect">
            <a:avLst/>
          </a:prstGeom>
        </p:spPr>
        <p:txBody>
          <a:bodyPr wrap="square">
            <a:spAutoFit/>
          </a:bodyPr>
          <a:lstStyle/>
          <a:p>
            <a:pPr algn="ctr"/>
            <a:r>
              <a:rPr lang="en-US" b="1" dirty="0">
                <a:solidFill>
                  <a:srgbClr val="00B0F0"/>
                </a:solidFill>
                <a:latin typeface="+mj-lt"/>
              </a:rPr>
              <a:t>What are some things you discovered that the Lord expects from us after we are baptized?</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BDDCA8A6-B6F9-4D81-9BBE-6898086A91E8}"/>
              </a:ext>
            </a:extLst>
          </p:cNvPr>
          <p:cNvSpPr/>
          <p:nvPr/>
        </p:nvSpPr>
        <p:spPr>
          <a:xfrm>
            <a:off x="1560393" y="1004079"/>
            <a:ext cx="9071213" cy="646331"/>
          </a:xfrm>
          <a:prstGeom prst="rect">
            <a:avLst/>
          </a:prstGeom>
        </p:spPr>
        <p:txBody>
          <a:bodyPr wrap="square">
            <a:spAutoFit/>
          </a:bodyPr>
          <a:lstStyle/>
          <a:p>
            <a:pPr algn="ctr"/>
            <a:r>
              <a:rPr lang="en-US" b="1" dirty="0">
                <a:solidFill>
                  <a:srgbClr val="00B0F0"/>
                </a:solidFill>
              </a:rPr>
              <a:t>From verse 69, what do you learn about how we show the Lord our worthiness after we are baptized?</a:t>
            </a:r>
          </a:p>
        </p:txBody>
      </p:sp>
      <p:sp>
        <p:nvSpPr>
          <p:cNvPr id="3" name="Rectangle 2">
            <a:extLst>
              <a:ext uri="{FF2B5EF4-FFF2-40B4-BE49-F238E27FC236}">
                <a16:creationId xmlns:a16="http://schemas.microsoft.com/office/drawing/2014/main" id="{C34C5231-48BF-4E98-9991-04DE17DBA288}"/>
              </a:ext>
            </a:extLst>
          </p:cNvPr>
          <p:cNvSpPr/>
          <p:nvPr/>
        </p:nvSpPr>
        <p:spPr>
          <a:xfrm>
            <a:off x="2199563" y="2000366"/>
            <a:ext cx="7792871" cy="677108"/>
          </a:xfrm>
          <a:prstGeom prst="rect">
            <a:avLst/>
          </a:prstGeom>
        </p:spPr>
        <p:txBody>
          <a:bodyPr wrap="square">
            <a:spAutoFit/>
          </a:bodyPr>
          <a:lstStyle/>
          <a:p>
            <a:pPr algn="ctr"/>
            <a:r>
              <a:rPr lang="en-US" sz="1900" dirty="0">
                <a:solidFill>
                  <a:schemeClr val="bg1"/>
                </a:solidFill>
                <a:latin typeface="Palatino"/>
              </a:rPr>
              <a:t>After baptism, we show the Lord our worthiness through our godly walk and conversation.</a:t>
            </a:r>
          </a:p>
        </p:txBody>
      </p:sp>
      <p:sp>
        <p:nvSpPr>
          <p:cNvPr id="4" name="Rectangle 3">
            <a:extLst>
              <a:ext uri="{FF2B5EF4-FFF2-40B4-BE49-F238E27FC236}">
                <a16:creationId xmlns:a16="http://schemas.microsoft.com/office/drawing/2014/main" id="{E39F7BE9-9B26-446A-9EF8-2557092ABE92}"/>
              </a:ext>
            </a:extLst>
          </p:cNvPr>
          <p:cNvSpPr/>
          <p:nvPr/>
        </p:nvSpPr>
        <p:spPr>
          <a:xfrm>
            <a:off x="1737813" y="3275682"/>
            <a:ext cx="8716370" cy="369332"/>
          </a:xfrm>
          <a:prstGeom prst="rect">
            <a:avLst/>
          </a:prstGeom>
        </p:spPr>
        <p:txBody>
          <a:bodyPr wrap="square">
            <a:spAutoFit/>
          </a:bodyPr>
          <a:lstStyle/>
          <a:p>
            <a:pPr algn="ctr"/>
            <a:r>
              <a:rPr lang="en-US" b="1" dirty="0">
                <a:solidFill>
                  <a:srgbClr val="00B0F0"/>
                </a:solidFill>
              </a:rPr>
              <a:t>What do you think it means to “manifest … a godly walk and conversation”?</a:t>
            </a:r>
          </a:p>
        </p:txBody>
      </p:sp>
      <p:sp>
        <p:nvSpPr>
          <p:cNvPr id="6" name="Rectangle 5">
            <a:extLst>
              <a:ext uri="{FF2B5EF4-FFF2-40B4-BE49-F238E27FC236}">
                <a16:creationId xmlns:a16="http://schemas.microsoft.com/office/drawing/2014/main" id="{D8362EDE-5660-4844-975E-17734003ED40}"/>
              </a:ext>
            </a:extLst>
          </p:cNvPr>
          <p:cNvSpPr/>
          <p:nvPr/>
        </p:nvSpPr>
        <p:spPr>
          <a:xfrm>
            <a:off x="1067813" y="4404450"/>
            <a:ext cx="10056370" cy="646331"/>
          </a:xfrm>
          <a:prstGeom prst="rect">
            <a:avLst/>
          </a:prstGeom>
        </p:spPr>
        <p:txBody>
          <a:bodyPr wrap="square">
            <a:spAutoFit/>
          </a:bodyPr>
          <a:lstStyle/>
          <a:p>
            <a:pPr algn="ctr"/>
            <a:r>
              <a:rPr lang="en-US" b="1" dirty="0">
                <a:solidFill>
                  <a:srgbClr val="00B0F0"/>
                </a:solidFill>
              </a:rPr>
              <a:t>When have you seen others “manifest … a godly walk and conversation”? How do you think their actions and attitude influence others around them?</a:t>
            </a:r>
          </a:p>
        </p:txBody>
      </p:sp>
    </p:spTree>
    <p:extLst>
      <p:ext uri="{BB962C8B-B14F-4D97-AF65-F5344CB8AC3E}">
        <p14:creationId xmlns:p14="http://schemas.microsoft.com/office/powerpoint/2010/main" val="105041075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latin typeface="Cambria Math" panose="02040503050406030204" pitchFamily="18" charset="0"/>
                <a:ea typeface="Cambria Math" panose="02040503050406030204" pitchFamily="18" charset="0"/>
              </a:rPr>
              <a:t>LESSON 28</a:t>
            </a:r>
          </a:p>
        </p:txBody>
      </p:sp>
      <p:sp>
        <p:nvSpPr>
          <p:cNvPr id="2" name="Rectangle 1">
            <a:extLst>
              <a:ext uri="{FF2B5EF4-FFF2-40B4-BE49-F238E27FC236}">
                <a16:creationId xmlns:a16="http://schemas.microsoft.com/office/drawing/2014/main" id="{F0A71C2B-0797-4073-810C-053551907F78}"/>
              </a:ext>
            </a:extLst>
          </p:cNvPr>
          <p:cNvSpPr/>
          <p:nvPr/>
        </p:nvSpPr>
        <p:spPr>
          <a:xfrm>
            <a:off x="1135165" y="1177577"/>
            <a:ext cx="3964547" cy="369332"/>
          </a:xfrm>
          <a:prstGeom prst="rect">
            <a:avLst/>
          </a:prstGeom>
        </p:spPr>
        <p:txBody>
          <a:bodyPr wrap="none">
            <a:spAutoFit/>
          </a:bodyPr>
          <a:lstStyle/>
          <a:p>
            <a:r>
              <a:rPr lang="en-US" b="1" dirty="0">
                <a:solidFill>
                  <a:srgbClr val="00B0F0"/>
                </a:solidFill>
              </a:rPr>
              <a:t>Doctrine and Covenants 20:75–79</a:t>
            </a:r>
          </a:p>
        </p:txBody>
      </p:sp>
      <p:sp>
        <p:nvSpPr>
          <p:cNvPr id="3" name="Rectangle 2">
            <a:extLst>
              <a:ext uri="{FF2B5EF4-FFF2-40B4-BE49-F238E27FC236}">
                <a16:creationId xmlns:a16="http://schemas.microsoft.com/office/drawing/2014/main" id="{1343A432-818B-4B0A-A03C-07389CD9707C}"/>
              </a:ext>
            </a:extLst>
          </p:cNvPr>
          <p:cNvSpPr/>
          <p:nvPr/>
        </p:nvSpPr>
        <p:spPr>
          <a:xfrm>
            <a:off x="2315570" y="2828835"/>
            <a:ext cx="6851176" cy="1200329"/>
          </a:xfrm>
          <a:prstGeom prst="rect">
            <a:avLst/>
          </a:prstGeom>
        </p:spPr>
        <p:txBody>
          <a:bodyPr wrap="square">
            <a:spAutoFit/>
          </a:bodyPr>
          <a:lstStyle/>
          <a:p>
            <a:pPr algn="ctr"/>
            <a:r>
              <a:rPr lang="en-US" sz="3600" dirty="0">
                <a:solidFill>
                  <a:srgbClr val="00B0F0"/>
                </a:solidFill>
                <a:latin typeface="Bahnschrift SemiLight SemiConde" panose="020B0502040204020203" pitchFamily="34" charset="0"/>
              </a:rPr>
              <a:t>The Lord gives instructions on administering the sacrament.</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744</Words>
  <Application>Microsoft Office PowerPoint</Application>
  <PresentationFormat>Widescreen</PresentationFormat>
  <Paragraphs>68</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Bahnschrift SemiLight SemiConde</vt:lpstr>
      <vt:lpstr>Calibri</vt:lpstr>
      <vt:lpstr>Cambria Math</vt:lpstr>
      <vt:lpstr>Century Gothic</vt:lpstr>
      <vt:lpstr>Palatino</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868</cp:revision>
  <dcterms:created xsi:type="dcterms:W3CDTF">2018-08-29T04:26:39Z</dcterms:created>
  <dcterms:modified xsi:type="dcterms:W3CDTF">2018-09-16T01:03:22Z</dcterms:modified>
</cp:coreProperties>
</file>