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4"/>
  </p:notesMasterIdLst>
  <p:sldIdLst>
    <p:sldId id="296" r:id="rId2"/>
    <p:sldId id="304" r:id="rId3"/>
    <p:sldId id="299" r:id="rId4"/>
    <p:sldId id="305" r:id="rId5"/>
    <p:sldId id="306" r:id="rId6"/>
    <p:sldId id="307" r:id="rId7"/>
    <p:sldId id="308" r:id="rId8"/>
    <p:sldId id="309" r:id="rId9"/>
    <p:sldId id="310" r:id="rId10"/>
    <p:sldId id="311" r:id="rId11"/>
    <p:sldId id="312" r:id="rId12"/>
    <p:sldId id="31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E6E6E6"/>
    <a:srgbClr val="F2D8D7"/>
    <a:srgbClr val="333399"/>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62" autoAdjust="0"/>
    <p:restoredTop sz="94660"/>
  </p:normalViewPr>
  <p:slideViewPr>
    <p:cSldViewPr snapToGrid="0">
      <p:cViewPr varScale="1">
        <p:scale>
          <a:sx n="70" d="100"/>
          <a:sy n="70" d="100"/>
        </p:scale>
        <p:origin x="6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000">
              <a:schemeClr val="accent4">
                <a:lumMod val="95000"/>
                <a:lumOff val="5000"/>
              </a:schemeClr>
            </a:gs>
            <a:gs pos="100000">
              <a:schemeClr val="accent4">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chemeClr val="accent6">
                    <a:lumMod val="50000"/>
                  </a:schemeClr>
                </a:solidFill>
                <a:latin typeface="Century Gothic" panose="020B0502020202020204" pitchFamily="34"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5000">
              <a:schemeClr val="accent4">
                <a:lumMod val="95000"/>
                <a:lumOff val="5000"/>
              </a:schemeClr>
            </a:gs>
            <a:gs pos="55000">
              <a:srgbClr val="4D816C"/>
            </a:gs>
            <a:gs pos="83000">
              <a:schemeClr val="accent4">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9" name="Rectangle 8">
            <a:extLst>
              <a:ext uri="{FF2B5EF4-FFF2-40B4-BE49-F238E27FC236}">
                <a16:creationId xmlns:a16="http://schemas.microsoft.com/office/drawing/2014/main" id="{5FD182E1-EF97-488D-8972-7FECE731B616}"/>
              </a:ext>
            </a:extLst>
          </p:cNvPr>
          <p:cNvSpPr/>
          <p:nvPr/>
        </p:nvSpPr>
        <p:spPr>
          <a:xfrm>
            <a:off x="1423280" y="1151765"/>
            <a:ext cx="3676006" cy="369332"/>
          </a:xfrm>
          <a:prstGeom prst="rect">
            <a:avLst/>
          </a:prstGeom>
        </p:spPr>
        <p:txBody>
          <a:bodyPr wrap="none">
            <a:spAutoFit/>
          </a:bodyPr>
          <a:lstStyle/>
          <a:p>
            <a:r>
              <a:rPr lang="en-US" b="1" dirty="0">
                <a:solidFill>
                  <a:srgbClr val="7030A0"/>
                </a:solidFill>
              </a:rPr>
              <a:t>Doctrine and Covenants 20:60.</a:t>
            </a:r>
          </a:p>
        </p:txBody>
      </p:sp>
      <p:sp>
        <p:nvSpPr>
          <p:cNvPr id="5" name="Rectangle 4">
            <a:extLst>
              <a:ext uri="{FF2B5EF4-FFF2-40B4-BE49-F238E27FC236}">
                <a16:creationId xmlns:a16="http://schemas.microsoft.com/office/drawing/2014/main" id="{40F146D1-10E0-48E7-B528-1BB583F7F569}"/>
              </a:ext>
            </a:extLst>
          </p:cNvPr>
          <p:cNvSpPr/>
          <p:nvPr/>
        </p:nvSpPr>
        <p:spPr>
          <a:xfrm>
            <a:off x="1423280" y="1521097"/>
            <a:ext cx="9271224" cy="923330"/>
          </a:xfrm>
          <a:prstGeom prst="rect">
            <a:avLst/>
          </a:prstGeom>
        </p:spPr>
        <p:txBody>
          <a:bodyPr wrap="square">
            <a:spAutoFit/>
          </a:bodyPr>
          <a:lstStyle/>
          <a:p>
            <a:r>
              <a:rPr lang="en-US" dirty="0">
                <a:solidFill>
                  <a:schemeClr val="bg1"/>
                </a:solidFill>
                <a:latin typeface="Palatino"/>
              </a:rPr>
              <a:t>Every elder, priest, teacher, or deacon is to be ordained according to the gifts and callings of God unto him; and he is to be ordained by the power of the Holy Ghost, which is in the one who ordains him.</a:t>
            </a:r>
            <a:endParaRPr lang="en-US" dirty="0">
              <a:solidFill>
                <a:schemeClr val="bg1"/>
              </a:solidFill>
            </a:endParaRPr>
          </a:p>
        </p:txBody>
      </p:sp>
      <p:sp>
        <p:nvSpPr>
          <p:cNvPr id="11" name="Rectangle 10">
            <a:extLst>
              <a:ext uri="{FF2B5EF4-FFF2-40B4-BE49-F238E27FC236}">
                <a16:creationId xmlns:a16="http://schemas.microsoft.com/office/drawing/2014/main" id="{8AB1773D-60F8-4380-BED1-76497DA287E2}"/>
              </a:ext>
            </a:extLst>
          </p:cNvPr>
          <p:cNvSpPr/>
          <p:nvPr/>
        </p:nvSpPr>
        <p:spPr>
          <a:xfrm>
            <a:off x="3357109" y="2889884"/>
            <a:ext cx="5477782" cy="369332"/>
          </a:xfrm>
          <a:prstGeom prst="rect">
            <a:avLst/>
          </a:prstGeom>
        </p:spPr>
        <p:txBody>
          <a:bodyPr wrap="none">
            <a:spAutoFit/>
          </a:bodyPr>
          <a:lstStyle/>
          <a:p>
            <a:r>
              <a:rPr lang="en-US" b="1" dirty="0">
                <a:solidFill>
                  <a:srgbClr val="7030A0"/>
                </a:solidFill>
              </a:rPr>
              <a:t>How was the Holy Ghost part of the ordination?</a:t>
            </a:r>
          </a:p>
        </p:txBody>
      </p:sp>
      <p:sp>
        <p:nvSpPr>
          <p:cNvPr id="13" name="Rectangle 12">
            <a:extLst>
              <a:ext uri="{FF2B5EF4-FFF2-40B4-BE49-F238E27FC236}">
                <a16:creationId xmlns:a16="http://schemas.microsoft.com/office/drawing/2014/main" id="{06C47E4C-2865-44CB-9320-C8431F0763D8}"/>
              </a:ext>
            </a:extLst>
          </p:cNvPr>
          <p:cNvSpPr/>
          <p:nvPr/>
        </p:nvSpPr>
        <p:spPr>
          <a:xfrm>
            <a:off x="2716695" y="3823608"/>
            <a:ext cx="7076661" cy="18826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473E073E-7CB7-4653-B359-89B750226C6C}"/>
              </a:ext>
            </a:extLst>
          </p:cNvPr>
          <p:cNvSpPr/>
          <p:nvPr/>
        </p:nvSpPr>
        <p:spPr>
          <a:xfrm>
            <a:off x="4190952" y="3874506"/>
            <a:ext cx="5609032" cy="1754326"/>
          </a:xfrm>
          <a:prstGeom prst="rect">
            <a:avLst/>
          </a:prstGeom>
        </p:spPr>
        <p:txBody>
          <a:bodyPr wrap="square">
            <a:spAutoFit/>
          </a:bodyPr>
          <a:lstStyle/>
          <a:p>
            <a:pPr algn="just"/>
            <a:r>
              <a:rPr lang="en-US" b="1" dirty="0">
                <a:solidFill>
                  <a:schemeClr val="bg1"/>
                </a:solidFill>
              </a:rPr>
              <a:t>Elder Richard G. Scott of the Quorum of the Twelve Apostles taught, “Efforts to share knowledge are often rewarded with more understanding as additional light flows into your mind and heart (see D&amp;C 8:2–3)” (“Acquiring Spiritual Knowledge,” Ensign, Nov. 1993,88).</a:t>
            </a:r>
          </a:p>
        </p:txBody>
      </p:sp>
      <p:pic>
        <p:nvPicPr>
          <p:cNvPr id="1026" name="Picture 2" descr="Resultado de imagen para richard g scott">
            <a:extLst>
              <a:ext uri="{FF2B5EF4-FFF2-40B4-BE49-F238E27FC236}">
                <a16:creationId xmlns:a16="http://schemas.microsoft.com/office/drawing/2014/main" id="{8BC1D08D-1D19-4C30-BF8A-28DC6B124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322" y="3935554"/>
            <a:ext cx="1342003" cy="168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3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1000">
              <a:schemeClr val="accent4">
                <a:lumMod val="95000"/>
                <a:lumOff val="5000"/>
              </a:schemeClr>
            </a:gs>
            <a:gs pos="100000">
              <a:schemeClr val="accent4">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5" name="Rectangle 4">
            <a:extLst>
              <a:ext uri="{FF2B5EF4-FFF2-40B4-BE49-F238E27FC236}">
                <a16:creationId xmlns:a16="http://schemas.microsoft.com/office/drawing/2014/main" id="{45AC97A8-D6C6-45C8-979F-23AA6B653CE9}"/>
              </a:ext>
            </a:extLst>
          </p:cNvPr>
          <p:cNvSpPr/>
          <p:nvPr/>
        </p:nvSpPr>
        <p:spPr>
          <a:xfrm>
            <a:off x="2531165" y="985487"/>
            <a:ext cx="7129670" cy="646331"/>
          </a:xfrm>
          <a:prstGeom prst="rect">
            <a:avLst/>
          </a:prstGeom>
        </p:spPr>
        <p:txBody>
          <a:bodyPr wrap="square">
            <a:spAutoFit/>
          </a:bodyPr>
          <a:lstStyle/>
          <a:p>
            <a:pPr algn="ctr"/>
            <a:r>
              <a:rPr lang="en-US" b="1" dirty="0">
                <a:solidFill>
                  <a:schemeClr val="bg1"/>
                </a:solidFill>
              </a:rPr>
              <a:t>Priesthood holders need the power of the Holy Ghost with them as they perform their duties. </a:t>
            </a:r>
          </a:p>
        </p:txBody>
      </p:sp>
      <p:sp>
        <p:nvSpPr>
          <p:cNvPr id="10" name="Rectangle 9">
            <a:extLst>
              <a:ext uri="{FF2B5EF4-FFF2-40B4-BE49-F238E27FC236}">
                <a16:creationId xmlns:a16="http://schemas.microsoft.com/office/drawing/2014/main" id="{B814A7E8-8C1B-4282-8610-11166566871E}"/>
              </a:ext>
            </a:extLst>
          </p:cNvPr>
          <p:cNvSpPr/>
          <p:nvPr/>
        </p:nvSpPr>
        <p:spPr>
          <a:xfrm>
            <a:off x="2769704" y="2478157"/>
            <a:ext cx="6573078" cy="18587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00D63C3-7E71-44F9-A010-EF92CB34AFA5}"/>
              </a:ext>
            </a:extLst>
          </p:cNvPr>
          <p:cNvSpPr txBox="1"/>
          <p:nvPr/>
        </p:nvSpPr>
        <p:spPr>
          <a:xfrm>
            <a:off x="4218071" y="2521059"/>
            <a:ext cx="5071703" cy="1815882"/>
          </a:xfrm>
          <a:prstGeom prst="rect">
            <a:avLst/>
          </a:prstGeom>
          <a:noFill/>
        </p:spPr>
        <p:txBody>
          <a:bodyPr wrap="square" rtlCol="0">
            <a:spAutoFit/>
          </a:bodyPr>
          <a:lstStyle/>
          <a:p>
            <a:pPr algn="just"/>
            <a:r>
              <a:rPr lang="en-US" sz="1600" dirty="0">
                <a:solidFill>
                  <a:schemeClr val="bg1"/>
                </a:solidFill>
              </a:rPr>
              <a:t>“Your authority comes through your ordination; your power comes through obedience and worthiness.… “Power in the priesthood comes from doing your duty in ordinary things: attending meetings, accepting assignments, reading the scriptures, keeping the Word of Wisdom” (“The Aaronic Priesthood,” Ensign, Nov. 1981,32–33).</a:t>
            </a:r>
          </a:p>
        </p:txBody>
      </p:sp>
      <p:pic>
        <p:nvPicPr>
          <p:cNvPr id="2050" name="Picture 2" descr="Resultado de imagen para boyd k packer">
            <a:extLst>
              <a:ext uri="{FF2B5EF4-FFF2-40B4-BE49-F238E27FC236}">
                <a16:creationId xmlns:a16="http://schemas.microsoft.com/office/drawing/2014/main" id="{84274EDB-16F5-453F-A17E-C34E00D4B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735" y="2572813"/>
            <a:ext cx="1335084" cy="167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23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5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8000">
              <a:schemeClr val="accent4">
                <a:lumMod val="95000"/>
                <a:lumOff val="5000"/>
              </a:schemeClr>
            </a:gs>
            <a:gs pos="80000">
              <a:schemeClr val="accent4">
                <a:lumMod val="6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4" name="Rectangle 3">
            <a:extLst>
              <a:ext uri="{FF2B5EF4-FFF2-40B4-BE49-F238E27FC236}">
                <a16:creationId xmlns:a16="http://schemas.microsoft.com/office/drawing/2014/main" id="{BF2DC12B-F7A5-4933-B881-3E2A05338FA6}"/>
              </a:ext>
            </a:extLst>
          </p:cNvPr>
          <p:cNvSpPr/>
          <p:nvPr/>
        </p:nvSpPr>
        <p:spPr>
          <a:xfrm>
            <a:off x="1582979" y="890974"/>
            <a:ext cx="3592650" cy="369332"/>
          </a:xfrm>
          <a:prstGeom prst="rect">
            <a:avLst/>
          </a:prstGeom>
        </p:spPr>
        <p:txBody>
          <a:bodyPr wrap="none">
            <a:spAutoFit/>
          </a:bodyPr>
          <a:lstStyle/>
          <a:p>
            <a:r>
              <a:rPr lang="en-US" b="1" dirty="0">
                <a:solidFill>
                  <a:srgbClr val="7030A0"/>
                </a:solidFill>
              </a:rPr>
              <a:t>Doctrine and Covenants 20:65.</a:t>
            </a:r>
          </a:p>
        </p:txBody>
      </p:sp>
      <p:sp>
        <p:nvSpPr>
          <p:cNvPr id="5" name="Rectangle 4">
            <a:extLst>
              <a:ext uri="{FF2B5EF4-FFF2-40B4-BE49-F238E27FC236}">
                <a16:creationId xmlns:a16="http://schemas.microsoft.com/office/drawing/2014/main" id="{F0B0F68E-9342-4F9C-8A26-E2AF2DD45B0F}"/>
              </a:ext>
            </a:extLst>
          </p:cNvPr>
          <p:cNvSpPr/>
          <p:nvPr/>
        </p:nvSpPr>
        <p:spPr>
          <a:xfrm>
            <a:off x="1582979" y="1363822"/>
            <a:ext cx="6096000" cy="923330"/>
          </a:xfrm>
          <a:prstGeom prst="rect">
            <a:avLst/>
          </a:prstGeom>
        </p:spPr>
        <p:txBody>
          <a:bodyPr>
            <a:spAutoFit/>
          </a:bodyPr>
          <a:lstStyle/>
          <a:p>
            <a:r>
              <a:rPr lang="en-US" dirty="0">
                <a:solidFill>
                  <a:schemeClr val="bg1"/>
                </a:solidFill>
                <a:latin typeface="Palatino"/>
              </a:rPr>
              <a:t>No person is to be ordained to any office in this church, where there is a regularly organized branch of the same, without the vote of that church.</a:t>
            </a:r>
            <a:endParaRPr lang="en-US" dirty="0">
              <a:solidFill>
                <a:schemeClr val="bg1"/>
              </a:solidFill>
            </a:endParaRPr>
          </a:p>
        </p:txBody>
      </p:sp>
      <p:sp>
        <p:nvSpPr>
          <p:cNvPr id="6" name="Rectangle 5">
            <a:extLst>
              <a:ext uri="{FF2B5EF4-FFF2-40B4-BE49-F238E27FC236}">
                <a16:creationId xmlns:a16="http://schemas.microsoft.com/office/drawing/2014/main" id="{CDA63C66-2887-43BA-B05E-4761B265E90A}"/>
              </a:ext>
            </a:extLst>
          </p:cNvPr>
          <p:cNvSpPr/>
          <p:nvPr/>
        </p:nvSpPr>
        <p:spPr>
          <a:xfrm>
            <a:off x="1582979" y="2828836"/>
            <a:ext cx="9350064" cy="1200329"/>
          </a:xfrm>
          <a:prstGeom prst="rect">
            <a:avLst/>
          </a:prstGeom>
        </p:spPr>
        <p:txBody>
          <a:bodyPr wrap="square">
            <a:spAutoFit/>
          </a:bodyPr>
          <a:lstStyle/>
          <a:p>
            <a:pPr algn="ctr"/>
            <a:r>
              <a:rPr lang="en-US" b="1" dirty="0">
                <a:solidFill>
                  <a:schemeClr val="bg1"/>
                </a:solidFill>
              </a:rPr>
              <a:t>How did you feel when you saw that members of your ward (or branch) sustained your ordination?</a:t>
            </a:r>
          </a:p>
          <a:p>
            <a:pPr algn="ctr"/>
            <a:endParaRPr lang="en-US" b="1" dirty="0">
              <a:solidFill>
                <a:schemeClr val="bg1"/>
              </a:solidFill>
            </a:endParaRPr>
          </a:p>
          <a:p>
            <a:pPr algn="ctr"/>
            <a:r>
              <a:rPr lang="en-US" b="1" dirty="0">
                <a:solidFill>
                  <a:schemeClr val="bg1"/>
                </a:solidFill>
              </a:rPr>
              <a:t>How might remembering their sustaining vote help you in your priesthood service? </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2" name="Rectangle 1">
            <a:extLst>
              <a:ext uri="{FF2B5EF4-FFF2-40B4-BE49-F238E27FC236}">
                <a16:creationId xmlns:a16="http://schemas.microsoft.com/office/drawing/2014/main" id="{D8C6CB37-E123-45AC-941D-0716C6B2DC6A}"/>
              </a:ext>
            </a:extLst>
          </p:cNvPr>
          <p:cNvSpPr/>
          <p:nvPr/>
        </p:nvSpPr>
        <p:spPr>
          <a:xfrm>
            <a:off x="3066965" y="2782669"/>
            <a:ext cx="6058069" cy="646331"/>
          </a:xfrm>
          <a:prstGeom prst="rect">
            <a:avLst/>
          </a:prstGeom>
        </p:spPr>
        <p:txBody>
          <a:bodyPr wrap="none">
            <a:spAutoFit/>
          </a:bodyPr>
          <a:lstStyle/>
          <a:p>
            <a:r>
              <a:rPr lang="en-US" sz="3600" dirty="0">
                <a:solidFill>
                  <a:schemeClr val="accent6">
                    <a:lumMod val="50000"/>
                  </a:schemeClr>
                </a:solidFill>
                <a:latin typeface="Bahnschrift SemiLight SemiConde" panose="020B0502040204020203" pitchFamily="34" charset="0"/>
              </a:rPr>
              <a:t>Doctrine and Covenants 20:38–67</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3" name="Rectangle 2">
            <a:extLst>
              <a:ext uri="{FF2B5EF4-FFF2-40B4-BE49-F238E27FC236}">
                <a16:creationId xmlns:a16="http://schemas.microsoft.com/office/drawing/2014/main" id="{EFFD19FB-3D1C-4ED1-A31C-4069CEC55BEE}"/>
              </a:ext>
            </a:extLst>
          </p:cNvPr>
          <p:cNvSpPr/>
          <p:nvPr/>
        </p:nvSpPr>
        <p:spPr>
          <a:xfrm>
            <a:off x="1124867" y="1101636"/>
            <a:ext cx="4839786" cy="430887"/>
          </a:xfrm>
          <a:prstGeom prst="rect">
            <a:avLst/>
          </a:prstGeom>
        </p:spPr>
        <p:txBody>
          <a:bodyPr wrap="none">
            <a:spAutoFit/>
          </a:bodyPr>
          <a:lstStyle/>
          <a:p>
            <a:r>
              <a:rPr lang="en-US" sz="2200" b="1" dirty="0">
                <a:solidFill>
                  <a:schemeClr val="accent6">
                    <a:lumMod val="50000"/>
                  </a:schemeClr>
                </a:solidFill>
              </a:rPr>
              <a:t>Doctrine and Covenants 20:38–59.</a:t>
            </a:r>
          </a:p>
        </p:txBody>
      </p:sp>
      <p:sp>
        <p:nvSpPr>
          <p:cNvPr id="5" name="Rectangle 4">
            <a:extLst>
              <a:ext uri="{FF2B5EF4-FFF2-40B4-BE49-F238E27FC236}">
                <a16:creationId xmlns:a16="http://schemas.microsoft.com/office/drawing/2014/main" id="{73AD1481-8ADD-46F1-898D-5B9CDA6201FC}"/>
              </a:ext>
            </a:extLst>
          </p:cNvPr>
          <p:cNvSpPr/>
          <p:nvPr/>
        </p:nvSpPr>
        <p:spPr>
          <a:xfrm>
            <a:off x="1668345" y="3136612"/>
            <a:ext cx="8855309" cy="584775"/>
          </a:xfrm>
          <a:prstGeom prst="rect">
            <a:avLst/>
          </a:prstGeom>
        </p:spPr>
        <p:txBody>
          <a:bodyPr wrap="none">
            <a:spAutoFit/>
          </a:bodyPr>
          <a:lstStyle/>
          <a:p>
            <a:r>
              <a:rPr lang="en-US" sz="3200" b="1" dirty="0">
                <a:solidFill>
                  <a:schemeClr val="bg1"/>
                </a:solidFill>
                <a:latin typeface="Palatino Linotype" panose="02040502050505030304" pitchFamily="18" charset="0"/>
              </a:rPr>
              <a:t>“The duties of priesthood offices are set forth”</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3" name="Rectangle 2">
            <a:extLst>
              <a:ext uri="{FF2B5EF4-FFF2-40B4-BE49-F238E27FC236}">
                <a16:creationId xmlns:a16="http://schemas.microsoft.com/office/drawing/2014/main" id="{F9BB4808-D41E-4BDE-9A2F-C469BFB9E43A}"/>
              </a:ext>
            </a:extLst>
          </p:cNvPr>
          <p:cNvSpPr/>
          <p:nvPr/>
        </p:nvSpPr>
        <p:spPr>
          <a:xfrm>
            <a:off x="2199242" y="1317583"/>
            <a:ext cx="7793516" cy="369332"/>
          </a:xfrm>
          <a:prstGeom prst="rect">
            <a:avLst/>
          </a:prstGeom>
        </p:spPr>
        <p:txBody>
          <a:bodyPr wrap="square">
            <a:spAutoFit/>
          </a:bodyPr>
          <a:lstStyle/>
          <a:p>
            <a:r>
              <a:rPr lang="en-US" b="1" dirty="0">
                <a:solidFill>
                  <a:schemeClr val="bg1"/>
                </a:solidFill>
              </a:rPr>
              <a:t>Preach, teach, expound, exhort, warn, invite all to come unto Christ. </a:t>
            </a:r>
          </a:p>
        </p:txBody>
      </p:sp>
      <p:sp>
        <p:nvSpPr>
          <p:cNvPr id="4" name="Rectangle 3">
            <a:extLst>
              <a:ext uri="{FF2B5EF4-FFF2-40B4-BE49-F238E27FC236}">
                <a16:creationId xmlns:a16="http://schemas.microsoft.com/office/drawing/2014/main" id="{B33A63DE-1129-4981-B30D-815B0010D9F7}"/>
              </a:ext>
            </a:extLst>
          </p:cNvPr>
          <p:cNvSpPr/>
          <p:nvPr/>
        </p:nvSpPr>
        <p:spPr>
          <a:xfrm>
            <a:off x="4305285" y="2113524"/>
            <a:ext cx="3581430" cy="369332"/>
          </a:xfrm>
          <a:prstGeom prst="rect">
            <a:avLst/>
          </a:prstGeom>
        </p:spPr>
        <p:txBody>
          <a:bodyPr wrap="none">
            <a:spAutoFit/>
          </a:bodyPr>
          <a:lstStyle/>
          <a:p>
            <a:r>
              <a:rPr lang="en-US" b="1" dirty="0">
                <a:solidFill>
                  <a:srgbClr val="7030A0"/>
                </a:solidFill>
              </a:rPr>
              <a:t>Who has these responsibilities?</a:t>
            </a:r>
          </a:p>
        </p:txBody>
      </p:sp>
      <p:sp>
        <p:nvSpPr>
          <p:cNvPr id="6" name="Rectangle 5">
            <a:extLst>
              <a:ext uri="{FF2B5EF4-FFF2-40B4-BE49-F238E27FC236}">
                <a16:creationId xmlns:a16="http://schemas.microsoft.com/office/drawing/2014/main" id="{EB716BF9-7C07-4913-B558-1E19DA86D28E}"/>
              </a:ext>
            </a:extLst>
          </p:cNvPr>
          <p:cNvSpPr/>
          <p:nvPr/>
        </p:nvSpPr>
        <p:spPr>
          <a:xfrm>
            <a:off x="1828800" y="3180522"/>
            <a:ext cx="8362122" cy="16432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A83FA7E-CEF9-4251-ACA4-DDB26B31DF1C}"/>
              </a:ext>
            </a:extLst>
          </p:cNvPr>
          <p:cNvCxnSpPr/>
          <p:nvPr/>
        </p:nvCxnSpPr>
        <p:spPr>
          <a:xfrm>
            <a:off x="1815548" y="3909391"/>
            <a:ext cx="8388626" cy="0"/>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2AB99546-C49F-46A3-B66B-00190464D43F}"/>
              </a:ext>
            </a:extLst>
          </p:cNvPr>
          <p:cNvCxnSpPr>
            <a:cxnSpLocks/>
          </p:cNvCxnSpPr>
          <p:nvPr/>
        </p:nvCxnSpPr>
        <p:spPr>
          <a:xfrm>
            <a:off x="7447722" y="3180522"/>
            <a:ext cx="0" cy="164326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EF98960E-1E1A-4EB2-9415-08B5E578E205}"/>
              </a:ext>
            </a:extLst>
          </p:cNvPr>
          <p:cNvCxnSpPr>
            <a:cxnSpLocks/>
          </p:cNvCxnSpPr>
          <p:nvPr/>
        </p:nvCxnSpPr>
        <p:spPr>
          <a:xfrm>
            <a:off x="4351667" y="3180522"/>
            <a:ext cx="0" cy="1643268"/>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71EA8AD-9508-4A01-9B66-ACAF3BD86401}"/>
              </a:ext>
            </a:extLst>
          </p:cNvPr>
          <p:cNvSpPr txBox="1"/>
          <p:nvPr/>
        </p:nvSpPr>
        <p:spPr>
          <a:xfrm>
            <a:off x="2374621" y="3360291"/>
            <a:ext cx="1431226" cy="369332"/>
          </a:xfrm>
          <a:prstGeom prst="rect">
            <a:avLst/>
          </a:prstGeom>
          <a:noFill/>
        </p:spPr>
        <p:txBody>
          <a:bodyPr wrap="square" rtlCol="0">
            <a:spAutoFit/>
          </a:bodyPr>
          <a:lstStyle/>
          <a:p>
            <a:pPr algn="ctr"/>
            <a:r>
              <a:rPr lang="en-US" b="1" dirty="0">
                <a:solidFill>
                  <a:schemeClr val="bg1"/>
                </a:solidFill>
              </a:rPr>
              <a:t>Elders</a:t>
            </a:r>
          </a:p>
        </p:txBody>
      </p:sp>
      <p:sp>
        <p:nvSpPr>
          <p:cNvPr id="18" name="TextBox 17">
            <a:extLst>
              <a:ext uri="{FF2B5EF4-FFF2-40B4-BE49-F238E27FC236}">
                <a16:creationId xmlns:a16="http://schemas.microsoft.com/office/drawing/2014/main" id="{A9DB97B7-CE2D-4A0B-B7C2-6136C168E1B8}"/>
              </a:ext>
            </a:extLst>
          </p:cNvPr>
          <p:cNvSpPr txBox="1"/>
          <p:nvPr/>
        </p:nvSpPr>
        <p:spPr>
          <a:xfrm>
            <a:off x="5184082" y="3360291"/>
            <a:ext cx="1431226" cy="369332"/>
          </a:xfrm>
          <a:prstGeom prst="rect">
            <a:avLst/>
          </a:prstGeom>
          <a:noFill/>
        </p:spPr>
        <p:txBody>
          <a:bodyPr wrap="square" rtlCol="0">
            <a:spAutoFit/>
          </a:bodyPr>
          <a:lstStyle/>
          <a:p>
            <a:pPr algn="ctr"/>
            <a:r>
              <a:rPr lang="en-US" b="1" dirty="0">
                <a:solidFill>
                  <a:schemeClr val="bg1"/>
                </a:solidFill>
              </a:rPr>
              <a:t>Priests</a:t>
            </a:r>
          </a:p>
        </p:txBody>
      </p:sp>
      <p:sp>
        <p:nvSpPr>
          <p:cNvPr id="19" name="TextBox 18">
            <a:extLst>
              <a:ext uri="{FF2B5EF4-FFF2-40B4-BE49-F238E27FC236}">
                <a16:creationId xmlns:a16="http://schemas.microsoft.com/office/drawing/2014/main" id="{D6A496AA-EB63-41A1-9BE5-67768639C126}"/>
              </a:ext>
            </a:extLst>
          </p:cNvPr>
          <p:cNvSpPr txBox="1"/>
          <p:nvPr/>
        </p:nvSpPr>
        <p:spPr>
          <a:xfrm>
            <a:off x="8119443" y="3360291"/>
            <a:ext cx="1431226" cy="523220"/>
          </a:xfrm>
          <a:prstGeom prst="rect">
            <a:avLst/>
          </a:prstGeom>
          <a:noFill/>
        </p:spPr>
        <p:txBody>
          <a:bodyPr wrap="square" rtlCol="0">
            <a:spAutoFit/>
          </a:bodyPr>
          <a:lstStyle/>
          <a:p>
            <a:pPr algn="ctr"/>
            <a:r>
              <a:rPr lang="en-US" sz="1400" b="1" dirty="0">
                <a:solidFill>
                  <a:schemeClr val="bg1"/>
                </a:solidFill>
              </a:rPr>
              <a:t>Teachers and Deacons</a:t>
            </a:r>
          </a:p>
        </p:txBody>
      </p:sp>
      <p:sp>
        <p:nvSpPr>
          <p:cNvPr id="17" name="TextBox 16">
            <a:extLst>
              <a:ext uri="{FF2B5EF4-FFF2-40B4-BE49-F238E27FC236}">
                <a16:creationId xmlns:a16="http://schemas.microsoft.com/office/drawing/2014/main" id="{B11DEFDA-46BF-4689-914F-8189D9E0763C}"/>
              </a:ext>
            </a:extLst>
          </p:cNvPr>
          <p:cNvSpPr txBox="1"/>
          <p:nvPr/>
        </p:nvSpPr>
        <p:spPr>
          <a:xfrm>
            <a:off x="2199242" y="4267200"/>
            <a:ext cx="1802915" cy="369332"/>
          </a:xfrm>
          <a:prstGeom prst="rect">
            <a:avLst/>
          </a:prstGeom>
          <a:noFill/>
        </p:spPr>
        <p:txBody>
          <a:bodyPr wrap="square" rtlCol="0">
            <a:spAutoFit/>
          </a:bodyPr>
          <a:lstStyle/>
          <a:p>
            <a:r>
              <a:rPr lang="en-US" b="1" dirty="0">
                <a:solidFill>
                  <a:schemeClr val="bg1"/>
                </a:solidFill>
              </a:rPr>
              <a:t>D&amp;C 20:38–45</a:t>
            </a:r>
          </a:p>
        </p:txBody>
      </p:sp>
      <p:sp>
        <p:nvSpPr>
          <p:cNvPr id="20" name="TextBox 19">
            <a:extLst>
              <a:ext uri="{FF2B5EF4-FFF2-40B4-BE49-F238E27FC236}">
                <a16:creationId xmlns:a16="http://schemas.microsoft.com/office/drawing/2014/main" id="{4FA636E4-0C0D-4300-993F-601FED88134F}"/>
              </a:ext>
            </a:extLst>
          </p:cNvPr>
          <p:cNvSpPr txBox="1"/>
          <p:nvPr/>
        </p:nvSpPr>
        <p:spPr>
          <a:xfrm>
            <a:off x="4867701" y="4267200"/>
            <a:ext cx="2063988" cy="369332"/>
          </a:xfrm>
          <a:prstGeom prst="rect">
            <a:avLst/>
          </a:prstGeom>
          <a:noFill/>
        </p:spPr>
        <p:txBody>
          <a:bodyPr wrap="square" rtlCol="0">
            <a:spAutoFit/>
          </a:bodyPr>
          <a:lstStyle/>
          <a:p>
            <a:pPr algn="ctr"/>
            <a:r>
              <a:rPr lang="en-US" b="1" dirty="0">
                <a:solidFill>
                  <a:schemeClr val="bg1"/>
                </a:solidFill>
              </a:rPr>
              <a:t>D&amp;C 20:46–52</a:t>
            </a:r>
          </a:p>
        </p:txBody>
      </p:sp>
      <p:sp>
        <p:nvSpPr>
          <p:cNvPr id="22" name="TextBox 21">
            <a:extLst>
              <a:ext uri="{FF2B5EF4-FFF2-40B4-BE49-F238E27FC236}">
                <a16:creationId xmlns:a16="http://schemas.microsoft.com/office/drawing/2014/main" id="{7D76118C-1CB2-4FBA-B0EA-EA3C5CA066DD}"/>
              </a:ext>
            </a:extLst>
          </p:cNvPr>
          <p:cNvSpPr txBox="1"/>
          <p:nvPr/>
        </p:nvSpPr>
        <p:spPr>
          <a:xfrm>
            <a:off x="7787328" y="4272968"/>
            <a:ext cx="2063988" cy="369332"/>
          </a:xfrm>
          <a:prstGeom prst="rect">
            <a:avLst/>
          </a:prstGeom>
          <a:noFill/>
        </p:spPr>
        <p:txBody>
          <a:bodyPr wrap="square" rtlCol="0">
            <a:spAutoFit/>
          </a:bodyPr>
          <a:lstStyle/>
          <a:p>
            <a:pPr algn="ctr"/>
            <a:r>
              <a:rPr lang="en-US" b="1" dirty="0">
                <a:solidFill>
                  <a:schemeClr val="bg1"/>
                </a:solidFill>
              </a:rPr>
              <a:t>D&amp;C 20:53–59</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75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175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175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175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175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175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175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175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1750"/>
                                        <p:tgtEl>
                                          <p:spTgt spid="2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175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5" grpId="0"/>
      <p:bldP spid="18" grpId="0"/>
      <p:bldP spid="19" grpId="0"/>
      <p:bldP spid="17"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3" name="Rectangle 2">
            <a:extLst>
              <a:ext uri="{FF2B5EF4-FFF2-40B4-BE49-F238E27FC236}">
                <a16:creationId xmlns:a16="http://schemas.microsoft.com/office/drawing/2014/main" id="{01A12F9B-BA28-4BC7-BA54-D1348662271B}"/>
              </a:ext>
            </a:extLst>
          </p:cNvPr>
          <p:cNvSpPr/>
          <p:nvPr/>
        </p:nvSpPr>
        <p:spPr>
          <a:xfrm>
            <a:off x="1382404" y="710715"/>
            <a:ext cx="9427190" cy="646331"/>
          </a:xfrm>
          <a:prstGeom prst="rect">
            <a:avLst/>
          </a:prstGeom>
        </p:spPr>
        <p:txBody>
          <a:bodyPr wrap="square">
            <a:spAutoFit/>
          </a:bodyPr>
          <a:lstStyle/>
          <a:p>
            <a:pPr algn="ctr"/>
            <a:r>
              <a:rPr lang="en-US" b="1" dirty="0">
                <a:solidFill>
                  <a:srgbClr val="7030A0"/>
                </a:solidFill>
              </a:rPr>
              <a:t>What differences do you notice between the duties of elders, priests, teachers, and deacons? What similarities do you see?</a:t>
            </a:r>
          </a:p>
        </p:txBody>
      </p:sp>
      <p:sp>
        <p:nvSpPr>
          <p:cNvPr id="4" name="Rectangle 3">
            <a:extLst>
              <a:ext uri="{FF2B5EF4-FFF2-40B4-BE49-F238E27FC236}">
                <a16:creationId xmlns:a16="http://schemas.microsoft.com/office/drawing/2014/main" id="{91E5CF53-92E1-434D-BBE0-4D072B700E10}"/>
              </a:ext>
            </a:extLst>
          </p:cNvPr>
          <p:cNvSpPr/>
          <p:nvPr/>
        </p:nvSpPr>
        <p:spPr>
          <a:xfrm>
            <a:off x="2319130" y="1650844"/>
            <a:ext cx="7553739" cy="369332"/>
          </a:xfrm>
          <a:prstGeom prst="rect">
            <a:avLst/>
          </a:prstGeom>
        </p:spPr>
        <p:txBody>
          <a:bodyPr wrap="square">
            <a:spAutoFit/>
          </a:bodyPr>
          <a:lstStyle/>
          <a:p>
            <a:pPr algn="ctr"/>
            <a:r>
              <a:rPr lang="en-US" b="1" dirty="0">
                <a:solidFill>
                  <a:srgbClr val="7030A0"/>
                </a:solidFill>
              </a:rPr>
              <a:t>Which office has the authority to bestow the gift of the Holy Ghost?</a:t>
            </a:r>
          </a:p>
        </p:txBody>
      </p:sp>
      <p:sp>
        <p:nvSpPr>
          <p:cNvPr id="5" name="Rectangle 4">
            <a:extLst>
              <a:ext uri="{FF2B5EF4-FFF2-40B4-BE49-F238E27FC236}">
                <a16:creationId xmlns:a16="http://schemas.microsoft.com/office/drawing/2014/main" id="{A3F2533C-2684-4B6C-8ACE-4F4386BD27DD}"/>
              </a:ext>
            </a:extLst>
          </p:cNvPr>
          <p:cNvSpPr/>
          <p:nvPr/>
        </p:nvSpPr>
        <p:spPr>
          <a:xfrm>
            <a:off x="4852710" y="2116918"/>
            <a:ext cx="2486578" cy="369332"/>
          </a:xfrm>
          <a:prstGeom prst="rect">
            <a:avLst/>
          </a:prstGeom>
        </p:spPr>
        <p:txBody>
          <a:bodyPr wrap="none">
            <a:spAutoFit/>
          </a:bodyPr>
          <a:lstStyle/>
          <a:p>
            <a:r>
              <a:rPr lang="en-US" b="1" dirty="0">
                <a:solidFill>
                  <a:schemeClr val="bg1"/>
                </a:solidFill>
              </a:rPr>
              <a:t>(Elder; see verse 41.)</a:t>
            </a:r>
          </a:p>
        </p:txBody>
      </p:sp>
      <p:sp>
        <p:nvSpPr>
          <p:cNvPr id="10" name="Rectangle 9">
            <a:extLst>
              <a:ext uri="{FF2B5EF4-FFF2-40B4-BE49-F238E27FC236}">
                <a16:creationId xmlns:a16="http://schemas.microsoft.com/office/drawing/2014/main" id="{76216AEA-16A8-4DA4-9CFA-254B9E2F5024}"/>
              </a:ext>
            </a:extLst>
          </p:cNvPr>
          <p:cNvSpPr/>
          <p:nvPr/>
        </p:nvSpPr>
        <p:spPr>
          <a:xfrm>
            <a:off x="2564294" y="2721524"/>
            <a:ext cx="7063409" cy="369332"/>
          </a:xfrm>
          <a:prstGeom prst="rect">
            <a:avLst/>
          </a:prstGeom>
        </p:spPr>
        <p:txBody>
          <a:bodyPr wrap="square">
            <a:spAutoFit/>
          </a:bodyPr>
          <a:lstStyle/>
          <a:p>
            <a:r>
              <a:rPr lang="en-US" b="1" dirty="0">
                <a:solidFill>
                  <a:srgbClr val="7030A0"/>
                </a:solidFill>
              </a:rPr>
              <a:t>Which offices have the authority to administer the sacrament? </a:t>
            </a:r>
          </a:p>
        </p:txBody>
      </p:sp>
      <p:sp>
        <p:nvSpPr>
          <p:cNvPr id="11" name="Rectangle 10">
            <a:extLst>
              <a:ext uri="{FF2B5EF4-FFF2-40B4-BE49-F238E27FC236}">
                <a16:creationId xmlns:a16="http://schemas.microsoft.com/office/drawing/2014/main" id="{2592139D-31E6-4FD6-A587-591A57C2C1BB}"/>
              </a:ext>
            </a:extLst>
          </p:cNvPr>
          <p:cNvSpPr/>
          <p:nvPr/>
        </p:nvSpPr>
        <p:spPr>
          <a:xfrm>
            <a:off x="3801940" y="3187598"/>
            <a:ext cx="4588115" cy="369332"/>
          </a:xfrm>
          <a:prstGeom prst="rect">
            <a:avLst/>
          </a:prstGeom>
        </p:spPr>
        <p:txBody>
          <a:bodyPr wrap="none">
            <a:spAutoFit/>
          </a:bodyPr>
          <a:lstStyle/>
          <a:p>
            <a:r>
              <a:rPr lang="en-US" b="1" dirty="0">
                <a:solidFill>
                  <a:schemeClr val="bg1"/>
                </a:solidFill>
              </a:rPr>
              <a:t>(Elder and priest; see verses 40 and 46.)</a:t>
            </a:r>
          </a:p>
        </p:txBody>
      </p:sp>
      <p:sp>
        <p:nvSpPr>
          <p:cNvPr id="12" name="Rectangle 11">
            <a:extLst>
              <a:ext uri="{FF2B5EF4-FFF2-40B4-BE49-F238E27FC236}">
                <a16:creationId xmlns:a16="http://schemas.microsoft.com/office/drawing/2014/main" id="{EA26645B-D9F0-4877-8D48-6B4A6AC0E6CD}"/>
              </a:ext>
            </a:extLst>
          </p:cNvPr>
          <p:cNvSpPr/>
          <p:nvPr/>
        </p:nvSpPr>
        <p:spPr>
          <a:xfrm>
            <a:off x="1789039" y="3838135"/>
            <a:ext cx="8613916" cy="369332"/>
          </a:xfrm>
          <a:prstGeom prst="rect">
            <a:avLst/>
          </a:prstGeom>
        </p:spPr>
        <p:txBody>
          <a:bodyPr wrap="square">
            <a:spAutoFit/>
          </a:bodyPr>
          <a:lstStyle/>
          <a:p>
            <a:r>
              <a:rPr lang="en-US" b="1" dirty="0">
                <a:solidFill>
                  <a:srgbClr val="7030A0"/>
                </a:solidFill>
              </a:rPr>
              <a:t> Which offices have the authority to ordain priests, teachers, and deacons?</a:t>
            </a:r>
          </a:p>
        </p:txBody>
      </p:sp>
      <p:sp>
        <p:nvSpPr>
          <p:cNvPr id="13" name="Rectangle 12">
            <a:extLst>
              <a:ext uri="{FF2B5EF4-FFF2-40B4-BE49-F238E27FC236}">
                <a16:creationId xmlns:a16="http://schemas.microsoft.com/office/drawing/2014/main" id="{34EB1130-3A8D-4D6D-840D-ADBBBFE87B13}"/>
              </a:ext>
            </a:extLst>
          </p:cNvPr>
          <p:cNvSpPr/>
          <p:nvPr/>
        </p:nvSpPr>
        <p:spPr>
          <a:xfrm>
            <a:off x="2319130" y="4843417"/>
            <a:ext cx="7568822" cy="369332"/>
          </a:xfrm>
          <a:prstGeom prst="rect">
            <a:avLst/>
          </a:prstGeom>
        </p:spPr>
        <p:txBody>
          <a:bodyPr wrap="square">
            <a:spAutoFit/>
          </a:bodyPr>
          <a:lstStyle/>
          <a:p>
            <a:r>
              <a:rPr lang="en-US" b="1" dirty="0">
                <a:solidFill>
                  <a:srgbClr val="7030A0"/>
                </a:solidFill>
              </a:rPr>
              <a:t> Which offices have the authority to expound, exhort, and teach?</a:t>
            </a:r>
          </a:p>
        </p:txBody>
      </p:sp>
      <p:sp>
        <p:nvSpPr>
          <p:cNvPr id="14" name="Rectangle 13">
            <a:extLst>
              <a:ext uri="{FF2B5EF4-FFF2-40B4-BE49-F238E27FC236}">
                <a16:creationId xmlns:a16="http://schemas.microsoft.com/office/drawing/2014/main" id="{829B41EC-7084-4DEE-9F5B-726977F8EEC0}"/>
              </a:ext>
            </a:extLst>
          </p:cNvPr>
          <p:cNvSpPr/>
          <p:nvPr/>
        </p:nvSpPr>
        <p:spPr>
          <a:xfrm>
            <a:off x="3801940" y="4207467"/>
            <a:ext cx="4588115" cy="369332"/>
          </a:xfrm>
          <a:prstGeom prst="rect">
            <a:avLst/>
          </a:prstGeom>
        </p:spPr>
        <p:txBody>
          <a:bodyPr wrap="none">
            <a:spAutoFit/>
          </a:bodyPr>
          <a:lstStyle/>
          <a:p>
            <a:r>
              <a:rPr lang="en-US" b="1" dirty="0">
                <a:solidFill>
                  <a:schemeClr val="bg1"/>
                </a:solidFill>
              </a:rPr>
              <a:t>(Elder and priest; see verses 39 and 48.)</a:t>
            </a:r>
          </a:p>
        </p:txBody>
      </p:sp>
      <p:sp>
        <p:nvSpPr>
          <p:cNvPr id="15" name="Rectangle 14">
            <a:extLst>
              <a:ext uri="{FF2B5EF4-FFF2-40B4-BE49-F238E27FC236}">
                <a16:creationId xmlns:a16="http://schemas.microsoft.com/office/drawing/2014/main" id="{E43A9199-869B-4FD4-938D-96A74D93F8C5}"/>
              </a:ext>
            </a:extLst>
          </p:cNvPr>
          <p:cNvSpPr/>
          <p:nvPr/>
        </p:nvSpPr>
        <p:spPr>
          <a:xfrm>
            <a:off x="2551043" y="5301408"/>
            <a:ext cx="7076660" cy="369332"/>
          </a:xfrm>
          <a:prstGeom prst="rect">
            <a:avLst/>
          </a:prstGeom>
        </p:spPr>
        <p:txBody>
          <a:bodyPr wrap="square">
            <a:spAutoFit/>
          </a:bodyPr>
          <a:lstStyle/>
          <a:p>
            <a:r>
              <a:rPr lang="en-US" b="1" dirty="0">
                <a:solidFill>
                  <a:schemeClr val="bg1"/>
                </a:solidFill>
              </a:rPr>
              <a:t>(Elder, priest, teacher, and deacon; see verses 42, 46, and 59.) </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2" name="Rectangle 1">
            <a:extLst>
              <a:ext uri="{FF2B5EF4-FFF2-40B4-BE49-F238E27FC236}">
                <a16:creationId xmlns:a16="http://schemas.microsoft.com/office/drawing/2014/main" id="{B07CB192-4F5D-4E0D-842A-855A957CD522}"/>
              </a:ext>
            </a:extLst>
          </p:cNvPr>
          <p:cNvSpPr/>
          <p:nvPr/>
        </p:nvSpPr>
        <p:spPr>
          <a:xfrm>
            <a:off x="2133599" y="890974"/>
            <a:ext cx="7924801" cy="646331"/>
          </a:xfrm>
          <a:prstGeom prst="rect">
            <a:avLst/>
          </a:prstGeom>
        </p:spPr>
        <p:txBody>
          <a:bodyPr wrap="square">
            <a:spAutoFit/>
          </a:bodyPr>
          <a:lstStyle/>
          <a:p>
            <a:pPr algn="ctr"/>
            <a:r>
              <a:rPr lang="en-US" b="1" dirty="0">
                <a:solidFill>
                  <a:srgbClr val="7030A0"/>
                </a:solidFill>
              </a:rPr>
              <a:t>What truths can we learn about priesthood offices by comparing and contrasting their duties?</a:t>
            </a:r>
          </a:p>
        </p:txBody>
      </p:sp>
      <p:sp>
        <p:nvSpPr>
          <p:cNvPr id="5" name="Rectangle 4">
            <a:extLst>
              <a:ext uri="{FF2B5EF4-FFF2-40B4-BE49-F238E27FC236}">
                <a16:creationId xmlns:a16="http://schemas.microsoft.com/office/drawing/2014/main" id="{2B62FCBC-43A0-46F7-8F1E-3BC72CC6E881}"/>
              </a:ext>
            </a:extLst>
          </p:cNvPr>
          <p:cNvSpPr/>
          <p:nvPr/>
        </p:nvSpPr>
        <p:spPr>
          <a:xfrm>
            <a:off x="1577006" y="1840576"/>
            <a:ext cx="9037983" cy="1908215"/>
          </a:xfrm>
          <a:prstGeom prst="rect">
            <a:avLst/>
          </a:prstGeom>
        </p:spPr>
        <p:txBody>
          <a:bodyPr wrap="square">
            <a:spAutoFit/>
          </a:bodyPr>
          <a:lstStyle/>
          <a:p>
            <a:pPr marL="91440" algn="just">
              <a:spcBef>
                <a:spcPts val="600"/>
              </a:spcBef>
            </a:pPr>
            <a:r>
              <a:rPr lang="en-US" dirty="0">
                <a:solidFill>
                  <a:schemeClr val="bg1"/>
                </a:solidFill>
              </a:rPr>
              <a:t>As Heavenly Father’s sons receive higher offices of the priesthood, they receive more responsibilities and opportunities to serve others. </a:t>
            </a:r>
          </a:p>
          <a:p>
            <a:pPr marL="91440" algn="just">
              <a:spcBef>
                <a:spcPts val="600"/>
              </a:spcBef>
            </a:pPr>
            <a:r>
              <a:rPr lang="en-US" dirty="0">
                <a:solidFill>
                  <a:schemeClr val="bg1"/>
                </a:solidFill>
              </a:rPr>
              <a:t>As a priesthood holder is ordained to additional offices of the priesthood, he retains the lesser offices and their associated responsibilities. </a:t>
            </a:r>
          </a:p>
          <a:p>
            <a:pPr marL="91440" algn="just">
              <a:spcBef>
                <a:spcPts val="600"/>
              </a:spcBef>
            </a:pPr>
            <a:r>
              <a:rPr lang="en-US" dirty="0">
                <a:solidFill>
                  <a:schemeClr val="bg1"/>
                </a:solidFill>
              </a:rPr>
              <a:t>All priesthood holders have the responsibility to perform ordinances and to watch over members of the Church and minister to them. </a:t>
            </a:r>
          </a:p>
        </p:txBody>
      </p:sp>
      <p:sp>
        <p:nvSpPr>
          <p:cNvPr id="6" name="Rectangle 5">
            <a:extLst>
              <a:ext uri="{FF2B5EF4-FFF2-40B4-BE49-F238E27FC236}">
                <a16:creationId xmlns:a16="http://schemas.microsoft.com/office/drawing/2014/main" id="{B29E64CE-1BD9-40AC-A6E0-BD52A2C5603D}"/>
              </a:ext>
            </a:extLst>
          </p:cNvPr>
          <p:cNvSpPr/>
          <p:nvPr/>
        </p:nvSpPr>
        <p:spPr>
          <a:xfrm>
            <a:off x="1663145" y="3957979"/>
            <a:ext cx="8865706" cy="646331"/>
          </a:xfrm>
          <a:prstGeom prst="rect">
            <a:avLst/>
          </a:prstGeom>
        </p:spPr>
        <p:txBody>
          <a:bodyPr wrap="square">
            <a:spAutoFit/>
          </a:bodyPr>
          <a:lstStyle/>
          <a:p>
            <a:pPr algn="ctr"/>
            <a:r>
              <a:rPr lang="en-US" b="1" dirty="0">
                <a:solidFill>
                  <a:srgbClr val="7030A0"/>
                </a:solidFill>
              </a:rPr>
              <a:t> What are some ways Aaronic Priesthood holders can “watch over the church” and “be with and strengthen them”? </a:t>
            </a:r>
          </a:p>
        </p:txBody>
      </p:sp>
      <p:sp>
        <p:nvSpPr>
          <p:cNvPr id="8" name="Rectangle 7">
            <a:extLst>
              <a:ext uri="{FF2B5EF4-FFF2-40B4-BE49-F238E27FC236}">
                <a16:creationId xmlns:a16="http://schemas.microsoft.com/office/drawing/2014/main" id="{30F751B8-41E2-407B-B32C-BCCE19D9258D}"/>
              </a:ext>
            </a:extLst>
          </p:cNvPr>
          <p:cNvSpPr/>
          <p:nvPr/>
        </p:nvSpPr>
        <p:spPr>
          <a:xfrm>
            <a:off x="1663145" y="4766697"/>
            <a:ext cx="8865706" cy="646331"/>
          </a:xfrm>
          <a:prstGeom prst="rect">
            <a:avLst/>
          </a:prstGeom>
        </p:spPr>
        <p:txBody>
          <a:bodyPr wrap="square">
            <a:spAutoFit/>
          </a:bodyPr>
          <a:lstStyle/>
          <a:p>
            <a:pPr algn="ctr"/>
            <a:r>
              <a:rPr lang="en-US" b="1" dirty="0">
                <a:solidFill>
                  <a:schemeClr val="bg1"/>
                </a:solidFill>
              </a:rPr>
              <a:t>Ministering, caring for the poor and needy, caring for the meetinghouse and grounds, and fulfilling other assignments from the bishop and quorum leaders.</a:t>
            </a:r>
          </a:p>
        </p:txBody>
      </p:sp>
    </p:spTree>
    <p:extLst>
      <p:ext uri="{BB962C8B-B14F-4D97-AF65-F5344CB8AC3E}">
        <p14:creationId xmlns:p14="http://schemas.microsoft.com/office/powerpoint/2010/main" val="4065210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3" name="Rectangle 2">
            <a:extLst>
              <a:ext uri="{FF2B5EF4-FFF2-40B4-BE49-F238E27FC236}">
                <a16:creationId xmlns:a16="http://schemas.microsoft.com/office/drawing/2014/main" id="{93FE9175-1A97-4B26-B0EC-B3A961EFFF21}"/>
              </a:ext>
            </a:extLst>
          </p:cNvPr>
          <p:cNvSpPr/>
          <p:nvPr/>
        </p:nvSpPr>
        <p:spPr>
          <a:xfrm>
            <a:off x="1311965" y="1197522"/>
            <a:ext cx="9568070" cy="369332"/>
          </a:xfrm>
          <a:prstGeom prst="rect">
            <a:avLst/>
          </a:prstGeom>
        </p:spPr>
        <p:txBody>
          <a:bodyPr wrap="square">
            <a:spAutoFit/>
          </a:bodyPr>
          <a:lstStyle/>
          <a:p>
            <a:r>
              <a:rPr lang="en-US" b="1" dirty="0">
                <a:solidFill>
                  <a:srgbClr val="7030A0"/>
                </a:solidFill>
              </a:rPr>
              <a:t>What are some ways Aaronic Priesthood holders can “invite all to come unto Christ”?</a:t>
            </a:r>
          </a:p>
        </p:txBody>
      </p:sp>
      <p:sp>
        <p:nvSpPr>
          <p:cNvPr id="6" name="Rectangle 5">
            <a:extLst>
              <a:ext uri="{FF2B5EF4-FFF2-40B4-BE49-F238E27FC236}">
                <a16:creationId xmlns:a16="http://schemas.microsoft.com/office/drawing/2014/main" id="{B4DFD1F4-D82C-4903-B521-776B10DFEC22}"/>
              </a:ext>
            </a:extLst>
          </p:cNvPr>
          <p:cNvSpPr/>
          <p:nvPr/>
        </p:nvSpPr>
        <p:spPr>
          <a:xfrm>
            <a:off x="1411357" y="2146852"/>
            <a:ext cx="8951844" cy="27564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bg1"/>
                </a:solidFill>
              </a:rPr>
              <a:t>“If you are a priesthood holder, remember that the priesthood should be a part of you at all times and in all circumstances. It is not like a cloak that you can put on and take off at will. Any ordination to a priesthood office is a call to lifelong service, with the promise that the Lord will qualify you to do His work according to your faithfulness. </a:t>
            </a:r>
          </a:p>
          <a:p>
            <a:pPr algn="ctr"/>
            <a:r>
              <a:rPr lang="en-US" b="1" dirty="0">
                <a:solidFill>
                  <a:schemeClr val="bg1"/>
                </a:solidFill>
              </a:rPr>
              <a:t>“You must be worthy in order to receive and exercise priesthood power. The words you speak and your everyday behavior affect your ability to serve. Your behavior in public must be above reproach. Your behavior in private is even more important” (True to the Faith: A Gospel Reference [2004],127).</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5" name="Rectangle: Rounded Corners 4">
            <a:extLst>
              <a:ext uri="{FF2B5EF4-FFF2-40B4-BE49-F238E27FC236}">
                <a16:creationId xmlns:a16="http://schemas.microsoft.com/office/drawing/2014/main" id="{71CF4FEA-E941-471C-BEE8-852B3D92A509}"/>
              </a:ext>
            </a:extLst>
          </p:cNvPr>
          <p:cNvSpPr/>
          <p:nvPr/>
        </p:nvSpPr>
        <p:spPr>
          <a:xfrm>
            <a:off x="2915478" y="2186608"/>
            <a:ext cx="6056244" cy="20408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“The purpose of priesthood authority is to give, to serve, to lift, to inspire” (Elder Richard G. Scott).</a:t>
            </a:r>
          </a:p>
        </p:txBody>
      </p:sp>
    </p:spTree>
    <p:extLst>
      <p:ext uri="{BB962C8B-B14F-4D97-AF65-F5344CB8AC3E}">
        <p14:creationId xmlns:p14="http://schemas.microsoft.com/office/powerpoint/2010/main" val="105041075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1000">
              <a:schemeClr val="accent4">
                <a:lumMod val="95000"/>
                <a:lumOff val="5000"/>
              </a:schemeClr>
            </a:gs>
            <a:gs pos="0">
              <a:schemeClr val="accent4">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27</a:t>
            </a:r>
          </a:p>
        </p:txBody>
      </p:sp>
      <p:sp>
        <p:nvSpPr>
          <p:cNvPr id="8" name="Rectangle 7">
            <a:extLst>
              <a:ext uri="{FF2B5EF4-FFF2-40B4-BE49-F238E27FC236}">
                <a16:creationId xmlns:a16="http://schemas.microsoft.com/office/drawing/2014/main" id="{46F8A323-6894-4ADF-AF38-AA43FEFA6C1A}"/>
              </a:ext>
            </a:extLst>
          </p:cNvPr>
          <p:cNvSpPr/>
          <p:nvPr/>
        </p:nvSpPr>
        <p:spPr>
          <a:xfrm>
            <a:off x="1851890" y="3105834"/>
            <a:ext cx="8488221" cy="646331"/>
          </a:xfrm>
          <a:prstGeom prst="rect">
            <a:avLst/>
          </a:prstGeom>
        </p:spPr>
        <p:txBody>
          <a:bodyPr wrap="none">
            <a:spAutoFit/>
          </a:bodyPr>
          <a:lstStyle/>
          <a:p>
            <a:pPr algn="ctr"/>
            <a:r>
              <a:rPr lang="en-US" sz="3600" b="1" dirty="0">
                <a:solidFill>
                  <a:schemeClr val="bg1"/>
                </a:solidFill>
                <a:latin typeface="Bahnschrift SemiLight SemiConde" panose="020B0502040204020203" pitchFamily="34" charset="0"/>
              </a:rPr>
              <a:t>Guidelines on priesthood ordinations are given.</a:t>
            </a:r>
          </a:p>
        </p:txBody>
      </p:sp>
      <p:sp>
        <p:nvSpPr>
          <p:cNvPr id="9" name="Rectangle 8">
            <a:extLst>
              <a:ext uri="{FF2B5EF4-FFF2-40B4-BE49-F238E27FC236}">
                <a16:creationId xmlns:a16="http://schemas.microsoft.com/office/drawing/2014/main" id="{6F689610-60A1-4999-A05F-1813B4A17951}"/>
              </a:ext>
            </a:extLst>
          </p:cNvPr>
          <p:cNvSpPr/>
          <p:nvPr/>
        </p:nvSpPr>
        <p:spPr>
          <a:xfrm>
            <a:off x="1423280" y="1151765"/>
            <a:ext cx="3964547" cy="369332"/>
          </a:xfrm>
          <a:prstGeom prst="rect">
            <a:avLst/>
          </a:prstGeom>
        </p:spPr>
        <p:txBody>
          <a:bodyPr wrap="none">
            <a:spAutoFit/>
          </a:bodyPr>
          <a:lstStyle/>
          <a:p>
            <a:r>
              <a:rPr lang="en-US" b="1" dirty="0">
                <a:solidFill>
                  <a:srgbClr val="7030A0"/>
                </a:solidFill>
              </a:rPr>
              <a:t>Doctrine and Covenants 20:60–67.</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718</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Bahnschrift SemiLight SemiConde</vt:lpstr>
      <vt:lpstr>Calibri</vt:lpstr>
      <vt:lpstr>Cambria Math</vt:lpstr>
      <vt:lpstr>Century Gothic</vt:lpstr>
      <vt:lpstr>Palatino</vt:lpstr>
      <vt:lpstr>Palatino Linotype</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826</cp:revision>
  <dcterms:created xsi:type="dcterms:W3CDTF">2018-08-29T04:26:39Z</dcterms:created>
  <dcterms:modified xsi:type="dcterms:W3CDTF">2018-09-15T18:48:59Z</dcterms:modified>
</cp:coreProperties>
</file>