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47" r:id="rId1"/>
  </p:sldMasterIdLst>
  <p:notesMasterIdLst>
    <p:notesMasterId r:id="rId21"/>
  </p:notesMasterIdLst>
  <p:sldIdLst>
    <p:sldId id="296" r:id="rId2"/>
    <p:sldId id="304" r:id="rId3"/>
    <p:sldId id="299" r:id="rId4"/>
    <p:sldId id="305" r:id="rId5"/>
    <p:sldId id="306" r:id="rId6"/>
    <p:sldId id="307" r:id="rId7"/>
    <p:sldId id="308" r:id="rId8"/>
    <p:sldId id="310" r:id="rId9"/>
    <p:sldId id="309" r:id="rId10"/>
    <p:sldId id="311" r:id="rId11"/>
    <p:sldId id="312" r:id="rId12"/>
    <p:sldId id="313" r:id="rId13"/>
    <p:sldId id="314" r:id="rId14"/>
    <p:sldId id="316" r:id="rId15"/>
    <p:sldId id="317" r:id="rId16"/>
    <p:sldId id="315" r:id="rId17"/>
    <p:sldId id="318" r:id="rId18"/>
    <p:sldId id="319" r:id="rId19"/>
    <p:sldId id="322"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nald Esquerra" initials="RE" lastIdx="1" clrIdx="0">
    <p:extLst>
      <p:ext uri="{19B8F6BF-5375-455C-9EA6-DF929625EA0E}">
        <p15:presenceInfo xmlns:p15="http://schemas.microsoft.com/office/powerpoint/2012/main" userId="cdeda1aeaf90b9f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C0000"/>
    <a:srgbClr val="FFFFFF"/>
    <a:srgbClr val="E6E6E6"/>
    <a:srgbClr val="F2D8D7"/>
    <a:srgbClr val="333399"/>
    <a:srgbClr val="13BD23"/>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462" autoAdjust="0"/>
    <p:restoredTop sz="94660"/>
  </p:normalViewPr>
  <p:slideViewPr>
    <p:cSldViewPr snapToGrid="0">
      <p:cViewPr varScale="1">
        <p:scale>
          <a:sx n="72" d="100"/>
          <a:sy n="72" d="100"/>
        </p:scale>
        <p:origin x="72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18E6F4-4A24-4637-903E-B0B1742766B0}" type="datetimeFigureOut">
              <a:rPr lang="en-US" smtClean="0"/>
              <a:t>9/15/2018</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2F80BE-C61D-4FF6-A9D6-85F634C9F475}" type="slidenum">
              <a:rPr lang="en-US" smtClean="0"/>
              <a:t>‹#›</a:t>
            </a:fld>
            <a:endParaRPr lang="en-US" dirty="0"/>
          </a:p>
        </p:txBody>
      </p:sp>
    </p:spTree>
    <p:extLst>
      <p:ext uri="{BB962C8B-B14F-4D97-AF65-F5344CB8AC3E}">
        <p14:creationId xmlns:p14="http://schemas.microsoft.com/office/powerpoint/2010/main" val="37851771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9/15/2018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2373612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9/15/2018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41385060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75640873-EF0B-4AC7-AF11-57FEBA4985EA}" type="datetimeFigureOut">
              <a:rPr lang="en-US" smtClean="0"/>
              <a:t>9/15/2018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6187475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75640873-EF0B-4AC7-AF11-57FEBA4985EA}" type="datetimeFigureOut">
              <a:rPr lang="en-US" smtClean="0"/>
              <a:t>9/15/2018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24245491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5640873-EF0B-4AC7-AF11-57FEBA4985EA}" type="datetimeFigureOut">
              <a:rPr lang="en-US" smtClean="0"/>
              <a:t>9/15/2018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9411427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75640873-EF0B-4AC7-AF11-57FEBA4985EA}" type="datetimeFigureOut">
              <a:rPr lang="en-US" smtClean="0"/>
              <a:t>9/15/2018</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4841544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75640873-EF0B-4AC7-AF11-57FEBA4985EA}" type="datetimeFigureOut">
              <a:rPr lang="en-US" smtClean="0"/>
              <a:t>9/15/2018</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5281642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9/15/2018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4387447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9/15/2018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4950324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75640873-EF0B-4AC7-AF11-57FEBA4985EA}" type="datetimeFigureOut">
              <a:rPr lang="en-US" smtClean="0"/>
              <a:t>9/15/2018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3247079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5640873-EF0B-4AC7-AF11-57FEBA4985EA}" type="datetimeFigureOut">
              <a:rPr lang="en-US" smtClean="0"/>
              <a:t>9/15/2018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5469113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5640873-EF0B-4AC7-AF11-57FEBA4985EA}" type="datetimeFigureOut">
              <a:rPr lang="en-US" smtClean="0"/>
              <a:t>9/15/2018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3258068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5640873-EF0B-4AC7-AF11-57FEBA4985EA}" type="datetimeFigureOut">
              <a:rPr lang="en-US" smtClean="0"/>
              <a:t>9/15/2018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769944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75640873-EF0B-4AC7-AF11-57FEBA4985EA}" type="datetimeFigureOut">
              <a:rPr lang="en-US" smtClean="0"/>
              <a:t>9/15/2018</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2004948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75640873-EF0B-4AC7-AF11-57FEBA4985EA}" type="datetimeFigureOut">
              <a:rPr lang="en-US" smtClean="0"/>
              <a:t>9/15/2018</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9157701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75640873-EF0B-4AC7-AF11-57FEBA4985EA}" type="datetimeFigureOut">
              <a:rPr lang="en-US" smtClean="0"/>
              <a:t>9/15/2018</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1161627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9/15/2018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4199731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46000">
              <a:schemeClr val="accent2">
                <a:lumMod val="60000"/>
                <a:lumOff val="40000"/>
              </a:schemeClr>
            </a:gs>
            <a:gs pos="100000">
              <a:schemeClr val="accent1">
                <a:lumMod val="60000"/>
              </a:schemeClr>
            </a:gs>
          </a:gsLst>
          <a:path path="circle">
            <a:fillToRect l="50000" t="130000" r="50000" b="-30000"/>
          </a:path>
          <a:tileRect/>
        </a:gra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75640873-EF0B-4AC7-AF11-57FEBA4985EA}" type="datetimeFigureOut">
              <a:rPr lang="en-US" smtClean="0"/>
              <a:t>9/15/2018</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2B93B05A-D8BA-4E04-8927-7D3B765C5B2D}" type="slidenum">
              <a:rPr lang="en-US" smtClean="0"/>
              <a:t>‹#›</a:t>
            </a:fld>
            <a:endParaRPr lang="en-US" dirty="0"/>
          </a:p>
        </p:txBody>
      </p:sp>
    </p:spTree>
    <p:extLst>
      <p:ext uri="{BB962C8B-B14F-4D97-AF65-F5344CB8AC3E}">
        <p14:creationId xmlns:p14="http://schemas.microsoft.com/office/powerpoint/2010/main" val="3528024098"/>
      </p:ext>
    </p:extLst>
  </p:cSld>
  <p:clrMap bg1="dk1" tx1="lt1" bg2="dk2" tx2="lt2" accent1="accent1" accent2="accent2" accent3="accent3" accent4="accent4" accent5="accent5" accent6="accent6" hlink="hlink" folHlink="folHlink"/>
  <p:sldLayoutIdLst>
    <p:sldLayoutId id="2147484148" r:id="rId1"/>
    <p:sldLayoutId id="2147484149" r:id="rId2"/>
    <p:sldLayoutId id="2147484150" r:id="rId3"/>
    <p:sldLayoutId id="2147484151" r:id="rId4"/>
    <p:sldLayoutId id="2147484152" r:id="rId5"/>
    <p:sldLayoutId id="2147484153" r:id="rId6"/>
    <p:sldLayoutId id="2147484154" r:id="rId7"/>
    <p:sldLayoutId id="2147484155" r:id="rId8"/>
    <p:sldLayoutId id="2147484156" r:id="rId9"/>
    <p:sldLayoutId id="2147484157" r:id="rId10"/>
    <p:sldLayoutId id="2147484158" r:id="rId11"/>
    <p:sldLayoutId id="2147484159" r:id="rId12"/>
    <p:sldLayoutId id="2147484160" r:id="rId13"/>
    <p:sldLayoutId id="2147484161" r:id="rId14"/>
    <p:sldLayoutId id="2147484162" r:id="rId15"/>
    <p:sldLayoutId id="2147484163" r:id="rId16"/>
    <p:sldLayoutId id="2147484164"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ubtitle 4">
            <a:extLst>
              <a:ext uri="{FF2B5EF4-FFF2-40B4-BE49-F238E27FC236}">
                <a16:creationId xmlns:a16="http://schemas.microsoft.com/office/drawing/2014/main" id="{4F2B27ED-CE69-43C4-854C-35DA059B270B}"/>
              </a:ext>
            </a:extLst>
          </p:cNvPr>
          <p:cNvSpPr txBox="1">
            <a:spLocks/>
          </p:cNvSpPr>
          <p:nvPr/>
        </p:nvSpPr>
        <p:spPr>
          <a:xfrm>
            <a:off x="9490386" y="420493"/>
            <a:ext cx="2001079" cy="47048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rgbClr val="FF6600"/>
                </a:solidFill>
              </a:rPr>
              <a:t>LESSON 15</a:t>
            </a:r>
          </a:p>
        </p:txBody>
      </p:sp>
      <p:pic>
        <p:nvPicPr>
          <p:cNvPr id="8" name="Picture 2" descr="https://html1-f.scribdassets.com/8wio8d6utc4g5ese/images/1-6d60390e3c.jpg">
            <a:extLst>
              <a:ext uri="{FF2B5EF4-FFF2-40B4-BE49-F238E27FC236}">
                <a16:creationId xmlns:a16="http://schemas.microsoft.com/office/drawing/2014/main" id="{55FDD61B-D499-4BC6-9AF2-1907B4AFF6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46058" y="0"/>
            <a:ext cx="6545942" cy="6858000"/>
          </a:xfrm>
          <a:prstGeom prst="rect">
            <a:avLst/>
          </a:prstGeom>
          <a:noFill/>
          <a:ln>
            <a:gradFill flip="none" rotWithShape="1">
              <a:gsLst>
                <a:gs pos="0">
                  <a:schemeClr val="accent1">
                    <a:lumMod val="5000"/>
                    <a:lumOff val="95000"/>
                  </a:schemeClr>
                </a:gs>
                <a:gs pos="25000">
                  <a:schemeClr val="accent1">
                    <a:lumMod val="45000"/>
                    <a:lumOff val="55000"/>
                  </a:schemeClr>
                </a:gs>
                <a:gs pos="83000">
                  <a:schemeClr val="accent1">
                    <a:lumMod val="45000"/>
                    <a:lumOff val="55000"/>
                  </a:schemeClr>
                </a:gs>
                <a:gs pos="100000">
                  <a:schemeClr val="accent1">
                    <a:lumMod val="30000"/>
                    <a:lumOff val="70000"/>
                  </a:schemeClr>
                </a:gs>
              </a:gsLst>
              <a:path path="rect">
                <a:fillToRect l="100000" t="100000"/>
              </a:path>
              <a:tileRect r="-100000" b="-100000"/>
            </a:gradFill>
          </a:ln>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40453D80-1807-47DD-9F91-3E3FDD322FB6}"/>
              </a:ext>
            </a:extLst>
          </p:cNvPr>
          <p:cNvSpPr txBox="1"/>
          <p:nvPr/>
        </p:nvSpPr>
        <p:spPr>
          <a:xfrm>
            <a:off x="6268278" y="5247862"/>
            <a:ext cx="4969565" cy="830997"/>
          </a:xfrm>
          <a:prstGeom prst="rect">
            <a:avLst/>
          </a:prstGeom>
          <a:noFill/>
        </p:spPr>
        <p:txBody>
          <a:bodyPr wrap="square" rtlCol="0">
            <a:spAutoFit/>
          </a:bodyPr>
          <a:lstStyle/>
          <a:p>
            <a:r>
              <a:rPr lang="en-US" sz="2400" b="1" dirty="0">
                <a:solidFill>
                  <a:schemeClr val="bg1"/>
                </a:solidFill>
              </a:rPr>
              <a:t>Doctrine and Covenants </a:t>
            </a:r>
          </a:p>
          <a:p>
            <a:r>
              <a:rPr lang="en-US" sz="2400" b="1" dirty="0">
                <a:solidFill>
                  <a:schemeClr val="bg1"/>
                </a:solidFill>
              </a:rPr>
              <a:t>and Church History</a:t>
            </a:r>
          </a:p>
        </p:txBody>
      </p:sp>
      <p:sp>
        <p:nvSpPr>
          <p:cNvPr id="10" name="TextBox 9">
            <a:extLst>
              <a:ext uri="{FF2B5EF4-FFF2-40B4-BE49-F238E27FC236}">
                <a16:creationId xmlns:a16="http://schemas.microsoft.com/office/drawing/2014/main" id="{0561AD48-C1FF-4315-91C1-654541E58BDD}"/>
              </a:ext>
            </a:extLst>
          </p:cNvPr>
          <p:cNvSpPr txBox="1"/>
          <p:nvPr/>
        </p:nvSpPr>
        <p:spPr>
          <a:xfrm>
            <a:off x="669551" y="2921168"/>
            <a:ext cx="4797287" cy="1015663"/>
          </a:xfrm>
          <a:prstGeom prst="rect">
            <a:avLst/>
          </a:prstGeom>
          <a:noFill/>
        </p:spPr>
        <p:txBody>
          <a:bodyPr wrap="square" rtlCol="0">
            <a:spAutoFit/>
          </a:bodyPr>
          <a:lstStyle/>
          <a:p>
            <a:pPr algn="ctr"/>
            <a:r>
              <a:rPr lang="en-US" sz="6000" b="1" dirty="0">
                <a:solidFill>
                  <a:srgbClr val="C00000"/>
                </a:solidFill>
                <a:latin typeface="Comic Sans MS" panose="030F0702030302020204" pitchFamily="66" charset="0"/>
                <a:ea typeface="Cambria Math" panose="02040503050406030204" pitchFamily="18" charset="0"/>
              </a:rPr>
              <a:t>SEMINARY</a:t>
            </a:r>
          </a:p>
        </p:txBody>
      </p:sp>
    </p:spTree>
    <p:extLst>
      <p:ext uri="{BB962C8B-B14F-4D97-AF65-F5344CB8AC3E}">
        <p14:creationId xmlns:p14="http://schemas.microsoft.com/office/powerpoint/2010/main" val="1366171026"/>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ubtitle 4">
            <a:extLst>
              <a:ext uri="{FF2B5EF4-FFF2-40B4-BE49-F238E27FC236}">
                <a16:creationId xmlns:a16="http://schemas.microsoft.com/office/drawing/2014/main" id="{4F2B27ED-CE69-43C4-854C-35DA059B270B}"/>
              </a:ext>
            </a:extLst>
          </p:cNvPr>
          <p:cNvSpPr txBox="1">
            <a:spLocks/>
          </p:cNvSpPr>
          <p:nvPr/>
        </p:nvSpPr>
        <p:spPr>
          <a:xfrm>
            <a:off x="9490387" y="420493"/>
            <a:ext cx="1566820" cy="47048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bg1">
                    <a:lumMod val="85000"/>
                    <a:lumOff val="15000"/>
                  </a:schemeClr>
                </a:solidFill>
                <a:latin typeface="Cambria Math" panose="02040503050406030204" pitchFamily="18" charset="0"/>
                <a:ea typeface="Cambria Math" panose="02040503050406030204" pitchFamily="18" charset="0"/>
              </a:rPr>
              <a:t>LESSON 26</a:t>
            </a:r>
          </a:p>
        </p:txBody>
      </p:sp>
      <p:sp>
        <p:nvSpPr>
          <p:cNvPr id="2" name="Rectangle 1">
            <a:extLst>
              <a:ext uri="{FF2B5EF4-FFF2-40B4-BE49-F238E27FC236}">
                <a16:creationId xmlns:a16="http://schemas.microsoft.com/office/drawing/2014/main" id="{B4504D5C-C15D-4FA7-85F7-A866CB61C578}"/>
              </a:ext>
            </a:extLst>
          </p:cNvPr>
          <p:cNvSpPr/>
          <p:nvPr/>
        </p:nvSpPr>
        <p:spPr>
          <a:xfrm>
            <a:off x="1868554" y="932080"/>
            <a:ext cx="8454887" cy="369332"/>
          </a:xfrm>
          <a:prstGeom prst="rect">
            <a:avLst/>
          </a:prstGeom>
        </p:spPr>
        <p:txBody>
          <a:bodyPr wrap="square">
            <a:spAutoFit/>
          </a:bodyPr>
          <a:lstStyle/>
          <a:p>
            <a:pPr algn="ctr"/>
            <a:r>
              <a:rPr lang="en-US" b="1" dirty="0">
                <a:solidFill>
                  <a:srgbClr val="FF0000"/>
                </a:solidFill>
              </a:rPr>
              <a:t>Why is it so important to gain a testimony that the Book of Mormon is true?</a:t>
            </a:r>
          </a:p>
        </p:txBody>
      </p:sp>
      <p:sp>
        <p:nvSpPr>
          <p:cNvPr id="3" name="Rectangle 2">
            <a:extLst>
              <a:ext uri="{FF2B5EF4-FFF2-40B4-BE49-F238E27FC236}">
                <a16:creationId xmlns:a16="http://schemas.microsoft.com/office/drawing/2014/main" id="{A4F75A25-9B1F-442B-A975-C3A20A01564C}"/>
              </a:ext>
            </a:extLst>
          </p:cNvPr>
          <p:cNvSpPr/>
          <p:nvPr/>
        </p:nvSpPr>
        <p:spPr>
          <a:xfrm>
            <a:off x="1722781" y="1546121"/>
            <a:ext cx="8746435" cy="369332"/>
          </a:xfrm>
          <a:prstGeom prst="rect">
            <a:avLst/>
          </a:prstGeom>
        </p:spPr>
        <p:txBody>
          <a:bodyPr wrap="square">
            <a:spAutoFit/>
          </a:bodyPr>
          <a:lstStyle/>
          <a:p>
            <a:pPr algn="ctr"/>
            <a:r>
              <a:rPr lang="en-US" b="1" dirty="0">
                <a:solidFill>
                  <a:srgbClr val="FF0000"/>
                </a:solidFill>
              </a:rPr>
              <a:t>If the Book of Mormon is true, then what does that imply about Joseph Smith? </a:t>
            </a:r>
          </a:p>
        </p:txBody>
      </p:sp>
      <p:sp>
        <p:nvSpPr>
          <p:cNvPr id="4" name="Rectangle 3">
            <a:extLst>
              <a:ext uri="{FF2B5EF4-FFF2-40B4-BE49-F238E27FC236}">
                <a16:creationId xmlns:a16="http://schemas.microsoft.com/office/drawing/2014/main" id="{299A50B8-F3AA-4A28-B325-A2529442F6C6}"/>
              </a:ext>
            </a:extLst>
          </p:cNvPr>
          <p:cNvSpPr/>
          <p:nvPr/>
        </p:nvSpPr>
        <p:spPr>
          <a:xfrm>
            <a:off x="2659351" y="4733538"/>
            <a:ext cx="7082035" cy="646331"/>
          </a:xfrm>
          <a:prstGeom prst="rect">
            <a:avLst/>
          </a:prstGeom>
        </p:spPr>
        <p:txBody>
          <a:bodyPr wrap="square">
            <a:spAutoFit/>
          </a:bodyPr>
          <a:lstStyle/>
          <a:p>
            <a:pPr algn="ctr"/>
            <a:r>
              <a:rPr lang="en-US" b="1" dirty="0">
                <a:solidFill>
                  <a:schemeClr val="bg1"/>
                </a:solidFill>
              </a:rPr>
              <a:t>“The Book of Mormon is evidence that God has restored the gospel in our day.”</a:t>
            </a:r>
          </a:p>
        </p:txBody>
      </p:sp>
      <p:sp>
        <p:nvSpPr>
          <p:cNvPr id="8" name="Rectangle 7">
            <a:extLst>
              <a:ext uri="{FF2B5EF4-FFF2-40B4-BE49-F238E27FC236}">
                <a16:creationId xmlns:a16="http://schemas.microsoft.com/office/drawing/2014/main" id="{A86507BF-3B10-43FB-9506-E576B88CF4D3}"/>
              </a:ext>
            </a:extLst>
          </p:cNvPr>
          <p:cNvSpPr/>
          <p:nvPr/>
        </p:nvSpPr>
        <p:spPr>
          <a:xfrm>
            <a:off x="1722781" y="3880720"/>
            <a:ext cx="1873141" cy="369332"/>
          </a:xfrm>
          <a:prstGeom prst="rect">
            <a:avLst/>
          </a:prstGeom>
        </p:spPr>
        <p:txBody>
          <a:bodyPr wrap="none">
            <a:spAutoFit/>
          </a:bodyPr>
          <a:lstStyle/>
          <a:p>
            <a:r>
              <a:rPr lang="en-US" b="1" dirty="0">
                <a:solidFill>
                  <a:schemeClr val="bg1"/>
                </a:solidFill>
                <a:latin typeface="Palatino"/>
              </a:rPr>
              <a:t>We know that…</a:t>
            </a:r>
          </a:p>
        </p:txBody>
      </p:sp>
    </p:spTree>
    <p:extLst>
      <p:ext uri="{BB962C8B-B14F-4D97-AF65-F5344CB8AC3E}">
        <p14:creationId xmlns:p14="http://schemas.microsoft.com/office/powerpoint/2010/main" val="382413794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invX="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ircle(in)">
                                      <p:cBhvr>
                                        <p:cTn id="12" dur="2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ircle(in)">
                                      <p:cBhvr>
                                        <p:cTn id="1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29000">
              <a:schemeClr val="accent2">
                <a:lumMod val="60000"/>
                <a:lumOff val="40000"/>
              </a:schemeClr>
            </a:gs>
            <a:gs pos="85000">
              <a:schemeClr val="accent1">
                <a:lumMod val="60000"/>
              </a:schemeClr>
            </a:gs>
          </a:gsLst>
          <a:lin ang="13800000" scaled="0"/>
          <a:tileRect/>
        </a:gradFill>
        <a:effectLst/>
      </p:bgPr>
    </p:bg>
    <p:spTree>
      <p:nvGrpSpPr>
        <p:cNvPr id="1" name=""/>
        <p:cNvGrpSpPr/>
        <p:nvPr/>
      </p:nvGrpSpPr>
      <p:grpSpPr>
        <a:xfrm>
          <a:off x="0" y="0"/>
          <a:ext cx="0" cy="0"/>
          <a:chOff x="0" y="0"/>
          <a:chExt cx="0" cy="0"/>
        </a:xfrm>
      </p:grpSpPr>
      <p:sp>
        <p:nvSpPr>
          <p:cNvPr id="7" name="Subtitle 4">
            <a:extLst>
              <a:ext uri="{FF2B5EF4-FFF2-40B4-BE49-F238E27FC236}">
                <a16:creationId xmlns:a16="http://schemas.microsoft.com/office/drawing/2014/main" id="{4F2B27ED-CE69-43C4-854C-35DA059B270B}"/>
              </a:ext>
            </a:extLst>
          </p:cNvPr>
          <p:cNvSpPr txBox="1">
            <a:spLocks/>
          </p:cNvSpPr>
          <p:nvPr/>
        </p:nvSpPr>
        <p:spPr>
          <a:xfrm>
            <a:off x="9490387" y="420493"/>
            <a:ext cx="1566820" cy="47048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tx1">
                    <a:lumMod val="85000"/>
                  </a:schemeClr>
                </a:solidFill>
                <a:latin typeface="Cambria Math" panose="02040503050406030204" pitchFamily="18" charset="0"/>
                <a:ea typeface="Cambria Math" panose="02040503050406030204" pitchFamily="18" charset="0"/>
              </a:rPr>
              <a:t>LESSON 26</a:t>
            </a:r>
          </a:p>
        </p:txBody>
      </p:sp>
      <p:sp>
        <p:nvSpPr>
          <p:cNvPr id="3" name="Rectangle 2">
            <a:extLst>
              <a:ext uri="{FF2B5EF4-FFF2-40B4-BE49-F238E27FC236}">
                <a16:creationId xmlns:a16="http://schemas.microsoft.com/office/drawing/2014/main" id="{526296E4-E96E-49FA-877B-1A82F6186F0D}"/>
              </a:ext>
            </a:extLst>
          </p:cNvPr>
          <p:cNvSpPr/>
          <p:nvPr/>
        </p:nvSpPr>
        <p:spPr>
          <a:xfrm>
            <a:off x="2378765" y="1050000"/>
            <a:ext cx="4443268" cy="430887"/>
          </a:xfrm>
          <a:prstGeom prst="rect">
            <a:avLst/>
          </a:prstGeom>
        </p:spPr>
        <p:txBody>
          <a:bodyPr wrap="none">
            <a:spAutoFit/>
          </a:bodyPr>
          <a:lstStyle/>
          <a:p>
            <a:r>
              <a:rPr lang="en-US" sz="2200" b="1" dirty="0">
                <a:solidFill>
                  <a:srgbClr val="FF0000"/>
                </a:solidFill>
                <a:latin typeface="Segoe UI Semibold" panose="020B0702040204020203" pitchFamily="34" charset="0"/>
                <a:cs typeface="Segoe UI Semibold" panose="020B0702040204020203" pitchFamily="34" charset="0"/>
              </a:rPr>
              <a:t>Doctrine and Covenants 20:14-15</a:t>
            </a:r>
            <a:r>
              <a:rPr lang="en-US" sz="2200" b="1" dirty="0">
                <a:solidFill>
                  <a:srgbClr val="C00000"/>
                </a:solidFill>
                <a:latin typeface="Segoe UI Semibold" panose="020B0702040204020203" pitchFamily="34" charset="0"/>
                <a:cs typeface="Segoe UI Semibold" panose="020B0702040204020203" pitchFamily="34" charset="0"/>
              </a:rPr>
              <a:t>.</a:t>
            </a:r>
          </a:p>
        </p:txBody>
      </p:sp>
      <p:sp>
        <p:nvSpPr>
          <p:cNvPr id="2" name="Rectangle 1">
            <a:extLst>
              <a:ext uri="{FF2B5EF4-FFF2-40B4-BE49-F238E27FC236}">
                <a16:creationId xmlns:a16="http://schemas.microsoft.com/office/drawing/2014/main" id="{6A2E50FD-6B63-4873-B3A5-8BE8105FAA5D}"/>
              </a:ext>
            </a:extLst>
          </p:cNvPr>
          <p:cNvSpPr/>
          <p:nvPr/>
        </p:nvSpPr>
        <p:spPr>
          <a:xfrm>
            <a:off x="2378765" y="1480887"/>
            <a:ext cx="7434469" cy="1200329"/>
          </a:xfrm>
          <a:prstGeom prst="rect">
            <a:avLst/>
          </a:prstGeom>
        </p:spPr>
        <p:txBody>
          <a:bodyPr wrap="square">
            <a:spAutoFit/>
          </a:bodyPr>
          <a:lstStyle/>
          <a:p>
            <a:pPr algn="just" fontAlgn="base"/>
            <a:r>
              <a:rPr lang="en-US" b="1" dirty="0">
                <a:solidFill>
                  <a:schemeClr val="bg1"/>
                </a:solidFill>
                <a:latin typeface="Palatino"/>
              </a:rPr>
              <a:t>14 </a:t>
            </a:r>
            <a:r>
              <a:rPr lang="en-US" dirty="0">
                <a:solidFill>
                  <a:schemeClr val="bg1"/>
                </a:solidFill>
                <a:latin typeface="Palatino"/>
              </a:rPr>
              <a:t>And those who receive it in faith, and work righteousness, shall receive a crown of eternal life;</a:t>
            </a:r>
          </a:p>
          <a:p>
            <a:pPr algn="just" fontAlgn="base"/>
            <a:r>
              <a:rPr lang="en-US" b="1" dirty="0">
                <a:solidFill>
                  <a:schemeClr val="bg1"/>
                </a:solidFill>
                <a:latin typeface="Palatino"/>
              </a:rPr>
              <a:t>15 </a:t>
            </a:r>
            <a:r>
              <a:rPr lang="en-US" dirty="0">
                <a:solidFill>
                  <a:schemeClr val="bg1"/>
                </a:solidFill>
                <a:latin typeface="Palatino"/>
              </a:rPr>
              <a:t>But those who harden their hearts in unbelief, and reject it, it shall turn to their own condemnation</a:t>
            </a:r>
            <a:endParaRPr lang="en-US" b="0" i="0" dirty="0">
              <a:solidFill>
                <a:schemeClr val="bg1"/>
              </a:solidFill>
              <a:effectLst/>
              <a:latin typeface="Palatino"/>
            </a:endParaRPr>
          </a:p>
        </p:txBody>
      </p:sp>
      <p:sp>
        <p:nvSpPr>
          <p:cNvPr id="4" name="Rectangle 3">
            <a:extLst>
              <a:ext uri="{FF2B5EF4-FFF2-40B4-BE49-F238E27FC236}">
                <a16:creationId xmlns:a16="http://schemas.microsoft.com/office/drawing/2014/main" id="{4382F634-0132-4F6D-85D1-E4C69CB5C28E}"/>
              </a:ext>
            </a:extLst>
          </p:cNvPr>
          <p:cNvSpPr/>
          <p:nvPr/>
        </p:nvSpPr>
        <p:spPr>
          <a:xfrm>
            <a:off x="2246243" y="3112103"/>
            <a:ext cx="7805530" cy="646331"/>
          </a:xfrm>
          <a:prstGeom prst="rect">
            <a:avLst/>
          </a:prstGeom>
        </p:spPr>
        <p:txBody>
          <a:bodyPr wrap="square">
            <a:spAutoFit/>
          </a:bodyPr>
          <a:lstStyle/>
          <a:p>
            <a:pPr algn="ctr"/>
            <a:r>
              <a:rPr lang="en-US" b="1" dirty="0">
                <a:solidFill>
                  <a:schemeClr val="bg1"/>
                </a:solidFill>
              </a:rPr>
              <a:t>What blessings does the Lord promise to those who receive the Book of Mormon in faith?</a:t>
            </a:r>
          </a:p>
        </p:txBody>
      </p:sp>
      <p:sp>
        <p:nvSpPr>
          <p:cNvPr id="6" name="Rectangle 5">
            <a:extLst>
              <a:ext uri="{FF2B5EF4-FFF2-40B4-BE49-F238E27FC236}">
                <a16:creationId xmlns:a16="http://schemas.microsoft.com/office/drawing/2014/main" id="{6CAD8405-CDE0-4C19-824A-D6C65D470CBB}"/>
              </a:ext>
            </a:extLst>
          </p:cNvPr>
          <p:cNvSpPr/>
          <p:nvPr/>
        </p:nvSpPr>
        <p:spPr>
          <a:xfrm>
            <a:off x="2246243" y="3866155"/>
            <a:ext cx="7805530" cy="646331"/>
          </a:xfrm>
          <a:prstGeom prst="rect">
            <a:avLst/>
          </a:prstGeom>
        </p:spPr>
        <p:txBody>
          <a:bodyPr wrap="square">
            <a:spAutoFit/>
          </a:bodyPr>
          <a:lstStyle/>
          <a:p>
            <a:pPr algn="ctr"/>
            <a:r>
              <a:rPr lang="en-US" b="1" dirty="0">
                <a:solidFill>
                  <a:schemeClr val="bg1"/>
                </a:solidFill>
              </a:rPr>
              <a:t>What will happen to those who harden their hearts in unbelief and reject the Book of Mormon?</a:t>
            </a:r>
          </a:p>
        </p:txBody>
      </p:sp>
      <p:sp>
        <p:nvSpPr>
          <p:cNvPr id="8" name="Rectangle 7">
            <a:extLst>
              <a:ext uri="{FF2B5EF4-FFF2-40B4-BE49-F238E27FC236}">
                <a16:creationId xmlns:a16="http://schemas.microsoft.com/office/drawing/2014/main" id="{4F7C15AD-80F7-467C-BE8F-E037744E7A44}"/>
              </a:ext>
            </a:extLst>
          </p:cNvPr>
          <p:cNvSpPr/>
          <p:nvPr/>
        </p:nvSpPr>
        <p:spPr>
          <a:xfrm>
            <a:off x="2246243" y="4743319"/>
            <a:ext cx="7805530" cy="369332"/>
          </a:xfrm>
          <a:prstGeom prst="rect">
            <a:avLst/>
          </a:prstGeom>
        </p:spPr>
        <p:txBody>
          <a:bodyPr wrap="square">
            <a:spAutoFit/>
          </a:bodyPr>
          <a:lstStyle/>
          <a:p>
            <a:pPr algn="ctr"/>
            <a:r>
              <a:rPr lang="en-US" b="1" dirty="0">
                <a:solidFill>
                  <a:schemeClr val="bg1"/>
                </a:solidFill>
              </a:rPr>
              <a:t>What are some ways we can receive the Book of Mormon in faith?</a:t>
            </a:r>
          </a:p>
        </p:txBody>
      </p:sp>
      <p:sp>
        <p:nvSpPr>
          <p:cNvPr id="9" name="Rectangle 8">
            <a:extLst>
              <a:ext uri="{FF2B5EF4-FFF2-40B4-BE49-F238E27FC236}">
                <a16:creationId xmlns:a16="http://schemas.microsoft.com/office/drawing/2014/main" id="{0DAB1B95-D470-4B1E-B794-FB768DF8D93B}"/>
              </a:ext>
            </a:extLst>
          </p:cNvPr>
          <p:cNvSpPr/>
          <p:nvPr/>
        </p:nvSpPr>
        <p:spPr>
          <a:xfrm>
            <a:off x="2246243" y="5590499"/>
            <a:ext cx="7805530" cy="646331"/>
          </a:xfrm>
          <a:prstGeom prst="rect">
            <a:avLst/>
          </a:prstGeom>
        </p:spPr>
        <p:txBody>
          <a:bodyPr wrap="square">
            <a:spAutoFit/>
          </a:bodyPr>
          <a:lstStyle/>
          <a:p>
            <a:pPr algn="ctr"/>
            <a:r>
              <a:rPr lang="en-US" b="1" dirty="0">
                <a:solidFill>
                  <a:schemeClr val="bg1"/>
                </a:solidFill>
              </a:rPr>
              <a:t>How can the Book of Mormon lead a person to “work righteousness”?</a:t>
            </a:r>
          </a:p>
        </p:txBody>
      </p:sp>
    </p:spTree>
    <p:extLst>
      <p:ext uri="{BB962C8B-B14F-4D97-AF65-F5344CB8AC3E}">
        <p14:creationId xmlns:p14="http://schemas.microsoft.com/office/powerpoint/2010/main" val="845223071"/>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1750" fill="hold"/>
                                        <p:tgtEl>
                                          <p:spTgt spid="6"/>
                                        </p:tgtEl>
                                        <p:attrNameLst>
                                          <p:attrName>ppt_x</p:attrName>
                                        </p:attrNameLst>
                                      </p:cBhvr>
                                      <p:tavLst>
                                        <p:tav tm="0">
                                          <p:val>
                                            <p:strVal val="0-#ppt_w/2"/>
                                          </p:val>
                                        </p:tav>
                                        <p:tav tm="100000">
                                          <p:val>
                                            <p:strVal val="#ppt_x"/>
                                          </p:val>
                                        </p:tav>
                                      </p:tavLst>
                                    </p:anim>
                                    <p:anim calcmode="lin" valueType="num">
                                      <p:cBhvr additive="base">
                                        <p:cTn id="15" dur="175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2"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1500" fill="hold"/>
                                        <p:tgtEl>
                                          <p:spTgt spid="8"/>
                                        </p:tgtEl>
                                        <p:attrNameLst>
                                          <p:attrName>ppt_x</p:attrName>
                                        </p:attrNameLst>
                                      </p:cBhvr>
                                      <p:tavLst>
                                        <p:tav tm="0">
                                          <p:val>
                                            <p:strVal val="1+#ppt_w/2"/>
                                          </p:val>
                                        </p:tav>
                                        <p:tav tm="100000">
                                          <p:val>
                                            <p:strVal val="#ppt_x"/>
                                          </p:val>
                                        </p:tav>
                                      </p:tavLst>
                                    </p:anim>
                                    <p:anim calcmode="lin" valueType="num">
                                      <p:cBhvr additive="base">
                                        <p:cTn id="21" dur="1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8"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ubtitle 4">
            <a:extLst>
              <a:ext uri="{FF2B5EF4-FFF2-40B4-BE49-F238E27FC236}">
                <a16:creationId xmlns:a16="http://schemas.microsoft.com/office/drawing/2014/main" id="{4F2B27ED-CE69-43C4-854C-35DA059B270B}"/>
              </a:ext>
            </a:extLst>
          </p:cNvPr>
          <p:cNvSpPr txBox="1">
            <a:spLocks/>
          </p:cNvSpPr>
          <p:nvPr/>
        </p:nvSpPr>
        <p:spPr>
          <a:xfrm>
            <a:off x="9490387" y="420493"/>
            <a:ext cx="1566820" cy="47048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tx1">
                    <a:lumMod val="85000"/>
                  </a:schemeClr>
                </a:solidFill>
                <a:latin typeface="Cambria Math" panose="02040503050406030204" pitchFamily="18" charset="0"/>
                <a:ea typeface="Cambria Math" panose="02040503050406030204" pitchFamily="18" charset="0"/>
              </a:rPr>
              <a:t>LESSON 26</a:t>
            </a:r>
          </a:p>
        </p:txBody>
      </p:sp>
      <p:sp>
        <p:nvSpPr>
          <p:cNvPr id="3" name="Rectangle 2">
            <a:extLst>
              <a:ext uri="{FF2B5EF4-FFF2-40B4-BE49-F238E27FC236}">
                <a16:creationId xmlns:a16="http://schemas.microsoft.com/office/drawing/2014/main" id="{4D40EAEF-680D-4047-B15F-0AFF6DAEB257}"/>
              </a:ext>
            </a:extLst>
          </p:cNvPr>
          <p:cNvSpPr/>
          <p:nvPr/>
        </p:nvSpPr>
        <p:spPr>
          <a:xfrm>
            <a:off x="1961322" y="890974"/>
            <a:ext cx="4475328" cy="430887"/>
          </a:xfrm>
          <a:prstGeom prst="rect">
            <a:avLst/>
          </a:prstGeom>
        </p:spPr>
        <p:txBody>
          <a:bodyPr wrap="none">
            <a:spAutoFit/>
          </a:bodyPr>
          <a:lstStyle/>
          <a:p>
            <a:r>
              <a:rPr lang="en-US" sz="2200" b="1" dirty="0">
                <a:solidFill>
                  <a:srgbClr val="FF0000"/>
                </a:solidFill>
                <a:latin typeface="Segoe UI Semibold" panose="020B0702040204020203" pitchFamily="34" charset="0"/>
                <a:cs typeface="Segoe UI Semibold" panose="020B0702040204020203" pitchFamily="34" charset="0"/>
              </a:rPr>
              <a:t>Doctrine and Covenants 20:17-36</a:t>
            </a:r>
            <a:r>
              <a:rPr lang="en-US" sz="2200" b="1" dirty="0">
                <a:solidFill>
                  <a:srgbClr val="C00000"/>
                </a:solidFill>
                <a:latin typeface="Segoe UI Semibold" panose="020B0702040204020203" pitchFamily="34" charset="0"/>
                <a:cs typeface="Segoe UI Semibold" panose="020B0702040204020203" pitchFamily="34" charset="0"/>
              </a:rPr>
              <a:t>.</a:t>
            </a:r>
          </a:p>
        </p:txBody>
      </p:sp>
      <p:sp>
        <p:nvSpPr>
          <p:cNvPr id="2" name="Rectangle 1">
            <a:extLst>
              <a:ext uri="{FF2B5EF4-FFF2-40B4-BE49-F238E27FC236}">
                <a16:creationId xmlns:a16="http://schemas.microsoft.com/office/drawing/2014/main" id="{ADECE93E-CAD5-44F0-AB80-71CDBA61C9C0}"/>
              </a:ext>
            </a:extLst>
          </p:cNvPr>
          <p:cNvSpPr/>
          <p:nvPr/>
        </p:nvSpPr>
        <p:spPr>
          <a:xfrm>
            <a:off x="2809461" y="2828835"/>
            <a:ext cx="6573078" cy="1200329"/>
          </a:xfrm>
          <a:prstGeom prst="rect">
            <a:avLst/>
          </a:prstGeom>
        </p:spPr>
        <p:txBody>
          <a:bodyPr wrap="square">
            <a:spAutoFit/>
          </a:bodyPr>
          <a:lstStyle/>
          <a:p>
            <a:pPr algn="ctr"/>
            <a:r>
              <a:rPr lang="en-US" sz="3600" dirty="0">
                <a:solidFill>
                  <a:schemeClr val="bg1"/>
                </a:solidFill>
                <a:latin typeface="Bahnschrift SemiLight SemiConde" panose="020B0502040204020203" pitchFamily="34" charset="0"/>
              </a:rPr>
              <a:t>The Book of Mormon teaches and clarifies key doctrines of the gospel.</a:t>
            </a:r>
          </a:p>
        </p:txBody>
      </p:sp>
    </p:spTree>
    <p:extLst>
      <p:ext uri="{BB962C8B-B14F-4D97-AF65-F5344CB8AC3E}">
        <p14:creationId xmlns:p14="http://schemas.microsoft.com/office/powerpoint/2010/main" val="4019497134"/>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ubtitle 4">
            <a:extLst>
              <a:ext uri="{FF2B5EF4-FFF2-40B4-BE49-F238E27FC236}">
                <a16:creationId xmlns:a16="http://schemas.microsoft.com/office/drawing/2014/main" id="{4F2B27ED-CE69-43C4-854C-35DA059B270B}"/>
              </a:ext>
            </a:extLst>
          </p:cNvPr>
          <p:cNvSpPr txBox="1">
            <a:spLocks/>
          </p:cNvSpPr>
          <p:nvPr/>
        </p:nvSpPr>
        <p:spPr>
          <a:xfrm>
            <a:off x="9490387" y="420493"/>
            <a:ext cx="1566820" cy="47048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tx1">
                    <a:lumMod val="85000"/>
                  </a:schemeClr>
                </a:solidFill>
                <a:latin typeface="Cambria Math" panose="02040503050406030204" pitchFamily="18" charset="0"/>
                <a:ea typeface="Cambria Math" panose="02040503050406030204" pitchFamily="18" charset="0"/>
              </a:rPr>
              <a:t>LESSON 26</a:t>
            </a:r>
          </a:p>
        </p:txBody>
      </p:sp>
      <p:sp>
        <p:nvSpPr>
          <p:cNvPr id="2" name="Rectangle 1">
            <a:extLst>
              <a:ext uri="{FF2B5EF4-FFF2-40B4-BE49-F238E27FC236}">
                <a16:creationId xmlns:a16="http://schemas.microsoft.com/office/drawing/2014/main" id="{5177CCEA-18FD-43F0-82CC-947B45BD6A8C}"/>
              </a:ext>
            </a:extLst>
          </p:cNvPr>
          <p:cNvSpPr/>
          <p:nvPr/>
        </p:nvSpPr>
        <p:spPr>
          <a:xfrm>
            <a:off x="2345635" y="2080592"/>
            <a:ext cx="6626087" cy="207482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3" name="TextBox 2">
            <a:extLst>
              <a:ext uri="{FF2B5EF4-FFF2-40B4-BE49-F238E27FC236}">
                <a16:creationId xmlns:a16="http://schemas.microsoft.com/office/drawing/2014/main" id="{93B39AB8-7047-4737-AB0F-956FF3EB4B6C}"/>
              </a:ext>
            </a:extLst>
          </p:cNvPr>
          <p:cNvSpPr txBox="1"/>
          <p:nvPr/>
        </p:nvSpPr>
        <p:spPr>
          <a:xfrm>
            <a:off x="3882887" y="2124090"/>
            <a:ext cx="5088835" cy="2031325"/>
          </a:xfrm>
          <a:prstGeom prst="rect">
            <a:avLst/>
          </a:prstGeom>
          <a:noFill/>
        </p:spPr>
        <p:txBody>
          <a:bodyPr wrap="square" rtlCol="0">
            <a:spAutoFit/>
          </a:bodyPr>
          <a:lstStyle/>
          <a:p>
            <a:r>
              <a:rPr lang="en-US" sz="1400" dirty="0">
                <a:solidFill>
                  <a:schemeClr val="bg1"/>
                </a:solidFill>
              </a:rPr>
              <a:t>“In the twentieth section of the Doctrine and Covenants, the Lord devotes several verses to summarizing the vital truths which the Book of Mormon teaches. (See vs. 17–36.) It speaks of God, the creation of man, the Fall, the Atonement, the ascension of Christ into heaven, prophets, faith, repentance, baptism, the Holy Ghost, endurance, prayer, justification and sanctification through grace, and loving and serving God” (“A New Witness for Christ,” Ensign ,Nov. 1984,7).</a:t>
            </a:r>
          </a:p>
        </p:txBody>
      </p:sp>
      <p:pic>
        <p:nvPicPr>
          <p:cNvPr id="1026" name="Picture 2" descr="Imagen relacionada">
            <a:extLst>
              <a:ext uri="{FF2B5EF4-FFF2-40B4-BE49-F238E27FC236}">
                <a16:creationId xmlns:a16="http://schemas.microsoft.com/office/drawing/2014/main" id="{0F546225-75C1-4E86-8046-0951884E8B4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1358" y="2208787"/>
            <a:ext cx="1461529" cy="18619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562791"/>
      </p:ext>
    </p:extLst>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ubtitle 4">
            <a:extLst>
              <a:ext uri="{FF2B5EF4-FFF2-40B4-BE49-F238E27FC236}">
                <a16:creationId xmlns:a16="http://schemas.microsoft.com/office/drawing/2014/main" id="{4F2B27ED-CE69-43C4-854C-35DA059B270B}"/>
              </a:ext>
            </a:extLst>
          </p:cNvPr>
          <p:cNvSpPr txBox="1">
            <a:spLocks/>
          </p:cNvSpPr>
          <p:nvPr/>
        </p:nvSpPr>
        <p:spPr>
          <a:xfrm>
            <a:off x="9490387" y="420493"/>
            <a:ext cx="1566820" cy="47048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tx1">
                    <a:lumMod val="85000"/>
                  </a:schemeClr>
                </a:solidFill>
                <a:latin typeface="Cambria Math" panose="02040503050406030204" pitchFamily="18" charset="0"/>
                <a:ea typeface="Cambria Math" panose="02040503050406030204" pitchFamily="18" charset="0"/>
              </a:rPr>
              <a:t>LESSON 26</a:t>
            </a:r>
          </a:p>
        </p:txBody>
      </p:sp>
      <p:sp>
        <p:nvSpPr>
          <p:cNvPr id="5" name="Rectangle 4">
            <a:extLst>
              <a:ext uri="{FF2B5EF4-FFF2-40B4-BE49-F238E27FC236}">
                <a16:creationId xmlns:a16="http://schemas.microsoft.com/office/drawing/2014/main" id="{C34214D6-1D3A-4EA3-A2F0-F086C6A9F242}"/>
              </a:ext>
            </a:extLst>
          </p:cNvPr>
          <p:cNvSpPr/>
          <p:nvPr/>
        </p:nvSpPr>
        <p:spPr>
          <a:xfrm>
            <a:off x="2113960" y="1174125"/>
            <a:ext cx="7950439" cy="1200329"/>
          </a:xfrm>
          <a:prstGeom prst="rect">
            <a:avLst/>
          </a:prstGeom>
        </p:spPr>
        <p:txBody>
          <a:bodyPr wrap="square">
            <a:spAutoFit/>
          </a:bodyPr>
          <a:lstStyle/>
          <a:p>
            <a:pPr algn="just"/>
            <a:br>
              <a:rPr lang="en-US" b="1" dirty="0">
                <a:solidFill>
                  <a:srgbClr val="333333"/>
                </a:solidFill>
                <a:latin typeface="Palatino"/>
              </a:rPr>
            </a:br>
            <a:r>
              <a:rPr lang="en-US" b="1" dirty="0">
                <a:solidFill>
                  <a:srgbClr val="333333"/>
                </a:solidFill>
                <a:latin typeface="Palatino"/>
              </a:rPr>
              <a:t>17 </a:t>
            </a:r>
            <a:r>
              <a:rPr lang="en-US" dirty="0">
                <a:solidFill>
                  <a:srgbClr val="333333"/>
                </a:solidFill>
                <a:latin typeface="Palatino"/>
              </a:rPr>
              <a:t>By these things we know that there is a God in heaven, who is infinite and eternal, from everlasting to everlasting the same unchangeable God, the framer of heaven and earth, and all things which are in them;</a:t>
            </a:r>
            <a:endParaRPr lang="en-US" dirty="0"/>
          </a:p>
        </p:txBody>
      </p:sp>
      <p:sp>
        <p:nvSpPr>
          <p:cNvPr id="6" name="Rectangle 5">
            <a:extLst>
              <a:ext uri="{FF2B5EF4-FFF2-40B4-BE49-F238E27FC236}">
                <a16:creationId xmlns:a16="http://schemas.microsoft.com/office/drawing/2014/main" id="{F3D6C980-69B3-4CDC-9305-09C88F170845}"/>
              </a:ext>
            </a:extLst>
          </p:cNvPr>
          <p:cNvSpPr/>
          <p:nvPr/>
        </p:nvSpPr>
        <p:spPr>
          <a:xfrm>
            <a:off x="2113961" y="2413547"/>
            <a:ext cx="7848905" cy="923330"/>
          </a:xfrm>
          <a:prstGeom prst="rect">
            <a:avLst/>
          </a:prstGeom>
        </p:spPr>
        <p:txBody>
          <a:bodyPr wrap="square">
            <a:spAutoFit/>
          </a:bodyPr>
          <a:lstStyle/>
          <a:p>
            <a:pPr algn="just"/>
            <a:r>
              <a:rPr lang="en-US" b="1" dirty="0">
                <a:solidFill>
                  <a:srgbClr val="333333"/>
                </a:solidFill>
                <a:latin typeface="Palatino"/>
              </a:rPr>
              <a:t>29 </a:t>
            </a:r>
            <a:r>
              <a:rPr lang="en-US" dirty="0">
                <a:solidFill>
                  <a:srgbClr val="333333"/>
                </a:solidFill>
                <a:latin typeface="Palatino"/>
              </a:rPr>
              <a:t>And we know that all men must repent and believe on the name of Jesus Christ, and worship the Father in his name, and endure in faith on his name to the end, or they cannot be saved in the kingdom of God.</a:t>
            </a:r>
            <a:endParaRPr lang="en-US" dirty="0"/>
          </a:p>
        </p:txBody>
      </p:sp>
      <p:sp>
        <p:nvSpPr>
          <p:cNvPr id="8" name="Rectangle 7">
            <a:extLst>
              <a:ext uri="{FF2B5EF4-FFF2-40B4-BE49-F238E27FC236}">
                <a16:creationId xmlns:a16="http://schemas.microsoft.com/office/drawing/2014/main" id="{7188596B-3583-4A41-9B1F-15366B51EE1C}"/>
              </a:ext>
            </a:extLst>
          </p:cNvPr>
          <p:cNvSpPr/>
          <p:nvPr/>
        </p:nvSpPr>
        <p:spPr>
          <a:xfrm>
            <a:off x="2114600" y="3415062"/>
            <a:ext cx="7961997" cy="646331"/>
          </a:xfrm>
          <a:prstGeom prst="rect">
            <a:avLst/>
          </a:prstGeom>
        </p:spPr>
        <p:txBody>
          <a:bodyPr wrap="square">
            <a:spAutoFit/>
          </a:bodyPr>
          <a:lstStyle/>
          <a:p>
            <a:pPr algn="just"/>
            <a:r>
              <a:rPr lang="en-US" b="1" dirty="0">
                <a:solidFill>
                  <a:srgbClr val="333333"/>
                </a:solidFill>
                <a:latin typeface="Palatino"/>
              </a:rPr>
              <a:t>30 </a:t>
            </a:r>
            <a:r>
              <a:rPr lang="en-US" dirty="0">
                <a:solidFill>
                  <a:srgbClr val="333333"/>
                </a:solidFill>
                <a:latin typeface="Palatino"/>
              </a:rPr>
              <a:t>And we know that justification through the grace of our Lord and Savior Jesus Christ is just and true;</a:t>
            </a:r>
            <a:endParaRPr lang="en-US" dirty="0"/>
          </a:p>
        </p:txBody>
      </p:sp>
      <p:sp>
        <p:nvSpPr>
          <p:cNvPr id="9" name="Rectangle 8">
            <a:extLst>
              <a:ext uri="{FF2B5EF4-FFF2-40B4-BE49-F238E27FC236}">
                <a16:creationId xmlns:a16="http://schemas.microsoft.com/office/drawing/2014/main" id="{992D228F-DD31-4810-987A-4DCAC7A46619}"/>
              </a:ext>
            </a:extLst>
          </p:cNvPr>
          <p:cNvSpPr/>
          <p:nvPr/>
        </p:nvSpPr>
        <p:spPr>
          <a:xfrm>
            <a:off x="2115403" y="4061393"/>
            <a:ext cx="7847463" cy="923330"/>
          </a:xfrm>
          <a:prstGeom prst="rect">
            <a:avLst/>
          </a:prstGeom>
        </p:spPr>
        <p:txBody>
          <a:bodyPr wrap="square">
            <a:spAutoFit/>
          </a:bodyPr>
          <a:lstStyle/>
          <a:p>
            <a:pPr algn="just"/>
            <a:r>
              <a:rPr lang="en-US" b="1" dirty="0">
                <a:solidFill>
                  <a:srgbClr val="333333"/>
                </a:solidFill>
                <a:latin typeface="Palatino"/>
              </a:rPr>
              <a:t>31 </a:t>
            </a:r>
            <a:r>
              <a:rPr lang="en-US" dirty="0">
                <a:solidFill>
                  <a:srgbClr val="333333"/>
                </a:solidFill>
                <a:latin typeface="Palatino"/>
              </a:rPr>
              <a:t>And we know also, that sanctification through the grace of our Lord and Savior Jesus Christ is just and true, to all those who love and serve God with all their mights, minds, and strength.</a:t>
            </a:r>
            <a:endParaRPr lang="en-US" dirty="0"/>
          </a:p>
        </p:txBody>
      </p:sp>
      <p:sp>
        <p:nvSpPr>
          <p:cNvPr id="10" name="Rectangle 9">
            <a:extLst>
              <a:ext uri="{FF2B5EF4-FFF2-40B4-BE49-F238E27FC236}">
                <a16:creationId xmlns:a16="http://schemas.microsoft.com/office/drawing/2014/main" id="{67B4C52D-FF96-4D39-83B0-2CC550F00469}"/>
              </a:ext>
            </a:extLst>
          </p:cNvPr>
          <p:cNvSpPr/>
          <p:nvPr/>
        </p:nvSpPr>
        <p:spPr>
          <a:xfrm>
            <a:off x="2113960" y="4984723"/>
            <a:ext cx="7962637" cy="1477328"/>
          </a:xfrm>
          <a:prstGeom prst="rect">
            <a:avLst/>
          </a:prstGeom>
        </p:spPr>
        <p:txBody>
          <a:bodyPr wrap="square">
            <a:spAutoFit/>
          </a:bodyPr>
          <a:lstStyle/>
          <a:p>
            <a:pPr algn="just"/>
            <a:r>
              <a:rPr lang="en-US" b="1" dirty="0">
                <a:solidFill>
                  <a:srgbClr val="333333"/>
                </a:solidFill>
                <a:latin typeface="Palatino"/>
              </a:rPr>
              <a:t>35 </a:t>
            </a:r>
            <a:r>
              <a:rPr lang="en-US" dirty="0">
                <a:solidFill>
                  <a:srgbClr val="333333"/>
                </a:solidFill>
                <a:latin typeface="Palatino"/>
              </a:rPr>
              <a:t>And we know that these things are true and according to the revelations of John, neither adding to, nor diminishing from the prophecy of his book, the holy scriptures, or the revelations of God which shall come hereafter by the gift and power of the Holy Ghost, the voice of God, or the ministering of angels.</a:t>
            </a:r>
            <a:endParaRPr lang="en-US" dirty="0"/>
          </a:p>
        </p:txBody>
      </p:sp>
      <p:sp>
        <p:nvSpPr>
          <p:cNvPr id="14" name="Rectangle 13">
            <a:extLst>
              <a:ext uri="{FF2B5EF4-FFF2-40B4-BE49-F238E27FC236}">
                <a16:creationId xmlns:a16="http://schemas.microsoft.com/office/drawing/2014/main" id="{D245F6DA-EB09-49E4-956C-36676FD0B017}"/>
              </a:ext>
            </a:extLst>
          </p:cNvPr>
          <p:cNvSpPr/>
          <p:nvPr/>
        </p:nvSpPr>
        <p:spPr>
          <a:xfrm>
            <a:off x="2113959" y="1174715"/>
            <a:ext cx="7950439" cy="1200329"/>
          </a:xfrm>
          <a:prstGeom prst="rect">
            <a:avLst/>
          </a:prstGeom>
        </p:spPr>
        <p:txBody>
          <a:bodyPr wrap="square">
            <a:spAutoFit/>
          </a:bodyPr>
          <a:lstStyle/>
          <a:p>
            <a:pPr algn="just"/>
            <a:br>
              <a:rPr lang="en-US" b="1" dirty="0">
                <a:solidFill>
                  <a:srgbClr val="333333"/>
                </a:solidFill>
                <a:latin typeface="Palatino"/>
              </a:rPr>
            </a:br>
            <a:r>
              <a:rPr lang="en-US" b="1" dirty="0">
                <a:solidFill>
                  <a:srgbClr val="333333"/>
                </a:solidFill>
                <a:latin typeface="Palatino"/>
              </a:rPr>
              <a:t>17 </a:t>
            </a:r>
            <a:r>
              <a:rPr lang="en-US" dirty="0">
                <a:solidFill>
                  <a:srgbClr val="333333"/>
                </a:solidFill>
                <a:latin typeface="Palatino"/>
              </a:rPr>
              <a:t>By these things </a:t>
            </a:r>
            <a:r>
              <a:rPr lang="en-US" dirty="0">
                <a:solidFill>
                  <a:srgbClr val="FFFF00"/>
                </a:solidFill>
                <a:latin typeface="Palatino"/>
              </a:rPr>
              <a:t>we know that </a:t>
            </a:r>
            <a:r>
              <a:rPr lang="en-US" dirty="0">
                <a:solidFill>
                  <a:srgbClr val="333333"/>
                </a:solidFill>
                <a:latin typeface="Palatino"/>
              </a:rPr>
              <a:t>there is a God in heaven, who is infinite and eternal, from everlasting to everlasting the same unchangeable God, the framer of heaven and earth, and all things which are in them;</a:t>
            </a:r>
            <a:endParaRPr lang="en-US" dirty="0"/>
          </a:p>
        </p:txBody>
      </p:sp>
      <p:sp>
        <p:nvSpPr>
          <p:cNvPr id="15" name="Rectangle 14">
            <a:extLst>
              <a:ext uri="{FF2B5EF4-FFF2-40B4-BE49-F238E27FC236}">
                <a16:creationId xmlns:a16="http://schemas.microsoft.com/office/drawing/2014/main" id="{6BD9203A-EC04-49FA-9A39-31284AC3C101}"/>
              </a:ext>
            </a:extLst>
          </p:cNvPr>
          <p:cNvSpPr/>
          <p:nvPr/>
        </p:nvSpPr>
        <p:spPr>
          <a:xfrm>
            <a:off x="2113961" y="2413547"/>
            <a:ext cx="7848905" cy="923330"/>
          </a:xfrm>
          <a:prstGeom prst="rect">
            <a:avLst/>
          </a:prstGeom>
        </p:spPr>
        <p:txBody>
          <a:bodyPr wrap="square">
            <a:spAutoFit/>
          </a:bodyPr>
          <a:lstStyle/>
          <a:p>
            <a:pPr algn="just"/>
            <a:r>
              <a:rPr lang="en-US" b="1" dirty="0">
                <a:solidFill>
                  <a:srgbClr val="333333"/>
                </a:solidFill>
                <a:latin typeface="Palatino"/>
              </a:rPr>
              <a:t>29 </a:t>
            </a:r>
            <a:r>
              <a:rPr lang="en-US" dirty="0">
                <a:solidFill>
                  <a:srgbClr val="333333"/>
                </a:solidFill>
                <a:latin typeface="Palatino"/>
              </a:rPr>
              <a:t>And </a:t>
            </a:r>
            <a:r>
              <a:rPr lang="en-US" dirty="0">
                <a:solidFill>
                  <a:srgbClr val="FFFF00"/>
                </a:solidFill>
                <a:latin typeface="Palatino"/>
              </a:rPr>
              <a:t>we know that </a:t>
            </a:r>
            <a:r>
              <a:rPr lang="en-US" dirty="0">
                <a:solidFill>
                  <a:srgbClr val="333333"/>
                </a:solidFill>
                <a:latin typeface="Palatino"/>
              </a:rPr>
              <a:t>all men must repent and believe on the name of Jesus Christ, and worship the Father in his name, and endure in faith on his name to the end, or they cannot be saved in the kingdom of God.</a:t>
            </a:r>
            <a:endParaRPr lang="en-US" dirty="0"/>
          </a:p>
        </p:txBody>
      </p:sp>
      <p:sp>
        <p:nvSpPr>
          <p:cNvPr id="16" name="Rectangle 15">
            <a:extLst>
              <a:ext uri="{FF2B5EF4-FFF2-40B4-BE49-F238E27FC236}">
                <a16:creationId xmlns:a16="http://schemas.microsoft.com/office/drawing/2014/main" id="{3CB2EC89-7C66-48D7-AEC5-0CCD706596C0}"/>
              </a:ext>
            </a:extLst>
          </p:cNvPr>
          <p:cNvSpPr/>
          <p:nvPr/>
        </p:nvSpPr>
        <p:spPr>
          <a:xfrm>
            <a:off x="2114600" y="3415061"/>
            <a:ext cx="7949798" cy="646331"/>
          </a:xfrm>
          <a:prstGeom prst="rect">
            <a:avLst/>
          </a:prstGeom>
        </p:spPr>
        <p:txBody>
          <a:bodyPr wrap="square">
            <a:spAutoFit/>
          </a:bodyPr>
          <a:lstStyle/>
          <a:p>
            <a:pPr algn="just"/>
            <a:r>
              <a:rPr lang="en-US" b="1" dirty="0">
                <a:solidFill>
                  <a:srgbClr val="333333"/>
                </a:solidFill>
                <a:latin typeface="Palatino"/>
              </a:rPr>
              <a:t>30 </a:t>
            </a:r>
            <a:r>
              <a:rPr lang="en-US" dirty="0">
                <a:solidFill>
                  <a:srgbClr val="333333"/>
                </a:solidFill>
                <a:latin typeface="Palatino"/>
              </a:rPr>
              <a:t>And </a:t>
            </a:r>
            <a:r>
              <a:rPr lang="en-US" dirty="0">
                <a:solidFill>
                  <a:srgbClr val="FFFF00"/>
                </a:solidFill>
                <a:latin typeface="Palatino"/>
              </a:rPr>
              <a:t>we know that</a:t>
            </a:r>
            <a:r>
              <a:rPr lang="en-US" dirty="0">
                <a:solidFill>
                  <a:srgbClr val="333333"/>
                </a:solidFill>
                <a:latin typeface="Palatino"/>
              </a:rPr>
              <a:t> justification through the grace of our Lord and Savior Jesus Christ is just and true;</a:t>
            </a:r>
            <a:endParaRPr lang="en-US" dirty="0"/>
          </a:p>
        </p:txBody>
      </p:sp>
      <p:sp>
        <p:nvSpPr>
          <p:cNvPr id="18" name="Rectangle 17">
            <a:extLst>
              <a:ext uri="{FF2B5EF4-FFF2-40B4-BE49-F238E27FC236}">
                <a16:creationId xmlns:a16="http://schemas.microsoft.com/office/drawing/2014/main" id="{3E894829-DFC2-4F86-ACA3-92C84AB01B9E}"/>
              </a:ext>
            </a:extLst>
          </p:cNvPr>
          <p:cNvSpPr/>
          <p:nvPr/>
        </p:nvSpPr>
        <p:spPr>
          <a:xfrm>
            <a:off x="2113959" y="4991768"/>
            <a:ext cx="7964081" cy="1477328"/>
          </a:xfrm>
          <a:prstGeom prst="rect">
            <a:avLst/>
          </a:prstGeom>
        </p:spPr>
        <p:txBody>
          <a:bodyPr wrap="square">
            <a:spAutoFit/>
          </a:bodyPr>
          <a:lstStyle/>
          <a:p>
            <a:pPr algn="just"/>
            <a:r>
              <a:rPr lang="en-US" b="1" dirty="0">
                <a:solidFill>
                  <a:srgbClr val="333333"/>
                </a:solidFill>
                <a:latin typeface="Palatino"/>
              </a:rPr>
              <a:t>35 </a:t>
            </a:r>
            <a:r>
              <a:rPr lang="en-US" dirty="0">
                <a:solidFill>
                  <a:srgbClr val="333333"/>
                </a:solidFill>
                <a:latin typeface="Palatino"/>
              </a:rPr>
              <a:t>And </a:t>
            </a:r>
            <a:r>
              <a:rPr lang="en-US" dirty="0">
                <a:solidFill>
                  <a:srgbClr val="FFFF00"/>
                </a:solidFill>
                <a:latin typeface="Palatino"/>
              </a:rPr>
              <a:t>we know that </a:t>
            </a:r>
            <a:r>
              <a:rPr lang="en-US" dirty="0">
                <a:solidFill>
                  <a:srgbClr val="333333"/>
                </a:solidFill>
                <a:latin typeface="Palatino"/>
              </a:rPr>
              <a:t>these things are true and according to the revelations of John, neither adding to, nor diminishing from the prophecy of his book, the holy scriptures, or the revelations of God which shall come hereafter by the gift and power of the Holy Ghost, the voice of God, or the ministering of angels.</a:t>
            </a:r>
            <a:endParaRPr lang="en-US" dirty="0"/>
          </a:p>
        </p:txBody>
      </p:sp>
      <p:sp>
        <p:nvSpPr>
          <p:cNvPr id="19" name="Rectangle 18">
            <a:extLst>
              <a:ext uri="{FF2B5EF4-FFF2-40B4-BE49-F238E27FC236}">
                <a16:creationId xmlns:a16="http://schemas.microsoft.com/office/drawing/2014/main" id="{7FD3A84C-88DE-44BA-8DD0-A558AD87D17B}"/>
              </a:ext>
            </a:extLst>
          </p:cNvPr>
          <p:cNvSpPr/>
          <p:nvPr/>
        </p:nvSpPr>
        <p:spPr>
          <a:xfrm>
            <a:off x="2115403" y="4069085"/>
            <a:ext cx="7847463" cy="923330"/>
          </a:xfrm>
          <a:prstGeom prst="rect">
            <a:avLst/>
          </a:prstGeom>
        </p:spPr>
        <p:txBody>
          <a:bodyPr wrap="square">
            <a:spAutoFit/>
          </a:bodyPr>
          <a:lstStyle/>
          <a:p>
            <a:pPr algn="just"/>
            <a:r>
              <a:rPr lang="en-US" b="1" dirty="0">
                <a:solidFill>
                  <a:srgbClr val="333333"/>
                </a:solidFill>
                <a:latin typeface="Palatino"/>
              </a:rPr>
              <a:t>31 </a:t>
            </a:r>
            <a:r>
              <a:rPr lang="en-US" dirty="0">
                <a:solidFill>
                  <a:srgbClr val="333333"/>
                </a:solidFill>
                <a:latin typeface="Palatino"/>
              </a:rPr>
              <a:t>And </a:t>
            </a:r>
            <a:r>
              <a:rPr lang="en-US" dirty="0">
                <a:solidFill>
                  <a:srgbClr val="FFFF00"/>
                </a:solidFill>
                <a:latin typeface="Palatino"/>
              </a:rPr>
              <a:t>we know </a:t>
            </a:r>
            <a:r>
              <a:rPr lang="en-US" dirty="0">
                <a:solidFill>
                  <a:srgbClr val="333333"/>
                </a:solidFill>
                <a:latin typeface="Palatino"/>
              </a:rPr>
              <a:t>also, that sanctification through the grace of our Lord and Savior Jesus Christ is just and true, to all those who love and serve God with all their mights, minds, and strength.</a:t>
            </a:r>
            <a:endParaRPr lang="en-US" dirty="0"/>
          </a:p>
        </p:txBody>
      </p:sp>
      <p:sp>
        <p:nvSpPr>
          <p:cNvPr id="11" name="TextBox 10">
            <a:extLst>
              <a:ext uri="{FF2B5EF4-FFF2-40B4-BE49-F238E27FC236}">
                <a16:creationId xmlns:a16="http://schemas.microsoft.com/office/drawing/2014/main" id="{F238D376-0223-4EF0-A06C-E2F62FB94BC1}"/>
              </a:ext>
            </a:extLst>
          </p:cNvPr>
          <p:cNvSpPr txBox="1"/>
          <p:nvPr/>
        </p:nvSpPr>
        <p:spPr>
          <a:xfrm>
            <a:off x="4427976" y="907563"/>
            <a:ext cx="3364301" cy="369332"/>
          </a:xfrm>
          <a:prstGeom prst="rect">
            <a:avLst/>
          </a:prstGeom>
          <a:noFill/>
        </p:spPr>
        <p:txBody>
          <a:bodyPr wrap="square" rtlCol="0">
            <a:spAutoFit/>
          </a:bodyPr>
          <a:lstStyle/>
          <a:p>
            <a:pPr algn="ctr"/>
            <a:r>
              <a:rPr lang="en-US" b="1" dirty="0">
                <a:solidFill>
                  <a:srgbClr val="FF0000"/>
                </a:solidFill>
              </a:rPr>
              <a:t>Doctrine and Covenants 20.</a:t>
            </a:r>
          </a:p>
        </p:txBody>
      </p:sp>
    </p:spTree>
    <p:extLst>
      <p:ext uri="{BB962C8B-B14F-4D97-AF65-F5344CB8AC3E}">
        <p14:creationId xmlns:p14="http://schemas.microsoft.com/office/powerpoint/2010/main" val="920556095"/>
      </p:ext>
    </p:extLst>
  </p:cSld>
  <p:clrMapOvr>
    <a:masterClrMapping/>
  </p:clrMapOvr>
  <mc:AlternateContent xmlns:mc="http://schemas.openxmlformats.org/markup-compatibility/2006">
    <mc:Choice xmlns:p14="http://schemas.microsoft.com/office/powerpoint/2010/main" Requires="p14">
      <p:transition spd="slow">
        <p14:flas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randombar(horizont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5"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randombar(vertical)">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randombar(horizontal)">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circle(in)">
                                      <p:cBhvr>
                                        <p:cTn id="22" dur="20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randombar(horizontal)">
                                      <p:cBhvr>
                                        <p:cTn id="2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8" grpId="0"/>
      <p:bldP spid="1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4">
            <a:extLst>
              <a:ext uri="{FF2B5EF4-FFF2-40B4-BE49-F238E27FC236}">
                <a16:creationId xmlns:a16="http://schemas.microsoft.com/office/drawing/2014/main" id="{4F2B27ED-CE69-43C4-854C-35DA059B270B}"/>
              </a:ext>
            </a:extLst>
          </p:cNvPr>
          <p:cNvSpPr txBox="1">
            <a:spLocks/>
          </p:cNvSpPr>
          <p:nvPr/>
        </p:nvSpPr>
        <p:spPr>
          <a:xfrm>
            <a:off x="9490387" y="420493"/>
            <a:ext cx="1566820" cy="47048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tx1">
                    <a:lumMod val="85000"/>
                  </a:schemeClr>
                </a:solidFill>
                <a:latin typeface="Cambria Math" panose="02040503050406030204" pitchFamily="18" charset="0"/>
                <a:ea typeface="Cambria Math" panose="02040503050406030204" pitchFamily="18" charset="0"/>
              </a:rPr>
              <a:t>LESSON 26</a:t>
            </a:r>
          </a:p>
        </p:txBody>
      </p:sp>
      <p:sp>
        <p:nvSpPr>
          <p:cNvPr id="2" name="Rectangle 1">
            <a:extLst>
              <a:ext uri="{FF2B5EF4-FFF2-40B4-BE49-F238E27FC236}">
                <a16:creationId xmlns:a16="http://schemas.microsoft.com/office/drawing/2014/main" id="{0C09187D-E4D9-496A-B1A6-03630D28B941}"/>
              </a:ext>
            </a:extLst>
          </p:cNvPr>
          <p:cNvSpPr/>
          <p:nvPr/>
        </p:nvSpPr>
        <p:spPr>
          <a:xfrm>
            <a:off x="1134792" y="890973"/>
            <a:ext cx="4603403" cy="3016210"/>
          </a:xfrm>
          <a:prstGeom prst="rect">
            <a:avLst/>
          </a:prstGeom>
        </p:spPr>
        <p:txBody>
          <a:bodyPr wrap="square">
            <a:spAutoFit/>
          </a:bodyPr>
          <a:lstStyle/>
          <a:p>
            <a:pPr algn="ctr"/>
            <a:r>
              <a:rPr lang="en-US" b="1" dirty="0">
                <a:solidFill>
                  <a:srgbClr val="FF0000"/>
                </a:solidFill>
                <a:latin typeface="+mj-lt"/>
              </a:rPr>
              <a:t>Doctrine and Covenants 20:17–19.</a:t>
            </a:r>
          </a:p>
          <a:p>
            <a:r>
              <a:rPr lang="en-US" b="1" dirty="0">
                <a:solidFill>
                  <a:srgbClr val="FF0000"/>
                </a:solidFill>
                <a:latin typeface="+mj-lt"/>
              </a:rPr>
              <a:t> </a:t>
            </a:r>
          </a:p>
          <a:p>
            <a:pPr algn="just" fontAlgn="base"/>
            <a:r>
              <a:rPr lang="en-US" sz="1400" b="1" dirty="0">
                <a:solidFill>
                  <a:schemeClr val="bg1"/>
                </a:solidFill>
                <a:latin typeface="Palatino"/>
              </a:rPr>
              <a:t>17 </a:t>
            </a:r>
            <a:r>
              <a:rPr lang="en-US" sz="1400" dirty="0">
                <a:solidFill>
                  <a:schemeClr val="bg1"/>
                </a:solidFill>
                <a:latin typeface="Palatino"/>
              </a:rPr>
              <a:t>By these things we know that there is a God in heaven, who is infinite and eternal, from everlasting to everlasting the same unchangeable God, the framer of heaven and earth, and all things which are in them;</a:t>
            </a:r>
          </a:p>
          <a:p>
            <a:pPr algn="just" fontAlgn="base"/>
            <a:r>
              <a:rPr lang="en-US" sz="1400" b="1" dirty="0">
                <a:solidFill>
                  <a:schemeClr val="bg1"/>
                </a:solidFill>
                <a:latin typeface="Palatino"/>
              </a:rPr>
              <a:t>18 </a:t>
            </a:r>
            <a:r>
              <a:rPr lang="en-US" sz="1400" dirty="0">
                <a:solidFill>
                  <a:schemeClr val="bg1"/>
                </a:solidFill>
                <a:latin typeface="Palatino"/>
              </a:rPr>
              <a:t>And that he created man, male and female, after his own image and in his own likeness, created he them;</a:t>
            </a:r>
          </a:p>
          <a:p>
            <a:pPr algn="just" fontAlgn="base"/>
            <a:r>
              <a:rPr lang="en-US" sz="1400" b="1" dirty="0">
                <a:solidFill>
                  <a:schemeClr val="bg1"/>
                </a:solidFill>
                <a:latin typeface="Palatino"/>
              </a:rPr>
              <a:t>19 </a:t>
            </a:r>
            <a:r>
              <a:rPr lang="en-US" sz="1400" dirty="0">
                <a:solidFill>
                  <a:schemeClr val="bg1"/>
                </a:solidFill>
                <a:latin typeface="Palatino"/>
              </a:rPr>
              <a:t>And gave unto them commandments that they should love and serve him, the only living and true God, and that he should be the only being whom they should worship.</a:t>
            </a:r>
          </a:p>
          <a:p>
            <a:endParaRPr lang="en-US" sz="1400" b="1" dirty="0">
              <a:solidFill>
                <a:schemeClr val="bg1"/>
              </a:solidFill>
              <a:latin typeface="Palatino"/>
            </a:endParaRPr>
          </a:p>
        </p:txBody>
      </p:sp>
      <p:sp>
        <p:nvSpPr>
          <p:cNvPr id="3" name="Rectangle 2">
            <a:extLst>
              <a:ext uri="{FF2B5EF4-FFF2-40B4-BE49-F238E27FC236}">
                <a16:creationId xmlns:a16="http://schemas.microsoft.com/office/drawing/2014/main" id="{BB0C3BDD-B8CC-4541-AB71-45DB7B7A865E}"/>
              </a:ext>
            </a:extLst>
          </p:cNvPr>
          <p:cNvSpPr/>
          <p:nvPr/>
        </p:nvSpPr>
        <p:spPr>
          <a:xfrm>
            <a:off x="6003234" y="890974"/>
            <a:ext cx="4603403" cy="3385542"/>
          </a:xfrm>
          <a:prstGeom prst="rect">
            <a:avLst/>
          </a:prstGeom>
        </p:spPr>
        <p:txBody>
          <a:bodyPr wrap="square">
            <a:spAutoFit/>
          </a:bodyPr>
          <a:lstStyle/>
          <a:p>
            <a:pPr algn="ctr"/>
            <a:r>
              <a:rPr lang="en-US" b="1" dirty="0">
                <a:solidFill>
                  <a:srgbClr val="FF0000"/>
                </a:solidFill>
                <a:latin typeface="+mj-lt"/>
              </a:rPr>
              <a:t>Doctrine and Covenants 20:21–25.</a:t>
            </a:r>
          </a:p>
          <a:p>
            <a:endParaRPr lang="en-US" sz="1400" b="1" dirty="0">
              <a:solidFill>
                <a:srgbClr val="FF0000"/>
              </a:solidFill>
              <a:latin typeface="+mj-lt"/>
            </a:endParaRPr>
          </a:p>
          <a:p>
            <a:pPr algn="just" fontAlgn="base"/>
            <a:r>
              <a:rPr lang="en-US" sz="1400" b="1" dirty="0">
                <a:solidFill>
                  <a:schemeClr val="bg1"/>
                </a:solidFill>
                <a:latin typeface="Palatino"/>
              </a:rPr>
              <a:t>21 </a:t>
            </a:r>
            <a:r>
              <a:rPr lang="en-US" sz="1400" dirty="0">
                <a:solidFill>
                  <a:schemeClr val="bg1"/>
                </a:solidFill>
                <a:latin typeface="Palatino"/>
              </a:rPr>
              <a:t>Wherefore, the Almighty God gave his Only Begotten Son, as it is written in those scriptures which have been given of him.</a:t>
            </a:r>
          </a:p>
          <a:p>
            <a:pPr algn="just" fontAlgn="base"/>
            <a:r>
              <a:rPr lang="en-US" sz="1400" b="1" dirty="0">
                <a:solidFill>
                  <a:schemeClr val="bg1"/>
                </a:solidFill>
                <a:latin typeface="Palatino"/>
              </a:rPr>
              <a:t>22 </a:t>
            </a:r>
            <a:r>
              <a:rPr lang="en-US" sz="1400" dirty="0">
                <a:solidFill>
                  <a:schemeClr val="bg1"/>
                </a:solidFill>
                <a:latin typeface="Palatino"/>
              </a:rPr>
              <a:t>He suffered temptations but gave no heed unto them.</a:t>
            </a:r>
          </a:p>
          <a:p>
            <a:pPr algn="just" fontAlgn="base"/>
            <a:r>
              <a:rPr lang="en-US" sz="1400" b="1" dirty="0">
                <a:solidFill>
                  <a:schemeClr val="bg1"/>
                </a:solidFill>
                <a:latin typeface="Palatino"/>
              </a:rPr>
              <a:t>23 </a:t>
            </a:r>
            <a:r>
              <a:rPr lang="en-US" sz="1400" dirty="0">
                <a:solidFill>
                  <a:schemeClr val="bg1"/>
                </a:solidFill>
                <a:latin typeface="Palatino"/>
              </a:rPr>
              <a:t>He was crucified, died, and rose again the third day;</a:t>
            </a:r>
          </a:p>
          <a:p>
            <a:pPr algn="just" fontAlgn="base"/>
            <a:r>
              <a:rPr lang="en-US" sz="1400" b="1" dirty="0">
                <a:solidFill>
                  <a:schemeClr val="bg1"/>
                </a:solidFill>
                <a:latin typeface="Palatino"/>
              </a:rPr>
              <a:t>24 </a:t>
            </a:r>
            <a:r>
              <a:rPr lang="en-US" sz="1400" dirty="0">
                <a:solidFill>
                  <a:schemeClr val="bg1"/>
                </a:solidFill>
                <a:latin typeface="Palatino"/>
              </a:rPr>
              <a:t>And ascended into heaven, to sit down on the right hand of the Father, to reign with almighty power according to the will of the Father;</a:t>
            </a:r>
          </a:p>
          <a:p>
            <a:pPr algn="just" fontAlgn="base"/>
            <a:r>
              <a:rPr lang="en-US" sz="1400" b="1" dirty="0">
                <a:solidFill>
                  <a:schemeClr val="bg1"/>
                </a:solidFill>
                <a:latin typeface="Palatino"/>
              </a:rPr>
              <a:t>25 </a:t>
            </a:r>
            <a:r>
              <a:rPr lang="en-US" sz="1400" dirty="0">
                <a:solidFill>
                  <a:schemeClr val="bg1"/>
                </a:solidFill>
                <a:latin typeface="Palatino"/>
              </a:rPr>
              <a:t>That as many as would believe and be baptized in his holy name, and endure in faith to the end, should be saved.</a:t>
            </a:r>
          </a:p>
          <a:p>
            <a:endParaRPr lang="en-US" sz="1400" b="1" dirty="0">
              <a:solidFill>
                <a:schemeClr val="bg1"/>
              </a:solidFill>
              <a:latin typeface="Palatino"/>
            </a:endParaRPr>
          </a:p>
        </p:txBody>
      </p:sp>
      <p:sp>
        <p:nvSpPr>
          <p:cNvPr id="4" name="Rectangle 3">
            <a:extLst>
              <a:ext uri="{FF2B5EF4-FFF2-40B4-BE49-F238E27FC236}">
                <a16:creationId xmlns:a16="http://schemas.microsoft.com/office/drawing/2014/main" id="{3263F0DC-B4D4-4578-8A0A-0F7F1D4A10CC}"/>
              </a:ext>
            </a:extLst>
          </p:cNvPr>
          <p:cNvSpPr/>
          <p:nvPr/>
        </p:nvSpPr>
        <p:spPr>
          <a:xfrm>
            <a:off x="1134793" y="4308600"/>
            <a:ext cx="9471844" cy="2215991"/>
          </a:xfrm>
          <a:prstGeom prst="rect">
            <a:avLst/>
          </a:prstGeom>
        </p:spPr>
        <p:txBody>
          <a:bodyPr wrap="square">
            <a:spAutoFit/>
          </a:bodyPr>
          <a:lstStyle/>
          <a:p>
            <a:pPr algn="ctr"/>
            <a:r>
              <a:rPr lang="en-US" b="1" dirty="0">
                <a:solidFill>
                  <a:srgbClr val="FF0000"/>
                </a:solidFill>
              </a:rPr>
              <a:t>Doctrine and Covenants 20:26–28.</a:t>
            </a:r>
          </a:p>
          <a:p>
            <a:pPr algn="just"/>
            <a:endParaRPr lang="en-US" b="1" dirty="0">
              <a:solidFill>
                <a:srgbClr val="FF0000"/>
              </a:solidFill>
            </a:endParaRPr>
          </a:p>
          <a:p>
            <a:pPr algn="just" fontAlgn="base"/>
            <a:r>
              <a:rPr lang="en-US" sz="1400" b="1" dirty="0">
                <a:solidFill>
                  <a:schemeClr val="bg1"/>
                </a:solidFill>
                <a:latin typeface="Palatino"/>
              </a:rPr>
              <a:t>26 </a:t>
            </a:r>
            <a:r>
              <a:rPr lang="en-US" sz="1400" dirty="0">
                <a:solidFill>
                  <a:schemeClr val="bg1"/>
                </a:solidFill>
                <a:latin typeface="Palatino"/>
              </a:rPr>
              <a:t>Not only those who believed after he came in the meridian of time, in the flesh, but all those from the beginning, even as many as were before he came, who believed in the words of the holy prophets, who spake as they were inspired by the gift of the Holy Ghost, who truly testified of him in all things, should have eternal life,</a:t>
            </a:r>
          </a:p>
          <a:p>
            <a:pPr algn="just" fontAlgn="base"/>
            <a:r>
              <a:rPr lang="en-US" sz="1400" b="1" dirty="0">
                <a:solidFill>
                  <a:schemeClr val="bg1"/>
                </a:solidFill>
                <a:latin typeface="Palatino"/>
              </a:rPr>
              <a:t>27 </a:t>
            </a:r>
            <a:r>
              <a:rPr lang="en-US" sz="1400" dirty="0">
                <a:solidFill>
                  <a:schemeClr val="bg1"/>
                </a:solidFill>
                <a:latin typeface="Palatino"/>
              </a:rPr>
              <a:t>As well as those who should come after, who should believe in the gifts and callings of God by the Holy Ghost, which </a:t>
            </a:r>
            <a:r>
              <a:rPr lang="en-US" sz="1400" dirty="0" err="1">
                <a:solidFill>
                  <a:schemeClr val="bg1"/>
                </a:solidFill>
                <a:latin typeface="Palatino"/>
              </a:rPr>
              <a:t>beareth</a:t>
            </a:r>
            <a:r>
              <a:rPr lang="en-US" sz="1400" dirty="0">
                <a:solidFill>
                  <a:schemeClr val="bg1"/>
                </a:solidFill>
                <a:latin typeface="Palatino"/>
              </a:rPr>
              <a:t> record of the Father and of the Son;</a:t>
            </a:r>
          </a:p>
          <a:p>
            <a:pPr algn="just" fontAlgn="base"/>
            <a:r>
              <a:rPr lang="en-US" sz="1400" b="1" dirty="0">
                <a:solidFill>
                  <a:schemeClr val="bg1"/>
                </a:solidFill>
                <a:latin typeface="Palatino"/>
              </a:rPr>
              <a:t>28 </a:t>
            </a:r>
            <a:r>
              <a:rPr lang="en-US" sz="1400" dirty="0">
                <a:solidFill>
                  <a:schemeClr val="bg1"/>
                </a:solidFill>
                <a:latin typeface="Palatino"/>
              </a:rPr>
              <a:t>Which Father, Son, and Holy Ghost are one God, infinite and eternal, without end. Amen.</a:t>
            </a:r>
          </a:p>
          <a:p>
            <a:endParaRPr lang="en-US" b="1" dirty="0">
              <a:solidFill>
                <a:srgbClr val="FF0000"/>
              </a:solidFill>
            </a:endParaRPr>
          </a:p>
        </p:txBody>
      </p:sp>
    </p:spTree>
    <p:extLst>
      <p:ext uri="{BB962C8B-B14F-4D97-AF65-F5344CB8AC3E}">
        <p14:creationId xmlns:p14="http://schemas.microsoft.com/office/powerpoint/2010/main" val="3419385734"/>
      </p:ext>
    </p:extLst>
  </p:cSld>
  <p:clrMapOvr>
    <a:masterClrMapping/>
  </p:clrMapOvr>
  <mc:AlternateContent xmlns:mc="http://schemas.openxmlformats.org/markup-compatibility/2006">
    <mc:Choice xmlns:p14="http://schemas.microsoft.com/office/powerpoint/2010/main" Requires="p14">
      <p:transition spd="slow" p14:dur="4400">
        <p14:honeycomb/>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32"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out)">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randombar(horizontal)">
                                      <p:cBhvr>
                                        <p:cTn id="17" dur="12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ubtitle 4">
            <a:extLst>
              <a:ext uri="{FF2B5EF4-FFF2-40B4-BE49-F238E27FC236}">
                <a16:creationId xmlns:a16="http://schemas.microsoft.com/office/drawing/2014/main" id="{4F2B27ED-CE69-43C4-854C-35DA059B270B}"/>
              </a:ext>
            </a:extLst>
          </p:cNvPr>
          <p:cNvSpPr txBox="1">
            <a:spLocks/>
          </p:cNvSpPr>
          <p:nvPr/>
        </p:nvSpPr>
        <p:spPr>
          <a:xfrm>
            <a:off x="9490387" y="420493"/>
            <a:ext cx="1566820" cy="47048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tx1">
                    <a:lumMod val="85000"/>
                  </a:schemeClr>
                </a:solidFill>
                <a:latin typeface="Cambria Math" panose="02040503050406030204" pitchFamily="18" charset="0"/>
                <a:ea typeface="Cambria Math" panose="02040503050406030204" pitchFamily="18" charset="0"/>
              </a:rPr>
              <a:t>LESSON 26</a:t>
            </a:r>
          </a:p>
        </p:txBody>
      </p:sp>
      <p:sp>
        <p:nvSpPr>
          <p:cNvPr id="2" name="Rectangle 1">
            <a:extLst>
              <a:ext uri="{FF2B5EF4-FFF2-40B4-BE49-F238E27FC236}">
                <a16:creationId xmlns:a16="http://schemas.microsoft.com/office/drawing/2014/main" id="{529392BE-416E-4202-A0FA-8EDA732BEA60}"/>
              </a:ext>
            </a:extLst>
          </p:cNvPr>
          <p:cNvSpPr/>
          <p:nvPr/>
        </p:nvSpPr>
        <p:spPr>
          <a:xfrm>
            <a:off x="1506202" y="890974"/>
            <a:ext cx="1970411" cy="369332"/>
          </a:xfrm>
          <a:prstGeom prst="rect">
            <a:avLst/>
          </a:prstGeom>
        </p:spPr>
        <p:txBody>
          <a:bodyPr wrap="none">
            <a:spAutoFit/>
          </a:bodyPr>
          <a:lstStyle/>
          <a:p>
            <a:r>
              <a:rPr lang="en-US" b="1" dirty="0">
                <a:solidFill>
                  <a:schemeClr val="bg1"/>
                </a:solidFill>
              </a:rPr>
              <a:t>We know that…</a:t>
            </a:r>
          </a:p>
        </p:txBody>
      </p:sp>
      <p:sp>
        <p:nvSpPr>
          <p:cNvPr id="6" name="Rectangle 5">
            <a:extLst>
              <a:ext uri="{FF2B5EF4-FFF2-40B4-BE49-F238E27FC236}">
                <a16:creationId xmlns:a16="http://schemas.microsoft.com/office/drawing/2014/main" id="{1F207652-B40A-491F-BD29-4C1C987FF107}"/>
              </a:ext>
            </a:extLst>
          </p:cNvPr>
          <p:cNvSpPr/>
          <p:nvPr/>
        </p:nvSpPr>
        <p:spPr>
          <a:xfrm>
            <a:off x="1506202" y="1601065"/>
            <a:ext cx="6260112" cy="369332"/>
          </a:xfrm>
          <a:prstGeom prst="rect">
            <a:avLst/>
          </a:prstGeom>
        </p:spPr>
        <p:txBody>
          <a:bodyPr wrap="none">
            <a:spAutoFit/>
          </a:bodyPr>
          <a:lstStyle/>
          <a:p>
            <a:r>
              <a:rPr lang="en-US" dirty="0">
                <a:solidFill>
                  <a:schemeClr val="bg1"/>
                </a:solidFill>
                <a:latin typeface="Palatino"/>
              </a:rPr>
              <a:t>God lives and is infinite, eternal, and unchanging (verse17).</a:t>
            </a:r>
          </a:p>
        </p:txBody>
      </p:sp>
      <p:sp>
        <p:nvSpPr>
          <p:cNvPr id="8" name="Rectangle 7">
            <a:extLst>
              <a:ext uri="{FF2B5EF4-FFF2-40B4-BE49-F238E27FC236}">
                <a16:creationId xmlns:a16="http://schemas.microsoft.com/office/drawing/2014/main" id="{7D624045-E4D2-4D96-9C30-4841F6E192FA}"/>
              </a:ext>
            </a:extLst>
          </p:cNvPr>
          <p:cNvSpPr/>
          <p:nvPr/>
        </p:nvSpPr>
        <p:spPr>
          <a:xfrm>
            <a:off x="1506202" y="2126490"/>
            <a:ext cx="6997148" cy="369332"/>
          </a:xfrm>
          <a:prstGeom prst="rect">
            <a:avLst/>
          </a:prstGeom>
        </p:spPr>
        <p:txBody>
          <a:bodyPr wrap="square">
            <a:spAutoFit/>
          </a:bodyPr>
          <a:lstStyle/>
          <a:p>
            <a:r>
              <a:rPr lang="en-US" dirty="0">
                <a:solidFill>
                  <a:schemeClr val="bg1"/>
                </a:solidFill>
                <a:latin typeface="Palatino"/>
              </a:rPr>
              <a:t>We are created in the image and likeness of God (verse18).</a:t>
            </a:r>
          </a:p>
        </p:txBody>
      </p:sp>
      <p:sp>
        <p:nvSpPr>
          <p:cNvPr id="9" name="Rectangle 8">
            <a:extLst>
              <a:ext uri="{FF2B5EF4-FFF2-40B4-BE49-F238E27FC236}">
                <a16:creationId xmlns:a16="http://schemas.microsoft.com/office/drawing/2014/main" id="{E0B90DEE-13B1-4965-B147-132D1E22C330}"/>
              </a:ext>
            </a:extLst>
          </p:cNvPr>
          <p:cNvSpPr/>
          <p:nvPr/>
        </p:nvSpPr>
        <p:spPr>
          <a:xfrm>
            <a:off x="1506201" y="2651915"/>
            <a:ext cx="8644963" cy="646331"/>
          </a:xfrm>
          <a:prstGeom prst="rect">
            <a:avLst/>
          </a:prstGeom>
        </p:spPr>
        <p:txBody>
          <a:bodyPr wrap="square">
            <a:spAutoFit/>
          </a:bodyPr>
          <a:lstStyle/>
          <a:p>
            <a:r>
              <a:rPr lang="en-US" dirty="0">
                <a:solidFill>
                  <a:schemeClr val="bg1"/>
                </a:solidFill>
                <a:latin typeface="Palatino"/>
              </a:rPr>
              <a:t>God gave His Only Begotten Son to be crucified and rise again so that all who believe, are baptized, and endure in faith may be saved(verses21–25).</a:t>
            </a:r>
          </a:p>
        </p:txBody>
      </p:sp>
      <p:sp>
        <p:nvSpPr>
          <p:cNvPr id="10" name="Rectangle 9">
            <a:extLst>
              <a:ext uri="{FF2B5EF4-FFF2-40B4-BE49-F238E27FC236}">
                <a16:creationId xmlns:a16="http://schemas.microsoft.com/office/drawing/2014/main" id="{99C50E30-27FF-4918-8DB0-45A154C7F0C8}"/>
              </a:ext>
            </a:extLst>
          </p:cNvPr>
          <p:cNvSpPr/>
          <p:nvPr/>
        </p:nvSpPr>
        <p:spPr>
          <a:xfrm>
            <a:off x="1519452" y="3429000"/>
            <a:ext cx="7518529" cy="369332"/>
          </a:xfrm>
          <a:prstGeom prst="rect">
            <a:avLst/>
          </a:prstGeom>
        </p:spPr>
        <p:txBody>
          <a:bodyPr wrap="square">
            <a:spAutoFit/>
          </a:bodyPr>
          <a:lstStyle/>
          <a:p>
            <a:r>
              <a:rPr lang="en-US" dirty="0">
                <a:solidFill>
                  <a:schemeClr val="bg1"/>
                </a:solidFill>
                <a:latin typeface="Palatino"/>
              </a:rPr>
              <a:t>The Holy Ghost testifies of the Father and the Son (verse27).</a:t>
            </a:r>
          </a:p>
        </p:txBody>
      </p:sp>
      <p:sp>
        <p:nvSpPr>
          <p:cNvPr id="11" name="Rectangle 10">
            <a:extLst>
              <a:ext uri="{FF2B5EF4-FFF2-40B4-BE49-F238E27FC236}">
                <a16:creationId xmlns:a16="http://schemas.microsoft.com/office/drawing/2014/main" id="{59096A4A-3E46-4A15-BF6A-82808F165D2D}"/>
              </a:ext>
            </a:extLst>
          </p:cNvPr>
          <p:cNvSpPr/>
          <p:nvPr/>
        </p:nvSpPr>
        <p:spPr>
          <a:xfrm>
            <a:off x="1532704" y="3997842"/>
            <a:ext cx="8618460" cy="646331"/>
          </a:xfrm>
          <a:prstGeom prst="rect">
            <a:avLst/>
          </a:prstGeom>
        </p:spPr>
        <p:txBody>
          <a:bodyPr wrap="square">
            <a:spAutoFit/>
          </a:bodyPr>
          <a:lstStyle/>
          <a:p>
            <a:r>
              <a:rPr lang="en-US" dirty="0">
                <a:solidFill>
                  <a:schemeClr val="bg1"/>
                </a:solidFill>
              </a:rPr>
              <a:t>The Father, the Son, and the Holy Ghost work together to prepare us for eternal life (verses17–28).</a:t>
            </a:r>
          </a:p>
        </p:txBody>
      </p:sp>
    </p:spTree>
    <p:extLst>
      <p:ext uri="{BB962C8B-B14F-4D97-AF65-F5344CB8AC3E}">
        <p14:creationId xmlns:p14="http://schemas.microsoft.com/office/powerpoint/2010/main" val="288094083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0.70"/>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20"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edge">
                                      <p:cBhvr>
                                        <p:cTn id="19" dur="20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circle(in)">
                                      <p:cBhvr>
                                        <p:cTn id="24" dur="20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randombar(horizontal)">
                                      <p:cBhvr>
                                        <p:cTn id="29"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P spid="10" grpId="0"/>
      <p:bldP spid="1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chemeClr val="accent2">
                <a:lumMod val="60000"/>
                <a:lumOff val="40000"/>
              </a:schemeClr>
            </a:gs>
            <a:gs pos="96000">
              <a:schemeClr val="accent1">
                <a:lumMod val="60000"/>
              </a:schemeClr>
            </a:gs>
          </a:gsLst>
          <a:lin ang="14400000" scaled="0"/>
          <a:tileRect/>
        </a:gradFill>
        <a:effectLst/>
      </p:bgPr>
    </p:bg>
    <p:spTree>
      <p:nvGrpSpPr>
        <p:cNvPr id="1" name=""/>
        <p:cNvGrpSpPr/>
        <p:nvPr/>
      </p:nvGrpSpPr>
      <p:grpSpPr>
        <a:xfrm>
          <a:off x="0" y="0"/>
          <a:ext cx="0" cy="0"/>
          <a:chOff x="0" y="0"/>
          <a:chExt cx="0" cy="0"/>
        </a:xfrm>
      </p:grpSpPr>
      <p:sp>
        <p:nvSpPr>
          <p:cNvPr id="7" name="Subtitle 4">
            <a:extLst>
              <a:ext uri="{FF2B5EF4-FFF2-40B4-BE49-F238E27FC236}">
                <a16:creationId xmlns:a16="http://schemas.microsoft.com/office/drawing/2014/main" id="{4F2B27ED-CE69-43C4-854C-35DA059B270B}"/>
              </a:ext>
            </a:extLst>
          </p:cNvPr>
          <p:cNvSpPr txBox="1">
            <a:spLocks/>
          </p:cNvSpPr>
          <p:nvPr/>
        </p:nvSpPr>
        <p:spPr>
          <a:xfrm>
            <a:off x="9490387" y="420493"/>
            <a:ext cx="1566820" cy="47048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accent1">
                    <a:lumMod val="75000"/>
                  </a:schemeClr>
                </a:solidFill>
                <a:latin typeface="Cambria Math" panose="02040503050406030204" pitchFamily="18" charset="0"/>
                <a:ea typeface="Cambria Math" panose="02040503050406030204" pitchFamily="18" charset="0"/>
              </a:rPr>
              <a:t>LESSON 26</a:t>
            </a:r>
          </a:p>
        </p:txBody>
      </p:sp>
      <p:sp>
        <p:nvSpPr>
          <p:cNvPr id="2" name="Rectangle 1">
            <a:extLst>
              <a:ext uri="{FF2B5EF4-FFF2-40B4-BE49-F238E27FC236}">
                <a16:creationId xmlns:a16="http://schemas.microsoft.com/office/drawing/2014/main" id="{8A96E74D-5E3D-46D6-B2FC-27454C7261E7}"/>
              </a:ext>
            </a:extLst>
          </p:cNvPr>
          <p:cNvSpPr/>
          <p:nvPr/>
        </p:nvSpPr>
        <p:spPr>
          <a:xfrm>
            <a:off x="1542003" y="1097482"/>
            <a:ext cx="3966150" cy="369332"/>
          </a:xfrm>
          <a:prstGeom prst="rect">
            <a:avLst/>
          </a:prstGeom>
        </p:spPr>
        <p:txBody>
          <a:bodyPr wrap="none">
            <a:spAutoFit/>
          </a:bodyPr>
          <a:lstStyle/>
          <a:p>
            <a:pPr algn="ctr"/>
            <a:r>
              <a:rPr lang="en-US" b="1" dirty="0">
                <a:solidFill>
                  <a:srgbClr val="FF0000"/>
                </a:solidFill>
              </a:rPr>
              <a:t>Doctrine and Covenants 20:29-34.</a:t>
            </a:r>
          </a:p>
        </p:txBody>
      </p:sp>
      <p:sp>
        <p:nvSpPr>
          <p:cNvPr id="3" name="Rectangle 2">
            <a:extLst>
              <a:ext uri="{FF2B5EF4-FFF2-40B4-BE49-F238E27FC236}">
                <a16:creationId xmlns:a16="http://schemas.microsoft.com/office/drawing/2014/main" id="{F42C7B02-5300-4D61-9DC9-51FE7229FFEF}"/>
              </a:ext>
            </a:extLst>
          </p:cNvPr>
          <p:cNvSpPr/>
          <p:nvPr/>
        </p:nvSpPr>
        <p:spPr>
          <a:xfrm>
            <a:off x="1542002" y="1617417"/>
            <a:ext cx="9271771" cy="3139321"/>
          </a:xfrm>
          <a:prstGeom prst="rect">
            <a:avLst/>
          </a:prstGeom>
        </p:spPr>
        <p:txBody>
          <a:bodyPr wrap="square">
            <a:spAutoFit/>
          </a:bodyPr>
          <a:lstStyle/>
          <a:p>
            <a:pPr fontAlgn="base"/>
            <a:r>
              <a:rPr lang="en-US" b="1" dirty="0">
                <a:solidFill>
                  <a:schemeClr val="bg1"/>
                </a:solidFill>
                <a:latin typeface="Palatino"/>
              </a:rPr>
              <a:t>29 </a:t>
            </a:r>
            <a:r>
              <a:rPr lang="en-US" dirty="0">
                <a:solidFill>
                  <a:schemeClr val="bg1"/>
                </a:solidFill>
                <a:latin typeface="Palatino"/>
              </a:rPr>
              <a:t>And we know that all men must repent and believe on the name of Jesus Christ, and worship the Father in his name, and endure in faith on his name to the end, or they cannot be saved in the kingdom of God.</a:t>
            </a:r>
          </a:p>
          <a:p>
            <a:pPr fontAlgn="base"/>
            <a:r>
              <a:rPr lang="en-US" b="1" dirty="0">
                <a:solidFill>
                  <a:schemeClr val="bg1"/>
                </a:solidFill>
                <a:latin typeface="Palatino"/>
              </a:rPr>
              <a:t>30 </a:t>
            </a:r>
            <a:r>
              <a:rPr lang="en-US" dirty="0">
                <a:solidFill>
                  <a:schemeClr val="bg1"/>
                </a:solidFill>
                <a:latin typeface="Palatino"/>
              </a:rPr>
              <a:t>And we know that justification through the grace of our Lord and Savior Jesus Christ is just and true;</a:t>
            </a:r>
          </a:p>
          <a:p>
            <a:pPr fontAlgn="base"/>
            <a:r>
              <a:rPr lang="en-US" b="1" dirty="0">
                <a:solidFill>
                  <a:schemeClr val="bg1"/>
                </a:solidFill>
                <a:latin typeface="Palatino"/>
              </a:rPr>
              <a:t>31 </a:t>
            </a:r>
            <a:r>
              <a:rPr lang="en-US" dirty="0">
                <a:solidFill>
                  <a:schemeClr val="bg1"/>
                </a:solidFill>
                <a:latin typeface="Palatino"/>
              </a:rPr>
              <a:t>And we know also, that sanctification through the grace of our Lord and Savior Jesus Christ is just and true, to all those who love and serve God with all their mights, minds, and strength.</a:t>
            </a:r>
          </a:p>
          <a:p>
            <a:pPr fontAlgn="base"/>
            <a:r>
              <a:rPr lang="en-US" b="1" dirty="0">
                <a:solidFill>
                  <a:schemeClr val="bg1"/>
                </a:solidFill>
                <a:latin typeface="Palatino"/>
              </a:rPr>
              <a:t>32 </a:t>
            </a:r>
            <a:r>
              <a:rPr lang="en-US" dirty="0">
                <a:solidFill>
                  <a:schemeClr val="bg1"/>
                </a:solidFill>
                <a:latin typeface="Palatino"/>
              </a:rPr>
              <a:t>But there is a possibility that man may fall from grace and depart from the living God;</a:t>
            </a:r>
          </a:p>
          <a:p>
            <a:pPr fontAlgn="base"/>
            <a:r>
              <a:rPr lang="en-US" b="1" dirty="0">
                <a:solidFill>
                  <a:schemeClr val="bg1"/>
                </a:solidFill>
                <a:latin typeface="Palatino"/>
              </a:rPr>
              <a:t>33 </a:t>
            </a:r>
            <a:r>
              <a:rPr lang="en-US" dirty="0">
                <a:solidFill>
                  <a:schemeClr val="bg1"/>
                </a:solidFill>
                <a:latin typeface="Palatino"/>
              </a:rPr>
              <a:t>Therefore let the church take heed and pray always, lest they fall into temptation;</a:t>
            </a:r>
          </a:p>
          <a:p>
            <a:pPr fontAlgn="base"/>
            <a:r>
              <a:rPr lang="en-US" b="1" dirty="0">
                <a:solidFill>
                  <a:schemeClr val="bg1"/>
                </a:solidFill>
                <a:latin typeface="Palatino"/>
              </a:rPr>
              <a:t>34 </a:t>
            </a:r>
            <a:r>
              <a:rPr lang="en-US" dirty="0">
                <a:solidFill>
                  <a:schemeClr val="bg1"/>
                </a:solidFill>
                <a:latin typeface="Palatino"/>
              </a:rPr>
              <a:t>Yea, and even let those who are sanctified take heed also.</a:t>
            </a:r>
            <a:endParaRPr lang="en-US" b="0" i="0" dirty="0">
              <a:solidFill>
                <a:schemeClr val="bg1"/>
              </a:solidFill>
              <a:effectLst/>
              <a:latin typeface="Palatino"/>
            </a:endParaRPr>
          </a:p>
        </p:txBody>
      </p:sp>
      <p:sp>
        <p:nvSpPr>
          <p:cNvPr id="5" name="Rectangle 4">
            <a:extLst>
              <a:ext uri="{FF2B5EF4-FFF2-40B4-BE49-F238E27FC236}">
                <a16:creationId xmlns:a16="http://schemas.microsoft.com/office/drawing/2014/main" id="{97177A1A-7FA6-46DF-9491-90A8811F1A0A}"/>
              </a:ext>
            </a:extLst>
          </p:cNvPr>
          <p:cNvSpPr/>
          <p:nvPr/>
        </p:nvSpPr>
        <p:spPr>
          <a:xfrm>
            <a:off x="1542002" y="1617416"/>
            <a:ext cx="9271771" cy="3139321"/>
          </a:xfrm>
          <a:prstGeom prst="rect">
            <a:avLst/>
          </a:prstGeom>
        </p:spPr>
        <p:txBody>
          <a:bodyPr wrap="square">
            <a:spAutoFit/>
          </a:bodyPr>
          <a:lstStyle/>
          <a:p>
            <a:pPr fontAlgn="base"/>
            <a:r>
              <a:rPr lang="en-US" b="1" dirty="0">
                <a:solidFill>
                  <a:schemeClr val="bg1"/>
                </a:solidFill>
                <a:latin typeface="Palatino"/>
              </a:rPr>
              <a:t>29 </a:t>
            </a:r>
            <a:r>
              <a:rPr lang="en-US" dirty="0">
                <a:solidFill>
                  <a:schemeClr val="bg1"/>
                </a:solidFill>
                <a:latin typeface="Palatino"/>
              </a:rPr>
              <a:t>And we know that all men must repent and believe on the name of Jesus Christ, and worship the Father in his name, and endure in faith on his name to the end, or they cannot be saved in the kingdom of God.</a:t>
            </a:r>
          </a:p>
          <a:p>
            <a:pPr fontAlgn="base"/>
            <a:r>
              <a:rPr lang="en-US" b="1" dirty="0">
                <a:solidFill>
                  <a:schemeClr val="bg1"/>
                </a:solidFill>
                <a:latin typeface="Palatino"/>
              </a:rPr>
              <a:t>30 </a:t>
            </a:r>
            <a:r>
              <a:rPr lang="en-US" dirty="0">
                <a:solidFill>
                  <a:schemeClr val="bg1"/>
                </a:solidFill>
                <a:latin typeface="Palatino"/>
              </a:rPr>
              <a:t>And we know that </a:t>
            </a:r>
            <a:r>
              <a:rPr lang="en-US" dirty="0">
                <a:solidFill>
                  <a:srgbClr val="FFFF00"/>
                </a:solidFill>
                <a:latin typeface="Palatino"/>
              </a:rPr>
              <a:t>justification </a:t>
            </a:r>
            <a:r>
              <a:rPr lang="en-US" dirty="0">
                <a:solidFill>
                  <a:schemeClr val="bg1"/>
                </a:solidFill>
                <a:latin typeface="Palatino"/>
              </a:rPr>
              <a:t>through the grace of our Lord and Savior Jesus Christ is just and true;</a:t>
            </a:r>
          </a:p>
          <a:p>
            <a:pPr fontAlgn="base"/>
            <a:r>
              <a:rPr lang="en-US" b="1" dirty="0">
                <a:solidFill>
                  <a:schemeClr val="bg1"/>
                </a:solidFill>
                <a:latin typeface="Palatino"/>
              </a:rPr>
              <a:t>31 </a:t>
            </a:r>
            <a:r>
              <a:rPr lang="en-US" dirty="0">
                <a:solidFill>
                  <a:schemeClr val="bg1"/>
                </a:solidFill>
                <a:latin typeface="Palatino"/>
              </a:rPr>
              <a:t>And we know also, that </a:t>
            </a:r>
            <a:r>
              <a:rPr lang="en-US" dirty="0">
                <a:solidFill>
                  <a:srgbClr val="FFFF00"/>
                </a:solidFill>
                <a:latin typeface="Palatino"/>
              </a:rPr>
              <a:t>sanctification</a:t>
            </a:r>
            <a:r>
              <a:rPr lang="en-US" dirty="0">
                <a:solidFill>
                  <a:schemeClr val="bg1"/>
                </a:solidFill>
                <a:latin typeface="Palatino"/>
              </a:rPr>
              <a:t> through the grace of our Lord and Savior Jesus Christ is just and true, to all those who love and serve God with all their mights, minds, and strength.</a:t>
            </a:r>
          </a:p>
          <a:p>
            <a:pPr fontAlgn="base"/>
            <a:r>
              <a:rPr lang="en-US" b="1" dirty="0">
                <a:solidFill>
                  <a:schemeClr val="bg1"/>
                </a:solidFill>
                <a:latin typeface="Palatino"/>
              </a:rPr>
              <a:t>32 </a:t>
            </a:r>
            <a:r>
              <a:rPr lang="en-US" dirty="0">
                <a:solidFill>
                  <a:schemeClr val="bg1"/>
                </a:solidFill>
                <a:latin typeface="Palatino"/>
              </a:rPr>
              <a:t>But there is a possibility that man may fall from grace and depart from the living God;</a:t>
            </a:r>
          </a:p>
          <a:p>
            <a:pPr fontAlgn="base"/>
            <a:r>
              <a:rPr lang="en-US" b="1" dirty="0">
                <a:solidFill>
                  <a:schemeClr val="bg1"/>
                </a:solidFill>
                <a:latin typeface="Palatino"/>
              </a:rPr>
              <a:t>33 </a:t>
            </a:r>
            <a:r>
              <a:rPr lang="en-US" dirty="0">
                <a:solidFill>
                  <a:schemeClr val="bg1"/>
                </a:solidFill>
                <a:latin typeface="Palatino"/>
              </a:rPr>
              <a:t>Therefore let the church take heed and pray always, lest they fall into temptation;</a:t>
            </a:r>
          </a:p>
          <a:p>
            <a:pPr fontAlgn="base"/>
            <a:r>
              <a:rPr lang="en-US" b="1" dirty="0">
                <a:solidFill>
                  <a:schemeClr val="bg1"/>
                </a:solidFill>
                <a:latin typeface="Palatino"/>
              </a:rPr>
              <a:t>34 </a:t>
            </a:r>
            <a:r>
              <a:rPr lang="en-US" dirty="0">
                <a:solidFill>
                  <a:schemeClr val="bg1"/>
                </a:solidFill>
                <a:latin typeface="Palatino"/>
              </a:rPr>
              <a:t>Yea, and even let those who are sanctified take heed also.</a:t>
            </a:r>
            <a:endParaRPr lang="en-US" b="0" i="0" dirty="0">
              <a:solidFill>
                <a:schemeClr val="bg1"/>
              </a:solidFill>
              <a:effectLst/>
              <a:latin typeface="Palatino"/>
            </a:endParaRPr>
          </a:p>
        </p:txBody>
      </p:sp>
      <p:sp>
        <p:nvSpPr>
          <p:cNvPr id="6" name="Rectangle 5">
            <a:extLst>
              <a:ext uri="{FF2B5EF4-FFF2-40B4-BE49-F238E27FC236}">
                <a16:creationId xmlns:a16="http://schemas.microsoft.com/office/drawing/2014/main" id="{237F9F73-F25D-4A3A-8BFF-52FF39667E72}"/>
              </a:ext>
            </a:extLst>
          </p:cNvPr>
          <p:cNvSpPr/>
          <p:nvPr/>
        </p:nvSpPr>
        <p:spPr>
          <a:xfrm>
            <a:off x="1542002" y="5374657"/>
            <a:ext cx="9271770" cy="369332"/>
          </a:xfrm>
          <a:prstGeom prst="rect">
            <a:avLst/>
          </a:prstGeom>
        </p:spPr>
        <p:txBody>
          <a:bodyPr wrap="square">
            <a:spAutoFit/>
          </a:bodyPr>
          <a:lstStyle/>
          <a:p>
            <a:r>
              <a:rPr lang="en-US" b="1" dirty="0">
                <a:solidFill>
                  <a:schemeClr val="bg1"/>
                </a:solidFill>
              </a:rPr>
              <a:t>What do these verses teach that we must do to be saved in the kingdom of God?</a:t>
            </a:r>
          </a:p>
        </p:txBody>
      </p:sp>
    </p:spTree>
    <p:extLst>
      <p:ext uri="{BB962C8B-B14F-4D97-AF65-F5344CB8AC3E}">
        <p14:creationId xmlns:p14="http://schemas.microsoft.com/office/powerpoint/2010/main" val="1486766539"/>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flip="none" rotWithShape="1">
          <a:gsLst>
            <a:gs pos="40000">
              <a:schemeClr val="accent2">
                <a:lumMod val="60000"/>
                <a:lumOff val="40000"/>
              </a:schemeClr>
            </a:gs>
            <a:gs pos="6000">
              <a:schemeClr val="accent1">
                <a:lumMod val="60000"/>
              </a:schemeClr>
            </a:gs>
          </a:gsLst>
          <a:path path="rect">
            <a:fillToRect l="100000" t="100000"/>
          </a:path>
          <a:tileRect r="-100000" b="-100000"/>
        </a:gradFill>
        <a:effectLst/>
      </p:bgPr>
    </p:bg>
    <p:spTree>
      <p:nvGrpSpPr>
        <p:cNvPr id="1" name=""/>
        <p:cNvGrpSpPr/>
        <p:nvPr/>
      </p:nvGrpSpPr>
      <p:grpSpPr>
        <a:xfrm>
          <a:off x="0" y="0"/>
          <a:ext cx="0" cy="0"/>
          <a:chOff x="0" y="0"/>
          <a:chExt cx="0" cy="0"/>
        </a:xfrm>
      </p:grpSpPr>
      <p:sp>
        <p:nvSpPr>
          <p:cNvPr id="7" name="Subtitle 4">
            <a:extLst>
              <a:ext uri="{FF2B5EF4-FFF2-40B4-BE49-F238E27FC236}">
                <a16:creationId xmlns:a16="http://schemas.microsoft.com/office/drawing/2014/main" id="{4F2B27ED-CE69-43C4-854C-35DA059B270B}"/>
              </a:ext>
            </a:extLst>
          </p:cNvPr>
          <p:cNvSpPr txBox="1">
            <a:spLocks/>
          </p:cNvSpPr>
          <p:nvPr/>
        </p:nvSpPr>
        <p:spPr>
          <a:xfrm>
            <a:off x="9490387" y="420493"/>
            <a:ext cx="1566820" cy="47048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accent1">
                    <a:lumMod val="75000"/>
                  </a:schemeClr>
                </a:solidFill>
                <a:latin typeface="Cambria Math" panose="02040503050406030204" pitchFamily="18" charset="0"/>
                <a:ea typeface="Cambria Math" panose="02040503050406030204" pitchFamily="18" charset="0"/>
              </a:rPr>
              <a:t>LESSON 26</a:t>
            </a:r>
          </a:p>
        </p:txBody>
      </p:sp>
      <p:sp>
        <p:nvSpPr>
          <p:cNvPr id="2" name="Rectangle 1">
            <a:extLst>
              <a:ext uri="{FF2B5EF4-FFF2-40B4-BE49-F238E27FC236}">
                <a16:creationId xmlns:a16="http://schemas.microsoft.com/office/drawing/2014/main" id="{EFAB2485-F761-45CB-83E5-6A29B1D62657}"/>
              </a:ext>
            </a:extLst>
          </p:cNvPr>
          <p:cNvSpPr/>
          <p:nvPr/>
        </p:nvSpPr>
        <p:spPr>
          <a:xfrm>
            <a:off x="1998323" y="1169874"/>
            <a:ext cx="3964547" cy="369332"/>
          </a:xfrm>
          <a:prstGeom prst="rect">
            <a:avLst/>
          </a:prstGeom>
        </p:spPr>
        <p:txBody>
          <a:bodyPr wrap="none">
            <a:spAutoFit/>
          </a:bodyPr>
          <a:lstStyle/>
          <a:p>
            <a:r>
              <a:rPr lang="en-US" b="1" dirty="0">
                <a:solidFill>
                  <a:srgbClr val="FF0000"/>
                </a:solidFill>
              </a:rPr>
              <a:t>Doctrine and Covenants 20:35–36</a:t>
            </a:r>
          </a:p>
        </p:txBody>
      </p:sp>
      <p:sp>
        <p:nvSpPr>
          <p:cNvPr id="3" name="Rectangle 2">
            <a:extLst>
              <a:ext uri="{FF2B5EF4-FFF2-40B4-BE49-F238E27FC236}">
                <a16:creationId xmlns:a16="http://schemas.microsoft.com/office/drawing/2014/main" id="{FC19BACC-BE0A-4041-B73B-D6EDC582FFFF}"/>
              </a:ext>
            </a:extLst>
          </p:cNvPr>
          <p:cNvSpPr/>
          <p:nvPr/>
        </p:nvSpPr>
        <p:spPr>
          <a:xfrm>
            <a:off x="1998322" y="1539206"/>
            <a:ext cx="7691587" cy="2031325"/>
          </a:xfrm>
          <a:prstGeom prst="rect">
            <a:avLst/>
          </a:prstGeom>
        </p:spPr>
        <p:txBody>
          <a:bodyPr wrap="square">
            <a:spAutoFit/>
          </a:bodyPr>
          <a:lstStyle/>
          <a:p>
            <a:pPr algn="just" fontAlgn="base"/>
            <a:r>
              <a:rPr lang="en-US" b="1" dirty="0">
                <a:solidFill>
                  <a:schemeClr val="bg1"/>
                </a:solidFill>
                <a:latin typeface="Palatino"/>
              </a:rPr>
              <a:t>35 </a:t>
            </a:r>
            <a:r>
              <a:rPr lang="en-US" dirty="0">
                <a:solidFill>
                  <a:schemeClr val="bg1"/>
                </a:solidFill>
                <a:latin typeface="Palatino"/>
              </a:rPr>
              <a:t>And we know that these things are true and according to the revelations of John, neither adding to, nor diminishing from the prophecy of his book, the holy scriptures, or the revelations of God which shall come hereafter by the gift and power of the Holy Ghost, the voice of God, or the ministering of angels.</a:t>
            </a:r>
          </a:p>
          <a:p>
            <a:pPr algn="just" fontAlgn="base"/>
            <a:r>
              <a:rPr lang="en-US" b="1" dirty="0">
                <a:solidFill>
                  <a:schemeClr val="bg1"/>
                </a:solidFill>
                <a:latin typeface="Palatino"/>
              </a:rPr>
              <a:t>36 </a:t>
            </a:r>
            <a:r>
              <a:rPr lang="en-US" dirty="0">
                <a:solidFill>
                  <a:schemeClr val="bg1"/>
                </a:solidFill>
                <a:latin typeface="Palatino"/>
              </a:rPr>
              <a:t>And the Lord God has spoken it; and honor, power and glory be rendered to his holy name, both now and ever. Amen.</a:t>
            </a:r>
            <a:endParaRPr lang="en-US" b="0" i="0" dirty="0">
              <a:solidFill>
                <a:schemeClr val="bg1"/>
              </a:solidFill>
              <a:effectLst/>
              <a:latin typeface="Palatino"/>
            </a:endParaRPr>
          </a:p>
        </p:txBody>
      </p:sp>
      <p:sp>
        <p:nvSpPr>
          <p:cNvPr id="4" name="Rectangle 3">
            <a:extLst>
              <a:ext uri="{FF2B5EF4-FFF2-40B4-BE49-F238E27FC236}">
                <a16:creationId xmlns:a16="http://schemas.microsoft.com/office/drawing/2014/main" id="{5C78EAFF-C874-45F9-9205-627291436323}"/>
              </a:ext>
            </a:extLst>
          </p:cNvPr>
          <p:cNvSpPr/>
          <p:nvPr/>
        </p:nvSpPr>
        <p:spPr>
          <a:xfrm>
            <a:off x="2897874" y="4361643"/>
            <a:ext cx="6396251" cy="369332"/>
          </a:xfrm>
          <a:prstGeom prst="rect">
            <a:avLst/>
          </a:prstGeom>
        </p:spPr>
        <p:txBody>
          <a:bodyPr wrap="square">
            <a:spAutoFit/>
          </a:bodyPr>
          <a:lstStyle/>
          <a:p>
            <a:r>
              <a:rPr lang="en-US" b="1" dirty="0">
                <a:solidFill>
                  <a:srgbClr val="FF0000"/>
                </a:solidFill>
              </a:rPr>
              <a:t>How can we give honor and glory to the Lord’s name?</a:t>
            </a:r>
          </a:p>
        </p:txBody>
      </p:sp>
    </p:spTree>
    <p:extLst>
      <p:ext uri="{BB962C8B-B14F-4D97-AF65-F5344CB8AC3E}">
        <p14:creationId xmlns:p14="http://schemas.microsoft.com/office/powerpoint/2010/main" val="3136250539"/>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4">
            <a:extLst>
              <a:ext uri="{FF2B5EF4-FFF2-40B4-BE49-F238E27FC236}">
                <a16:creationId xmlns:a16="http://schemas.microsoft.com/office/drawing/2014/main" id="{4F2B27ED-CE69-43C4-854C-35DA059B270B}"/>
              </a:ext>
            </a:extLst>
          </p:cNvPr>
          <p:cNvSpPr txBox="1">
            <a:spLocks/>
          </p:cNvSpPr>
          <p:nvPr/>
        </p:nvSpPr>
        <p:spPr>
          <a:xfrm>
            <a:off x="9490387" y="420493"/>
            <a:ext cx="1566820" cy="47048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tx1">
                    <a:lumMod val="85000"/>
                  </a:schemeClr>
                </a:solidFill>
                <a:latin typeface="Cambria Math" panose="02040503050406030204" pitchFamily="18" charset="0"/>
                <a:ea typeface="Cambria Math" panose="02040503050406030204" pitchFamily="18" charset="0"/>
              </a:rPr>
              <a:t>LESSON 26</a:t>
            </a:r>
          </a:p>
        </p:txBody>
      </p:sp>
      <p:sp>
        <p:nvSpPr>
          <p:cNvPr id="2" name="Rectangle 1">
            <a:extLst>
              <a:ext uri="{FF2B5EF4-FFF2-40B4-BE49-F238E27FC236}">
                <a16:creationId xmlns:a16="http://schemas.microsoft.com/office/drawing/2014/main" id="{529392BE-416E-4202-A0FA-8EDA732BEA60}"/>
              </a:ext>
            </a:extLst>
          </p:cNvPr>
          <p:cNvSpPr/>
          <p:nvPr/>
        </p:nvSpPr>
        <p:spPr>
          <a:xfrm>
            <a:off x="1506202" y="890974"/>
            <a:ext cx="1970411" cy="369332"/>
          </a:xfrm>
          <a:prstGeom prst="rect">
            <a:avLst/>
          </a:prstGeom>
        </p:spPr>
        <p:txBody>
          <a:bodyPr wrap="none">
            <a:spAutoFit/>
          </a:bodyPr>
          <a:lstStyle/>
          <a:p>
            <a:r>
              <a:rPr lang="en-US" b="1" dirty="0">
                <a:solidFill>
                  <a:schemeClr val="bg1"/>
                </a:solidFill>
              </a:rPr>
              <a:t>We know that…</a:t>
            </a:r>
          </a:p>
        </p:txBody>
      </p:sp>
      <p:sp>
        <p:nvSpPr>
          <p:cNvPr id="6" name="Rectangle 5">
            <a:extLst>
              <a:ext uri="{FF2B5EF4-FFF2-40B4-BE49-F238E27FC236}">
                <a16:creationId xmlns:a16="http://schemas.microsoft.com/office/drawing/2014/main" id="{1F207652-B40A-491F-BD29-4C1C987FF107}"/>
              </a:ext>
            </a:extLst>
          </p:cNvPr>
          <p:cNvSpPr/>
          <p:nvPr/>
        </p:nvSpPr>
        <p:spPr>
          <a:xfrm>
            <a:off x="1506202" y="1601065"/>
            <a:ext cx="6474849" cy="369332"/>
          </a:xfrm>
          <a:prstGeom prst="rect">
            <a:avLst/>
          </a:prstGeom>
        </p:spPr>
        <p:txBody>
          <a:bodyPr wrap="none">
            <a:spAutoFit/>
          </a:bodyPr>
          <a:lstStyle/>
          <a:p>
            <a:r>
              <a:rPr lang="en-US" b="1" dirty="0">
                <a:solidFill>
                  <a:schemeClr val="bg1"/>
                </a:solidFill>
                <a:latin typeface="Palatino"/>
              </a:rPr>
              <a:t>God lives and is infinite, eternal, and unchanging (verse17).</a:t>
            </a:r>
          </a:p>
        </p:txBody>
      </p:sp>
      <p:sp>
        <p:nvSpPr>
          <p:cNvPr id="8" name="Rectangle 7">
            <a:extLst>
              <a:ext uri="{FF2B5EF4-FFF2-40B4-BE49-F238E27FC236}">
                <a16:creationId xmlns:a16="http://schemas.microsoft.com/office/drawing/2014/main" id="{7D624045-E4D2-4D96-9C30-4841F6E192FA}"/>
              </a:ext>
            </a:extLst>
          </p:cNvPr>
          <p:cNvSpPr/>
          <p:nvPr/>
        </p:nvSpPr>
        <p:spPr>
          <a:xfrm>
            <a:off x="1506202" y="2126490"/>
            <a:ext cx="6997148" cy="369332"/>
          </a:xfrm>
          <a:prstGeom prst="rect">
            <a:avLst/>
          </a:prstGeom>
        </p:spPr>
        <p:txBody>
          <a:bodyPr wrap="square">
            <a:spAutoFit/>
          </a:bodyPr>
          <a:lstStyle/>
          <a:p>
            <a:r>
              <a:rPr lang="en-US" b="1" dirty="0">
                <a:solidFill>
                  <a:schemeClr val="bg1"/>
                </a:solidFill>
                <a:latin typeface="Palatino"/>
              </a:rPr>
              <a:t>We are created in the image and likeness of God (verse18).</a:t>
            </a:r>
          </a:p>
        </p:txBody>
      </p:sp>
      <p:sp>
        <p:nvSpPr>
          <p:cNvPr id="9" name="Rectangle 8">
            <a:extLst>
              <a:ext uri="{FF2B5EF4-FFF2-40B4-BE49-F238E27FC236}">
                <a16:creationId xmlns:a16="http://schemas.microsoft.com/office/drawing/2014/main" id="{E0B90DEE-13B1-4965-B147-132D1E22C330}"/>
              </a:ext>
            </a:extLst>
          </p:cNvPr>
          <p:cNvSpPr/>
          <p:nvPr/>
        </p:nvSpPr>
        <p:spPr>
          <a:xfrm>
            <a:off x="1506201" y="2651915"/>
            <a:ext cx="8644963" cy="646331"/>
          </a:xfrm>
          <a:prstGeom prst="rect">
            <a:avLst/>
          </a:prstGeom>
        </p:spPr>
        <p:txBody>
          <a:bodyPr wrap="square">
            <a:spAutoFit/>
          </a:bodyPr>
          <a:lstStyle/>
          <a:p>
            <a:r>
              <a:rPr lang="en-US" b="1" dirty="0">
                <a:solidFill>
                  <a:schemeClr val="bg1"/>
                </a:solidFill>
                <a:latin typeface="Palatino"/>
              </a:rPr>
              <a:t>God gave His Only Begotten Son to be crucified and rise again so that all who believe, are baptized, and endure in faith may be saved(verses21–25).</a:t>
            </a:r>
          </a:p>
        </p:txBody>
      </p:sp>
      <p:sp>
        <p:nvSpPr>
          <p:cNvPr id="10" name="Rectangle 9">
            <a:extLst>
              <a:ext uri="{FF2B5EF4-FFF2-40B4-BE49-F238E27FC236}">
                <a16:creationId xmlns:a16="http://schemas.microsoft.com/office/drawing/2014/main" id="{99C50E30-27FF-4918-8DB0-45A154C7F0C8}"/>
              </a:ext>
            </a:extLst>
          </p:cNvPr>
          <p:cNvSpPr/>
          <p:nvPr/>
        </p:nvSpPr>
        <p:spPr>
          <a:xfrm>
            <a:off x="1519452" y="3429000"/>
            <a:ext cx="7518529" cy="369332"/>
          </a:xfrm>
          <a:prstGeom prst="rect">
            <a:avLst/>
          </a:prstGeom>
        </p:spPr>
        <p:txBody>
          <a:bodyPr wrap="square">
            <a:spAutoFit/>
          </a:bodyPr>
          <a:lstStyle/>
          <a:p>
            <a:r>
              <a:rPr lang="en-US" b="1" dirty="0">
                <a:solidFill>
                  <a:schemeClr val="bg1"/>
                </a:solidFill>
                <a:latin typeface="Palatino"/>
              </a:rPr>
              <a:t>The Holy Ghost testifies of the Father and the Son (verse27).</a:t>
            </a:r>
          </a:p>
        </p:txBody>
      </p:sp>
      <p:sp>
        <p:nvSpPr>
          <p:cNvPr id="11" name="Rectangle 10">
            <a:extLst>
              <a:ext uri="{FF2B5EF4-FFF2-40B4-BE49-F238E27FC236}">
                <a16:creationId xmlns:a16="http://schemas.microsoft.com/office/drawing/2014/main" id="{59096A4A-3E46-4A15-BF6A-82808F165D2D}"/>
              </a:ext>
            </a:extLst>
          </p:cNvPr>
          <p:cNvSpPr/>
          <p:nvPr/>
        </p:nvSpPr>
        <p:spPr>
          <a:xfrm>
            <a:off x="1532704" y="3997842"/>
            <a:ext cx="8618460" cy="646331"/>
          </a:xfrm>
          <a:prstGeom prst="rect">
            <a:avLst/>
          </a:prstGeom>
        </p:spPr>
        <p:txBody>
          <a:bodyPr wrap="square">
            <a:spAutoFit/>
          </a:bodyPr>
          <a:lstStyle/>
          <a:p>
            <a:r>
              <a:rPr lang="en-US" b="1" dirty="0">
                <a:solidFill>
                  <a:schemeClr val="bg1"/>
                </a:solidFill>
                <a:latin typeface="Palatino"/>
              </a:rPr>
              <a:t>The Father, the Son, and the Holy Ghost work together to prepare us for eternal life (verses17–28).</a:t>
            </a:r>
          </a:p>
        </p:txBody>
      </p:sp>
    </p:spTree>
    <p:extLst>
      <p:ext uri="{BB962C8B-B14F-4D97-AF65-F5344CB8AC3E}">
        <p14:creationId xmlns:p14="http://schemas.microsoft.com/office/powerpoint/2010/main" val="368468282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0.70"/>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20"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edge">
                                      <p:cBhvr>
                                        <p:cTn id="19" dur="20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circle(in)">
                                      <p:cBhvr>
                                        <p:cTn id="24" dur="20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randombar(horizontal)">
                                      <p:cBhvr>
                                        <p:cTn id="29"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P spid="10" grpId="0"/>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100000">
              <a:schemeClr val="accent2">
                <a:lumMod val="60000"/>
                <a:lumOff val="40000"/>
              </a:schemeClr>
            </a:gs>
            <a:gs pos="41000">
              <a:schemeClr val="accent1">
                <a:lumMod val="60000"/>
              </a:schemeClr>
            </a:gs>
          </a:gsLst>
          <a:lin ang="5400000" scaled="0"/>
          <a:tileRect/>
        </a:gradFill>
        <a:effectLst/>
      </p:bgPr>
    </p:bg>
    <p:spTree>
      <p:nvGrpSpPr>
        <p:cNvPr id="1" name=""/>
        <p:cNvGrpSpPr/>
        <p:nvPr/>
      </p:nvGrpSpPr>
      <p:grpSpPr>
        <a:xfrm>
          <a:off x="0" y="0"/>
          <a:ext cx="0" cy="0"/>
          <a:chOff x="0" y="0"/>
          <a:chExt cx="0" cy="0"/>
        </a:xfrm>
      </p:grpSpPr>
      <p:sp>
        <p:nvSpPr>
          <p:cNvPr id="7" name="Subtitle 4">
            <a:extLst>
              <a:ext uri="{FF2B5EF4-FFF2-40B4-BE49-F238E27FC236}">
                <a16:creationId xmlns:a16="http://schemas.microsoft.com/office/drawing/2014/main" id="{4F2B27ED-CE69-43C4-854C-35DA059B270B}"/>
              </a:ext>
            </a:extLst>
          </p:cNvPr>
          <p:cNvSpPr txBox="1">
            <a:spLocks/>
          </p:cNvSpPr>
          <p:nvPr/>
        </p:nvSpPr>
        <p:spPr>
          <a:xfrm>
            <a:off x="9490387" y="420493"/>
            <a:ext cx="1566820" cy="47048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tx1">
                    <a:lumMod val="85000"/>
                  </a:schemeClr>
                </a:solidFill>
                <a:latin typeface="Cambria Math" panose="02040503050406030204" pitchFamily="18" charset="0"/>
                <a:ea typeface="Cambria Math" panose="02040503050406030204" pitchFamily="18" charset="0"/>
              </a:rPr>
              <a:t>LESSON 26</a:t>
            </a:r>
          </a:p>
        </p:txBody>
      </p:sp>
      <p:sp>
        <p:nvSpPr>
          <p:cNvPr id="4" name="Rectangle 3">
            <a:extLst>
              <a:ext uri="{FF2B5EF4-FFF2-40B4-BE49-F238E27FC236}">
                <a16:creationId xmlns:a16="http://schemas.microsoft.com/office/drawing/2014/main" id="{B905BBBC-0070-4477-A0E8-4B768C69B10C}"/>
              </a:ext>
            </a:extLst>
          </p:cNvPr>
          <p:cNvSpPr/>
          <p:nvPr/>
        </p:nvSpPr>
        <p:spPr>
          <a:xfrm>
            <a:off x="2937122" y="2862825"/>
            <a:ext cx="5913798" cy="584775"/>
          </a:xfrm>
          <a:prstGeom prst="rect">
            <a:avLst/>
          </a:prstGeom>
        </p:spPr>
        <p:txBody>
          <a:bodyPr wrap="none">
            <a:spAutoFit/>
          </a:bodyPr>
          <a:lstStyle/>
          <a:p>
            <a:r>
              <a:rPr lang="en-US" sz="3200" b="1" dirty="0">
                <a:solidFill>
                  <a:srgbClr val="FFFF00"/>
                </a:solidFill>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rPr>
              <a:t>Doctrine and Covenants 20:1–3</a:t>
            </a:r>
          </a:p>
        </p:txBody>
      </p:sp>
    </p:spTree>
    <p:extLst>
      <p:ext uri="{BB962C8B-B14F-4D97-AF65-F5344CB8AC3E}">
        <p14:creationId xmlns:p14="http://schemas.microsoft.com/office/powerpoint/2010/main" val="2094167501"/>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46000">
              <a:schemeClr val="accent2">
                <a:lumMod val="60000"/>
                <a:lumOff val="40000"/>
              </a:schemeClr>
            </a:gs>
            <a:gs pos="100000">
              <a:schemeClr val="accent1">
                <a:lumMod val="60000"/>
              </a:schemeClr>
            </a:gs>
          </a:gsLst>
          <a:lin ang="2700000" scaled="1"/>
          <a:tileRect/>
        </a:gradFill>
        <a:effectLst/>
      </p:bgPr>
    </p:bg>
    <p:spTree>
      <p:nvGrpSpPr>
        <p:cNvPr id="1" name=""/>
        <p:cNvGrpSpPr/>
        <p:nvPr/>
      </p:nvGrpSpPr>
      <p:grpSpPr>
        <a:xfrm>
          <a:off x="0" y="0"/>
          <a:ext cx="0" cy="0"/>
          <a:chOff x="0" y="0"/>
          <a:chExt cx="0" cy="0"/>
        </a:xfrm>
      </p:grpSpPr>
      <p:sp>
        <p:nvSpPr>
          <p:cNvPr id="7" name="Subtitle 4">
            <a:extLst>
              <a:ext uri="{FF2B5EF4-FFF2-40B4-BE49-F238E27FC236}">
                <a16:creationId xmlns:a16="http://schemas.microsoft.com/office/drawing/2014/main" id="{4F2B27ED-CE69-43C4-854C-35DA059B270B}"/>
              </a:ext>
            </a:extLst>
          </p:cNvPr>
          <p:cNvSpPr txBox="1">
            <a:spLocks/>
          </p:cNvSpPr>
          <p:nvPr/>
        </p:nvSpPr>
        <p:spPr>
          <a:xfrm>
            <a:off x="9490387" y="420493"/>
            <a:ext cx="1566820" cy="47048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tx1">
                    <a:lumMod val="85000"/>
                  </a:schemeClr>
                </a:solidFill>
                <a:latin typeface="Cambria Math" panose="02040503050406030204" pitchFamily="18" charset="0"/>
                <a:ea typeface="Cambria Math" panose="02040503050406030204" pitchFamily="18" charset="0"/>
              </a:rPr>
              <a:t>LESSON 26</a:t>
            </a:r>
          </a:p>
        </p:txBody>
      </p:sp>
      <p:sp>
        <p:nvSpPr>
          <p:cNvPr id="4" name="Rectangle 3">
            <a:extLst>
              <a:ext uri="{FF2B5EF4-FFF2-40B4-BE49-F238E27FC236}">
                <a16:creationId xmlns:a16="http://schemas.microsoft.com/office/drawing/2014/main" id="{F78F98E2-2EF1-4B7A-848D-1EEBF5204F2A}"/>
              </a:ext>
            </a:extLst>
          </p:cNvPr>
          <p:cNvSpPr/>
          <p:nvPr/>
        </p:nvSpPr>
        <p:spPr>
          <a:xfrm>
            <a:off x="1134793" y="890974"/>
            <a:ext cx="4199611" cy="430887"/>
          </a:xfrm>
          <a:prstGeom prst="rect">
            <a:avLst/>
          </a:prstGeom>
        </p:spPr>
        <p:txBody>
          <a:bodyPr wrap="none">
            <a:spAutoFit/>
          </a:bodyPr>
          <a:lstStyle/>
          <a:p>
            <a:r>
              <a:rPr lang="en-US" sz="2200" b="1" dirty="0">
                <a:solidFill>
                  <a:srgbClr val="FF0000"/>
                </a:solidFill>
                <a:latin typeface="Segoe UI Semibold" panose="020B0702040204020203" pitchFamily="34" charset="0"/>
                <a:cs typeface="Segoe UI Semibold" panose="020B0702040204020203" pitchFamily="34" charset="0"/>
              </a:rPr>
              <a:t>Doctrine and Covenants 20:1–4</a:t>
            </a:r>
            <a:r>
              <a:rPr lang="en-US" sz="2200" b="1" dirty="0">
                <a:solidFill>
                  <a:srgbClr val="C00000"/>
                </a:solidFill>
                <a:latin typeface="Segoe UI Semibold" panose="020B0702040204020203" pitchFamily="34" charset="0"/>
                <a:cs typeface="Segoe UI Semibold" panose="020B0702040204020203" pitchFamily="34" charset="0"/>
              </a:rPr>
              <a:t>.</a:t>
            </a:r>
          </a:p>
        </p:txBody>
      </p:sp>
      <p:sp>
        <p:nvSpPr>
          <p:cNvPr id="2" name="Rectangle 1">
            <a:extLst>
              <a:ext uri="{FF2B5EF4-FFF2-40B4-BE49-F238E27FC236}">
                <a16:creationId xmlns:a16="http://schemas.microsoft.com/office/drawing/2014/main" id="{C2DA8F4B-ED86-413B-84E1-7689A9D74CCF}"/>
              </a:ext>
            </a:extLst>
          </p:cNvPr>
          <p:cNvSpPr/>
          <p:nvPr/>
        </p:nvSpPr>
        <p:spPr>
          <a:xfrm>
            <a:off x="1546517" y="2595913"/>
            <a:ext cx="9098966" cy="677108"/>
          </a:xfrm>
          <a:prstGeom prst="rect">
            <a:avLst/>
          </a:prstGeom>
        </p:spPr>
        <p:txBody>
          <a:bodyPr wrap="none">
            <a:spAutoFit/>
          </a:bodyPr>
          <a:lstStyle/>
          <a:p>
            <a:pPr algn="ctr"/>
            <a:r>
              <a:rPr lang="en-US" sz="3800" b="1" dirty="0">
                <a:solidFill>
                  <a:srgbClr val="C00000"/>
                </a:solidFill>
                <a:latin typeface="Bahnschrift SemiLight SemiConde" panose="020B0502040204020203" pitchFamily="34" charset="0"/>
                <a:cs typeface="Segoe UI Semibold" panose="020B0702040204020203" pitchFamily="34" charset="0"/>
              </a:rPr>
              <a:t>“</a:t>
            </a:r>
            <a:r>
              <a:rPr lang="en-US" sz="3800" b="1" dirty="0">
                <a:solidFill>
                  <a:schemeClr val="accent1">
                    <a:lumMod val="75000"/>
                  </a:schemeClr>
                </a:solidFill>
                <a:latin typeface="Bahnschrift SemiLight SemiConde" panose="020B0502040204020203" pitchFamily="34" charset="0"/>
                <a:cs typeface="Segoe UI Semibold" panose="020B0702040204020203" pitchFamily="34" charset="0"/>
              </a:rPr>
              <a:t>God commands that the Church be established</a:t>
            </a:r>
            <a:r>
              <a:rPr lang="en-US" sz="3800" b="1" dirty="0">
                <a:solidFill>
                  <a:srgbClr val="C00000"/>
                </a:solidFill>
                <a:latin typeface="Bahnschrift SemiLight SemiConde" panose="020B0502040204020203" pitchFamily="34" charset="0"/>
                <a:cs typeface="Segoe UI Semibold" panose="020B0702040204020203" pitchFamily="34" charset="0"/>
              </a:rPr>
              <a:t>”</a:t>
            </a:r>
          </a:p>
        </p:txBody>
      </p:sp>
    </p:spTree>
    <p:extLst>
      <p:ext uri="{BB962C8B-B14F-4D97-AF65-F5344CB8AC3E}">
        <p14:creationId xmlns:p14="http://schemas.microsoft.com/office/powerpoint/2010/main" val="2245227433"/>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70000">
              <a:schemeClr val="accent2">
                <a:lumMod val="60000"/>
                <a:lumOff val="40000"/>
              </a:schemeClr>
            </a:gs>
            <a:gs pos="10000">
              <a:schemeClr val="accent1">
                <a:lumMod val="60000"/>
              </a:schemeClr>
            </a:gs>
          </a:gsLst>
          <a:lin ang="3000000" scaled="0"/>
          <a:tileRect/>
        </a:gradFill>
        <a:effectLst/>
      </p:bgPr>
    </p:bg>
    <p:spTree>
      <p:nvGrpSpPr>
        <p:cNvPr id="1" name=""/>
        <p:cNvGrpSpPr/>
        <p:nvPr/>
      </p:nvGrpSpPr>
      <p:grpSpPr>
        <a:xfrm>
          <a:off x="0" y="0"/>
          <a:ext cx="0" cy="0"/>
          <a:chOff x="0" y="0"/>
          <a:chExt cx="0" cy="0"/>
        </a:xfrm>
      </p:grpSpPr>
      <p:sp>
        <p:nvSpPr>
          <p:cNvPr id="7" name="Subtitle 4">
            <a:extLst>
              <a:ext uri="{FF2B5EF4-FFF2-40B4-BE49-F238E27FC236}">
                <a16:creationId xmlns:a16="http://schemas.microsoft.com/office/drawing/2014/main" id="{4F2B27ED-CE69-43C4-854C-35DA059B270B}"/>
              </a:ext>
            </a:extLst>
          </p:cNvPr>
          <p:cNvSpPr txBox="1">
            <a:spLocks/>
          </p:cNvSpPr>
          <p:nvPr/>
        </p:nvSpPr>
        <p:spPr>
          <a:xfrm>
            <a:off x="9490387" y="420493"/>
            <a:ext cx="1566820" cy="47048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bg1">
                    <a:lumMod val="65000"/>
                    <a:lumOff val="35000"/>
                  </a:schemeClr>
                </a:solidFill>
                <a:latin typeface="Cambria Math" panose="02040503050406030204" pitchFamily="18" charset="0"/>
                <a:ea typeface="Cambria Math" panose="02040503050406030204" pitchFamily="18" charset="0"/>
              </a:rPr>
              <a:t>LESSON 26</a:t>
            </a:r>
          </a:p>
        </p:txBody>
      </p:sp>
      <p:sp>
        <p:nvSpPr>
          <p:cNvPr id="2" name="Rectangle 1">
            <a:extLst>
              <a:ext uri="{FF2B5EF4-FFF2-40B4-BE49-F238E27FC236}">
                <a16:creationId xmlns:a16="http://schemas.microsoft.com/office/drawing/2014/main" id="{4BFDB2E7-A206-4216-8F7F-CC34C72187EF}"/>
              </a:ext>
            </a:extLst>
          </p:cNvPr>
          <p:cNvSpPr/>
          <p:nvPr/>
        </p:nvSpPr>
        <p:spPr>
          <a:xfrm>
            <a:off x="3293657" y="2190297"/>
            <a:ext cx="5604685" cy="1835793"/>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5" name="TextBox 4">
            <a:extLst>
              <a:ext uri="{FF2B5EF4-FFF2-40B4-BE49-F238E27FC236}">
                <a16:creationId xmlns:a16="http://schemas.microsoft.com/office/drawing/2014/main" id="{01D94131-072C-4C8B-9968-4936EFF1D0BA}"/>
              </a:ext>
            </a:extLst>
          </p:cNvPr>
          <p:cNvSpPr txBox="1"/>
          <p:nvPr/>
        </p:nvSpPr>
        <p:spPr>
          <a:xfrm>
            <a:off x="4637961" y="2323532"/>
            <a:ext cx="4285397" cy="1569660"/>
          </a:xfrm>
          <a:prstGeom prst="rect">
            <a:avLst/>
          </a:prstGeom>
          <a:noFill/>
        </p:spPr>
        <p:txBody>
          <a:bodyPr wrap="square" rtlCol="0">
            <a:spAutoFit/>
          </a:bodyPr>
          <a:lstStyle/>
          <a:p>
            <a:pPr algn="just"/>
            <a:r>
              <a:rPr lang="en-US" sz="1600" dirty="0">
                <a:solidFill>
                  <a:schemeClr val="bg1"/>
                </a:solidFill>
                <a:latin typeface="Arial" panose="020B0604020202020204" pitchFamily="34" charset="0"/>
                <a:cs typeface="Arial" panose="020B0604020202020204" pitchFamily="34" charset="0"/>
              </a:rPr>
              <a:t>“A testimony of the gospel is a personal witness borne to our souls by the Holy Ghost that certain facts of eternal significance are true and that we know them to be true” (“Testimony,” Ensign or Liahona, May 2008,26).</a:t>
            </a:r>
          </a:p>
        </p:txBody>
      </p:sp>
      <p:pic>
        <p:nvPicPr>
          <p:cNvPr id="1028" name="Picture 4" descr="Imagen relacionada">
            <a:extLst>
              <a:ext uri="{FF2B5EF4-FFF2-40B4-BE49-F238E27FC236}">
                <a16:creationId xmlns:a16="http://schemas.microsoft.com/office/drawing/2014/main" id="{D498DEB8-5798-4B09-AD91-4C754BBD82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2295" y="2299816"/>
            <a:ext cx="1256978" cy="156966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D68A02EA-BACE-4F62-86B1-3C3C45FD2B64}"/>
              </a:ext>
            </a:extLst>
          </p:cNvPr>
          <p:cNvSpPr/>
          <p:nvPr/>
        </p:nvSpPr>
        <p:spPr>
          <a:xfrm>
            <a:off x="1762412" y="5458831"/>
            <a:ext cx="1931939" cy="369332"/>
          </a:xfrm>
          <a:prstGeom prst="rect">
            <a:avLst/>
          </a:prstGeom>
        </p:spPr>
        <p:txBody>
          <a:bodyPr wrap="none">
            <a:spAutoFit/>
          </a:bodyPr>
          <a:lstStyle/>
          <a:p>
            <a:r>
              <a:rPr lang="en-US" b="1" dirty="0">
                <a:solidFill>
                  <a:schemeClr val="bg1"/>
                </a:solidFill>
                <a:latin typeface="Palatino"/>
              </a:rPr>
              <a:t>We know that…</a:t>
            </a:r>
          </a:p>
        </p:txBody>
      </p:sp>
    </p:spTree>
    <p:extLst>
      <p:ext uri="{BB962C8B-B14F-4D97-AF65-F5344CB8AC3E}">
        <p14:creationId xmlns:p14="http://schemas.microsoft.com/office/powerpoint/2010/main" val="1891992703"/>
      </p:ext>
    </p:extLst>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ubtitle 4">
            <a:extLst>
              <a:ext uri="{FF2B5EF4-FFF2-40B4-BE49-F238E27FC236}">
                <a16:creationId xmlns:a16="http://schemas.microsoft.com/office/drawing/2014/main" id="{4F2B27ED-CE69-43C4-854C-35DA059B270B}"/>
              </a:ext>
            </a:extLst>
          </p:cNvPr>
          <p:cNvSpPr txBox="1">
            <a:spLocks/>
          </p:cNvSpPr>
          <p:nvPr/>
        </p:nvSpPr>
        <p:spPr>
          <a:xfrm>
            <a:off x="9490387" y="420493"/>
            <a:ext cx="1566820" cy="47048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tx1">
                    <a:lumMod val="50000"/>
                  </a:schemeClr>
                </a:solidFill>
                <a:latin typeface="Cambria Math" panose="02040503050406030204" pitchFamily="18" charset="0"/>
                <a:ea typeface="Cambria Math" panose="02040503050406030204" pitchFamily="18" charset="0"/>
              </a:rPr>
              <a:t>LESSON 26</a:t>
            </a:r>
          </a:p>
        </p:txBody>
      </p:sp>
      <p:sp>
        <p:nvSpPr>
          <p:cNvPr id="2" name="Rectangle 1">
            <a:extLst>
              <a:ext uri="{FF2B5EF4-FFF2-40B4-BE49-F238E27FC236}">
                <a16:creationId xmlns:a16="http://schemas.microsoft.com/office/drawing/2014/main" id="{2D6B5DC6-33C5-4878-8E95-AC0B143ECC68}"/>
              </a:ext>
            </a:extLst>
          </p:cNvPr>
          <p:cNvSpPr/>
          <p:nvPr/>
        </p:nvSpPr>
        <p:spPr>
          <a:xfrm>
            <a:off x="1942530" y="1574758"/>
            <a:ext cx="8306938" cy="2031325"/>
          </a:xfrm>
          <a:prstGeom prst="rect">
            <a:avLst/>
          </a:prstGeom>
        </p:spPr>
        <p:txBody>
          <a:bodyPr wrap="square">
            <a:spAutoFit/>
          </a:bodyPr>
          <a:lstStyle/>
          <a:p>
            <a:pPr fontAlgn="base"/>
            <a:r>
              <a:rPr lang="en-US" b="1" dirty="0">
                <a:solidFill>
                  <a:schemeClr val="bg1"/>
                </a:solidFill>
                <a:latin typeface="Palatino"/>
              </a:rPr>
              <a:t>1 </a:t>
            </a:r>
            <a:r>
              <a:rPr lang="en-US" dirty="0">
                <a:solidFill>
                  <a:schemeClr val="bg1"/>
                </a:solidFill>
                <a:latin typeface="Palatino"/>
              </a:rPr>
              <a:t>The rise of the Church of Christ in these last days, being one thousand eight hundred and thirty years since the coming of our Lord and Savior Jesus Christ in the flesh, it being regularly organized and established agreeable to the laws of our country, by the will and commandments of God, in the fourth month, and on the sixth day of the month which is called April—</a:t>
            </a:r>
          </a:p>
          <a:p>
            <a:pPr fontAlgn="base"/>
            <a:r>
              <a:rPr lang="en-US" b="1" dirty="0">
                <a:solidFill>
                  <a:schemeClr val="bg1"/>
                </a:solidFill>
                <a:latin typeface="Palatino"/>
              </a:rPr>
              <a:t>2 </a:t>
            </a:r>
            <a:r>
              <a:rPr lang="en-US" dirty="0">
                <a:solidFill>
                  <a:schemeClr val="bg1"/>
                </a:solidFill>
                <a:latin typeface="Palatino"/>
              </a:rPr>
              <a:t>Which commandments were given to Joseph Smith, Jun., who was called of God, and ordained an apostle of Jesus Christ, to be the first elder of this church;</a:t>
            </a:r>
            <a:endParaRPr lang="en-US" b="0" i="0" dirty="0">
              <a:solidFill>
                <a:schemeClr val="bg1"/>
              </a:solidFill>
              <a:effectLst/>
              <a:latin typeface="Palatino"/>
            </a:endParaRPr>
          </a:p>
        </p:txBody>
      </p:sp>
      <p:sp>
        <p:nvSpPr>
          <p:cNvPr id="8" name="Rectangle 7">
            <a:extLst>
              <a:ext uri="{FF2B5EF4-FFF2-40B4-BE49-F238E27FC236}">
                <a16:creationId xmlns:a16="http://schemas.microsoft.com/office/drawing/2014/main" id="{00698796-CDCD-47BB-B455-78B9277B8B87}"/>
              </a:ext>
            </a:extLst>
          </p:cNvPr>
          <p:cNvSpPr/>
          <p:nvPr/>
        </p:nvSpPr>
        <p:spPr>
          <a:xfrm>
            <a:off x="3931272" y="1044718"/>
            <a:ext cx="4329455" cy="430887"/>
          </a:xfrm>
          <a:prstGeom prst="rect">
            <a:avLst/>
          </a:prstGeom>
        </p:spPr>
        <p:txBody>
          <a:bodyPr wrap="none">
            <a:spAutoFit/>
          </a:bodyPr>
          <a:lstStyle/>
          <a:p>
            <a:r>
              <a:rPr lang="en-US" sz="2200" b="1" dirty="0">
                <a:solidFill>
                  <a:srgbClr val="FF0000"/>
                </a:solidFill>
                <a:latin typeface="Segoe UI Semibold" panose="020B0702040204020203" pitchFamily="34" charset="0"/>
                <a:cs typeface="Segoe UI Semibold" panose="020B0702040204020203" pitchFamily="34" charset="0"/>
              </a:rPr>
              <a:t>Doctrine and Covenants 20:1-2</a:t>
            </a:r>
            <a:r>
              <a:rPr lang="en-US" sz="2200" b="1" dirty="0">
                <a:solidFill>
                  <a:srgbClr val="C00000"/>
                </a:solidFill>
                <a:latin typeface="Segoe UI Semibold" panose="020B0702040204020203" pitchFamily="34" charset="0"/>
                <a:cs typeface="Segoe UI Semibold" panose="020B0702040204020203" pitchFamily="34" charset="0"/>
              </a:rPr>
              <a:t>.</a:t>
            </a:r>
          </a:p>
        </p:txBody>
      </p:sp>
      <p:sp>
        <p:nvSpPr>
          <p:cNvPr id="6" name="Rectangle 5">
            <a:extLst>
              <a:ext uri="{FF2B5EF4-FFF2-40B4-BE49-F238E27FC236}">
                <a16:creationId xmlns:a16="http://schemas.microsoft.com/office/drawing/2014/main" id="{46E06CBD-7ED2-47B9-A9F2-D5627E6E6CC4}"/>
              </a:ext>
            </a:extLst>
          </p:cNvPr>
          <p:cNvSpPr/>
          <p:nvPr/>
        </p:nvSpPr>
        <p:spPr>
          <a:xfrm>
            <a:off x="1942530" y="4105201"/>
            <a:ext cx="8306938" cy="369332"/>
          </a:xfrm>
          <a:prstGeom prst="rect">
            <a:avLst/>
          </a:prstGeom>
        </p:spPr>
        <p:txBody>
          <a:bodyPr wrap="square">
            <a:spAutoFit/>
          </a:bodyPr>
          <a:lstStyle/>
          <a:p>
            <a:pPr algn="ctr"/>
            <a:r>
              <a:rPr lang="en-US" dirty="0">
                <a:solidFill>
                  <a:schemeClr val="bg1"/>
                </a:solidFill>
                <a:latin typeface="Palatino"/>
              </a:rPr>
              <a:t>What truths concerning the Restoration of the gospel do these verses testify of?</a:t>
            </a:r>
          </a:p>
        </p:txBody>
      </p:sp>
      <p:sp>
        <p:nvSpPr>
          <p:cNvPr id="9" name="Rectangle 8">
            <a:extLst>
              <a:ext uri="{FF2B5EF4-FFF2-40B4-BE49-F238E27FC236}">
                <a16:creationId xmlns:a16="http://schemas.microsoft.com/office/drawing/2014/main" id="{11251E61-1D4A-4660-B2FA-BCB5C17FDDF2}"/>
              </a:ext>
            </a:extLst>
          </p:cNvPr>
          <p:cNvSpPr/>
          <p:nvPr/>
        </p:nvSpPr>
        <p:spPr>
          <a:xfrm>
            <a:off x="3047999" y="4973651"/>
            <a:ext cx="6096000" cy="646331"/>
          </a:xfrm>
          <a:prstGeom prst="rect">
            <a:avLst/>
          </a:prstGeom>
        </p:spPr>
        <p:txBody>
          <a:bodyPr>
            <a:spAutoFit/>
          </a:bodyPr>
          <a:lstStyle/>
          <a:p>
            <a:pPr algn="ctr"/>
            <a:r>
              <a:rPr lang="en-US" b="1" dirty="0">
                <a:solidFill>
                  <a:schemeClr val="bg1"/>
                </a:solidFill>
              </a:rPr>
              <a:t>Joseph Smith was called of God and commanded to organize the Church of Jesus Christ.</a:t>
            </a:r>
          </a:p>
        </p:txBody>
      </p:sp>
    </p:spTree>
    <p:extLst>
      <p:ext uri="{BB962C8B-B14F-4D97-AF65-F5344CB8AC3E}">
        <p14:creationId xmlns:p14="http://schemas.microsoft.com/office/powerpoint/2010/main" val="213135797"/>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ubtitle 4">
            <a:extLst>
              <a:ext uri="{FF2B5EF4-FFF2-40B4-BE49-F238E27FC236}">
                <a16:creationId xmlns:a16="http://schemas.microsoft.com/office/drawing/2014/main" id="{4F2B27ED-CE69-43C4-854C-35DA059B270B}"/>
              </a:ext>
            </a:extLst>
          </p:cNvPr>
          <p:cNvSpPr txBox="1">
            <a:spLocks/>
          </p:cNvSpPr>
          <p:nvPr/>
        </p:nvSpPr>
        <p:spPr>
          <a:xfrm>
            <a:off x="9490387" y="420493"/>
            <a:ext cx="1566820" cy="47048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tx1">
                    <a:lumMod val="85000"/>
                  </a:schemeClr>
                </a:solidFill>
                <a:latin typeface="Cambria Math" panose="02040503050406030204" pitchFamily="18" charset="0"/>
                <a:ea typeface="Cambria Math" panose="02040503050406030204" pitchFamily="18" charset="0"/>
              </a:rPr>
              <a:t>LESSON 26</a:t>
            </a:r>
          </a:p>
        </p:txBody>
      </p:sp>
      <p:sp>
        <p:nvSpPr>
          <p:cNvPr id="3" name="Rectangle 2">
            <a:extLst>
              <a:ext uri="{FF2B5EF4-FFF2-40B4-BE49-F238E27FC236}">
                <a16:creationId xmlns:a16="http://schemas.microsoft.com/office/drawing/2014/main" id="{83D48B98-8C09-4BC1-BCED-B08FA51F8356}"/>
              </a:ext>
            </a:extLst>
          </p:cNvPr>
          <p:cNvSpPr/>
          <p:nvPr/>
        </p:nvSpPr>
        <p:spPr>
          <a:xfrm>
            <a:off x="2502089" y="2064340"/>
            <a:ext cx="7187821" cy="646331"/>
          </a:xfrm>
          <a:prstGeom prst="rect">
            <a:avLst/>
          </a:prstGeom>
        </p:spPr>
        <p:txBody>
          <a:bodyPr wrap="square">
            <a:spAutoFit/>
          </a:bodyPr>
          <a:lstStyle/>
          <a:p>
            <a:pPr algn="ctr"/>
            <a:r>
              <a:rPr lang="en-US" dirty="0">
                <a:solidFill>
                  <a:schemeClr val="bg1"/>
                </a:solidFill>
                <a:latin typeface="Palatino"/>
              </a:rPr>
              <a:t>What do you think the word “rise” in Doctrine and Covenants 20:1 means in relation to the organization of the Church?</a:t>
            </a:r>
          </a:p>
        </p:txBody>
      </p:sp>
      <p:sp>
        <p:nvSpPr>
          <p:cNvPr id="4" name="Rectangle 3">
            <a:extLst>
              <a:ext uri="{FF2B5EF4-FFF2-40B4-BE49-F238E27FC236}">
                <a16:creationId xmlns:a16="http://schemas.microsoft.com/office/drawing/2014/main" id="{B8C2A69B-BA55-4728-9818-6B81B5A241F6}"/>
              </a:ext>
            </a:extLst>
          </p:cNvPr>
          <p:cNvSpPr/>
          <p:nvPr/>
        </p:nvSpPr>
        <p:spPr>
          <a:xfrm>
            <a:off x="2002808" y="3556491"/>
            <a:ext cx="8186384" cy="400110"/>
          </a:xfrm>
          <a:prstGeom prst="rect">
            <a:avLst/>
          </a:prstGeom>
        </p:spPr>
        <p:txBody>
          <a:bodyPr wrap="square">
            <a:spAutoFit/>
          </a:bodyPr>
          <a:lstStyle/>
          <a:p>
            <a:r>
              <a:rPr lang="en-US" sz="2000" dirty="0">
                <a:solidFill>
                  <a:schemeClr val="bg1"/>
                </a:solidFill>
                <a:latin typeface="Palatino"/>
              </a:rPr>
              <a:t>How can we help the Lord’s Church to continue to “rise” in our day?</a:t>
            </a:r>
          </a:p>
        </p:txBody>
      </p:sp>
    </p:spTree>
    <p:extLst>
      <p:ext uri="{BB962C8B-B14F-4D97-AF65-F5344CB8AC3E}">
        <p14:creationId xmlns:p14="http://schemas.microsoft.com/office/powerpoint/2010/main" val="4065210576"/>
      </p:ext>
    </p:extLst>
  </p:cSld>
  <p:clrMapOvr>
    <a:masterClrMapping/>
  </p:clrMapOvr>
  <p:transition spd="slow">
    <p:randomBar dir="vert"/>
  </p:transition>
</p:sld>
</file>

<file path=ppt/slides/slide7.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61000">
              <a:schemeClr val="accent2">
                <a:lumMod val="60000"/>
                <a:lumOff val="40000"/>
              </a:schemeClr>
            </a:gs>
            <a:gs pos="78000">
              <a:schemeClr val="accent1">
                <a:lumMod val="60000"/>
              </a:schemeClr>
            </a:gs>
          </a:gsLst>
          <a:lin ang="4800000" scaled="0"/>
          <a:tileRect/>
        </a:gradFill>
        <a:effectLst/>
      </p:bgPr>
    </p:bg>
    <p:spTree>
      <p:nvGrpSpPr>
        <p:cNvPr id="1" name=""/>
        <p:cNvGrpSpPr/>
        <p:nvPr/>
      </p:nvGrpSpPr>
      <p:grpSpPr>
        <a:xfrm>
          <a:off x="0" y="0"/>
          <a:ext cx="0" cy="0"/>
          <a:chOff x="0" y="0"/>
          <a:chExt cx="0" cy="0"/>
        </a:xfrm>
      </p:grpSpPr>
      <p:sp>
        <p:nvSpPr>
          <p:cNvPr id="7" name="Subtitle 4">
            <a:extLst>
              <a:ext uri="{FF2B5EF4-FFF2-40B4-BE49-F238E27FC236}">
                <a16:creationId xmlns:a16="http://schemas.microsoft.com/office/drawing/2014/main" id="{4F2B27ED-CE69-43C4-854C-35DA059B270B}"/>
              </a:ext>
            </a:extLst>
          </p:cNvPr>
          <p:cNvSpPr txBox="1">
            <a:spLocks/>
          </p:cNvSpPr>
          <p:nvPr/>
        </p:nvSpPr>
        <p:spPr>
          <a:xfrm>
            <a:off x="9490387" y="420493"/>
            <a:ext cx="1566820" cy="47048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tx1">
                    <a:lumMod val="50000"/>
                  </a:schemeClr>
                </a:solidFill>
                <a:latin typeface="Cambria Math" panose="02040503050406030204" pitchFamily="18" charset="0"/>
                <a:ea typeface="Cambria Math" panose="02040503050406030204" pitchFamily="18" charset="0"/>
              </a:rPr>
              <a:t>LESSON 26</a:t>
            </a:r>
          </a:p>
        </p:txBody>
      </p:sp>
      <p:sp>
        <p:nvSpPr>
          <p:cNvPr id="10" name="Rectangle 9">
            <a:extLst>
              <a:ext uri="{FF2B5EF4-FFF2-40B4-BE49-F238E27FC236}">
                <a16:creationId xmlns:a16="http://schemas.microsoft.com/office/drawing/2014/main" id="{7BD8C425-3B15-4AED-8B64-86875E9E8CDE}"/>
              </a:ext>
            </a:extLst>
          </p:cNvPr>
          <p:cNvSpPr/>
          <p:nvPr/>
        </p:nvSpPr>
        <p:spPr>
          <a:xfrm>
            <a:off x="1134793" y="890974"/>
            <a:ext cx="4324645" cy="430887"/>
          </a:xfrm>
          <a:prstGeom prst="rect">
            <a:avLst/>
          </a:prstGeom>
        </p:spPr>
        <p:txBody>
          <a:bodyPr wrap="none">
            <a:spAutoFit/>
          </a:bodyPr>
          <a:lstStyle/>
          <a:p>
            <a:r>
              <a:rPr lang="en-US" sz="2200" b="1" dirty="0">
                <a:solidFill>
                  <a:srgbClr val="FF0000"/>
                </a:solidFill>
                <a:latin typeface="Segoe UI Semibold" panose="020B0702040204020203" pitchFamily="34" charset="0"/>
                <a:cs typeface="Segoe UI Semibold" panose="020B0702040204020203" pitchFamily="34" charset="0"/>
              </a:rPr>
              <a:t>Doctrine and Covenants 20:5-16</a:t>
            </a:r>
            <a:r>
              <a:rPr lang="en-US" sz="2200" b="1" dirty="0">
                <a:solidFill>
                  <a:srgbClr val="C00000"/>
                </a:solidFill>
                <a:latin typeface="Segoe UI Semibold" panose="020B0702040204020203" pitchFamily="34" charset="0"/>
                <a:cs typeface="Segoe UI Semibold" panose="020B0702040204020203" pitchFamily="34" charset="0"/>
              </a:rPr>
              <a:t>.</a:t>
            </a:r>
          </a:p>
        </p:txBody>
      </p:sp>
      <p:sp>
        <p:nvSpPr>
          <p:cNvPr id="5" name="Rectangle 4">
            <a:extLst>
              <a:ext uri="{FF2B5EF4-FFF2-40B4-BE49-F238E27FC236}">
                <a16:creationId xmlns:a16="http://schemas.microsoft.com/office/drawing/2014/main" id="{F9E21EE8-0A91-4D52-ADBE-88AB4147224C}"/>
              </a:ext>
            </a:extLst>
          </p:cNvPr>
          <p:cNvSpPr/>
          <p:nvPr/>
        </p:nvSpPr>
        <p:spPr>
          <a:xfrm>
            <a:off x="3048000" y="2669107"/>
            <a:ext cx="6096000" cy="1200329"/>
          </a:xfrm>
          <a:prstGeom prst="rect">
            <a:avLst/>
          </a:prstGeom>
        </p:spPr>
        <p:txBody>
          <a:bodyPr>
            <a:spAutoFit/>
          </a:bodyPr>
          <a:lstStyle/>
          <a:p>
            <a:pPr algn="ctr"/>
            <a:r>
              <a:rPr lang="en-US" sz="3600" dirty="0">
                <a:solidFill>
                  <a:schemeClr val="bg1"/>
                </a:solidFill>
                <a:latin typeface="Bahnschrift SemiLight SemiConde" panose="020B0502040204020203" pitchFamily="34" charset="0"/>
              </a:rPr>
              <a:t>The Lord briefly recounts some of the events of the Restoration.</a:t>
            </a:r>
          </a:p>
        </p:txBody>
      </p:sp>
    </p:spTree>
    <p:extLst>
      <p:ext uri="{BB962C8B-B14F-4D97-AF65-F5344CB8AC3E}">
        <p14:creationId xmlns:p14="http://schemas.microsoft.com/office/powerpoint/2010/main" val="271785075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ubtitle 4">
            <a:extLst>
              <a:ext uri="{FF2B5EF4-FFF2-40B4-BE49-F238E27FC236}">
                <a16:creationId xmlns:a16="http://schemas.microsoft.com/office/drawing/2014/main" id="{4F2B27ED-CE69-43C4-854C-35DA059B270B}"/>
              </a:ext>
            </a:extLst>
          </p:cNvPr>
          <p:cNvSpPr txBox="1">
            <a:spLocks/>
          </p:cNvSpPr>
          <p:nvPr/>
        </p:nvSpPr>
        <p:spPr>
          <a:xfrm>
            <a:off x="9490387" y="420493"/>
            <a:ext cx="1566820" cy="47048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tx1">
                    <a:lumMod val="85000"/>
                  </a:schemeClr>
                </a:solidFill>
                <a:latin typeface="Cambria Math" panose="02040503050406030204" pitchFamily="18" charset="0"/>
                <a:ea typeface="Cambria Math" panose="02040503050406030204" pitchFamily="18" charset="0"/>
              </a:rPr>
              <a:t>LESSON 26</a:t>
            </a:r>
          </a:p>
        </p:txBody>
      </p:sp>
      <p:sp>
        <p:nvSpPr>
          <p:cNvPr id="4" name="Rectangle 3">
            <a:extLst>
              <a:ext uri="{FF2B5EF4-FFF2-40B4-BE49-F238E27FC236}">
                <a16:creationId xmlns:a16="http://schemas.microsoft.com/office/drawing/2014/main" id="{AD883F29-09B0-433E-B33B-ADF016FAB99F}"/>
              </a:ext>
            </a:extLst>
          </p:cNvPr>
          <p:cNvSpPr/>
          <p:nvPr/>
        </p:nvSpPr>
        <p:spPr>
          <a:xfrm>
            <a:off x="2580816" y="890974"/>
            <a:ext cx="4210833" cy="430887"/>
          </a:xfrm>
          <a:prstGeom prst="rect">
            <a:avLst/>
          </a:prstGeom>
        </p:spPr>
        <p:txBody>
          <a:bodyPr wrap="none">
            <a:spAutoFit/>
          </a:bodyPr>
          <a:lstStyle/>
          <a:p>
            <a:r>
              <a:rPr lang="en-US" sz="2200" b="1" dirty="0">
                <a:solidFill>
                  <a:srgbClr val="FF0000"/>
                </a:solidFill>
                <a:latin typeface="Segoe UI Semibold" panose="020B0702040204020203" pitchFamily="34" charset="0"/>
                <a:cs typeface="Segoe UI Semibold" panose="020B0702040204020203" pitchFamily="34" charset="0"/>
              </a:rPr>
              <a:t>Doctrine and Covenants 20:5-8</a:t>
            </a:r>
            <a:r>
              <a:rPr lang="en-US" sz="2200" b="1" dirty="0">
                <a:solidFill>
                  <a:srgbClr val="C00000"/>
                </a:solidFill>
                <a:latin typeface="Segoe UI Semibold" panose="020B0702040204020203" pitchFamily="34" charset="0"/>
                <a:cs typeface="Segoe UI Semibold" panose="020B0702040204020203" pitchFamily="34" charset="0"/>
              </a:rPr>
              <a:t>.</a:t>
            </a:r>
          </a:p>
        </p:txBody>
      </p:sp>
      <p:sp>
        <p:nvSpPr>
          <p:cNvPr id="3" name="Rectangle 2">
            <a:extLst>
              <a:ext uri="{FF2B5EF4-FFF2-40B4-BE49-F238E27FC236}">
                <a16:creationId xmlns:a16="http://schemas.microsoft.com/office/drawing/2014/main" id="{0E332690-4A3B-4A0E-97CA-6DB88BA36D27}"/>
              </a:ext>
            </a:extLst>
          </p:cNvPr>
          <p:cNvSpPr/>
          <p:nvPr/>
        </p:nvSpPr>
        <p:spPr>
          <a:xfrm>
            <a:off x="2580816" y="1571586"/>
            <a:ext cx="7182678" cy="2862322"/>
          </a:xfrm>
          <a:prstGeom prst="rect">
            <a:avLst/>
          </a:prstGeom>
        </p:spPr>
        <p:txBody>
          <a:bodyPr wrap="square">
            <a:spAutoFit/>
          </a:bodyPr>
          <a:lstStyle/>
          <a:p>
            <a:pPr algn="just" fontAlgn="base"/>
            <a:r>
              <a:rPr lang="en-US" b="1" dirty="0">
                <a:solidFill>
                  <a:schemeClr val="bg1"/>
                </a:solidFill>
                <a:latin typeface="Palatino"/>
              </a:rPr>
              <a:t>5 </a:t>
            </a:r>
            <a:r>
              <a:rPr lang="en-US" dirty="0">
                <a:solidFill>
                  <a:schemeClr val="bg1"/>
                </a:solidFill>
                <a:latin typeface="Palatino"/>
              </a:rPr>
              <a:t>After it was truly manifested unto this first elder that he had received a remission of his sins, he was entangled again in the vanities of the world;</a:t>
            </a:r>
          </a:p>
          <a:p>
            <a:pPr algn="just" fontAlgn="base"/>
            <a:r>
              <a:rPr lang="en-US" b="1" dirty="0">
                <a:solidFill>
                  <a:schemeClr val="bg1"/>
                </a:solidFill>
                <a:latin typeface="Palatino"/>
              </a:rPr>
              <a:t>6 </a:t>
            </a:r>
            <a:r>
              <a:rPr lang="en-US" dirty="0">
                <a:solidFill>
                  <a:schemeClr val="bg1"/>
                </a:solidFill>
                <a:latin typeface="Palatino"/>
              </a:rPr>
              <a:t>But after repenting, and humbling himself sincerely, through faith, God ministered unto him by an holy angel, whose countenance was as lightning, and whose garments were pure and white above all other whiteness;</a:t>
            </a:r>
          </a:p>
          <a:p>
            <a:pPr algn="just" fontAlgn="base"/>
            <a:r>
              <a:rPr lang="en-US" b="1" dirty="0">
                <a:solidFill>
                  <a:schemeClr val="bg1"/>
                </a:solidFill>
                <a:latin typeface="Palatino"/>
              </a:rPr>
              <a:t>7 </a:t>
            </a:r>
            <a:r>
              <a:rPr lang="en-US" dirty="0">
                <a:solidFill>
                  <a:schemeClr val="bg1"/>
                </a:solidFill>
                <a:latin typeface="Palatino"/>
              </a:rPr>
              <a:t>And gave unto him commandments which inspired him;</a:t>
            </a:r>
          </a:p>
          <a:p>
            <a:pPr algn="just" fontAlgn="base"/>
            <a:r>
              <a:rPr lang="en-US" b="1" dirty="0">
                <a:solidFill>
                  <a:schemeClr val="bg1"/>
                </a:solidFill>
                <a:latin typeface="Palatino"/>
              </a:rPr>
              <a:t>8 </a:t>
            </a:r>
            <a:r>
              <a:rPr lang="en-US" dirty="0">
                <a:solidFill>
                  <a:schemeClr val="bg1"/>
                </a:solidFill>
                <a:latin typeface="Palatino"/>
              </a:rPr>
              <a:t>And gave him power from on high, by the means which were before prepared, to translate the Book of Mormon;</a:t>
            </a:r>
            <a:endParaRPr lang="en-US" b="0" i="0" dirty="0">
              <a:solidFill>
                <a:schemeClr val="bg1"/>
              </a:solidFill>
              <a:effectLst/>
              <a:latin typeface="Palatino"/>
            </a:endParaRPr>
          </a:p>
        </p:txBody>
      </p:sp>
      <p:sp>
        <p:nvSpPr>
          <p:cNvPr id="5" name="Rectangle 4">
            <a:extLst>
              <a:ext uri="{FF2B5EF4-FFF2-40B4-BE49-F238E27FC236}">
                <a16:creationId xmlns:a16="http://schemas.microsoft.com/office/drawing/2014/main" id="{F5708414-BFB6-4B29-91DF-0A6AE9B2BF89}"/>
              </a:ext>
            </a:extLst>
          </p:cNvPr>
          <p:cNvSpPr/>
          <p:nvPr/>
        </p:nvSpPr>
        <p:spPr>
          <a:xfrm>
            <a:off x="1941443" y="4683633"/>
            <a:ext cx="8309113" cy="646331"/>
          </a:xfrm>
          <a:prstGeom prst="rect">
            <a:avLst/>
          </a:prstGeom>
        </p:spPr>
        <p:txBody>
          <a:bodyPr wrap="square">
            <a:spAutoFit/>
          </a:bodyPr>
          <a:lstStyle/>
          <a:p>
            <a:pPr algn="ctr"/>
            <a:r>
              <a:rPr lang="en-US" dirty="0">
                <a:solidFill>
                  <a:srgbClr val="FF0000"/>
                </a:solidFill>
                <a:latin typeface="Comic Sans MS" panose="030F0702030302020204" pitchFamily="66" charset="0"/>
              </a:rPr>
              <a:t>What did Joseph experience that enabled him to organize the true Church again on the earth? </a:t>
            </a:r>
          </a:p>
        </p:txBody>
      </p:sp>
      <p:sp>
        <p:nvSpPr>
          <p:cNvPr id="6" name="Rectangle 5">
            <a:extLst>
              <a:ext uri="{FF2B5EF4-FFF2-40B4-BE49-F238E27FC236}">
                <a16:creationId xmlns:a16="http://schemas.microsoft.com/office/drawing/2014/main" id="{B86EDA98-FFE7-488D-9F2F-6FDA2FB9C9DC}"/>
              </a:ext>
            </a:extLst>
          </p:cNvPr>
          <p:cNvSpPr/>
          <p:nvPr/>
        </p:nvSpPr>
        <p:spPr>
          <a:xfrm>
            <a:off x="3048000" y="5329964"/>
            <a:ext cx="6096000" cy="646331"/>
          </a:xfrm>
          <a:prstGeom prst="rect">
            <a:avLst/>
          </a:prstGeom>
        </p:spPr>
        <p:txBody>
          <a:bodyPr>
            <a:spAutoFit/>
          </a:bodyPr>
          <a:lstStyle/>
          <a:p>
            <a:pPr algn="ctr"/>
            <a:r>
              <a:rPr lang="en-US" b="1" dirty="0">
                <a:solidFill>
                  <a:srgbClr val="FF0000"/>
                </a:solidFill>
              </a:rPr>
              <a:t>He was instructed by God and angels and was given power to translate the Book of Mormon.</a:t>
            </a:r>
          </a:p>
        </p:txBody>
      </p:sp>
    </p:spTree>
    <p:extLst>
      <p:ext uri="{BB962C8B-B14F-4D97-AF65-F5344CB8AC3E}">
        <p14:creationId xmlns:p14="http://schemas.microsoft.com/office/powerpoint/2010/main" val="419080376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ractur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ubtitle 4">
            <a:extLst>
              <a:ext uri="{FF2B5EF4-FFF2-40B4-BE49-F238E27FC236}">
                <a16:creationId xmlns:a16="http://schemas.microsoft.com/office/drawing/2014/main" id="{4F2B27ED-CE69-43C4-854C-35DA059B270B}"/>
              </a:ext>
            </a:extLst>
          </p:cNvPr>
          <p:cNvSpPr txBox="1">
            <a:spLocks/>
          </p:cNvSpPr>
          <p:nvPr/>
        </p:nvSpPr>
        <p:spPr>
          <a:xfrm>
            <a:off x="9490387" y="420493"/>
            <a:ext cx="1566820" cy="47048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bg1">
                    <a:lumMod val="50000"/>
                    <a:lumOff val="50000"/>
                  </a:schemeClr>
                </a:solidFill>
                <a:latin typeface="Cambria Math" panose="02040503050406030204" pitchFamily="18" charset="0"/>
                <a:ea typeface="Cambria Math" panose="02040503050406030204" pitchFamily="18" charset="0"/>
              </a:rPr>
              <a:t>LESSON 26</a:t>
            </a:r>
          </a:p>
        </p:txBody>
      </p:sp>
      <p:sp>
        <p:nvSpPr>
          <p:cNvPr id="3" name="Rectangle 2">
            <a:extLst>
              <a:ext uri="{FF2B5EF4-FFF2-40B4-BE49-F238E27FC236}">
                <a16:creationId xmlns:a16="http://schemas.microsoft.com/office/drawing/2014/main" id="{5C89275C-7A52-42F7-998E-79AA473A5903}"/>
              </a:ext>
            </a:extLst>
          </p:cNvPr>
          <p:cNvSpPr/>
          <p:nvPr/>
        </p:nvSpPr>
        <p:spPr>
          <a:xfrm>
            <a:off x="1961322" y="890974"/>
            <a:ext cx="4324645" cy="430887"/>
          </a:xfrm>
          <a:prstGeom prst="rect">
            <a:avLst/>
          </a:prstGeom>
        </p:spPr>
        <p:txBody>
          <a:bodyPr wrap="none">
            <a:spAutoFit/>
          </a:bodyPr>
          <a:lstStyle/>
          <a:p>
            <a:r>
              <a:rPr lang="en-US" sz="2200" b="1" dirty="0">
                <a:solidFill>
                  <a:srgbClr val="FF0000"/>
                </a:solidFill>
                <a:latin typeface="Segoe UI Semibold" panose="020B0702040204020203" pitchFamily="34" charset="0"/>
                <a:cs typeface="Segoe UI Semibold" panose="020B0702040204020203" pitchFamily="34" charset="0"/>
              </a:rPr>
              <a:t>Doctrine and Covenants 20:9-12</a:t>
            </a:r>
            <a:r>
              <a:rPr lang="en-US" sz="2200" b="1" dirty="0">
                <a:solidFill>
                  <a:srgbClr val="C00000"/>
                </a:solidFill>
                <a:latin typeface="Segoe UI Semibold" panose="020B0702040204020203" pitchFamily="34" charset="0"/>
                <a:cs typeface="Segoe UI Semibold" panose="020B0702040204020203" pitchFamily="34" charset="0"/>
              </a:rPr>
              <a:t>.</a:t>
            </a:r>
          </a:p>
        </p:txBody>
      </p:sp>
      <p:sp>
        <p:nvSpPr>
          <p:cNvPr id="2" name="Rectangle 1">
            <a:extLst>
              <a:ext uri="{FF2B5EF4-FFF2-40B4-BE49-F238E27FC236}">
                <a16:creationId xmlns:a16="http://schemas.microsoft.com/office/drawing/2014/main" id="{7A3CB249-CAB6-4D39-A02C-509D8C2E44A3}"/>
              </a:ext>
            </a:extLst>
          </p:cNvPr>
          <p:cNvSpPr/>
          <p:nvPr/>
        </p:nvSpPr>
        <p:spPr>
          <a:xfrm>
            <a:off x="1961322" y="1482301"/>
            <a:ext cx="7182678" cy="2585323"/>
          </a:xfrm>
          <a:prstGeom prst="rect">
            <a:avLst/>
          </a:prstGeom>
        </p:spPr>
        <p:txBody>
          <a:bodyPr wrap="square">
            <a:spAutoFit/>
          </a:bodyPr>
          <a:lstStyle/>
          <a:p>
            <a:pPr algn="just" fontAlgn="base"/>
            <a:r>
              <a:rPr lang="en-US" b="1" dirty="0">
                <a:solidFill>
                  <a:schemeClr val="bg1"/>
                </a:solidFill>
                <a:latin typeface="Palatino"/>
              </a:rPr>
              <a:t>9 </a:t>
            </a:r>
            <a:r>
              <a:rPr lang="en-US" dirty="0">
                <a:solidFill>
                  <a:schemeClr val="bg1"/>
                </a:solidFill>
                <a:latin typeface="Palatino"/>
              </a:rPr>
              <a:t>Which contains a record of a fallen people, and the fulness of the gospel of Jesus Christ to the Gentiles and to the Jews also;</a:t>
            </a:r>
          </a:p>
          <a:p>
            <a:pPr algn="just" fontAlgn="base"/>
            <a:r>
              <a:rPr lang="en-US" b="1" dirty="0">
                <a:solidFill>
                  <a:schemeClr val="bg1"/>
                </a:solidFill>
                <a:latin typeface="Palatino"/>
              </a:rPr>
              <a:t>10 </a:t>
            </a:r>
            <a:r>
              <a:rPr lang="en-US" dirty="0">
                <a:solidFill>
                  <a:schemeClr val="bg1"/>
                </a:solidFill>
                <a:latin typeface="Palatino"/>
              </a:rPr>
              <a:t>Which was given by inspiration, and is confirmed to others by the ministering of angels, and is declared unto the world by them—</a:t>
            </a:r>
          </a:p>
          <a:p>
            <a:pPr algn="just" fontAlgn="base"/>
            <a:r>
              <a:rPr lang="en-US" b="1" dirty="0">
                <a:solidFill>
                  <a:schemeClr val="bg1"/>
                </a:solidFill>
                <a:latin typeface="Palatino"/>
              </a:rPr>
              <a:t>11 </a:t>
            </a:r>
            <a:r>
              <a:rPr lang="en-US" dirty="0">
                <a:solidFill>
                  <a:schemeClr val="bg1"/>
                </a:solidFill>
                <a:latin typeface="Palatino"/>
              </a:rPr>
              <a:t>Proving to the world that the holy scriptures are true, and that God does inspire men and call them to his holy work in this age and generation, as well as in generations of old;</a:t>
            </a:r>
          </a:p>
          <a:p>
            <a:pPr algn="just" fontAlgn="base"/>
            <a:r>
              <a:rPr lang="en-US" b="1" dirty="0">
                <a:solidFill>
                  <a:schemeClr val="bg1"/>
                </a:solidFill>
                <a:latin typeface="Palatino"/>
              </a:rPr>
              <a:t>12 </a:t>
            </a:r>
            <a:r>
              <a:rPr lang="en-US" dirty="0">
                <a:solidFill>
                  <a:schemeClr val="bg1"/>
                </a:solidFill>
                <a:latin typeface="Palatino"/>
              </a:rPr>
              <a:t>Thereby showing that he is the same God yesterday, today, and forever. Amen.</a:t>
            </a:r>
            <a:endParaRPr lang="en-US" b="0" i="0" dirty="0">
              <a:solidFill>
                <a:schemeClr val="bg1"/>
              </a:solidFill>
              <a:effectLst/>
              <a:latin typeface="Palatino"/>
            </a:endParaRPr>
          </a:p>
        </p:txBody>
      </p:sp>
      <p:sp>
        <p:nvSpPr>
          <p:cNvPr id="4" name="Rectangle 3">
            <a:extLst>
              <a:ext uri="{FF2B5EF4-FFF2-40B4-BE49-F238E27FC236}">
                <a16:creationId xmlns:a16="http://schemas.microsoft.com/office/drawing/2014/main" id="{02170047-1052-49E9-977D-AF989E3AFADB}"/>
              </a:ext>
            </a:extLst>
          </p:cNvPr>
          <p:cNvSpPr/>
          <p:nvPr/>
        </p:nvSpPr>
        <p:spPr>
          <a:xfrm>
            <a:off x="1961322" y="5587990"/>
            <a:ext cx="5511445" cy="369332"/>
          </a:xfrm>
          <a:prstGeom prst="rect">
            <a:avLst/>
          </a:prstGeom>
        </p:spPr>
        <p:txBody>
          <a:bodyPr wrap="none">
            <a:spAutoFit/>
          </a:bodyPr>
          <a:lstStyle/>
          <a:p>
            <a:r>
              <a:rPr lang="en-US" b="1" dirty="0">
                <a:solidFill>
                  <a:schemeClr val="bg1"/>
                </a:solidFill>
              </a:rPr>
              <a:t>The Book of Mormon proves to the world that… </a:t>
            </a:r>
          </a:p>
        </p:txBody>
      </p:sp>
    </p:spTree>
    <p:extLst>
      <p:ext uri="{BB962C8B-B14F-4D97-AF65-F5344CB8AC3E}">
        <p14:creationId xmlns:p14="http://schemas.microsoft.com/office/powerpoint/2010/main" val="1050410759"/>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1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0</TotalTime>
  <Words>767</Words>
  <Application>Microsoft Office PowerPoint</Application>
  <PresentationFormat>Widescreen</PresentationFormat>
  <Paragraphs>121</Paragraphs>
  <Slides>19</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19</vt:i4>
      </vt:variant>
    </vt:vector>
  </HeadingPairs>
  <TitlesOfParts>
    <vt:vector size="29" baseType="lpstr">
      <vt:lpstr>Arial</vt:lpstr>
      <vt:lpstr>Bahnschrift SemiLight SemiConde</vt:lpstr>
      <vt:lpstr>Calibri</vt:lpstr>
      <vt:lpstr>Cambria Math</vt:lpstr>
      <vt:lpstr>Century Gothic</vt:lpstr>
      <vt:lpstr>Comic Sans MS</vt:lpstr>
      <vt:lpstr>Palatino</vt:lpstr>
      <vt:lpstr>Segoe UI Semibold</vt:lpstr>
      <vt:lpstr>Wingdings 3</vt:lpstr>
      <vt:lpstr>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plan of Salvation</dc:title>
  <dc:creator>Ronald Esquerra</dc:creator>
  <cp:lastModifiedBy>Ronald Esquerra</cp:lastModifiedBy>
  <cp:revision>796</cp:revision>
  <dcterms:created xsi:type="dcterms:W3CDTF">2018-08-29T04:26:39Z</dcterms:created>
  <dcterms:modified xsi:type="dcterms:W3CDTF">2018-09-15T15:05:15Z</dcterms:modified>
</cp:coreProperties>
</file>