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Lst>
  <p:notesMasterIdLst>
    <p:notesMasterId r:id="rId17"/>
  </p:notesMasterIdLst>
  <p:sldIdLst>
    <p:sldId id="296" r:id="rId2"/>
    <p:sldId id="304" r:id="rId3"/>
    <p:sldId id="299" r:id="rId4"/>
    <p:sldId id="305" r:id="rId5"/>
    <p:sldId id="306" r:id="rId6"/>
    <p:sldId id="307" r:id="rId7"/>
    <p:sldId id="308" r:id="rId8"/>
    <p:sldId id="310" r:id="rId9"/>
    <p:sldId id="309" r:id="rId10"/>
    <p:sldId id="311" r:id="rId11"/>
    <p:sldId id="312" r:id="rId12"/>
    <p:sldId id="313" r:id="rId13"/>
    <p:sldId id="314" r:id="rId14"/>
    <p:sldId id="315" r:id="rId15"/>
    <p:sldId id="31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6E6E6"/>
    <a:srgbClr val="F2D8D7"/>
    <a:srgbClr val="333399"/>
    <a:srgbClr val="13BD2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62" autoAdjust="0"/>
    <p:restoredTop sz="94660"/>
  </p:normalViewPr>
  <p:slideViewPr>
    <p:cSldViewPr snapToGrid="0">
      <p:cViewPr>
        <p:scale>
          <a:sx n="66" d="100"/>
          <a:sy n="66" d="100"/>
        </p:scale>
        <p:origin x="40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3736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3850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874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2454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4114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8415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16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3874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9503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247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4691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258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699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049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1577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161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1997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9/14/2018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024098"/>
      </p:ext>
    </p:extLst>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solidFill>
              </a:rPr>
              <a:t>Doctrine and Covenants </a:t>
            </a:r>
          </a:p>
          <a:p>
            <a:r>
              <a:rPr lang="en-US" sz="2400" b="1" dirty="0">
                <a:solidFill>
                  <a:schemeClr val="bg1"/>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669551" y="2921168"/>
            <a:ext cx="4797287" cy="1015663"/>
          </a:xfrm>
          <a:prstGeom prst="rect">
            <a:avLst/>
          </a:prstGeom>
          <a:noFill/>
        </p:spPr>
        <p:txBody>
          <a:bodyPr wrap="square" rtlCol="0">
            <a:spAutoFit/>
          </a:bodyPr>
          <a:lstStyle/>
          <a:p>
            <a:pPr algn="ctr"/>
            <a:r>
              <a:rPr lang="en-US" sz="6000" b="1" dirty="0">
                <a:solidFill>
                  <a:srgbClr val="C00000"/>
                </a:solidFill>
                <a:latin typeface="Comic Sans MS" panose="030F0702030302020204" pitchFamily="66" charset="0"/>
                <a:ea typeface="Cambria Math" panose="020405030504060302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lumMod val="75000"/>
              </a:schemeClr>
            </a:gs>
            <a:gs pos="31000">
              <a:schemeClr val="accent5">
                <a:lumMod val="45000"/>
                <a:lumOff val="55000"/>
              </a:schemeClr>
            </a:gs>
            <a:gs pos="75000">
              <a:schemeClr val="accent5">
                <a:lumMod val="45000"/>
                <a:lumOff val="55000"/>
              </a:schemeClr>
            </a:gs>
            <a:gs pos="5000">
              <a:schemeClr val="accent5">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latin typeface="Cambria Math" panose="02040503050406030204" pitchFamily="18" charset="0"/>
                <a:ea typeface="Cambria Math" panose="02040503050406030204" pitchFamily="18" charset="0"/>
              </a:rPr>
              <a:t>LESSON 25</a:t>
            </a:r>
          </a:p>
        </p:txBody>
      </p:sp>
      <p:sp>
        <p:nvSpPr>
          <p:cNvPr id="3" name="Rectangle 2">
            <a:extLst>
              <a:ext uri="{FF2B5EF4-FFF2-40B4-BE49-F238E27FC236}">
                <a16:creationId xmlns:a16="http://schemas.microsoft.com/office/drawing/2014/main" id="{2F3338C1-6287-4AA0-B134-6911A3E032D7}"/>
              </a:ext>
            </a:extLst>
          </p:cNvPr>
          <p:cNvSpPr/>
          <p:nvPr/>
        </p:nvSpPr>
        <p:spPr>
          <a:xfrm>
            <a:off x="1777995" y="1357089"/>
            <a:ext cx="8636001" cy="400110"/>
          </a:xfrm>
          <a:prstGeom prst="rect">
            <a:avLst/>
          </a:prstGeom>
        </p:spPr>
        <p:txBody>
          <a:bodyPr wrap="square">
            <a:spAutoFit/>
          </a:bodyPr>
          <a:lstStyle/>
          <a:p>
            <a:r>
              <a:rPr lang="en-US" sz="2000" b="1" dirty="0">
                <a:solidFill>
                  <a:srgbClr val="FF0000"/>
                </a:solidFill>
                <a:latin typeface="Comic Sans MS" panose="030F0702030302020204" pitchFamily="66" charset="0"/>
              </a:rPr>
              <a:t>What commandments and counsel did the Lord give Martin Harris?</a:t>
            </a:r>
          </a:p>
        </p:txBody>
      </p:sp>
      <p:sp>
        <p:nvSpPr>
          <p:cNvPr id="9" name="Rectangle 8">
            <a:extLst>
              <a:ext uri="{FF2B5EF4-FFF2-40B4-BE49-F238E27FC236}">
                <a16:creationId xmlns:a16="http://schemas.microsoft.com/office/drawing/2014/main" id="{E8685478-0F1B-49D3-AB89-FF5914624A71}"/>
              </a:ext>
            </a:extLst>
          </p:cNvPr>
          <p:cNvSpPr/>
          <p:nvPr/>
        </p:nvSpPr>
        <p:spPr>
          <a:xfrm>
            <a:off x="2293254" y="2116499"/>
            <a:ext cx="7605485" cy="646331"/>
          </a:xfrm>
          <a:prstGeom prst="rect">
            <a:avLst/>
          </a:prstGeom>
        </p:spPr>
        <p:txBody>
          <a:bodyPr wrap="square">
            <a:spAutoFit/>
          </a:bodyPr>
          <a:lstStyle/>
          <a:p>
            <a:pPr algn="ctr"/>
            <a:r>
              <a:rPr lang="en-US" dirty="0">
                <a:solidFill>
                  <a:srgbClr val="FF0000"/>
                </a:solidFill>
                <a:latin typeface="Comic Sans MS" panose="030F0702030302020204" pitchFamily="66" charset="0"/>
              </a:rPr>
              <a:t>According to Doctrine and Covenants 19:33, what did the Lord say would happen if Martin were to “slight” God’s commandments?</a:t>
            </a:r>
          </a:p>
        </p:txBody>
      </p:sp>
      <p:sp>
        <p:nvSpPr>
          <p:cNvPr id="10" name="Rectangle 9">
            <a:extLst>
              <a:ext uri="{FF2B5EF4-FFF2-40B4-BE49-F238E27FC236}">
                <a16:creationId xmlns:a16="http://schemas.microsoft.com/office/drawing/2014/main" id="{E388082B-DB33-45F7-BB4A-B1553BC9DFCB}"/>
              </a:ext>
            </a:extLst>
          </p:cNvPr>
          <p:cNvSpPr/>
          <p:nvPr/>
        </p:nvSpPr>
        <p:spPr>
          <a:xfrm>
            <a:off x="2772226" y="3429000"/>
            <a:ext cx="6647543" cy="738664"/>
          </a:xfrm>
          <a:prstGeom prst="rect">
            <a:avLst/>
          </a:prstGeom>
        </p:spPr>
        <p:txBody>
          <a:bodyPr wrap="square">
            <a:spAutoFit/>
          </a:bodyPr>
          <a:lstStyle/>
          <a:p>
            <a:pPr algn="ctr"/>
            <a:r>
              <a:rPr lang="en-US" sz="2100" dirty="0">
                <a:solidFill>
                  <a:srgbClr val="FF0000"/>
                </a:solidFill>
                <a:latin typeface="Comic Sans MS" panose="030F0702030302020204" pitchFamily="66" charset="0"/>
              </a:rPr>
              <a:t>How are the commandments and counsel we receive evidence that the Lord knows us and loves us?</a:t>
            </a:r>
          </a:p>
        </p:txBody>
      </p:sp>
    </p:spTree>
    <p:extLst>
      <p:ext uri="{BB962C8B-B14F-4D97-AF65-F5344CB8AC3E}">
        <p14:creationId xmlns:p14="http://schemas.microsoft.com/office/powerpoint/2010/main" val="382413794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25</a:t>
            </a:r>
          </a:p>
        </p:txBody>
      </p:sp>
      <p:sp>
        <p:nvSpPr>
          <p:cNvPr id="4" name="Rectangle 3">
            <a:extLst>
              <a:ext uri="{FF2B5EF4-FFF2-40B4-BE49-F238E27FC236}">
                <a16:creationId xmlns:a16="http://schemas.microsoft.com/office/drawing/2014/main" id="{DCFD346F-F474-4DF0-AC48-E675C1F106C3}"/>
              </a:ext>
            </a:extLst>
          </p:cNvPr>
          <p:cNvSpPr/>
          <p:nvPr/>
        </p:nvSpPr>
        <p:spPr>
          <a:xfrm>
            <a:off x="2842844" y="2011179"/>
            <a:ext cx="6647543" cy="1580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B7BF8D43-2834-47DF-BDFA-E5C693B9E088}"/>
              </a:ext>
            </a:extLst>
          </p:cNvPr>
          <p:cNvSpPr txBox="1"/>
          <p:nvPr/>
        </p:nvSpPr>
        <p:spPr>
          <a:xfrm>
            <a:off x="4143459" y="2017434"/>
            <a:ext cx="5326743" cy="1600438"/>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“[You] will encounter people who pick which commandments they will keep and ignore others that they choose to break. I call this the cafeteria approach to obedience. This practice of picking and choosing will not work. It will lead to misery. To prepare to meet God, one keeps all of His commandments” (“Face the Future with Faith, ”Ensign or Liahona, May 2011,34).</a:t>
            </a:r>
          </a:p>
        </p:txBody>
      </p:sp>
      <p:pic>
        <p:nvPicPr>
          <p:cNvPr id="1026" name="Picture 2" descr="Resultado de imagen para russell m nelson">
            <a:extLst>
              <a:ext uri="{FF2B5EF4-FFF2-40B4-BE49-F238E27FC236}">
                <a16:creationId xmlns:a16="http://schemas.microsoft.com/office/drawing/2014/main" id="{CD180598-4A23-40CB-9D4F-CB56FF6E0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957" y="2087614"/>
            <a:ext cx="1149804" cy="14310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A23BCAB-A044-4810-B6D2-7178742E330F}"/>
              </a:ext>
            </a:extLst>
          </p:cNvPr>
          <p:cNvSpPr/>
          <p:nvPr/>
        </p:nvSpPr>
        <p:spPr>
          <a:xfrm>
            <a:off x="1605414" y="4738078"/>
            <a:ext cx="9178699" cy="646331"/>
          </a:xfrm>
          <a:prstGeom prst="rect">
            <a:avLst/>
          </a:prstGeom>
        </p:spPr>
        <p:txBody>
          <a:bodyPr wrap="square">
            <a:spAutoFit/>
          </a:bodyPr>
          <a:lstStyle/>
          <a:p>
            <a:pPr algn="ctr"/>
            <a:r>
              <a:rPr lang="en-US" dirty="0">
                <a:solidFill>
                  <a:srgbClr val="FF0000"/>
                </a:solidFill>
                <a:latin typeface="Comic Sans MS" panose="030F0702030302020204" pitchFamily="66" charset="0"/>
              </a:rPr>
              <a:t>How might the “cafeteria approach to obedience” Elder Nelson described be evidence that a person is slighting the Lord’s commandments?</a:t>
            </a:r>
          </a:p>
        </p:txBody>
      </p:sp>
    </p:spTree>
    <p:extLst>
      <p:ext uri="{BB962C8B-B14F-4D97-AF65-F5344CB8AC3E}">
        <p14:creationId xmlns:p14="http://schemas.microsoft.com/office/powerpoint/2010/main" val="84522307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lumMod val="75000"/>
              </a:schemeClr>
            </a:gs>
            <a:gs pos="74000">
              <a:schemeClr val="accent5">
                <a:lumMod val="45000"/>
                <a:lumOff val="55000"/>
              </a:schemeClr>
            </a:gs>
            <a:gs pos="83000">
              <a:schemeClr val="accent5">
                <a:lumMod val="45000"/>
                <a:lumOff val="55000"/>
              </a:schemeClr>
            </a:gs>
            <a:gs pos="53000">
              <a:schemeClr val="accent5">
                <a:lumMod val="30000"/>
                <a:lumOff val="70000"/>
              </a:schemeClr>
            </a:gs>
          </a:gsLst>
          <a:lin ang="78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25</a:t>
            </a:r>
          </a:p>
        </p:txBody>
      </p:sp>
      <p:sp>
        <p:nvSpPr>
          <p:cNvPr id="4" name="Rectangle 3">
            <a:extLst>
              <a:ext uri="{FF2B5EF4-FFF2-40B4-BE49-F238E27FC236}">
                <a16:creationId xmlns:a16="http://schemas.microsoft.com/office/drawing/2014/main" id="{9190BEA2-12C0-4F98-8505-D7D4E638E25B}"/>
              </a:ext>
            </a:extLst>
          </p:cNvPr>
          <p:cNvSpPr/>
          <p:nvPr/>
        </p:nvSpPr>
        <p:spPr>
          <a:xfrm>
            <a:off x="1123783" y="1009134"/>
            <a:ext cx="4169731" cy="384721"/>
          </a:xfrm>
          <a:prstGeom prst="rect">
            <a:avLst/>
          </a:prstGeom>
        </p:spPr>
        <p:txBody>
          <a:bodyPr wrap="none">
            <a:spAutoFit/>
          </a:bodyPr>
          <a:lstStyle/>
          <a:p>
            <a:r>
              <a:rPr lang="en-US" sz="1900" b="1" dirty="0">
                <a:solidFill>
                  <a:srgbClr val="FF0000"/>
                </a:solidFill>
                <a:latin typeface="Comic Sans MS" panose="030F0702030302020204" pitchFamily="66" charset="0"/>
              </a:rPr>
              <a:t>Doctrine and Covenants 19:36–41</a:t>
            </a:r>
          </a:p>
        </p:txBody>
      </p:sp>
      <p:sp>
        <p:nvSpPr>
          <p:cNvPr id="5" name="Rectangle 4">
            <a:extLst>
              <a:ext uri="{FF2B5EF4-FFF2-40B4-BE49-F238E27FC236}">
                <a16:creationId xmlns:a16="http://schemas.microsoft.com/office/drawing/2014/main" id="{E7956087-B22A-420B-B9E2-C0AE0EE003D4}"/>
              </a:ext>
            </a:extLst>
          </p:cNvPr>
          <p:cNvSpPr/>
          <p:nvPr/>
        </p:nvSpPr>
        <p:spPr>
          <a:xfrm>
            <a:off x="2488281" y="2828835"/>
            <a:ext cx="7215437" cy="1200329"/>
          </a:xfrm>
          <a:prstGeom prst="rect">
            <a:avLst/>
          </a:prstGeom>
        </p:spPr>
        <p:txBody>
          <a:bodyPr wrap="none">
            <a:spAutoFit/>
          </a:bodyPr>
          <a:lstStyle/>
          <a:p>
            <a:r>
              <a:rPr lang="en-US" sz="3600" dirty="0">
                <a:solidFill>
                  <a:srgbClr val="FF0000"/>
                </a:solidFill>
              </a:rPr>
              <a:t>The Lord counsels Martin Harris  </a:t>
            </a:r>
          </a:p>
          <a:p>
            <a:pPr algn="ctr"/>
            <a:r>
              <a:rPr lang="en-US" sz="3600" dirty="0">
                <a:solidFill>
                  <a:srgbClr val="FF0000"/>
                </a:solidFill>
              </a:rPr>
              <a:t>concerning his ministry.</a:t>
            </a:r>
          </a:p>
        </p:txBody>
      </p:sp>
    </p:spTree>
    <p:extLst>
      <p:ext uri="{BB962C8B-B14F-4D97-AF65-F5344CB8AC3E}">
        <p14:creationId xmlns:p14="http://schemas.microsoft.com/office/powerpoint/2010/main" val="401949713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25</a:t>
            </a:r>
          </a:p>
        </p:txBody>
      </p:sp>
      <p:sp>
        <p:nvSpPr>
          <p:cNvPr id="6" name="Rectangle 5">
            <a:extLst>
              <a:ext uri="{FF2B5EF4-FFF2-40B4-BE49-F238E27FC236}">
                <a16:creationId xmlns:a16="http://schemas.microsoft.com/office/drawing/2014/main" id="{69BC9154-8856-4088-805C-8D44EAC1C79E}"/>
              </a:ext>
            </a:extLst>
          </p:cNvPr>
          <p:cNvSpPr/>
          <p:nvPr/>
        </p:nvSpPr>
        <p:spPr>
          <a:xfrm>
            <a:off x="1553029" y="1103087"/>
            <a:ext cx="8766628" cy="20458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9E34F57F-F468-48AE-BB04-B24F5F7B45C6}"/>
              </a:ext>
            </a:extLst>
          </p:cNvPr>
          <p:cNvSpPr txBox="1"/>
          <p:nvPr/>
        </p:nvSpPr>
        <p:spPr>
          <a:xfrm>
            <a:off x="3004457" y="1117601"/>
            <a:ext cx="7170057" cy="2031325"/>
          </a:xfrm>
          <a:prstGeom prst="rect">
            <a:avLst/>
          </a:prstGeom>
          <a:noFill/>
        </p:spPr>
        <p:txBody>
          <a:bodyPr wrap="square" rtlCol="0">
            <a:spAutoFit/>
          </a:bodyPr>
          <a:lstStyle/>
          <a:p>
            <a:pPr algn="just"/>
            <a:r>
              <a:rPr lang="en-US" sz="1400" dirty="0">
                <a:solidFill>
                  <a:schemeClr val="bg1"/>
                </a:solidFill>
                <a:latin typeface="Comic Sans MS" panose="030F0702030302020204" pitchFamily="66" charset="0"/>
              </a:rPr>
              <a:t>“Born in poverty but nurtured in faith, Jose [Garcia] prepared for a mission call. I was present the day his recommendation was received. There appeared the statement: ‘Brother Garcia will serve at great sacrifice to his family, for he is the means of much of the family support. He has but one possession—a treasured stamp collection—which he is willing to sell, if necessary, to help finance his mission.’</a:t>
            </a:r>
          </a:p>
          <a:p>
            <a:pPr algn="just"/>
            <a:endParaRPr lang="en-US" sz="1400" dirty="0">
              <a:solidFill>
                <a:schemeClr val="bg1"/>
              </a:solidFill>
              <a:latin typeface="Comic Sans MS" panose="030F0702030302020204" pitchFamily="66" charset="0"/>
            </a:endParaRPr>
          </a:p>
          <a:p>
            <a:pPr algn="just"/>
            <a:r>
              <a:rPr lang="en-US" sz="1400" dirty="0">
                <a:solidFill>
                  <a:schemeClr val="bg1"/>
                </a:solidFill>
                <a:latin typeface="Comic Sans MS" panose="030F0702030302020204" pitchFamily="66" charset="0"/>
              </a:rPr>
              <a:t>“President [Spencer W.] Kimball listened attentively as this statement was read to him, and then he responded: ‘Have him sell his stamp collection. Such sacrifice will be to him a blessing’” (“Profiles of Faith, ”Ensign, Nov. 1978,56).</a:t>
            </a:r>
          </a:p>
        </p:txBody>
      </p:sp>
      <p:pic>
        <p:nvPicPr>
          <p:cNvPr id="2050" name="Picture 2" descr="Resultado de imagen para thomas s monson">
            <a:extLst>
              <a:ext uri="{FF2B5EF4-FFF2-40B4-BE49-F238E27FC236}">
                <a16:creationId xmlns:a16="http://schemas.microsoft.com/office/drawing/2014/main" id="{3F4458F7-1337-4CAA-8548-8790B9874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09" y="1175657"/>
            <a:ext cx="1376776" cy="18433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D16C589-7822-4D52-81DC-951C79B156A1}"/>
              </a:ext>
            </a:extLst>
          </p:cNvPr>
          <p:cNvSpPr/>
          <p:nvPr/>
        </p:nvSpPr>
        <p:spPr>
          <a:xfrm>
            <a:off x="1436915" y="3867220"/>
            <a:ext cx="8998856" cy="646331"/>
          </a:xfrm>
          <a:prstGeom prst="rect">
            <a:avLst/>
          </a:prstGeom>
        </p:spPr>
        <p:txBody>
          <a:bodyPr wrap="square">
            <a:spAutoFit/>
          </a:bodyPr>
          <a:lstStyle/>
          <a:p>
            <a:pPr algn="ctr"/>
            <a:r>
              <a:rPr lang="en-US" dirty="0">
                <a:solidFill>
                  <a:srgbClr val="FF0000"/>
                </a:solidFill>
                <a:latin typeface="Comic Sans MS" panose="030F0702030302020204" pitchFamily="66" charset="0"/>
              </a:rPr>
              <a:t>How might difficult decisions like Jose’s be easier if we have already experienced the peace that results from obedience to the Lord’s commandments?</a:t>
            </a:r>
          </a:p>
        </p:txBody>
      </p:sp>
    </p:spTree>
    <p:extLst>
      <p:ext uri="{BB962C8B-B14F-4D97-AF65-F5344CB8AC3E}">
        <p14:creationId xmlns:p14="http://schemas.microsoft.com/office/powerpoint/2010/main" val="40956279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25</a:t>
            </a:r>
          </a:p>
        </p:txBody>
      </p:sp>
      <p:sp>
        <p:nvSpPr>
          <p:cNvPr id="3" name="Rectangle 2">
            <a:extLst>
              <a:ext uri="{FF2B5EF4-FFF2-40B4-BE49-F238E27FC236}">
                <a16:creationId xmlns:a16="http://schemas.microsoft.com/office/drawing/2014/main" id="{F2081BD8-B225-41ED-BA58-E7873B2EF5B3}"/>
              </a:ext>
            </a:extLst>
          </p:cNvPr>
          <p:cNvSpPr/>
          <p:nvPr/>
        </p:nvSpPr>
        <p:spPr>
          <a:xfrm>
            <a:off x="2024743" y="834500"/>
            <a:ext cx="3964547" cy="369332"/>
          </a:xfrm>
          <a:prstGeom prst="rect">
            <a:avLst/>
          </a:prstGeom>
        </p:spPr>
        <p:txBody>
          <a:bodyPr wrap="none">
            <a:spAutoFit/>
          </a:bodyPr>
          <a:lstStyle/>
          <a:p>
            <a:r>
              <a:rPr lang="en-US" b="1" dirty="0">
                <a:solidFill>
                  <a:srgbClr val="FF0000"/>
                </a:solidFill>
                <a:latin typeface="Comic Sans MS" panose="030F0702030302020204" pitchFamily="66" charset="0"/>
              </a:rPr>
              <a:t>Doctrine and Covenants 19:36–41</a:t>
            </a:r>
          </a:p>
        </p:txBody>
      </p:sp>
      <p:sp>
        <p:nvSpPr>
          <p:cNvPr id="4" name="Rectangle 3">
            <a:extLst>
              <a:ext uri="{FF2B5EF4-FFF2-40B4-BE49-F238E27FC236}">
                <a16:creationId xmlns:a16="http://schemas.microsoft.com/office/drawing/2014/main" id="{0A3E9997-1574-42DE-BE51-C300CDB7241F}"/>
              </a:ext>
            </a:extLst>
          </p:cNvPr>
          <p:cNvSpPr/>
          <p:nvPr/>
        </p:nvSpPr>
        <p:spPr>
          <a:xfrm>
            <a:off x="2024743" y="1268443"/>
            <a:ext cx="8142514" cy="3416320"/>
          </a:xfrm>
          <a:prstGeom prst="rect">
            <a:avLst/>
          </a:prstGeom>
        </p:spPr>
        <p:txBody>
          <a:bodyPr wrap="square">
            <a:spAutoFit/>
          </a:bodyPr>
          <a:lstStyle/>
          <a:p>
            <a:pPr fontAlgn="base"/>
            <a:r>
              <a:rPr lang="en-US" b="1" dirty="0">
                <a:solidFill>
                  <a:schemeClr val="bg1"/>
                </a:solidFill>
                <a:latin typeface="Palatino"/>
              </a:rPr>
              <a:t>36 </a:t>
            </a:r>
            <a:r>
              <a:rPr lang="en-US" dirty="0">
                <a:solidFill>
                  <a:schemeClr val="bg1"/>
                </a:solidFill>
                <a:latin typeface="Palatino"/>
              </a:rPr>
              <a:t>Leave thy house and home, except when thou shalt desire to see thy family;</a:t>
            </a:r>
          </a:p>
          <a:p>
            <a:pPr fontAlgn="base"/>
            <a:r>
              <a:rPr lang="en-US" b="1" dirty="0">
                <a:solidFill>
                  <a:schemeClr val="bg1"/>
                </a:solidFill>
                <a:latin typeface="Palatino"/>
              </a:rPr>
              <a:t>37 </a:t>
            </a:r>
            <a:r>
              <a:rPr lang="en-US" dirty="0">
                <a:solidFill>
                  <a:schemeClr val="bg1"/>
                </a:solidFill>
                <a:latin typeface="Palatino"/>
              </a:rPr>
              <a:t>And speak freely to all; yea, preach, exhort, declare the truth, even with a loud voice, with a sound of rejoicing, crying—Hosanna, hosanna, blessed be the name of the Lord God!</a:t>
            </a:r>
          </a:p>
          <a:p>
            <a:pPr fontAlgn="base"/>
            <a:r>
              <a:rPr lang="en-US" b="1" dirty="0">
                <a:solidFill>
                  <a:schemeClr val="bg1"/>
                </a:solidFill>
                <a:latin typeface="Palatino"/>
              </a:rPr>
              <a:t>38 </a:t>
            </a:r>
            <a:r>
              <a:rPr lang="en-US" dirty="0">
                <a:solidFill>
                  <a:schemeClr val="bg1"/>
                </a:solidFill>
                <a:latin typeface="Palatino"/>
              </a:rPr>
              <a:t>Pray always, and I will pour out my Spirit upon you, and great shall be your blessing—yea, even more than if you should obtain treasures of earth and corruptibleness to the extent thereof.</a:t>
            </a:r>
          </a:p>
          <a:p>
            <a:pPr fontAlgn="base"/>
            <a:r>
              <a:rPr lang="en-US" b="1" dirty="0">
                <a:solidFill>
                  <a:schemeClr val="bg1"/>
                </a:solidFill>
                <a:latin typeface="Palatino"/>
              </a:rPr>
              <a:t>39 </a:t>
            </a:r>
            <a:r>
              <a:rPr lang="en-US" dirty="0">
                <a:solidFill>
                  <a:schemeClr val="bg1"/>
                </a:solidFill>
                <a:latin typeface="Palatino"/>
              </a:rPr>
              <a:t>Behold, canst thou read this without rejoicing and lifting up thy heart for gladness?</a:t>
            </a:r>
          </a:p>
          <a:p>
            <a:pPr fontAlgn="base"/>
            <a:r>
              <a:rPr lang="en-US" b="1" dirty="0">
                <a:solidFill>
                  <a:schemeClr val="bg1"/>
                </a:solidFill>
                <a:latin typeface="Palatino"/>
              </a:rPr>
              <a:t>40 </a:t>
            </a:r>
            <a:r>
              <a:rPr lang="en-US" dirty="0">
                <a:solidFill>
                  <a:schemeClr val="bg1"/>
                </a:solidFill>
                <a:latin typeface="Palatino"/>
              </a:rPr>
              <a:t>Or canst thou run about longer as a blind guide?</a:t>
            </a:r>
          </a:p>
          <a:p>
            <a:pPr fontAlgn="base"/>
            <a:r>
              <a:rPr lang="en-US" b="1" dirty="0">
                <a:solidFill>
                  <a:schemeClr val="bg1"/>
                </a:solidFill>
                <a:latin typeface="Palatino"/>
              </a:rPr>
              <a:t>41 </a:t>
            </a:r>
            <a:r>
              <a:rPr lang="en-US" dirty="0">
                <a:solidFill>
                  <a:schemeClr val="bg1"/>
                </a:solidFill>
                <a:latin typeface="Palatino"/>
              </a:rPr>
              <a:t>Or canst thou be humble and meek, and conduct thyself wisely before me? Yea, come unto me thy Savior. Amen.</a:t>
            </a:r>
            <a:endParaRPr lang="en-US" b="0" i="0" dirty="0">
              <a:solidFill>
                <a:schemeClr val="bg1"/>
              </a:solidFill>
              <a:effectLst/>
              <a:latin typeface="Palatino"/>
            </a:endParaRPr>
          </a:p>
        </p:txBody>
      </p:sp>
      <p:sp>
        <p:nvSpPr>
          <p:cNvPr id="5" name="Rectangle 4">
            <a:extLst>
              <a:ext uri="{FF2B5EF4-FFF2-40B4-BE49-F238E27FC236}">
                <a16:creationId xmlns:a16="http://schemas.microsoft.com/office/drawing/2014/main" id="{C28FEEF0-7BB5-40E3-BC8F-1BC673CD9DD2}"/>
              </a:ext>
            </a:extLst>
          </p:cNvPr>
          <p:cNvSpPr/>
          <p:nvPr/>
        </p:nvSpPr>
        <p:spPr>
          <a:xfrm>
            <a:off x="1978645" y="5062232"/>
            <a:ext cx="8021290" cy="738664"/>
          </a:xfrm>
          <a:prstGeom prst="rect">
            <a:avLst/>
          </a:prstGeom>
        </p:spPr>
        <p:txBody>
          <a:bodyPr wrap="square">
            <a:spAutoFit/>
          </a:bodyPr>
          <a:lstStyle/>
          <a:p>
            <a:pPr algn="ctr"/>
            <a:r>
              <a:rPr lang="en-US" sz="2100" b="1" dirty="0">
                <a:solidFill>
                  <a:schemeClr val="bg1"/>
                </a:solidFill>
                <a:latin typeface="Comic Sans MS" panose="030F0702030302020204" pitchFamily="66" charset="0"/>
              </a:rPr>
              <a:t>If we do the will of the Lord, He will give us blessings that are of greater value than the treasures of the earth.</a:t>
            </a:r>
          </a:p>
        </p:txBody>
      </p:sp>
    </p:spTree>
    <p:extLst>
      <p:ext uri="{BB962C8B-B14F-4D97-AF65-F5344CB8AC3E}">
        <p14:creationId xmlns:p14="http://schemas.microsoft.com/office/powerpoint/2010/main" val="288094083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lumMod val="75000"/>
              </a:schemeClr>
            </a:gs>
            <a:gs pos="74000">
              <a:schemeClr val="accent5">
                <a:lumMod val="45000"/>
                <a:lumOff val="55000"/>
              </a:schemeClr>
            </a:gs>
            <a:gs pos="26000">
              <a:schemeClr val="accent5">
                <a:lumMod val="45000"/>
                <a:lumOff val="55000"/>
              </a:schemeClr>
            </a:gs>
            <a:gs pos="100000">
              <a:schemeClr val="accent5">
                <a:lumMod val="30000"/>
                <a:lumOff val="70000"/>
              </a:schemeClr>
            </a:gs>
          </a:gsLst>
          <a:lin ang="78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25</a:t>
            </a:r>
          </a:p>
        </p:txBody>
      </p:sp>
      <p:sp>
        <p:nvSpPr>
          <p:cNvPr id="2" name="Rectangle 1">
            <a:extLst>
              <a:ext uri="{FF2B5EF4-FFF2-40B4-BE49-F238E27FC236}">
                <a16:creationId xmlns:a16="http://schemas.microsoft.com/office/drawing/2014/main" id="{33FE912D-344A-403D-891A-4C514B996E3E}"/>
              </a:ext>
            </a:extLst>
          </p:cNvPr>
          <p:cNvSpPr/>
          <p:nvPr/>
        </p:nvSpPr>
        <p:spPr>
          <a:xfrm>
            <a:off x="2873828" y="1146406"/>
            <a:ext cx="6096000" cy="707886"/>
          </a:xfrm>
          <a:prstGeom prst="rect">
            <a:avLst/>
          </a:prstGeom>
        </p:spPr>
        <p:txBody>
          <a:bodyPr>
            <a:spAutoFit/>
          </a:bodyPr>
          <a:lstStyle/>
          <a:p>
            <a:pPr algn="ctr"/>
            <a:r>
              <a:rPr lang="en-US" sz="2000" b="1" dirty="0">
                <a:solidFill>
                  <a:srgbClr val="FF0000"/>
                </a:solidFill>
                <a:latin typeface="Comic Sans MS" panose="030F0702030302020204" pitchFamily="66" charset="0"/>
              </a:rPr>
              <a:t>How does this principle relate to other truths you have learned in this lesson?</a:t>
            </a:r>
          </a:p>
        </p:txBody>
      </p:sp>
      <p:sp>
        <p:nvSpPr>
          <p:cNvPr id="3" name="Rectangle 2">
            <a:extLst>
              <a:ext uri="{FF2B5EF4-FFF2-40B4-BE49-F238E27FC236}">
                <a16:creationId xmlns:a16="http://schemas.microsoft.com/office/drawing/2014/main" id="{8F6ED0DB-FCBA-4471-938A-4F6377ECC9D9}"/>
              </a:ext>
            </a:extLst>
          </p:cNvPr>
          <p:cNvSpPr/>
          <p:nvPr/>
        </p:nvSpPr>
        <p:spPr>
          <a:xfrm>
            <a:off x="2873827" y="2336800"/>
            <a:ext cx="6720115" cy="18712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22527B25-ADBE-45EB-B9C8-3C0D325BFAB8}"/>
              </a:ext>
            </a:extLst>
          </p:cNvPr>
          <p:cNvSpPr txBox="1"/>
          <p:nvPr/>
        </p:nvSpPr>
        <p:spPr>
          <a:xfrm>
            <a:off x="4209141" y="2392177"/>
            <a:ext cx="5471886" cy="1815882"/>
          </a:xfrm>
          <a:prstGeom prst="rect">
            <a:avLst/>
          </a:prstGeom>
          <a:noFill/>
        </p:spPr>
        <p:txBody>
          <a:bodyPr wrap="square" rtlCol="0">
            <a:spAutoFit/>
          </a:bodyPr>
          <a:lstStyle/>
          <a:p>
            <a:r>
              <a:rPr lang="en-US" sz="1600" dirty="0">
                <a:solidFill>
                  <a:schemeClr val="bg1"/>
                </a:solidFill>
                <a:latin typeface="Comic Sans MS" panose="030F0702030302020204" pitchFamily="66" charset="0"/>
              </a:rPr>
              <a:t>“Then, with a twinkle in his eye and a smile on his face, this loving prophet said, ‘Each month at Church headquarters we receive thousands of letters from all parts of the world. See that we save these stamps and provide them to Jose at the conclusion of his mission. He will have, without cost, the finest stamp collection of any young man in Mexico’” (“Profiles of Faith,”56).</a:t>
            </a:r>
          </a:p>
        </p:txBody>
      </p:sp>
      <p:pic>
        <p:nvPicPr>
          <p:cNvPr id="12" name="Picture 2" descr="Resultado de imagen para thomas s monson">
            <a:extLst>
              <a:ext uri="{FF2B5EF4-FFF2-40B4-BE49-F238E27FC236}">
                <a16:creationId xmlns:a16="http://schemas.microsoft.com/office/drawing/2014/main" id="{A8BDFE81-744A-40DB-8927-7C4A22A1B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563" y="2514488"/>
            <a:ext cx="1173578" cy="157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5560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25</a:t>
            </a:r>
          </a:p>
        </p:txBody>
      </p:sp>
      <p:sp>
        <p:nvSpPr>
          <p:cNvPr id="4" name="Rectangle 3">
            <a:extLst>
              <a:ext uri="{FF2B5EF4-FFF2-40B4-BE49-F238E27FC236}">
                <a16:creationId xmlns:a16="http://schemas.microsoft.com/office/drawing/2014/main" id="{B905BBBC-0070-4477-A0E8-4B768C69B10C}"/>
              </a:ext>
            </a:extLst>
          </p:cNvPr>
          <p:cNvSpPr/>
          <p:nvPr/>
        </p:nvSpPr>
        <p:spPr>
          <a:xfrm>
            <a:off x="2937122" y="2862825"/>
            <a:ext cx="6317755" cy="584775"/>
          </a:xfrm>
          <a:prstGeom prst="rect">
            <a:avLst/>
          </a:prstGeom>
        </p:spPr>
        <p:txBody>
          <a:bodyPr wrap="none">
            <a:spAutoFit/>
          </a:bodyPr>
          <a:lstStyle/>
          <a:p>
            <a:r>
              <a:rPr lang="en-US" sz="3200" b="1" dirty="0">
                <a:solidFill>
                  <a:srgbClr val="C00000"/>
                </a:solidFill>
                <a:latin typeface="Segoe UI Semibold" panose="020B0702040204020203" pitchFamily="34" charset="0"/>
                <a:cs typeface="Segoe UI Semibold" panose="020B0702040204020203" pitchFamily="34" charset="0"/>
              </a:rPr>
              <a:t>Doctrine and Covenants 19:23–41</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25</a:t>
            </a:r>
          </a:p>
        </p:txBody>
      </p:sp>
      <p:sp>
        <p:nvSpPr>
          <p:cNvPr id="4" name="Rectangle 3">
            <a:extLst>
              <a:ext uri="{FF2B5EF4-FFF2-40B4-BE49-F238E27FC236}">
                <a16:creationId xmlns:a16="http://schemas.microsoft.com/office/drawing/2014/main" id="{F78F98E2-2EF1-4B7A-848D-1EEBF5204F2A}"/>
              </a:ext>
            </a:extLst>
          </p:cNvPr>
          <p:cNvSpPr/>
          <p:nvPr/>
        </p:nvSpPr>
        <p:spPr>
          <a:xfrm>
            <a:off x="1134793" y="890974"/>
            <a:ext cx="4513800" cy="430887"/>
          </a:xfrm>
          <a:prstGeom prst="rect">
            <a:avLst/>
          </a:prstGeom>
        </p:spPr>
        <p:txBody>
          <a:bodyPr wrap="none">
            <a:spAutoFit/>
          </a:bodyPr>
          <a:lstStyle/>
          <a:p>
            <a:r>
              <a:rPr lang="en-US" sz="2200" b="1" dirty="0">
                <a:solidFill>
                  <a:srgbClr val="FF0000"/>
                </a:solidFill>
                <a:latin typeface="Segoe UI Semibold" panose="020B0702040204020203" pitchFamily="34" charset="0"/>
                <a:cs typeface="Segoe UI Semibold" panose="020B0702040204020203" pitchFamily="34" charset="0"/>
              </a:rPr>
              <a:t>Doctrine and Covenants 19:23–24</a:t>
            </a:r>
            <a:r>
              <a:rPr lang="en-US" sz="2200" b="1" dirty="0">
                <a:solidFill>
                  <a:srgbClr val="C00000"/>
                </a:solidFill>
                <a:latin typeface="Segoe UI Semibold" panose="020B0702040204020203" pitchFamily="34" charset="0"/>
                <a:cs typeface="Segoe UI Semibold" panose="020B0702040204020203" pitchFamily="34" charset="0"/>
              </a:rPr>
              <a:t>.</a:t>
            </a:r>
          </a:p>
        </p:txBody>
      </p:sp>
      <p:sp>
        <p:nvSpPr>
          <p:cNvPr id="2" name="Rectangle 1">
            <a:extLst>
              <a:ext uri="{FF2B5EF4-FFF2-40B4-BE49-F238E27FC236}">
                <a16:creationId xmlns:a16="http://schemas.microsoft.com/office/drawing/2014/main" id="{C2DA8F4B-ED86-413B-84E1-7689A9D74CCF}"/>
              </a:ext>
            </a:extLst>
          </p:cNvPr>
          <p:cNvSpPr/>
          <p:nvPr/>
        </p:nvSpPr>
        <p:spPr>
          <a:xfrm>
            <a:off x="3247303" y="2595913"/>
            <a:ext cx="5697394" cy="1261884"/>
          </a:xfrm>
          <a:prstGeom prst="rect">
            <a:avLst/>
          </a:prstGeom>
        </p:spPr>
        <p:txBody>
          <a:bodyPr wrap="none">
            <a:spAutoFit/>
          </a:bodyPr>
          <a:lstStyle/>
          <a:p>
            <a:pPr algn="ctr"/>
            <a:r>
              <a:rPr lang="en-US" sz="3800" b="1" dirty="0">
                <a:solidFill>
                  <a:srgbClr val="C00000"/>
                </a:solidFill>
                <a:latin typeface="Bahnschrift SemiLight SemiConde" panose="020B0502040204020203" pitchFamily="34" charset="0"/>
                <a:cs typeface="Segoe UI Semibold" panose="020B0702040204020203" pitchFamily="34" charset="0"/>
              </a:rPr>
              <a:t>“The Savior testifies that  </a:t>
            </a:r>
          </a:p>
          <a:p>
            <a:pPr algn="ctr"/>
            <a:r>
              <a:rPr lang="en-US" sz="3800" b="1" dirty="0">
                <a:solidFill>
                  <a:srgbClr val="C00000"/>
                </a:solidFill>
                <a:latin typeface="Bahnschrift SemiLight SemiConde" panose="020B0502040204020203" pitchFamily="34" charset="0"/>
                <a:cs typeface="Segoe UI Semibold" panose="020B0702040204020203" pitchFamily="34" charset="0"/>
              </a:rPr>
              <a:t>He does the will of the Father”</a:t>
            </a:r>
          </a:p>
        </p:txBody>
      </p:sp>
    </p:spTree>
    <p:extLst>
      <p:ext uri="{BB962C8B-B14F-4D97-AF65-F5344CB8AC3E}">
        <p14:creationId xmlns:p14="http://schemas.microsoft.com/office/powerpoint/2010/main" val="224522743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lumMod val="75000"/>
              </a:schemeClr>
            </a:gs>
            <a:gs pos="74000">
              <a:schemeClr val="accent5">
                <a:lumMod val="45000"/>
                <a:lumOff val="55000"/>
              </a:schemeClr>
            </a:gs>
            <a:gs pos="35000">
              <a:schemeClr val="accent5">
                <a:lumMod val="45000"/>
                <a:lumOff val="55000"/>
              </a:schemeClr>
            </a:gs>
            <a:gs pos="100000">
              <a:schemeClr val="accent5">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65000"/>
                    <a:lumOff val="35000"/>
                  </a:schemeClr>
                </a:solidFill>
                <a:latin typeface="Cambria Math" panose="02040503050406030204" pitchFamily="18" charset="0"/>
                <a:ea typeface="Cambria Math" panose="02040503050406030204" pitchFamily="18" charset="0"/>
              </a:rPr>
              <a:t>LESSON 25</a:t>
            </a:r>
          </a:p>
        </p:txBody>
      </p:sp>
      <p:sp>
        <p:nvSpPr>
          <p:cNvPr id="3" name="Rectangle 2">
            <a:extLst>
              <a:ext uri="{FF2B5EF4-FFF2-40B4-BE49-F238E27FC236}">
                <a16:creationId xmlns:a16="http://schemas.microsoft.com/office/drawing/2014/main" id="{5768D482-D6C0-4EF9-A64E-5F7EDD110C92}"/>
              </a:ext>
            </a:extLst>
          </p:cNvPr>
          <p:cNvSpPr/>
          <p:nvPr/>
        </p:nvSpPr>
        <p:spPr>
          <a:xfrm>
            <a:off x="2615820" y="1315956"/>
            <a:ext cx="6960359" cy="646331"/>
          </a:xfrm>
          <a:prstGeom prst="rect">
            <a:avLst/>
          </a:prstGeom>
        </p:spPr>
        <p:txBody>
          <a:bodyPr wrap="square">
            <a:spAutoFit/>
          </a:bodyPr>
          <a:lstStyle/>
          <a:p>
            <a:pPr algn="ctr"/>
            <a:r>
              <a:rPr lang="en-US" dirty="0">
                <a:solidFill>
                  <a:srgbClr val="FF0000"/>
                </a:solidFill>
                <a:latin typeface="Comic Sans MS" panose="030F0702030302020204" pitchFamily="66" charset="0"/>
                <a:cs typeface="Arial" panose="020B0604020202020204" pitchFamily="34" charset="0"/>
              </a:rPr>
              <a:t>When have you had to do something that you knew was right, but you were unsure or nervous about how it would turn out? </a:t>
            </a:r>
          </a:p>
        </p:txBody>
      </p:sp>
      <p:sp>
        <p:nvSpPr>
          <p:cNvPr id="4" name="Rectangle 3">
            <a:extLst>
              <a:ext uri="{FF2B5EF4-FFF2-40B4-BE49-F238E27FC236}">
                <a16:creationId xmlns:a16="http://schemas.microsoft.com/office/drawing/2014/main" id="{66F456AF-A860-402B-AF46-CA54AF182D3C}"/>
              </a:ext>
            </a:extLst>
          </p:cNvPr>
          <p:cNvSpPr/>
          <p:nvPr/>
        </p:nvSpPr>
        <p:spPr>
          <a:xfrm>
            <a:off x="2874805" y="3105834"/>
            <a:ext cx="6442387" cy="646331"/>
          </a:xfrm>
          <a:prstGeom prst="rect">
            <a:avLst/>
          </a:prstGeom>
        </p:spPr>
        <p:txBody>
          <a:bodyPr wrap="square">
            <a:spAutoFit/>
          </a:bodyPr>
          <a:lstStyle/>
          <a:p>
            <a:pPr algn="ctr"/>
            <a:r>
              <a:rPr lang="en-US" dirty="0">
                <a:solidFill>
                  <a:srgbClr val="FF0000"/>
                </a:solidFill>
                <a:latin typeface="Comic Sans MS" panose="030F0702030302020204" pitchFamily="66" charset="0"/>
                <a:cs typeface="Arial" panose="020B0604020202020204" pitchFamily="34" charset="0"/>
              </a:rPr>
              <a:t>What would help you have the faith to follow through even though it was hard? </a:t>
            </a:r>
          </a:p>
        </p:txBody>
      </p:sp>
      <p:sp>
        <p:nvSpPr>
          <p:cNvPr id="6" name="Rectangle 5">
            <a:extLst>
              <a:ext uri="{FF2B5EF4-FFF2-40B4-BE49-F238E27FC236}">
                <a16:creationId xmlns:a16="http://schemas.microsoft.com/office/drawing/2014/main" id="{4BCA26A1-85B5-462A-BBC5-AD9999ED38A0}"/>
              </a:ext>
            </a:extLst>
          </p:cNvPr>
          <p:cNvSpPr/>
          <p:nvPr/>
        </p:nvSpPr>
        <p:spPr>
          <a:xfrm>
            <a:off x="3027525" y="4434047"/>
            <a:ext cx="6136945" cy="923330"/>
          </a:xfrm>
          <a:prstGeom prst="rect">
            <a:avLst/>
          </a:prstGeom>
        </p:spPr>
        <p:txBody>
          <a:bodyPr wrap="square">
            <a:spAutoFit/>
          </a:bodyPr>
          <a:lstStyle/>
          <a:p>
            <a:pPr algn="ctr"/>
            <a:r>
              <a:rPr lang="en-US" dirty="0">
                <a:solidFill>
                  <a:srgbClr val="FF0000"/>
                </a:solidFill>
                <a:latin typeface="Comic Sans MS" panose="030F0702030302020204" pitchFamily="66" charset="0"/>
                <a:cs typeface="Arial" panose="020B0604020202020204" pitchFamily="34" charset="0"/>
              </a:rPr>
              <a:t>Would your reaction change depending on who had asked you to do the difficult thing? </a:t>
            </a:r>
          </a:p>
          <a:p>
            <a:pPr algn="ctr"/>
            <a:r>
              <a:rPr lang="en-US" dirty="0">
                <a:solidFill>
                  <a:srgbClr val="FF0000"/>
                </a:solidFill>
                <a:latin typeface="Comic Sans MS" panose="030F0702030302020204" pitchFamily="66" charset="0"/>
                <a:cs typeface="Arial" panose="020B0604020202020204" pitchFamily="34" charset="0"/>
              </a:rPr>
              <a:t>Why or why not?</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lumMod val="75000"/>
              </a:schemeClr>
            </a:gs>
            <a:gs pos="74000">
              <a:schemeClr val="accent5">
                <a:lumMod val="45000"/>
                <a:lumOff val="55000"/>
              </a:schemeClr>
            </a:gs>
            <a:gs pos="83000">
              <a:schemeClr val="accent5">
                <a:lumMod val="45000"/>
                <a:lumOff val="55000"/>
              </a:schemeClr>
            </a:gs>
            <a:gs pos="37000">
              <a:schemeClr val="accent5">
                <a:lumMod val="30000"/>
                <a:lumOff val="70000"/>
              </a:schemeClr>
            </a:gs>
          </a:gsLst>
          <a:lin ang="30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latin typeface="Cambria Math" panose="02040503050406030204" pitchFamily="18" charset="0"/>
                <a:ea typeface="Cambria Math" panose="02040503050406030204" pitchFamily="18" charset="0"/>
              </a:rPr>
              <a:t>LESSON 25</a:t>
            </a:r>
          </a:p>
        </p:txBody>
      </p:sp>
      <p:sp>
        <p:nvSpPr>
          <p:cNvPr id="3" name="Rectangle 2">
            <a:extLst>
              <a:ext uri="{FF2B5EF4-FFF2-40B4-BE49-F238E27FC236}">
                <a16:creationId xmlns:a16="http://schemas.microsoft.com/office/drawing/2014/main" id="{BD6BFF25-D3CC-47A7-AC67-A8E0734AE4E4}"/>
              </a:ext>
            </a:extLst>
          </p:cNvPr>
          <p:cNvSpPr/>
          <p:nvPr/>
        </p:nvSpPr>
        <p:spPr>
          <a:xfrm>
            <a:off x="1744313" y="890974"/>
            <a:ext cx="3857767" cy="4247317"/>
          </a:xfrm>
          <a:prstGeom prst="rect">
            <a:avLst/>
          </a:prstGeom>
        </p:spPr>
        <p:txBody>
          <a:bodyPr wrap="square">
            <a:spAutoFit/>
          </a:bodyPr>
          <a:lstStyle/>
          <a:p>
            <a:pPr algn="ctr"/>
            <a:r>
              <a:rPr lang="en-US" b="1" dirty="0">
                <a:solidFill>
                  <a:schemeClr val="bg1"/>
                </a:solidFill>
                <a:latin typeface="Comic Sans MS" panose="030F0702030302020204" pitchFamily="66" charset="0"/>
              </a:rPr>
              <a:t>Introduction</a:t>
            </a:r>
          </a:p>
          <a:p>
            <a:endParaRPr lang="en-US" dirty="0">
              <a:solidFill>
                <a:srgbClr val="C00000"/>
              </a:solidFill>
              <a:latin typeface="Comic Sans MS" panose="030F0702030302020204" pitchFamily="66" charset="0"/>
            </a:endParaRPr>
          </a:p>
          <a:p>
            <a:pPr algn="just"/>
            <a:r>
              <a:rPr lang="en-US" dirty="0">
                <a:solidFill>
                  <a:srgbClr val="C00000"/>
                </a:solidFill>
                <a:latin typeface="Comic Sans MS" panose="030F0702030302020204" pitchFamily="66" charset="0"/>
              </a:rPr>
              <a:t>In order to guarantee E.B. Grandin payment for printing the Book of Mormon, Martin Harris signed a mortgage agreement on his farm in August 1829. In the revelation contained in Doctrine and Covenants 19, the Lord exhorted Martin to impart of his property freely to the printing of the Book of Mormon (see D&amp;C 19:26). Martin eventually sold 151 acres of his farm to cover the printing costs.</a:t>
            </a:r>
          </a:p>
        </p:txBody>
      </p:sp>
      <p:sp>
        <p:nvSpPr>
          <p:cNvPr id="4" name="Rectangle 3">
            <a:extLst>
              <a:ext uri="{FF2B5EF4-FFF2-40B4-BE49-F238E27FC236}">
                <a16:creationId xmlns:a16="http://schemas.microsoft.com/office/drawing/2014/main" id="{7802BF3C-25E0-4B8A-B5F4-45978C4727FD}"/>
              </a:ext>
            </a:extLst>
          </p:cNvPr>
          <p:cNvSpPr/>
          <p:nvPr/>
        </p:nvSpPr>
        <p:spPr>
          <a:xfrm>
            <a:off x="6294211" y="890974"/>
            <a:ext cx="3762233" cy="2862322"/>
          </a:xfrm>
          <a:prstGeom prst="rect">
            <a:avLst/>
          </a:prstGeom>
        </p:spPr>
        <p:txBody>
          <a:bodyPr wrap="square">
            <a:spAutoFit/>
          </a:bodyPr>
          <a:lstStyle/>
          <a:p>
            <a:pPr algn="ctr" fontAlgn="base"/>
            <a:r>
              <a:rPr lang="en-US" b="1" dirty="0">
                <a:solidFill>
                  <a:schemeClr val="bg1"/>
                </a:solidFill>
                <a:latin typeface="Comic Sans MS" panose="030F0702030302020204" pitchFamily="66" charset="0"/>
              </a:rPr>
              <a:t>Introduction D&amp;C 19</a:t>
            </a:r>
          </a:p>
          <a:p>
            <a:pPr fontAlgn="base"/>
            <a:endParaRPr lang="en-US" b="1" dirty="0">
              <a:solidFill>
                <a:srgbClr val="C00000"/>
              </a:solidFill>
              <a:latin typeface="Comic Sans MS" panose="030F0702030302020204" pitchFamily="66" charset="0"/>
            </a:endParaRPr>
          </a:p>
          <a:p>
            <a:pPr fontAlgn="base"/>
            <a:r>
              <a:rPr lang="en-US" dirty="0">
                <a:solidFill>
                  <a:srgbClr val="C00000"/>
                </a:solidFill>
                <a:latin typeface="Comic Sans MS" panose="030F0702030302020204" pitchFamily="66" charset="0"/>
              </a:rPr>
              <a:t>Revelation given through Joseph Smith, at Manchester, New York, likely in the summer of 1829. In his history, the Prophet introduces it as “a commandment of God and not of man, to Martin Harris, given by him who is Eternal.”</a:t>
            </a:r>
            <a:endParaRPr lang="en-US" b="0" i="0" dirty="0">
              <a:solidFill>
                <a:srgbClr val="C00000"/>
              </a:solidFill>
              <a:effectLst/>
              <a:latin typeface="Comic Sans MS" panose="030F0702030302020204" pitchFamily="66" charset="0"/>
            </a:endParaRPr>
          </a:p>
        </p:txBody>
      </p:sp>
      <p:sp>
        <p:nvSpPr>
          <p:cNvPr id="5" name="Rectangle 4">
            <a:extLst>
              <a:ext uri="{FF2B5EF4-FFF2-40B4-BE49-F238E27FC236}">
                <a16:creationId xmlns:a16="http://schemas.microsoft.com/office/drawing/2014/main" id="{00234D0F-9B63-4A13-9CBB-2CEB2283C884}"/>
              </a:ext>
            </a:extLst>
          </p:cNvPr>
          <p:cNvSpPr/>
          <p:nvPr/>
        </p:nvSpPr>
        <p:spPr>
          <a:xfrm>
            <a:off x="1207284" y="5409435"/>
            <a:ext cx="9248634" cy="646331"/>
          </a:xfrm>
          <a:prstGeom prst="rect">
            <a:avLst/>
          </a:prstGeom>
        </p:spPr>
        <p:txBody>
          <a:bodyPr wrap="square">
            <a:spAutoFit/>
          </a:bodyPr>
          <a:lstStyle/>
          <a:p>
            <a:pPr algn="ctr"/>
            <a:r>
              <a:rPr lang="en-US" dirty="0">
                <a:solidFill>
                  <a:srgbClr val="C00000"/>
                </a:solidFill>
                <a:latin typeface="Comic Sans MS" panose="030F0702030302020204" pitchFamily="66" charset="0"/>
              </a:rPr>
              <a:t>If you were in Martin’s position, how might knowing that this commandment came from God help you?</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Effect transition="in" filter="fade">
                                      <p:cBhvr>
                                        <p:cTn id="9"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lumMod val="75000"/>
              </a:schemeClr>
            </a:gs>
            <a:gs pos="74000">
              <a:schemeClr val="accent5">
                <a:lumMod val="45000"/>
                <a:lumOff val="55000"/>
              </a:schemeClr>
            </a:gs>
            <a:gs pos="51000">
              <a:schemeClr val="accent5">
                <a:lumMod val="45000"/>
                <a:lumOff val="55000"/>
              </a:schemeClr>
            </a:gs>
            <a:gs pos="100000">
              <a:schemeClr val="accent5">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25</a:t>
            </a:r>
          </a:p>
        </p:txBody>
      </p:sp>
      <p:sp>
        <p:nvSpPr>
          <p:cNvPr id="2" name="Rectangle 1">
            <a:extLst>
              <a:ext uri="{FF2B5EF4-FFF2-40B4-BE49-F238E27FC236}">
                <a16:creationId xmlns:a16="http://schemas.microsoft.com/office/drawing/2014/main" id="{C993C5F8-FBD0-43B3-A904-C49D3FDB27F6}"/>
              </a:ext>
            </a:extLst>
          </p:cNvPr>
          <p:cNvSpPr/>
          <p:nvPr/>
        </p:nvSpPr>
        <p:spPr>
          <a:xfrm>
            <a:off x="2299106" y="1321861"/>
            <a:ext cx="7301552" cy="2674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CB1CE6A-AFA0-4D92-88DD-71D75BB8EC87}"/>
              </a:ext>
            </a:extLst>
          </p:cNvPr>
          <p:cNvCxnSpPr>
            <a:stCxn id="2" idx="0"/>
            <a:endCxn id="2" idx="2"/>
          </p:cNvCxnSpPr>
          <p:nvPr/>
        </p:nvCxnSpPr>
        <p:spPr>
          <a:xfrm>
            <a:off x="5949882" y="1321861"/>
            <a:ext cx="0" cy="2674962"/>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D6043586-7A0B-4FD7-8D3C-BBC95BC6918D}"/>
              </a:ext>
            </a:extLst>
          </p:cNvPr>
          <p:cNvCxnSpPr/>
          <p:nvPr/>
        </p:nvCxnSpPr>
        <p:spPr>
          <a:xfrm>
            <a:off x="2299106" y="2004249"/>
            <a:ext cx="7301552" cy="0"/>
          </a:xfrm>
          <a:prstGeom prst="line">
            <a:avLst/>
          </a:prstGeom>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4C20D571-8A07-48A9-B049-EF747501C885}"/>
              </a:ext>
            </a:extLst>
          </p:cNvPr>
          <p:cNvSpPr txBox="1"/>
          <p:nvPr/>
        </p:nvSpPr>
        <p:spPr>
          <a:xfrm>
            <a:off x="3487886" y="1553031"/>
            <a:ext cx="1273216" cy="369332"/>
          </a:xfrm>
          <a:prstGeom prst="rect">
            <a:avLst/>
          </a:prstGeom>
          <a:noFill/>
        </p:spPr>
        <p:txBody>
          <a:bodyPr wrap="square" rtlCol="0">
            <a:spAutoFit/>
          </a:bodyPr>
          <a:lstStyle/>
          <a:p>
            <a:pPr algn="ctr"/>
            <a:r>
              <a:rPr lang="en-US" b="1" dirty="0">
                <a:solidFill>
                  <a:schemeClr val="bg1"/>
                </a:solidFill>
              </a:rPr>
              <a:t>To Do</a:t>
            </a:r>
          </a:p>
        </p:txBody>
      </p:sp>
      <p:sp>
        <p:nvSpPr>
          <p:cNvPr id="11" name="TextBox 10">
            <a:extLst>
              <a:ext uri="{FF2B5EF4-FFF2-40B4-BE49-F238E27FC236}">
                <a16:creationId xmlns:a16="http://schemas.microsoft.com/office/drawing/2014/main" id="{8D8E6BF5-D84A-4171-ADE8-ACB6E8AA9312}"/>
              </a:ext>
            </a:extLst>
          </p:cNvPr>
          <p:cNvSpPr txBox="1"/>
          <p:nvPr/>
        </p:nvSpPr>
        <p:spPr>
          <a:xfrm>
            <a:off x="7142787" y="1553031"/>
            <a:ext cx="1273216" cy="369332"/>
          </a:xfrm>
          <a:prstGeom prst="rect">
            <a:avLst/>
          </a:prstGeom>
          <a:noFill/>
        </p:spPr>
        <p:txBody>
          <a:bodyPr wrap="square" rtlCol="0">
            <a:spAutoFit/>
          </a:bodyPr>
          <a:lstStyle/>
          <a:p>
            <a:pPr algn="ctr"/>
            <a:r>
              <a:rPr lang="en-US" b="1" dirty="0">
                <a:solidFill>
                  <a:schemeClr val="bg1"/>
                </a:solidFill>
              </a:rPr>
              <a:t>To Know</a:t>
            </a:r>
          </a:p>
        </p:txBody>
      </p:sp>
      <p:sp>
        <p:nvSpPr>
          <p:cNvPr id="12" name="TextBox 11">
            <a:extLst>
              <a:ext uri="{FF2B5EF4-FFF2-40B4-BE49-F238E27FC236}">
                <a16:creationId xmlns:a16="http://schemas.microsoft.com/office/drawing/2014/main" id="{F758EA63-5D26-4361-B72F-36530DD08A41}"/>
              </a:ext>
            </a:extLst>
          </p:cNvPr>
          <p:cNvSpPr txBox="1"/>
          <p:nvPr/>
        </p:nvSpPr>
        <p:spPr>
          <a:xfrm>
            <a:off x="2377581" y="2386048"/>
            <a:ext cx="3572301" cy="784830"/>
          </a:xfrm>
          <a:prstGeom prst="rect">
            <a:avLst/>
          </a:prstGeom>
          <a:noFill/>
        </p:spPr>
        <p:txBody>
          <a:bodyPr wrap="square" rtlCol="0">
            <a:spAutoFit/>
          </a:bodyPr>
          <a:lstStyle/>
          <a:p>
            <a:r>
              <a:rPr lang="en-US" sz="1500" b="1" dirty="0">
                <a:solidFill>
                  <a:schemeClr val="bg1"/>
                </a:solidFill>
                <a:latin typeface="Comic Sans MS" panose="030F0702030302020204" pitchFamily="66" charset="0"/>
              </a:rPr>
              <a:t>Learn </a:t>
            </a:r>
            <a:r>
              <a:rPr lang="en-US" sz="1500" dirty="0">
                <a:solidFill>
                  <a:schemeClr val="bg1"/>
                </a:solidFill>
                <a:latin typeface="Comic Sans MS" panose="030F0702030302020204" pitchFamily="66" charset="0"/>
              </a:rPr>
              <a:t>of Jesus Christ. </a:t>
            </a:r>
          </a:p>
          <a:p>
            <a:r>
              <a:rPr lang="en-US" sz="1500" b="1" dirty="0">
                <a:solidFill>
                  <a:schemeClr val="bg1"/>
                </a:solidFill>
                <a:latin typeface="Comic Sans MS" panose="030F0702030302020204" pitchFamily="66" charset="0"/>
              </a:rPr>
              <a:t>Listen </a:t>
            </a:r>
            <a:r>
              <a:rPr lang="en-US" sz="1500" dirty="0">
                <a:solidFill>
                  <a:schemeClr val="bg1"/>
                </a:solidFill>
                <a:latin typeface="Comic Sans MS" panose="030F0702030302020204" pitchFamily="66" charset="0"/>
              </a:rPr>
              <a:t>to Jesus Christ’s words. </a:t>
            </a:r>
          </a:p>
          <a:p>
            <a:r>
              <a:rPr lang="en-US" sz="1500" b="1" dirty="0">
                <a:solidFill>
                  <a:schemeClr val="bg1"/>
                </a:solidFill>
                <a:latin typeface="Comic Sans MS" panose="030F0702030302020204" pitchFamily="66" charset="0"/>
              </a:rPr>
              <a:t>Walk </a:t>
            </a:r>
            <a:r>
              <a:rPr lang="en-US" sz="1500" dirty="0">
                <a:solidFill>
                  <a:schemeClr val="bg1"/>
                </a:solidFill>
                <a:latin typeface="Comic Sans MS" panose="030F0702030302020204" pitchFamily="66" charset="0"/>
              </a:rPr>
              <a:t>in the meekness of the Spirit.</a:t>
            </a:r>
          </a:p>
        </p:txBody>
      </p:sp>
      <p:sp>
        <p:nvSpPr>
          <p:cNvPr id="13" name="TextBox 12">
            <a:extLst>
              <a:ext uri="{FF2B5EF4-FFF2-40B4-BE49-F238E27FC236}">
                <a16:creationId xmlns:a16="http://schemas.microsoft.com/office/drawing/2014/main" id="{EB1C7422-EE44-40E9-B2BD-462F5CBFDCA9}"/>
              </a:ext>
            </a:extLst>
          </p:cNvPr>
          <p:cNvSpPr txBox="1"/>
          <p:nvPr/>
        </p:nvSpPr>
        <p:spPr>
          <a:xfrm>
            <a:off x="6147774" y="2290852"/>
            <a:ext cx="2988850" cy="95410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This revelation came from Jesus Christ.</a:t>
            </a:r>
          </a:p>
          <a:p>
            <a:r>
              <a:rPr lang="en-US" sz="1400" dirty="0">
                <a:solidFill>
                  <a:schemeClr val="bg1"/>
                </a:solidFill>
                <a:latin typeface="Comic Sans MS" panose="030F0702030302020204" pitchFamily="66" charset="0"/>
              </a:rPr>
              <a:t>Jesus Christ was obedient to the will of Heavenly Father.</a:t>
            </a:r>
          </a:p>
        </p:txBody>
      </p:sp>
      <p:sp>
        <p:nvSpPr>
          <p:cNvPr id="14" name="Rectangle 13">
            <a:extLst>
              <a:ext uri="{FF2B5EF4-FFF2-40B4-BE49-F238E27FC236}">
                <a16:creationId xmlns:a16="http://schemas.microsoft.com/office/drawing/2014/main" id="{915FA419-F6F2-433B-B09A-C084677E0D80}"/>
              </a:ext>
            </a:extLst>
          </p:cNvPr>
          <p:cNvSpPr/>
          <p:nvPr/>
        </p:nvSpPr>
        <p:spPr>
          <a:xfrm>
            <a:off x="2299106" y="5058020"/>
            <a:ext cx="6929648" cy="1200329"/>
          </a:xfrm>
          <a:prstGeom prst="rect">
            <a:avLst/>
          </a:prstGeom>
        </p:spPr>
        <p:txBody>
          <a:bodyPr wrap="square">
            <a:spAutoFit/>
          </a:bodyPr>
          <a:lstStyle/>
          <a:p>
            <a:pPr fontAlgn="base"/>
            <a:r>
              <a:rPr lang="en-US" b="1" dirty="0">
                <a:solidFill>
                  <a:srgbClr val="333333"/>
                </a:solidFill>
                <a:latin typeface="Palatino"/>
              </a:rPr>
              <a:t>23 </a:t>
            </a:r>
            <a:r>
              <a:rPr lang="en-US" dirty="0">
                <a:solidFill>
                  <a:srgbClr val="333333"/>
                </a:solidFill>
                <a:latin typeface="Palatino"/>
              </a:rPr>
              <a:t>Learn of me, and listen to my words; walk in the meekness of my Spirit, and you shall have peace in me.</a:t>
            </a:r>
          </a:p>
          <a:p>
            <a:pPr fontAlgn="base"/>
            <a:r>
              <a:rPr lang="en-US" b="1" dirty="0">
                <a:solidFill>
                  <a:srgbClr val="333333"/>
                </a:solidFill>
                <a:latin typeface="Palatino"/>
              </a:rPr>
              <a:t>24 </a:t>
            </a:r>
            <a:r>
              <a:rPr lang="en-US" dirty="0">
                <a:solidFill>
                  <a:srgbClr val="333333"/>
                </a:solidFill>
                <a:latin typeface="Palatino"/>
              </a:rPr>
              <a:t>I am Jesus Christ; I came by the will of the Father, and I do his will.</a:t>
            </a:r>
            <a:endParaRPr lang="en-US" b="0" i="0" dirty="0">
              <a:solidFill>
                <a:srgbClr val="333333"/>
              </a:solidFill>
              <a:effectLst/>
              <a:latin typeface="Palatino"/>
            </a:endParaRPr>
          </a:p>
        </p:txBody>
      </p:sp>
      <p:sp>
        <p:nvSpPr>
          <p:cNvPr id="15" name="Rectangle 14">
            <a:extLst>
              <a:ext uri="{FF2B5EF4-FFF2-40B4-BE49-F238E27FC236}">
                <a16:creationId xmlns:a16="http://schemas.microsoft.com/office/drawing/2014/main" id="{2FF4B9F6-67DE-42BF-8129-8D00C833A2D6}"/>
              </a:ext>
            </a:extLst>
          </p:cNvPr>
          <p:cNvSpPr/>
          <p:nvPr/>
        </p:nvSpPr>
        <p:spPr>
          <a:xfrm>
            <a:off x="2299106" y="4627133"/>
            <a:ext cx="4513800" cy="430887"/>
          </a:xfrm>
          <a:prstGeom prst="rect">
            <a:avLst/>
          </a:prstGeom>
        </p:spPr>
        <p:txBody>
          <a:bodyPr wrap="none">
            <a:spAutoFit/>
          </a:bodyPr>
          <a:lstStyle/>
          <a:p>
            <a:r>
              <a:rPr lang="en-US" sz="2200" b="1" dirty="0">
                <a:solidFill>
                  <a:srgbClr val="FF0000"/>
                </a:solidFill>
                <a:latin typeface="Segoe UI Semibold" panose="020B0702040204020203" pitchFamily="34" charset="0"/>
                <a:cs typeface="Segoe UI Semibold" panose="020B0702040204020203" pitchFamily="34" charset="0"/>
              </a:rPr>
              <a:t>Doctrine and Covenants 19:23–24</a:t>
            </a:r>
            <a:r>
              <a:rPr lang="en-US" sz="2200" b="1" dirty="0">
                <a:solidFill>
                  <a:srgbClr val="C00000"/>
                </a:solidFill>
                <a:latin typeface="Segoe UI Semibold" panose="020B0702040204020203" pitchFamily="34" charset="0"/>
                <a:cs typeface="Segoe UI Semibold" panose="020B0702040204020203" pitchFamily="34" charset="0"/>
              </a:rPr>
              <a:t>.</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lumMod val="75000"/>
              </a:schemeClr>
            </a:gs>
            <a:gs pos="74000">
              <a:schemeClr val="accent5">
                <a:lumMod val="45000"/>
                <a:lumOff val="55000"/>
              </a:schemeClr>
            </a:gs>
            <a:gs pos="6000">
              <a:schemeClr val="accent5">
                <a:lumMod val="45000"/>
                <a:lumOff val="55000"/>
              </a:schemeClr>
            </a:gs>
          </a:gsLst>
          <a:lin ang="66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latin typeface="Cambria Math" panose="02040503050406030204" pitchFamily="18" charset="0"/>
                <a:ea typeface="Cambria Math" panose="02040503050406030204" pitchFamily="18" charset="0"/>
              </a:rPr>
              <a:t>LESSON 25</a:t>
            </a:r>
          </a:p>
        </p:txBody>
      </p:sp>
      <p:sp>
        <p:nvSpPr>
          <p:cNvPr id="3" name="Rectangle 2">
            <a:extLst>
              <a:ext uri="{FF2B5EF4-FFF2-40B4-BE49-F238E27FC236}">
                <a16:creationId xmlns:a16="http://schemas.microsoft.com/office/drawing/2014/main" id="{A4350459-6A2F-450E-8246-B5B78DEABCFD}"/>
              </a:ext>
            </a:extLst>
          </p:cNvPr>
          <p:cNvSpPr/>
          <p:nvPr/>
        </p:nvSpPr>
        <p:spPr>
          <a:xfrm>
            <a:off x="2679510" y="890974"/>
            <a:ext cx="6096000" cy="646331"/>
          </a:xfrm>
          <a:prstGeom prst="rect">
            <a:avLst/>
          </a:prstGeom>
        </p:spPr>
        <p:txBody>
          <a:bodyPr>
            <a:spAutoFit/>
          </a:bodyPr>
          <a:lstStyle/>
          <a:p>
            <a:pPr algn="ctr"/>
            <a:r>
              <a:rPr lang="en-US" b="1" dirty="0">
                <a:solidFill>
                  <a:srgbClr val="FF0000"/>
                </a:solidFill>
                <a:latin typeface="Comic Sans MS" panose="030F0702030302020204" pitchFamily="66" charset="0"/>
              </a:rPr>
              <a:t>What can we do to learn of Christ, listen to His words, and walk in the meekness of His Spirit?</a:t>
            </a:r>
          </a:p>
        </p:txBody>
      </p:sp>
      <p:sp>
        <p:nvSpPr>
          <p:cNvPr id="4" name="Rectangle 3">
            <a:extLst>
              <a:ext uri="{FF2B5EF4-FFF2-40B4-BE49-F238E27FC236}">
                <a16:creationId xmlns:a16="http://schemas.microsoft.com/office/drawing/2014/main" id="{266BCF23-B496-4217-8A9C-B1770F101E21}"/>
              </a:ext>
            </a:extLst>
          </p:cNvPr>
          <p:cNvSpPr/>
          <p:nvPr/>
        </p:nvSpPr>
        <p:spPr>
          <a:xfrm>
            <a:off x="1842449" y="1764311"/>
            <a:ext cx="8966578" cy="646331"/>
          </a:xfrm>
          <a:prstGeom prst="rect">
            <a:avLst/>
          </a:prstGeom>
        </p:spPr>
        <p:txBody>
          <a:bodyPr wrap="square">
            <a:spAutoFit/>
          </a:bodyPr>
          <a:lstStyle/>
          <a:p>
            <a:r>
              <a:rPr lang="en-US" dirty="0">
                <a:solidFill>
                  <a:srgbClr val="FF0000"/>
                </a:solidFill>
                <a:latin typeface="Comic Sans MS" panose="030F0702030302020204" pitchFamily="66" charset="0"/>
              </a:rPr>
              <a:t>How do you think doing these things might have helped Martin make the difficult decision to mortgage his property to fund the printing of the Book of Mormon?</a:t>
            </a:r>
          </a:p>
        </p:txBody>
      </p:sp>
      <p:sp>
        <p:nvSpPr>
          <p:cNvPr id="14" name="Rectangle 13">
            <a:extLst>
              <a:ext uri="{FF2B5EF4-FFF2-40B4-BE49-F238E27FC236}">
                <a16:creationId xmlns:a16="http://schemas.microsoft.com/office/drawing/2014/main" id="{F6D2DD47-50B4-470D-B4E9-96B0E79B4ABE}"/>
              </a:ext>
            </a:extLst>
          </p:cNvPr>
          <p:cNvSpPr/>
          <p:nvPr/>
        </p:nvSpPr>
        <p:spPr>
          <a:xfrm>
            <a:off x="2125145" y="3319607"/>
            <a:ext cx="7544144" cy="646331"/>
          </a:xfrm>
          <a:prstGeom prst="rect">
            <a:avLst/>
          </a:prstGeom>
        </p:spPr>
        <p:txBody>
          <a:bodyPr wrap="square">
            <a:spAutoFit/>
          </a:bodyPr>
          <a:lstStyle/>
          <a:p>
            <a:pPr algn="ctr" fontAlgn="base"/>
            <a:r>
              <a:rPr lang="en-US" dirty="0">
                <a:solidFill>
                  <a:schemeClr val="bg1"/>
                </a:solidFill>
                <a:latin typeface="Palatino"/>
              </a:rPr>
              <a:t>Learn of me, and listen to my words; walk in the meekness of my Spirit, and you shall have peace in me.</a:t>
            </a:r>
          </a:p>
        </p:txBody>
      </p:sp>
      <p:sp>
        <p:nvSpPr>
          <p:cNvPr id="16" name="Rectangle 15">
            <a:extLst>
              <a:ext uri="{FF2B5EF4-FFF2-40B4-BE49-F238E27FC236}">
                <a16:creationId xmlns:a16="http://schemas.microsoft.com/office/drawing/2014/main" id="{54E862EA-AFF3-4F0E-A16F-0CC05767EF03}"/>
              </a:ext>
            </a:extLst>
          </p:cNvPr>
          <p:cNvSpPr/>
          <p:nvPr/>
        </p:nvSpPr>
        <p:spPr>
          <a:xfrm>
            <a:off x="3870348" y="2853092"/>
            <a:ext cx="4053738" cy="430887"/>
          </a:xfrm>
          <a:prstGeom prst="rect">
            <a:avLst/>
          </a:prstGeom>
        </p:spPr>
        <p:txBody>
          <a:bodyPr wrap="none">
            <a:spAutoFit/>
          </a:bodyPr>
          <a:lstStyle/>
          <a:p>
            <a:r>
              <a:rPr lang="en-US" sz="2200" b="1" dirty="0">
                <a:solidFill>
                  <a:srgbClr val="FF0000"/>
                </a:solidFill>
                <a:latin typeface="Segoe UI Semibold" panose="020B0702040204020203" pitchFamily="34" charset="0"/>
                <a:cs typeface="Segoe UI Semibold" panose="020B0702040204020203" pitchFamily="34" charset="0"/>
              </a:rPr>
              <a:t>Doctrine and Covenants 19:23</a:t>
            </a:r>
            <a:r>
              <a:rPr lang="en-US" sz="2200" b="1" dirty="0">
                <a:solidFill>
                  <a:srgbClr val="C00000"/>
                </a:solidFill>
                <a:latin typeface="Segoe UI Semibold" panose="020B0702040204020203" pitchFamily="34" charset="0"/>
                <a:cs typeface="Segoe UI Semibold" panose="020B0702040204020203" pitchFamily="34" charset="0"/>
              </a:rPr>
              <a:t>.</a:t>
            </a:r>
          </a:p>
        </p:txBody>
      </p:sp>
      <p:sp>
        <p:nvSpPr>
          <p:cNvPr id="6" name="Rectangle 5">
            <a:extLst>
              <a:ext uri="{FF2B5EF4-FFF2-40B4-BE49-F238E27FC236}">
                <a16:creationId xmlns:a16="http://schemas.microsoft.com/office/drawing/2014/main" id="{C846B44D-1C2C-414B-9E32-B8E27C09E339}"/>
              </a:ext>
            </a:extLst>
          </p:cNvPr>
          <p:cNvSpPr/>
          <p:nvPr/>
        </p:nvSpPr>
        <p:spPr>
          <a:xfrm>
            <a:off x="1457739" y="4262693"/>
            <a:ext cx="9276521" cy="369332"/>
          </a:xfrm>
          <a:prstGeom prst="rect">
            <a:avLst/>
          </a:prstGeom>
        </p:spPr>
        <p:txBody>
          <a:bodyPr wrap="square">
            <a:spAutoFit/>
          </a:bodyPr>
          <a:lstStyle/>
          <a:p>
            <a:pPr algn="ctr"/>
            <a:r>
              <a:rPr lang="en-US" dirty="0">
                <a:solidFill>
                  <a:srgbClr val="FF0000"/>
                </a:solidFill>
                <a:latin typeface="Comic Sans MS" panose="030F0702030302020204" pitchFamily="66" charset="0"/>
              </a:rPr>
              <a:t>What truth did the Lord teach Martin Harris that we can also apply in our own lives?</a:t>
            </a:r>
          </a:p>
        </p:txBody>
      </p:sp>
      <p:sp>
        <p:nvSpPr>
          <p:cNvPr id="8" name="Rectangle 7">
            <a:extLst>
              <a:ext uri="{FF2B5EF4-FFF2-40B4-BE49-F238E27FC236}">
                <a16:creationId xmlns:a16="http://schemas.microsoft.com/office/drawing/2014/main" id="{F531C92D-D695-4428-A4C4-8427583A1F46}"/>
              </a:ext>
            </a:extLst>
          </p:cNvPr>
          <p:cNvSpPr/>
          <p:nvPr/>
        </p:nvSpPr>
        <p:spPr>
          <a:xfrm>
            <a:off x="2849217" y="4812864"/>
            <a:ext cx="6096000" cy="1015663"/>
          </a:xfrm>
          <a:prstGeom prst="rect">
            <a:avLst/>
          </a:prstGeom>
        </p:spPr>
        <p:txBody>
          <a:bodyPr>
            <a:spAutoFit/>
          </a:bodyPr>
          <a:lstStyle/>
          <a:p>
            <a:pPr algn="ctr"/>
            <a:r>
              <a:rPr lang="en-US" sz="2000" b="1" dirty="0">
                <a:solidFill>
                  <a:schemeClr val="bg1"/>
                </a:solidFill>
                <a:latin typeface="Comic Sans MS" panose="030F0702030302020204" pitchFamily="66" charset="0"/>
              </a:rPr>
              <a:t>If we learn of Christ, listen to His words, and walk in the meekness of His Spirit, then we will have peace.</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125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85000"/>
                  </a:schemeClr>
                </a:solidFill>
                <a:latin typeface="Cambria Math" panose="02040503050406030204" pitchFamily="18" charset="0"/>
                <a:ea typeface="Cambria Math" panose="02040503050406030204" pitchFamily="18" charset="0"/>
              </a:rPr>
              <a:t>LESSON 25</a:t>
            </a:r>
          </a:p>
        </p:txBody>
      </p:sp>
      <p:sp>
        <p:nvSpPr>
          <p:cNvPr id="6" name="Rectangle 5">
            <a:extLst>
              <a:ext uri="{FF2B5EF4-FFF2-40B4-BE49-F238E27FC236}">
                <a16:creationId xmlns:a16="http://schemas.microsoft.com/office/drawing/2014/main" id="{D3661755-D0D7-4B09-BE0A-92DC582CED69}"/>
              </a:ext>
            </a:extLst>
          </p:cNvPr>
          <p:cNvSpPr/>
          <p:nvPr/>
        </p:nvSpPr>
        <p:spPr>
          <a:xfrm>
            <a:off x="1134793" y="890974"/>
            <a:ext cx="4481740" cy="430887"/>
          </a:xfrm>
          <a:prstGeom prst="rect">
            <a:avLst/>
          </a:prstGeom>
        </p:spPr>
        <p:txBody>
          <a:bodyPr wrap="none">
            <a:spAutoFit/>
          </a:bodyPr>
          <a:lstStyle/>
          <a:p>
            <a:r>
              <a:rPr lang="en-US" sz="2200" b="1" dirty="0">
                <a:solidFill>
                  <a:srgbClr val="FF0000"/>
                </a:solidFill>
                <a:latin typeface="Segoe UI Semibold" panose="020B0702040204020203" pitchFamily="34" charset="0"/>
                <a:cs typeface="Segoe UI Semibold" panose="020B0702040204020203" pitchFamily="34" charset="0"/>
              </a:rPr>
              <a:t>Doctrine and Covenants 19:25-35</a:t>
            </a:r>
            <a:r>
              <a:rPr lang="en-US" sz="2200" b="1" dirty="0">
                <a:solidFill>
                  <a:srgbClr val="C00000"/>
                </a:solidFill>
                <a:latin typeface="Segoe UI Semibold" panose="020B0702040204020203" pitchFamily="34" charset="0"/>
                <a:cs typeface="Segoe UI Semibold" panose="020B0702040204020203" pitchFamily="34" charset="0"/>
              </a:rPr>
              <a:t>.</a:t>
            </a:r>
          </a:p>
        </p:txBody>
      </p:sp>
      <p:sp>
        <p:nvSpPr>
          <p:cNvPr id="5" name="Rectangle 4">
            <a:extLst>
              <a:ext uri="{FF2B5EF4-FFF2-40B4-BE49-F238E27FC236}">
                <a16:creationId xmlns:a16="http://schemas.microsoft.com/office/drawing/2014/main" id="{FD3A191C-C6B3-47B4-A9CB-A5932E3E3308}"/>
              </a:ext>
            </a:extLst>
          </p:cNvPr>
          <p:cNvSpPr/>
          <p:nvPr/>
        </p:nvSpPr>
        <p:spPr>
          <a:xfrm>
            <a:off x="3048000" y="2551837"/>
            <a:ext cx="6096000" cy="1754326"/>
          </a:xfrm>
          <a:prstGeom prst="rect">
            <a:avLst/>
          </a:prstGeom>
        </p:spPr>
        <p:txBody>
          <a:bodyPr>
            <a:spAutoFit/>
          </a:bodyPr>
          <a:lstStyle/>
          <a:p>
            <a:pPr algn="ctr"/>
            <a:r>
              <a:rPr lang="en-US" sz="3600" dirty="0">
                <a:solidFill>
                  <a:srgbClr val="C00000"/>
                </a:solidFill>
                <a:latin typeface="Bahnschrift SemiLight SemiConde" panose="020B0502040204020203" pitchFamily="34" charset="0"/>
              </a:rPr>
              <a:t>The Lord commands Martin Harris to sell his property for the printing of the Book of Mormon.</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2">
                <a:lumMod val="75000"/>
              </a:schemeClr>
            </a:gs>
            <a:gs pos="74000">
              <a:schemeClr val="accent5">
                <a:lumMod val="45000"/>
                <a:lumOff val="55000"/>
              </a:schemeClr>
            </a:gs>
            <a:gs pos="21000">
              <a:schemeClr val="accent5">
                <a:lumMod val="45000"/>
                <a:lumOff val="55000"/>
              </a:schemeClr>
            </a:gs>
            <a:gs pos="100000">
              <a:schemeClr val="accent5">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lumMod val="50000"/>
                    <a:lumOff val="50000"/>
                  </a:schemeClr>
                </a:solidFill>
                <a:latin typeface="Cambria Math" panose="02040503050406030204" pitchFamily="18" charset="0"/>
                <a:ea typeface="Cambria Math" panose="02040503050406030204" pitchFamily="18" charset="0"/>
              </a:rPr>
              <a:t>LESSON 25</a:t>
            </a:r>
          </a:p>
        </p:txBody>
      </p:sp>
      <p:sp>
        <p:nvSpPr>
          <p:cNvPr id="3" name="Rectangle 2">
            <a:extLst>
              <a:ext uri="{FF2B5EF4-FFF2-40B4-BE49-F238E27FC236}">
                <a16:creationId xmlns:a16="http://schemas.microsoft.com/office/drawing/2014/main" id="{176C1ADE-3BAF-4ABD-B1CA-927358104A8A}"/>
              </a:ext>
            </a:extLst>
          </p:cNvPr>
          <p:cNvSpPr/>
          <p:nvPr/>
        </p:nvSpPr>
        <p:spPr>
          <a:xfrm>
            <a:off x="1134793" y="1443841"/>
            <a:ext cx="9144000" cy="3970318"/>
          </a:xfrm>
          <a:prstGeom prst="rect">
            <a:avLst/>
          </a:prstGeom>
        </p:spPr>
        <p:txBody>
          <a:bodyPr wrap="square">
            <a:spAutoFit/>
          </a:bodyPr>
          <a:lstStyle/>
          <a:p>
            <a:pPr fontAlgn="base"/>
            <a:r>
              <a:rPr lang="en-US" sz="1400" b="1" dirty="0">
                <a:solidFill>
                  <a:srgbClr val="C00000"/>
                </a:solidFill>
                <a:latin typeface="Comic Sans MS" panose="030F0702030302020204" pitchFamily="66" charset="0"/>
              </a:rPr>
              <a:t>25 </a:t>
            </a:r>
            <a:r>
              <a:rPr lang="en-US" sz="1400" dirty="0">
                <a:solidFill>
                  <a:srgbClr val="C00000"/>
                </a:solidFill>
                <a:latin typeface="Comic Sans MS" panose="030F0702030302020204" pitchFamily="66" charset="0"/>
              </a:rPr>
              <a:t>And again, I command thee that thou shalt not covet thy neighbor’s wife; nor seek thy neighbor’s life.</a:t>
            </a:r>
          </a:p>
          <a:p>
            <a:pPr fontAlgn="base"/>
            <a:r>
              <a:rPr lang="en-US" sz="1400" b="1" dirty="0">
                <a:solidFill>
                  <a:srgbClr val="C00000"/>
                </a:solidFill>
                <a:latin typeface="Comic Sans MS" panose="030F0702030302020204" pitchFamily="66" charset="0"/>
              </a:rPr>
              <a:t>26 </a:t>
            </a:r>
            <a:r>
              <a:rPr lang="en-US" sz="1400" dirty="0">
                <a:solidFill>
                  <a:srgbClr val="C00000"/>
                </a:solidFill>
                <a:latin typeface="Comic Sans MS" panose="030F0702030302020204" pitchFamily="66" charset="0"/>
              </a:rPr>
              <a:t>And again, I command thee that thou shalt not covet thine own property, but impart it freely to the printing of the Book of Mormon, which contains the truth and the word of God—</a:t>
            </a:r>
          </a:p>
          <a:p>
            <a:pPr fontAlgn="base"/>
            <a:r>
              <a:rPr lang="en-US" sz="1400" b="1" dirty="0">
                <a:solidFill>
                  <a:srgbClr val="C00000"/>
                </a:solidFill>
                <a:latin typeface="Comic Sans MS" panose="030F0702030302020204" pitchFamily="66" charset="0"/>
              </a:rPr>
              <a:t>27 </a:t>
            </a:r>
            <a:r>
              <a:rPr lang="en-US" sz="1400" dirty="0">
                <a:solidFill>
                  <a:srgbClr val="C00000"/>
                </a:solidFill>
                <a:latin typeface="Comic Sans MS" panose="030F0702030302020204" pitchFamily="66" charset="0"/>
              </a:rPr>
              <a:t>Which is my word to the Gentile, that soon it may go to the Jew, of whom the Lamanites are a remnant, that they may believe the gospel, and look not for a Messiah to come who has already come.</a:t>
            </a:r>
          </a:p>
          <a:p>
            <a:pPr fontAlgn="base"/>
            <a:r>
              <a:rPr lang="en-US" sz="1400" b="1" dirty="0">
                <a:solidFill>
                  <a:srgbClr val="C00000"/>
                </a:solidFill>
                <a:latin typeface="Comic Sans MS" panose="030F0702030302020204" pitchFamily="66" charset="0"/>
              </a:rPr>
              <a:t>28 </a:t>
            </a:r>
            <a:r>
              <a:rPr lang="en-US" sz="1400" dirty="0">
                <a:solidFill>
                  <a:srgbClr val="C00000"/>
                </a:solidFill>
                <a:latin typeface="Comic Sans MS" panose="030F0702030302020204" pitchFamily="66" charset="0"/>
              </a:rPr>
              <a:t>And again, I command thee that thou shalt pray vocally as well as in thy heart; yea, before the world as well as in secret, in public as well as in private.</a:t>
            </a:r>
          </a:p>
          <a:p>
            <a:pPr fontAlgn="base"/>
            <a:r>
              <a:rPr lang="en-US" sz="1400" b="1" dirty="0">
                <a:solidFill>
                  <a:srgbClr val="C00000"/>
                </a:solidFill>
                <a:latin typeface="Comic Sans MS" panose="030F0702030302020204" pitchFamily="66" charset="0"/>
              </a:rPr>
              <a:t>29 </a:t>
            </a:r>
            <a:r>
              <a:rPr lang="en-US" sz="1400" dirty="0">
                <a:solidFill>
                  <a:srgbClr val="C00000"/>
                </a:solidFill>
                <a:latin typeface="Comic Sans MS" panose="030F0702030302020204" pitchFamily="66" charset="0"/>
              </a:rPr>
              <a:t>And thou shalt declare glad tidings, yea, publish it upon the mountains, and upon every high place, and among every people that thou shalt be permitted to see.</a:t>
            </a:r>
          </a:p>
          <a:p>
            <a:pPr fontAlgn="base"/>
            <a:r>
              <a:rPr lang="en-US" sz="1400" b="1" dirty="0">
                <a:solidFill>
                  <a:srgbClr val="C00000"/>
                </a:solidFill>
                <a:latin typeface="Comic Sans MS" panose="030F0702030302020204" pitchFamily="66" charset="0"/>
              </a:rPr>
              <a:t>30 </a:t>
            </a:r>
            <a:r>
              <a:rPr lang="en-US" sz="1400" dirty="0">
                <a:solidFill>
                  <a:srgbClr val="C00000"/>
                </a:solidFill>
                <a:latin typeface="Comic Sans MS" panose="030F0702030302020204" pitchFamily="66" charset="0"/>
              </a:rPr>
              <a:t>And thou shalt do it with all humility, trusting in me, reviling not against revilers.</a:t>
            </a:r>
          </a:p>
          <a:p>
            <a:pPr fontAlgn="base"/>
            <a:r>
              <a:rPr lang="en-US" sz="1400" b="1" dirty="0">
                <a:solidFill>
                  <a:srgbClr val="C00000"/>
                </a:solidFill>
                <a:latin typeface="Comic Sans MS" panose="030F0702030302020204" pitchFamily="66" charset="0"/>
              </a:rPr>
              <a:t>31 </a:t>
            </a:r>
            <a:r>
              <a:rPr lang="en-US" sz="1400" dirty="0">
                <a:solidFill>
                  <a:srgbClr val="C00000"/>
                </a:solidFill>
                <a:latin typeface="Comic Sans MS" panose="030F0702030302020204" pitchFamily="66" charset="0"/>
              </a:rPr>
              <a:t>And of tenets thou shalt not talk, but thou shalt declare repentance and faith on the Savior, and remission of sins by baptism, and by fire, yea, even the Holy Ghost.</a:t>
            </a:r>
          </a:p>
          <a:p>
            <a:pPr fontAlgn="base"/>
            <a:r>
              <a:rPr lang="en-US" sz="1400" b="1" dirty="0">
                <a:solidFill>
                  <a:srgbClr val="C00000"/>
                </a:solidFill>
                <a:latin typeface="Comic Sans MS" panose="030F0702030302020204" pitchFamily="66" charset="0"/>
              </a:rPr>
              <a:t>32 </a:t>
            </a:r>
            <a:r>
              <a:rPr lang="en-US" sz="1400" dirty="0">
                <a:solidFill>
                  <a:srgbClr val="C00000"/>
                </a:solidFill>
                <a:latin typeface="Comic Sans MS" panose="030F0702030302020204" pitchFamily="66" charset="0"/>
              </a:rPr>
              <a:t>Behold, this is a great and the last commandment which I shall give unto you concerning this matter; for this shall suffice for thy daily walk, even unto the end of thy life.</a:t>
            </a:r>
          </a:p>
          <a:p>
            <a:pPr fontAlgn="base"/>
            <a:r>
              <a:rPr lang="en-US" sz="1400" b="1" dirty="0">
                <a:solidFill>
                  <a:srgbClr val="C00000"/>
                </a:solidFill>
                <a:latin typeface="Comic Sans MS" panose="030F0702030302020204" pitchFamily="66" charset="0"/>
              </a:rPr>
              <a:t>33 </a:t>
            </a:r>
            <a:r>
              <a:rPr lang="en-US" sz="1400" dirty="0">
                <a:solidFill>
                  <a:srgbClr val="C00000"/>
                </a:solidFill>
                <a:latin typeface="Comic Sans MS" panose="030F0702030302020204" pitchFamily="66" charset="0"/>
              </a:rPr>
              <a:t>And misery thou shalt receive if thou wilt slight these counsels, yea, even the destruction of thyself and property.</a:t>
            </a:r>
          </a:p>
          <a:p>
            <a:pPr fontAlgn="base"/>
            <a:r>
              <a:rPr lang="en-US" sz="1400" b="1" dirty="0">
                <a:solidFill>
                  <a:srgbClr val="C00000"/>
                </a:solidFill>
                <a:latin typeface="Comic Sans MS" panose="030F0702030302020204" pitchFamily="66" charset="0"/>
              </a:rPr>
              <a:t>34 </a:t>
            </a:r>
            <a:r>
              <a:rPr lang="en-US" sz="1400" dirty="0">
                <a:solidFill>
                  <a:srgbClr val="C00000"/>
                </a:solidFill>
                <a:latin typeface="Comic Sans MS" panose="030F0702030302020204" pitchFamily="66" charset="0"/>
              </a:rPr>
              <a:t>Impart a portion of thy property, yea, even part of thy lands, and all save the support of thy family.</a:t>
            </a:r>
          </a:p>
          <a:p>
            <a:pPr fontAlgn="base"/>
            <a:r>
              <a:rPr lang="en-US" sz="1400" b="1" dirty="0">
                <a:solidFill>
                  <a:srgbClr val="C00000"/>
                </a:solidFill>
                <a:latin typeface="Comic Sans MS" panose="030F0702030302020204" pitchFamily="66" charset="0"/>
              </a:rPr>
              <a:t>35 </a:t>
            </a:r>
            <a:r>
              <a:rPr lang="en-US" sz="1400" dirty="0">
                <a:solidFill>
                  <a:srgbClr val="C00000"/>
                </a:solidFill>
                <a:latin typeface="Comic Sans MS" panose="030F0702030302020204" pitchFamily="66" charset="0"/>
              </a:rPr>
              <a:t>Pay the debt thou hast contracted with the printer. Release thyself from bondage.</a:t>
            </a:r>
            <a:endParaRPr lang="en-US" sz="1400" b="0" i="0" dirty="0">
              <a:solidFill>
                <a:srgbClr val="C00000"/>
              </a:solidFill>
              <a:effectLst/>
              <a:latin typeface="Comic Sans MS" panose="030F0702030302020204" pitchFamily="66" charset="0"/>
            </a:endParaRPr>
          </a:p>
        </p:txBody>
      </p:sp>
      <p:sp>
        <p:nvSpPr>
          <p:cNvPr id="11" name="Rectangle 10">
            <a:extLst>
              <a:ext uri="{FF2B5EF4-FFF2-40B4-BE49-F238E27FC236}">
                <a16:creationId xmlns:a16="http://schemas.microsoft.com/office/drawing/2014/main" id="{F106C4E6-50FA-415F-83A1-924AD6D1871E}"/>
              </a:ext>
            </a:extLst>
          </p:cNvPr>
          <p:cNvSpPr/>
          <p:nvPr/>
        </p:nvSpPr>
        <p:spPr>
          <a:xfrm>
            <a:off x="1134793" y="951964"/>
            <a:ext cx="4481740" cy="430887"/>
          </a:xfrm>
          <a:prstGeom prst="rect">
            <a:avLst/>
          </a:prstGeom>
        </p:spPr>
        <p:txBody>
          <a:bodyPr wrap="none">
            <a:spAutoFit/>
          </a:bodyPr>
          <a:lstStyle/>
          <a:p>
            <a:r>
              <a:rPr lang="en-US" sz="2200" b="1" dirty="0">
                <a:solidFill>
                  <a:srgbClr val="FF0000"/>
                </a:solidFill>
                <a:latin typeface="Segoe UI Semibold" panose="020B0702040204020203" pitchFamily="34" charset="0"/>
                <a:cs typeface="Segoe UI Semibold" panose="020B0702040204020203" pitchFamily="34" charset="0"/>
              </a:rPr>
              <a:t>Doctrine and Covenants 19:25-35</a:t>
            </a:r>
            <a:r>
              <a:rPr lang="en-US" sz="2200" b="1" dirty="0">
                <a:solidFill>
                  <a:srgbClr val="C00000"/>
                </a:solidFill>
                <a:latin typeface="Segoe UI Semibold" panose="020B0702040204020203" pitchFamily="34" charset="0"/>
                <a:cs typeface="Segoe UI Semibold" panose="020B0702040204020203" pitchFamily="34" charset="0"/>
              </a:rPr>
              <a:t>.</a:t>
            </a: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905</Words>
  <Application>Microsoft Office PowerPoint</Application>
  <PresentationFormat>Widescreen</PresentationFormat>
  <Paragraphs>85</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Bahnschrift SemiLight SemiConde</vt:lpstr>
      <vt:lpstr>Calibri</vt:lpstr>
      <vt:lpstr>Cambria Math</vt:lpstr>
      <vt:lpstr>Century Gothic</vt:lpstr>
      <vt:lpstr>Comic Sans MS</vt:lpstr>
      <vt:lpstr>Palatino</vt:lpstr>
      <vt:lpstr>Segoe UI Semibold</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755</cp:revision>
  <dcterms:created xsi:type="dcterms:W3CDTF">2018-08-29T04:26:39Z</dcterms:created>
  <dcterms:modified xsi:type="dcterms:W3CDTF">2018-09-15T02:01:26Z</dcterms:modified>
</cp:coreProperties>
</file>